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67" r:id="rId3"/>
    <p:sldId id="270" r:id="rId4"/>
    <p:sldId id="257" r:id="rId5"/>
    <p:sldId id="258" r:id="rId6"/>
    <p:sldId id="260" r:id="rId7"/>
    <p:sldId id="261" r:id="rId8"/>
    <p:sldId id="264" r:id="rId9"/>
    <p:sldId id="266" r:id="rId10"/>
    <p:sldId id="262" r:id="rId11"/>
    <p:sldId id="271" r:id="rId12"/>
    <p:sldId id="265" r:id="rId13"/>
    <p:sldId id="269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FFEF61-0532-456B-9305-5853F4566546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44E30114-CEE8-409B-B5C8-EE773EDF6729}">
      <dgm:prSet phldrT="[Text]" custT="1"/>
      <dgm:spPr/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No Tech</a:t>
          </a:r>
        </a:p>
      </dgm:t>
    </dgm:pt>
    <dgm:pt modelId="{35793E70-7EEA-4E1B-A5A5-78A2C768E9FA}" type="parTrans" cxnId="{8A105EF5-8534-472D-A0A7-BA7A8B3AB804}">
      <dgm:prSet/>
      <dgm:spPr/>
      <dgm:t>
        <a:bodyPr/>
        <a:lstStyle/>
        <a:p>
          <a:endParaRPr lang="en-US"/>
        </a:p>
      </dgm:t>
    </dgm:pt>
    <dgm:pt modelId="{3095B8D2-DD5F-4497-AF7A-180FC776E654}" type="sibTrans" cxnId="{8A105EF5-8534-472D-A0A7-BA7A8B3AB804}">
      <dgm:prSet/>
      <dgm:spPr/>
      <dgm:t>
        <a:bodyPr/>
        <a:lstStyle/>
        <a:p>
          <a:endParaRPr lang="en-US"/>
        </a:p>
      </dgm:t>
    </dgm:pt>
    <dgm:pt modelId="{370755C5-BC66-41A7-80DC-89A7E6F88683}">
      <dgm:prSet phldrT="[Text]" custT="1"/>
      <dgm:spPr/>
      <dgm:t>
        <a:bodyPr/>
        <a:lstStyle/>
        <a:p>
          <a:r>
            <a:rPr lang="en-US" sz="3200" b="1" dirty="0">
              <a:solidFill>
                <a:schemeClr val="bg1"/>
              </a:solidFill>
            </a:rPr>
            <a:t>Low Tech-</a:t>
          </a:r>
        </a:p>
        <a:p>
          <a:r>
            <a:rPr lang="en-US" sz="2800" dirty="0">
              <a:solidFill>
                <a:schemeClr val="bg1"/>
              </a:solidFill>
            </a:rPr>
            <a:t>Pencil grips</a:t>
          </a:r>
        </a:p>
        <a:p>
          <a:r>
            <a:rPr lang="en-US" sz="2800" dirty="0">
              <a:solidFill>
                <a:schemeClr val="bg1"/>
              </a:solidFill>
            </a:rPr>
            <a:t>Highlight tape</a:t>
          </a:r>
        </a:p>
        <a:p>
          <a:r>
            <a:rPr lang="en-US" sz="2800" dirty="0">
              <a:solidFill>
                <a:schemeClr val="bg1"/>
              </a:solidFill>
            </a:rPr>
            <a:t>Standard wheelchairs</a:t>
          </a:r>
        </a:p>
      </dgm:t>
    </dgm:pt>
    <dgm:pt modelId="{886CE23A-095B-46AF-94AF-73DB16F341B1}" type="parTrans" cxnId="{5F09B80E-A689-4BF1-91CB-DB9E1035DC33}">
      <dgm:prSet/>
      <dgm:spPr/>
      <dgm:t>
        <a:bodyPr/>
        <a:lstStyle/>
        <a:p>
          <a:endParaRPr lang="en-US"/>
        </a:p>
      </dgm:t>
    </dgm:pt>
    <dgm:pt modelId="{3A141906-0B9E-4D4A-B3E1-C7F8D3EBA027}" type="sibTrans" cxnId="{5F09B80E-A689-4BF1-91CB-DB9E1035DC33}">
      <dgm:prSet/>
      <dgm:spPr/>
      <dgm:t>
        <a:bodyPr/>
        <a:lstStyle/>
        <a:p>
          <a:endParaRPr lang="en-US"/>
        </a:p>
      </dgm:t>
    </dgm:pt>
    <dgm:pt modelId="{3D30B2E3-29CE-4357-A8A4-2DF87BDE0D31}">
      <dgm:prSet phldrT="[Text]" custT="1"/>
      <dgm:spPr/>
      <dgm:t>
        <a:bodyPr/>
        <a:lstStyle/>
        <a:p>
          <a:r>
            <a:rPr lang="en-US" sz="3000" b="1" dirty="0">
              <a:solidFill>
                <a:schemeClr val="bg1"/>
              </a:solidFill>
            </a:rPr>
            <a:t>High Tech</a:t>
          </a:r>
        </a:p>
        <a:p>
          <a:r>
            <a:rPr lang="en-US" sz="2400" dirty="0">
              <a:solidFill>
                <a:schemeClr val="bg1"/>
              </a:solidFill>
            </a:rPr>
            <a:t>Computer Access</a:t>
          </a:r>
        </a:p>
        <a:p>
          <a:r>
            <a:rPr lang="en-US" sz="2400" dirty="0">
              <a:solidFill>
                <a:schemeClr val="bg1"/>
              </a:solidFill>
            </a:rPr>
            <a:t>Electronic Devices</a:t>
          </a:r>
        </a:p>
        <a:p>
          <a:r>
            <a:rPr lang="en-US" sz="2400" dirty="0">
              <a:solidFill>
                <a:schemeClr val="bg1"/>
              </a:solidFill>
            </a:rPr>
            <a:t>Electric Wheelchairs</a:t>
          </a:r>
        </a:p>
      </dgm:t>
    </dgm:pt>
    <dgm:pt modelId="{7B62E91F-41E4-4A06-873F-610E381E8850}" type="parTrans" cxnId="{6CF441B2-B154-4736-A96D-B24C447670B5}">
      <dgm:prSet/>
      <dgm:spPr/>
      <dgm:t>
        <a:bodyPr/>
        <a:lstStyle/>
        <a:p>
          <a:endParaRPr lang="en-US"/>
        </a:p>
      </dgm:t>
    </dgm:pt>
    <dgm:pt modelId="{38CBB516-F349-41E8-BB28-602E9028F294}" type="sibTrans" cxnId="{6CF441B2-B154-4736-A96D-B24C447670B5}">
      <dgm:prSet/>
      <dgm:spPr/>
      <dgm:t>
        <a:bodyPr/>
        <a:lstStyle/>
        <a:p>
          <a:endParaRPr lang="en-US"/>
        </a:p>
      </dgm:t>
    </dgm:pt>
    <dgm:pt modelId="{D960A97E-1969-4993-BD89-B1920932986E}" type="pres">
      <dgm:prSet presAssocID="{DEFFEF61-0532-456B-9305-5853F4566546}" presName="Name0" presStyleCnt="0">
        <dgm:presLayoutVars>
          <dgm:dir/>
          <dgm:animLvl val="lvl"/>
          <dgm:resizeHandles val="exact"/>
        </dgm:presLayoutVars>
      </dgm:prSet>
      <dgm:spPr/>
    </dgm:pt>
    <dgm:pt modelId="{7DA57622-A722-4A88-B95E-2301C165F1AD}" type="pres">
      <dgm:prSet presAssocID="{44E30114-CEE8-409B-B5C8-EE773EDF6729}" presName="Name8" presStyleCnt="0"/>
      <dgm:spPr/>
    </dgm:pt>
    <dgm:pt modelId="{0EB462A8-0679-4F4D-BEA1-E1793FB764BE}" type="pres">
      <dgm:prSet presAssocID="{44E30114-CEE8-409B-B5C8-EE773EDF6729}" presName="level" presStyleLbl="node1" presStyleIdx="0" presStyleCnt="3">
        <dgm:presLayoutVars>
          <dgm:chMax val="1"/>
          <dgm:bulletEnabled val="1"/>
        </dgm:presLayoutVars>
      </dgm:prSet>
      <dgm:spPr/>
    </dgm:pt>
    <dgm:pt modelId="{06C2406D-42FD-4F23-94FF-A49A57703F78}" type="pres">
      <dgm:prSet presAssocID="{44E30114-CEE8-409B-B5C8-EE773EDF672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80ECDD6-E631-4B2E-8C4A-603101DDDEBE}" type="pres">
      <dgm:prSet presAssocID="{370755C5-BC66-41A7-80DC-89A7E6F88683}" presName="Name8" presStyleCnt="0"/>
      <dgm:spPr/>
    </dgm:pt>
    <dgm:pt modelId="{B3979327-26B0-4866-94E2-C720F963775B}" type="pres">
      <dgm:prSet presAssocID="{370755C5-BC66-41A7-80DC-89A7E6F88683}" presName="level" presStyleLbl="node1" presStyleIdx="1" presStyleCnt="3">
        <dgm:presLayoutVars>
          <dgm:chMax val="1"/>
          <dgm:bulletEnabled val="1"/>
        </dgm:presLayoutVars>
      </dgm:prSet>
      <dgm:spPr/>
    </dgm:pt>
    <dgm:pt modelId="{E9EDDF59-33C8-47C9-B93E-B685875DE1AE}" type="pres">
      <dgm:prSet presAssocID="{370755C5-BC66-41A7-80DC-89A7E6F8868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73D2204-D016-43D8-8304-D2F6415DEE79}" type="pres">
      <dgm:prSet presAssocID="{3D30B2E3-29CE-4357-A8A4-2DF87BDE0D31}" presName="Name8" presStyleCnt="0"/>
      <dgm:spPr/>
    </dgm:pt>
    <dgm:pt modelId="{C808FCC3-D9BA-4DB8-A391-D6A8B81AAAF1}" type="pres">
      <dgm:prSet presAssocID="{3D30B2E3-29CE-4357-A8A4-2DF87BDE0D31}" presName="level" presStyleLbl="node1" presStyleIdx="2" presStyleCnt="3">
        <dgm:presLayoutVars>
          <dgm:chMax val="1"/>
          <dgm:bulletEnabled val="1"/>
        </dgm:presLayoutVars>
      </dgm:prSet>
      <dgm:spPr/>
    </dgm:pt>
    <dgm:pt modelId="{78122F0B-9205-4C00-B26A-538503DBA6D8}" type="pres">
      <dgm:prSet presAssocID="{3D30B2E3-29CE-4357-A8A4-2DF87BDE0D3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42ACBC0C-48C3-4D53-BBC7-E7B5B2E2FC9B}" type="presOf" srcId="{3D30B2E3-29CE-4357-A8A4-2DF87BDE0D31}" destId="{78122F0B-9205-4C00-B26A-538503DBA6D8}" srcOrd="1" destOrd="0" presId="urn:microsoft.com/office/officeart/2005/8/layout/pyramid1"/>
    <dgm:cxn modelId="{5F09B80E-A689-4BF1-91CB-DB9E1035DC33}" srcId="{DEFFEF61-0532-456B-9305-5853F4566546}" destId="{370755C5-BC66-41A7-80DC-89A7E6F88683}" srcOrd="1" destOrd="0" parTransId="{886CE23A-095B-46AF-94AF-73DB16F341B1}" sibTransId="{3A141906-0B9E-4D4A-B3E1-C7F8D3EBA027}"/>
    <dgm:cxn modelId="{C3079A2D-EDCC-4EDC-A087-EFA611CA2B6B}" type="presOf" srcId="{DEFFEF61-0532-456B-9305-5853F4566546}" destId="{D960A97E-1969-4993-BD89-B1920932986E}" srcOrd="0" destOrd="0" presId="urn:microsoft.com/office/officeart/2005/8/layout/pyramid1"/>
    <dgm:cxn modelId="{4BAC326D-CFA2-41DB-A9D2-47945F60E9F9}" type="presOf" srcId="{370755C5-BC66-41A7-80DC-89A7E6F88683}" destId="{B3979327-26B0-4866-94E2-C720F963775B}" srcOrd="0" destOrd="0" presId="urn:microsoft.com/office/officeart/2005/8/layout/pyramid1"/>
    <dgm:cxn modelId="{0520B87D-BE21-4968-B7C5-7821509D3936}" type="presOf" srcId="{3D30B2E3-29CE-4357-A8A4-2DF87BDE0D31}" destId="{C808FCC3-D9BA-4DB8-A391-D6A8B81AAAF1}" srcOrd="0" destOrd="0" presId="urn:microsoft.com/office/officeart/2005/8/layout/pyramid1"/>
    <dgm:cxn modelId="{A7B48C7F-0CEE-449E-A137-FE6037949C75}" type="presOf" srcId="{370755C5-BC66-41A7-80DC-89A7E6F88683}" destId="{E9EDDF59-33C8-47C9-B93E-B685875DE1AE}" srcOrd="1" destOrd="0" presId="urn:microsoft.com/office/officeart/2005/8/layout/pyramid1"/>
    <dgm:cxn modelId="{E75ACB8C-B566-4DEE-8F03-D856B2A81EF4}" type="presOf" srcId="{44E30114-CEE8-409B-B5C8-EE773EDF6729}" destId="{0EB462A8-0679-4F4D-BEA1-E1793FB764BE}" srcOrd="0" destOrd="0" presId="urn:microsoft.com/office/officeart/2005/8/layout/pyramid1"/>
    <dgm:cxn modelId="{6CF441B2-B154-4736-A96D-B24C447670B5}" srcId="{DEFFEF61-0532-456B-9305-5853F4566546}" destId="{3D30B2E3-29CE-4357-A8A4-2DF87BDE0D31}" srcOrd="2" destOrd="0" parTransId="{7B62E91F-41E4-4A06-873F-610E381E8850}" sibTransId="{38CBB516-F349-41E8-BB28-602E9028F294}"/>
    <dgm:cxn modelId="{ADCED9D8-0E19-4CFF-903E-3F5C0C3A16A3}" type="presOf" srcId="{44E30114-CEE8-409B-B5C8-EE773EDF6729}" destId="{06C2406D-42FD-4F23-94FF-A49A57703F78}" srcOrd="1" destOrd="0" presId="urn:microsoft.com/office/officeart/2005/8/layout/pyramid1"/>
    <dgm:cxn modelId="{8A105EF5-8534-472D-A0A7-BA7A8B3AB804}" srcId="{DEFFEF61-0532-456B-9305-5853F4566546}" destId="{44E30114-CEE8-409B-B5C8-EE773EDF6729}" srcOrd="0" destOrd="0" parTransId="{35793E70-7EEA-4E1B-A5A5-78A2C768E9FA}" sibTransId="{3095B8D2-DD5F-4497-AF7A-180FC776E654}"/>
    <dgm:cxn modelId="{728030F1-1C33-41EF-9BBA-09446F4216B9}" type="presParOf" srcId="{D960A97E-1969-4993-BD89-B1920932986E}" destId="{7DA57622-A722-4A88-B95E-2301C165F1AD}" srcOrd="0" destOrd="0" presId="urn:microsoft.com/office/officeart/2005/8/layout/pyramid1"/>
    <dgm:cxn modelId="{29E75BB2-98DD-4DF1-AC50-D404BE4A5D78}" type="presParOf" srcId="{7DA57622-A722-4A88-B95E-2301C165F1AD}" destId="{0EB462A8-0679-4F4D-BEA1-E1793FB764BE}" srcOrd="0" destOrd="0" presId="urn:microsoft.com/office/officeart/2005/8/layout/pyramid1"/>
    <dgm:cxn modelId="{0B191AD4-41C1-4571-AFC4-618341C4E4EF}" type="presParOf" srcId="{7DA57622-A722-4A88-B95E-2301C165F1AD}" destId="{06C2406D-42FD-4F23-94FF-A49A57703F78}" srcOrd="1" destOrd="0" presId="urn:microsoft.com/office/officeart/2005/8/layout/pyramid1"/>
    <dgm:cxn modelId="{0549F287-A888-4BD3-BF6A-B59C85DCEA2F}" type="presParOf" srcId="{D960A97E-1969-4993-BD89-B1920932986E}" destId="{380ECDD6-E631-4B2E-8C4A-603101DDDEBE}" srcOrd="1" destOrd="0" presId="urn:microsoft.com/office/officeart/2005/8/layout/pyramid1"/>
    <dgm:cxn modelId="{459A3540-7C04-4C40-95A0-0CB23B90E5DB}" type="presParOf" srcId="{380ECDD6-E631-4B2E-8C4A-603101DDDEBE}" destId="{B3979327-26B0-4866-94E2-C720F963775B}" srcOrd="0" destOrd="0" presId="urn:microsoft.com/office/officeart/2005/8/layout/pyramid1"/>
    <dgm:cxn modelId="{B42F6E24-BB42-4E3B-981E-D8DAFB5DF2D2}" type="presParOf" srcId="{380ECDD6-E631-4B2E-8C4A-603101DDDEBE}" destId="{E9EDDF59-33C8-47C9-B93E-B685875DE1AE}" srcOrd="1" destOrd="0" presId="urn:microsoft.com/office/officeart/2005/8/layout/pyramid1"/>
    <dgm:cxn modelId="{4D08CAFC-12BC-4EF6-9B50-AD09262FB007}" type="presParOf" srcId="{D960A97E-1969-4993-BD89-B1920932986E}" destId="{D73D2204-D016-43D8-8304-D2F6415DEE79}" srcOrd="2" destOrd="0" presId="urn:microsoft.com/office/officeart/2005/8/layout/pyramid1"/>
    <dgm:cxn modelId="{A6F7EE05-8277-47FF-8B0E-7A9A2DD362B0}" type="presParOf" srcId="{D73D2204-D016-43D8-8304-D2F6415DEE79}" destId="{C808FCC3-D9BA-4DB8-A391-D6A8B81AAAF1}" srcOrd="0" destOrd="0" presId="urn:microsoft.com/office/officeart/2005/8/layout/pyramid1"/>
    <dgm:cxn modelId="{A023DCDE-1107-47D8-93FB-85C4E904CA13}" type="presParOf" srcId="{D73D2204-D016-43D8-8304-D2F6415DEE79}" destId="{78122F0B-9205-4C00-B26A-538503DBA6D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462A8-0679-4F4D-BEA1-E1793FB764BE}">
      <dsp:nvSpPr>
        <dsp:cNvPr id="0" name=""/>
        <dsp:cNvSpPr/>
      </dsp:nvSpPr>
      <dsp:spPr>
        <a:xfrm>
          <a:off x="3048000" y="0"/>
          <a:ext cx="3047999" cy="2286000"/>
        </a:xfrm>
        <a:prstGeom prst="trapezoid">
          <a:avLst>
            <a:gd name="adj" fmla="val 6666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No Tech</a:t>
          </a:r>
        </a:p>
      </dsp:txBody>
      <dsp:txXfrm>
        <a:off x="3048000" y="0"/>
        <a:ext cx="3047999" cy="2286000"/>
      </dsp:txXfrm>
    </dsp:sp>
    <dsp:sp modelId="{B3979327-26B0-4866-94E2-C720F963775B}">
      <dsp:nvSpPr>
        <dsp:cNvPr id="0" name=""/>
        <dsp:cNvSpPr/>
      </dsp:nvSpPr>
      <dsp:spPr>
        <a:xfrm>
          <a:off x="1524000" y="2286000"/>
          <a:ext cx="6095999" cy="2286000"/>
        </a:xfrm>
        <a:prstGeom prst="trapezoid">
          <a:avLst>
            <a:gd name="adj" fmla="val 66667"/>
          </a:avLst>
        </a:prstGeom>
        <a:solidFill>
          <a:schemeClr val="accent4">
            <a:hueOff val="-82768"/>
            <a:satOff val="12029"/>
            <a:lumOff val="-98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chemeClr val="bg1"/>
              </a:solidFill>
            </a:rPr>
            <a:t>Low Tech-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Pencil grips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Highlight tape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Standard wheelchairs</a:t>
          </a:r>
        </a:p>
      </dsp:txBody>
      <dsp:txXfrm>
        <a:off x="2590800" y="2286000"/>
        <a:ext cx="3962400" cy="2286000"/>
      </dsp:txXfrm>
    </dsp:sp>
    <dsp:sp modelId="{C808FCC3-D9BA-4DB8-A391-D6A8B81AAAF1}">
      <dsp:nvSpPr>
        <dsp:cNvPr id="0" name=""/>
        <dsp:cNvSpPr/>
      </dsp:nvSpPr>
      <dsp:spPr>
        <a:xfrm>
          <a:off x="0" y="4572000"/>
          <a:ext cx="9144000" cy="2286000"/>
        </a:xfrm>
        <a:prstGeom prst="trapezoid">
          <a:avLst>
            <a:gd name="adj" fmla="val 66667"/>
          </a:avLst>
        </a:prstGeom>
        <a:solidFill>
          <a:schemeClr val="accent4">
            <a:hueOff val="-165535"/>
            <a:satOff val="24059"/>
            <a:lumOff val="-196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solidFill>
                <a:schemeClr val="bg1"/>
              </a:solidFill>
            </a:rPr>
            <a:t>High Tech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Computer Access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Electronic Devices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Electric Wheelchairs</a:t>
          </a:r>
        </a:p>
      </dsp:txBody>
      <dsp:txXfrm>
        <a:off x="1600199" y="4572000"/>
        <a:ext cx="5943600" cy="228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21880CC-C5D9-4CC3-8615-524B7B44816C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423BA08-C09C-4262-9612-8C45A77F2C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33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084FF15-A221-47B0-99DC-C60BE795CC8F}" type="datetimeFigureOut">
              <a:rPr lang="en-US" smtClean="0"/>
              <a:pPr/>
              <a:t>11/1/2022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55C4C4E-001D-4807-B6DA-16E2B94C8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1aplTvEQ6ew" TargetMode="External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-GsVhbmecJA" TargetMode="External"/><Relationship Id="rId4" Type="http://schemas.openxmlformats.org/officeDocument/2006/relationships/hyperlink" Target="http://www.youtube.com/watch?v=d80W2y2w0JA&amp;feature=related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hyperlink" Target="https://www.youtube.com/watch?v=1l37lzLIgQU" TargetMode="External"/><Relationship Id="rId2" Type="http://schemas.openxmlformats.org/officeDocument/2006/relationships/hyperlink" Target="https://www.youtube.com/watch?v=qB2Fk0KdUu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cSSgndQ5mVs" TargetMode="External"/><Relationship Id="rId5" Type="http://schemas.openxmlformats.org/officeDocument/2006/relationships/hyperlink" Target="http://www.youtube.com/watch?v=2yujWBQsOw0&amp;feature=related" TargetMode="External"/><Relationship Id="rId4" Type="http://schemas.openxmlformats.org/officeDocument/2006/relationships/hyperlink" Target="https://www.youtube.com/watch?v=r3m8_YmTDD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XesT9_gzz4&amp;feature=channel" TargetMode="Externa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_JmA2ClUvUY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vl78dcXGp8" TargetMode="Externa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ytimes.com/2022/08/23/opinion/stutter-speech-listening.html?campaign_id=9&amp;emc=edit_nn_20220829&amp;instance_id=70530&amp;nl=the-morning&amp;regi_id=164462315&amp;segment_id=102661&amp;te=1&amp;user_id=c2935274e60ca40f18ff10aeff6153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162800" cy="18288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Speech and Language Disorders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581400"/>
            <a:ext cx="7924800" cy="24384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Language Simulation Assignment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Do NOT use the letter “s” as we talk this morning!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Disorders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14601"/>
            <a:ext cx="6400800" cy="2895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Language Delay</a:t>
            </a:r>
          </a:p>
          <a:p>
            <a:r>
              <a:rPr lang="en-US" dirty="0"/>
              <a:t>Aphasia-  finding the right</a:t>
            </a:r>
          </a:p>
          <a:p>
            <a:pPr marL="0" indent="0">
              <a:buNone/>
            </a:pPr>
            <a:r>
              <a:rPr lang="en-US" dirty="0"/>
              <a:t> 	words</a:t>
            </a:r>
          </a:p>
          <a:p>
            <a:r>
              <a:rPr lang="en-US" dirty="0"/>
              <a:t>Central Auditory Processing</a:t>
            </a:r>
          </a:p>
          <a:p>
            <a:pPr>
              <a:buNone/>
            </a:pPr>
            <a:r>
              <a:rPr lang="en-US" dirty="0"/>
              <a:t>         Disorder- neurological</a:t>
            </a:r>
          </a:p>
          <a:p>
            <a:pPr>
              <a:buNone/>
            </a:pPr>
            <a:r>
              <a:rPr lang="en-US" dirty="0"/>
              <a:t>		disorder that affects how </a:t>
            </a:r>
          </a:p>
          <a:p>
            <a:pPr>
              <a:buNone/>
            </a:pPr>
            <a:r>
              <a:rPr lang="en-US" dirty="0"/>
              <a:t>		the brain hears spoken 	language</a:t>
            </a:r>
          </a:p>
        </p:txBody>
      </p:sp>
      <p:pic>
        <p:nvPicPr>
          <p:cNvPr id="7170" name="Picture 2" descr="C:\Documents and Settings\aspencer\Local Settings\Temporary Internet Files\Content.IE5\R6NA5J2X\MC9000478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524000"/>
            <a:ext cx="3940911" cy="4800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565803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Aphasia Sarah Scott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596307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Central Auditory Processing Disorder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AFB9B2-E9DC-777E-2B7A-344C49BAAAEF}"/>
              </a:ext>
            </a:extLst>
          </p:cNvPr>
          <p:cNvSpPr txBox="1"/>
          <p:nvPr/>
        </p:nvSpPr>
        <p:spPr>
          <a:xfrm>
            <a:off x="385069" y="6275208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Aphasia: The disorder that makes you lose your words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Sign language does not prevent children from talking and may support their ability to speak. </a:t>
            </a:r>
          </a:p>
          <a:p>
            <a:r>
              <a:rPr lang="en-US" dirty="0"/>
              <a:t>Gives them a head start on communicating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Miller and Light</a:t>
            </a:r>
          </a:p>
        </p:txBody>
      </p:sp>
      <p:pic>
        <p:nvPicPr>
          <p:cNvPr id="4" name="Picture 3" descr="Viipekeel – Vikipe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810000"/>
            <a:ext cx="2095500" cy="209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72200" y="6096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Interpreting</a:t>
            </a:r>
          </a:p>
        </p:txBody>
      </p:sp>
    </p:spTree>
    <p:extLst>
      <p:ext uri="{BB962C8B-B14F-4D97-AF65-F5344CB8AC3E}">
        <p14:creationId xmlns:p14="http://schemas.microsoft.com/office/powerpoint/2010/main" val="628602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646237"/>
            <a:ext cx="3962400" cy="4144963"/>
          </a:xfrm>
        </p:spPr>
        <p:txBody>
          <a:bodyPr>
            <a:normAutofit fontScale="70000" lnSpcReduction="20000"/>
          </a:bodyPr>
          <a:lstStyle/>
          <a:p>
            <a:endParaRPr lang="en-US" sz="2800" dirty="0"/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endParaRPr lang="en-US" sz="2900" dirty="0"/>
          </a:p>
          <a:p>
            <a:r>
              <a:rPr lang="en-US" sz="2800" dirty="0">
                <a:hlinkClick r:id="rId2"/>
              </a:rPr>
              <a:t>Augmentative and alternative communication (AAC)</a:t>
            </a:r>
            <a:endParaRPr lang="en-US" sz="2800" dirty="0"/>
          </a:p>
          <a:p>
            <a:endParaRPr lang="en-US" sz="2800" dirty="0"/>
          </a:p>
          <a:p>
            <a:pPr lvl="1"/>
            <a:r>
              <a:rPr lang="en-US" sz="2400" dirty="0"/>
              <a:t>Unaided – sign language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Aided – depends on equipment or materials</a:t>
            </a:r>
          </a:p>
          <a:p>
            <a:pPr lvl="2"/>
            <a:r>
              <a:rPr lang="en-US" sz="2400" dirty="0"/>
              <a:t>Vocal Output Communication Aids</a:t>
            </a:r>
          </a:p>
          <a:p>
            <a:pPr lvl="2"/>
            <a:r>
              <a:rPr lang="en-US" dirty="0"/>
              <a:t>Communication board</a:t>
            </a:r>
          </a:p>
          <a:p>
            <a:pPr lvl="2"/>
            <a:r>
              <a:rPr lang="en-US" dirty="0"/>
              <a:t>Computer with speech processor</a:t>
            </a:r>
          </a:p>
          <a:p>
            <a:pPr lvl="2"/>
            <a:r>
              <a:rPr lang="en-US" dirty="0"/>
              <a:t>Word prediction software</a:t>
            </a:r>
          </a:p>
          <a:p>
            <a:endParaRPr lang="en-US" dirty="0"/>
          </a:p>
        </p:txBody>
      </p:sp>
      <p:pic>
        <p:nvPicPr>
          <p:cNvPr id="10242" name="Picture 2" descr="C:\Documents and Settings\aspencer\Local Settings\Temporary Internet Files\Content.IE5\P6J8AG6K\MC90023328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48090" cy="662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76800" y="6248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AAC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5791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Glenn AAC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5714256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6"/>
              </a:rPr>
              <a:t>One switch, One head, the world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573520" y="627201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FM system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538304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88668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Johnson, L. (2007) Assistive Technology</a:t>
            </a:r>
          </a:p>
        </p:txBody>
      </p:sp>
    </p:spTree>
    <p:extLst>
      <p:ext uri="{BB962C8B-B14F-4D97-AF65-F5344CB8AC3E}">
        <p14:creationId xmlns:p14="http://schemas.microsoft.com/office/powerpoint/2010/main" val="63010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33726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How has it felt to limit your speech this morning?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6537"/>
            <a:ext cx="8229600" cy="965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Upcycled Education: Turn and Talk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743200"/>
            <a:ext cx="54864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Let’s Talk…..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6999"/>
            <a:ext cx="8229600" cy="3505517"/>
          </a:xfrm>
        </p:spPr>
        <p:txBody>
          <a:bodyPr>
            <a:normAutofit/>
          </a:bodyPr>
          <a:lstStyle/>
          <a:p>
            <a:r>
              <a:rPr lang="en-US" sz="3600" dirty="0"/>
              <a:t>Speech</a:t>
            </a:r>
          </a:p>
          <a:p>
            <a:endParaRPr lang="en-US" sz="3600" dirty="0"/>
          </a:p>
          <a:p>
            <a:r>
              <a:rPr lang="en-US" sz="3600" dirty="0"/>
              <a:t>Language </a:t>
            </a:r>
          </a:p>
          <a:p>
            <a:endParaRPr lang="en-US" sz="3600" dirty="0"/>
          </a:p>
          <a:p>
            <a:r>
              <a:rPr lang="en-US" sz="3600" dirty="0"/>
              <a:t>Communication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828800"/>
            <a:ext cx="47625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102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IDEA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865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4000" dirty="0"/>
              <a:t>   …a communication disorder such as </a:t>
            </a:r>
          </a:p>
          <a:p>
            <a:pPr>
              <a:buNone/>
            </a:pPr>
            <a:r>
              <a:rPr lang="en-US" sz="4000" dirty="0"/>
              <a:t>stuttering, </a:t>
            </a:r>
          </a:p>
          <a:p>
            <a:pPr>
              <a:buNone/>
            </a:pPr>
            <a:r>
              <a:rPr lang="en-US" sz="4000" dirty="0"/>
              <a:t>impaired articulation, </a:t>
            </a:r>
          </a:p>
          <a:p>
            <a:pPr>
              <a:buNone/>
            </a:pPr>
            <a:r>
              <a:rPr lang="en-US" sz="4000" dirty="0"/>
              <a:t>language impairment, </a:t>
            </a:r>
          </a:p>
          <a:p>
            <a:pPr>
              <a:buNone/>
            </a:pPr>
            <a:r>
              <a:rPr lang="en-US" sz="4000" dirty="0"/>
              <a:t>or a voice impairment </a:t>
            </a:r>
          </a:p>
          <a:p>
            <a:pPr>
              <a:buNone/>
            </a:pPr>
            <a:endParaRPr lang="en-US" sz="4000" dirty="0"/>
          </a:p>
          <a:p>
            <a:pPr>
              <a:buNone/>
            </a:pPr>
            <a:r>
              <a:rPr lang="en-US" sz="4000" dirty="0"/>
              <a:t>that adversely affects a child’s educational performance.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ommon myths about speech problems in childr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53536"/>
            <a:ext cx="3255264" cy="21539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Communication…..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4999"/>
            <a:ext cx="8229600" cy="4267517"/>
          </a:xfrm>
        </p:spPr>
        <p:txBody>
          <a:bodyPr/>
          <a:lstStyle/>
          <a:p>
            <a:r>
              <a:rPr lang="en-US" dirty="0"/>
              <a:t>The exchange of information and 	knowledge among participants</a:t>
            </a:r>
          </a:p>
          <a:p>
            <a:endParaRPr lang="en-US" dirty="0"/>
          </a:p>
          <a:p>
            <a:r>
              <a:rPr lang="en-US" dirty="0"/>
              <a:t>Requires a </a:t>
            </a:r>
            <a:r>
              <a:rPr lang="en-US" i="1" dirty="0">
                <a:solidFill>
                  <a:srgbClr val="9A0A2C"/>
                </a:solidFill>
              </a:rPr>
              <a:t>message</a:t>
            </a:r>
            <a:r>
              <a:rPr lang="en-US" dirty="0"/>
              <a:t>, a </a:t>
            </a:r>
            <a:r>
              <a:rPr lang="en-US" i="1" dirty="0">
                <a:solidFill>
                  <a:srgbClr val="9A0A2C"/>
                </a:solidFill>
              </a:rPr>
              <a:t>sender</a:t>
            </a:r>
            <a:r>
              <a:rPr lang="en-US" dirty="0"/>
              <a:t>, a 	</a:t>
            </a:r>
            <a:r>
              <a:rPr lang="en-US" i="1" dirty="0">
                <a:solidFill>
                  <a:srgbClr val="9A0A2C"/>
                </a:solidFill>
              </a:rPr>
              <a:t>receiver</a:t>
            </a:r>
            <a:r>
              <a:rPr lang="en-US" i="1" dirty="0"/>
              <a:t>,</a:t>
            </a:r>
            <a:r>
              <a:rPr lang="en-US" dirty="0"/>
              <a:t> and a </a:t>
            </a:r>
            <a:r>
              <a:rPr lang="en-US" i="1" dirty="0">
                <a:solidFill>
                  <a:srgbClr val="9A0A2C"/>
                </a:solidFill>
              </a:rPr>
              <a:t>channel.</a:t>
            </a:r>
          </a:p>
          <a:p>
            <a:endParaRPr lang="en-US" dirty="0">
              <a:solidFill>
                <a:srgbClr val="9A0A2C"/>
              </a:solidFill>
            </a:endParaRPr>
          </a:p>
          <a:p>
            <a:r>
              <a:rPr lang="en-US" dirty="0"/>
              <a:t>Communication requires interaction 	between the sender and the 	receiver</a:t>
            </a:r>
          </a:p>
          <a:p>
            <a:endParaRPr lang="en-US" dirty="0"/>
          </a:p>
        </p:txBody>
      </p:sp>
      <p:pic>
        <p:nvPicPr>
          <p:cNvPr id="4101" name="Picture 5" descr="C:\Documents and Settings\aspencer\Local Settings\Temporary Internet Files\Content.IE5\YV1BWD7J\MC90001838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1608430" cy="14703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19600" y="6059905"/>
            <a:ext cx="3657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Children learning language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6016591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Baby language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752600"/>
            <a:ext cx="61722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The system of symbols that individuals use for communication, based on their culture.  2 types:</a:t>
            </a:r>
          </a:p>
        </p:txBody>
      </p:sp>
      <p:sp>
        <p:nvSpPr>
          <p:cNvPr id="5" name="Rectangle 4"/>
          <p:cNvSpPr/>
          <p:nvPr/>
        </p:nvSpPr>
        <p:spPr>
          <a:xfrm>
            <a:off x="3200400" y="3657600"/>
            <a:ext cx="5181600" cy="1219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Expressive Language 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0400" y="5029200"/>
            <a:ext cx="5334000" cy="10668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Receptive Language</a:t>
            </a:r>
          </a:p>
        </p:txBody>
      </p:sp>
      <p:pic>
        <p:nvPicPr>
          <p:cNvPr id="5124" name="Picture 4" descr="C:\Documents and Settings\aspencer\Local Settings\Temporary Internet Files\Content.IE5\G6W4OLW1\MC9004462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657600"/>
            <a:ext cx="2526774" cy="2588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aspencer\Local Settings\Temporary Internet Files\Content.IE5\XKMHQ9CZ\MC90044176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85800" y="457200"/>
            <a:ext cx="9131030" cy="6705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72400" cy="508464"/>
          </a:xfrm>
        </p:spPr>
        <p:txBody>
          <a:bodyPr>
            <a:normAutofit fontScale="90000"/>
          </a:bodyPr>
          <a:lstStyle/>
          <a:p>
            <a:r>
              <a:rPr lang="en-US" dirty="0"/>
              <a:t>Five components of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524000"/>
            <a:ext cx="6248400" cy="495331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Form</a:t>
            </a:r>
          </a:p>
          <a:p>
            <a:pPr lvl="1"/>
            <a:r>
              <a:rPr lang="en-US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Phonology</a:t>
            </a:r>
          </a:p>
          <a:p>
            <a:pPr lvl="1"/>
            <a:r>
              <a:rPr lang="en-US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Morphology</a:t>
            </a:r>
          </a:p>
          <a:p>
            <a:pPr lvl="1"/>
            <a:r>
              <a:rPr lang="en-US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Syntax</a:t>
            </a:r>
          </a:p>
          <a:p>
            <a:pPr lvl="1"/>
            <a:endParaRPr lang="en-US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en-US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Content</a:t>
            </a:r>
          </a:p>
          <a:p>
            <a:pPr lvl="1"/>
            <a:r>
              <a:rPr lang="en-US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Semantics</a:t>
            </a:r>
          </a:p>
          <a:p>
            <a:pPr>
              <a:buNone/>
            </a:pPr>
            <a:endParaRPr lang="en-US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en-US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Function</a:t>
            </a:r>
          </a:p>
          <a:p>
            <a:pPr lvl="1"/>
            <a:r>
              <a:rPr lang="en-US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Pragmatics</a:t>
            </a:r>
          </a:p>
        </p:txBody>
      </p:sp>
      <p:pic>
        <p:nvPicPr>
          <p:cNvPr id="6148" name="Picture 4" descr="C:\Documents and Settings\aspencer\Local Settings\Temporary Internet Files\Content.IE5\P6J8AG6K\MC90043382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1816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Speech and Language Impairments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6536"/>
            <a:ext cx="5257800" cy="4547064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2800" dirty="0"/>
              <a:t>7% of all American Children</a:t>
            </a:r>
          </a:p>
          <a:p>
            <a:endParaRPr lang="en-US" sz="2800" dirty="0"/>
          </a:p>
          <a:p>
            <a:r>
              <a:rPr lang="en-US" sz="2800" dirty="0"/>
              <a:t>19% of Special Education Population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High risk of reading difficulties</a:t>
            </a:r>
          </a:p>
          <a:p>
            <a:endParaRPr lang="en-US" dirty="0"/>
          </a:p>
        </p:txBody>
      </p:sp>
      <p:pic>
        <p:nvPicPr>
          <p:cNvPr id="4" name="Picture 3" descr="The Value of Inclusive Educati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429000"/>
            <a:ext cx="5143710" cy="34278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Speech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4495800" cy="452628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Articulation Disorders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Voice Disorders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Fluency Disorders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Apraxia- inability to execute volition of speech - know the word, but can not get the mouth to say the word.</a:t>
            </a:r>
          </a:p>
          <a:p>
            <a:pPr lvl="1"/>
            <a:r>
              <a:rPr lang="en-US" dirty="0"/>
              <a:t>Hard to diagnose</a:t>
            </a:r>
          </a:p>
          <a:p>
            <a:pPr lvl="1"/>
            <a:endParaRPr lang="en-US" dirty="0"/>
          </a:p>
        </p:txBody>
      </p:sp>
      <p:pic>
        <p:nvPicPr>
          <p:cNvPr id="1027" name="Picture 3" descr="C:\Documents and Settings\aspencer\Local Settings\Temporary Internet Files\Content.IE5\1YAE91JS\MC9000979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37528"/>
            <a:ext cx="4342021" cy="49017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6248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Verbal Apraxia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6251359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Stuttering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3384</TotalTime>
  <Words>352</Words>
  <Application>Microsoft Office PowerPoint</Application>
  <PresentationFormat>On-screen Show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Rockwell</vt:lpstr>
      <vt:lpstr>Wingdings</vt:lpstr>
      <vt:lpstr>Wingdings 2</vt:lpstr>
      <vt:lpstr>Foundry</vt:lpstr>
      <vt:lpstr>Speech and Language Disorders</vt:lpstr>
      <vt:lpstr>How has it felt to limit your speech this morning? </vt:lpstr>
      <vt:lpstr>Let’s Talk…..</vt:lpstr>
      <vt:lpstr>IDEA Definition</vt:lpstr>
      <vt:lpstr>Communication…..</vt:lpstr>
      <vt:lpstr>Language</vt:lpstr>
      <vt:lpstr>Five components of Language</vt:lpstr>
      <vt:lpstr>Speech and Language Impairments</vt:lpstr>
      <vt:lpstr>Speech Disorders</vt:lpstr>
      <vt:lpstr>Language Disorders   </vt:lpstr>
      <vt:lpstr>Sign Language</vt:lpstr>
      <vt:lpstr>Technology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Speech or Language Disorders</dc:title>
  <dc:creator>aspencer</dc:creator>
  <cp:lastModifiedBy>Spencer, Amelia G.</cp:lastModifiedBy>
  <cp:revision>47</cp:revision>
  <cp:lastPrinted>2021-03-10T21:52:36Z</cp:lastPrinted>
  <dcterms:created xsi:type="dcterms:W3CDTF">2010-10-24T20:33:19Z</dcterms:created>
  <dcterms:modified xsi:type="dcterms:W3CDTF">2022-11-01T17:18:50Z</dcterms:modified>
</cp:coreProperties>
</file>