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8" r:id="rId4"/>
    <p:sldId id="258" r:id="rId5"/>
    <p:sldId id="273" r:id="rId6"/>
    <p:sldId id="259" r:id="rId7"/>
    <p:sldId id="263" r:id="rId8"/>
    <p:sldId id="265" r:id="rId9"/>
    <p:sldId id="260" r:id="rId10"/>
    <p:sldId id="264" r:id="rId11"/>
    <p:sldId id="281" r:id="rId12"/>
    <p:sldId id="266" r:id="rId13"/>
    <p:sldId id="277" r:id="rId14"/>
    <p:sldId id="275" r:id="rId15"/>
    <p:sldId id="267" r:id="rId16"/>
    <p:sldId id="268" r:id="rId17"/>
    <p:sldId id="270" r:id="rId18"/>
    <p:sldId id="280" r:id="rId19"/>
    <p:sldId id="27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13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0527-2C46-4F54-B5CC-B211836A6733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3076A-9661-4A6A-8FC6-D4EE6C9E75E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0527-2C46-4F54-B5CC-B211836A6733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3076A-9661-4A6A-8FC6-D4EE6C9E7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0527-2C46-4F54-B5CC-B211836A6733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3076A-9661-4A6A-8FC6-D4EE6C9E7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0527-2C46-4F54-B5CC-B211836A6733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3076A-9661-4A6A-8FC6-D4EE6C9E7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0527-2C46-4F54-B5CC-B211836A6733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3076A-9661-4A6A-8FC6-D4EE6C9E75E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0527-2C46-4F54-B5CC-B211836A6733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3076A-9661-4A6A-8FC6-D4EE6C9E7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0527-2C46-4F54-B5CC-B211836A6733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3076A-9661-4A6A-8FC6-D4EE6C9E7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0527-2C46-4F54-B5CC-B211836A6733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B83076A-9661-4A6A-8FC6-D4EE6C9E75E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0527-2C46-4F54-B5CC-B211836A6733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3076A-9661-4A6A-8FC6-D4EE6C9E7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0527-2C46-4F54-B5CC-B211836A6733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B83076A-9661-4A6A-8FC6-D4EE6C9E7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3B40527-2C46-4F54-B5CC-B211836A6733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3076A-9661-4A6A-8FC6-D4EE6C9E7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3B40527-2C46-4F54-B5CC-B211836A6733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B83076A-9661-4A6A-8FC6-D4EE6C9E75E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P-Gc85nQK8w" TargetMode="External"/><Relationship Id="rId3" Type="http://schemas.openxmlformats.org/officeDocument/2006/relationships/image" Target="../media/image2.wmf"/><Relationship Id="rId7" Type="http://schemas.openxmlformats.org/officeDocument/2006/relationships/hyperlink" Target="https://www.youtube.com/watch?v=X275E4fvdmk" TargetMode="Externa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YETdTlgtV20" TargetMode="External"/><Relationship Id="rId4" Type="http://schemas.openxmlformats.org/officeDocument/2006/relationships/hyperlink" Target="https://www.youtube.com/watch?v=C1F56l7xX5o&amp;ebc=ANyPxKqBCRBKmvHNZm25S1UUXDHFcmHZSSAOjl_QZRnmP948VC_ynvh3PGG9bCFgBavRp0T0o13ywHG01zFUFUiE1TiLf-L3TQ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hyperlink" Target="http://www.youtube.com/watch?v=BX7Ar3Z-oTo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hyperlink" Target="http://www.youtube.com/watch?v=SmNpP2fr57A&amp;feature=related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handspeak.com/word/search/" TargetMode="External"/><Relationship Id="rId4" Type="http://schemas.openxmlformats.org/officeDocument/2006/relationships/image" Target="../media/image24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dCyz8-eAs1I&amp;feature=related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Students with Deafness and Hearing loss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Documents and Settings\aspencer\Local Settings\Temporary Internet Files\Content.IE5\4R2Y2X06\MCj035910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2209800" cy="3318004"/>
          </a:xfrm>
          <a:prstGeom prst="rect">
            <a:avLst/>
          </a:prstGeom>
          <a:noFill/>
        </p:spPr>
      </p:pic>
      <p:pic>
        <p:nvPicPr>
          <p:cNvPr id="2051" name="Picture 3" descr="C:\Documents and Settings\aspencer\Local Settings\Temporary Internet Files\Content.IE5\5020FJ26\MCj0104664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676400"/>
            <a:ext cx="909828" cy="907085"/>
          </a:xfrm>
          <a:prstGeom prst="rect">
            <a:avLst/>
          </a:prstGeom>
          <a:noFill/>
        </p:spPr>
      </p:pic>
      <p:pic>
        <p:nvPicPr>
          <p:cNvPr id="2052" name="Picture 4" descr="C:\Documents and Settings\aspencer\Local Settings\Temporary Internet Files\Content.IE5\JU3VYOM5\MCj0104662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1676400"/>
            <a:ext cx="908914" cy="905256"/>
          </a:xfrm>
          <a:prstGeom prst="rect">
            <a:avLst/>
          </a:prstGeom>
          <a:noFill/>
        </p:spPr>
      </p:pic>
      <p:pic>
        <p:nvPicPr>
          <p:cNvPr id="2053" name="Picture 5" descr="C:\Documents and Settings\aspencer\Local Settings\Temporary Internet Files\Content.IE5\K256ZU18\MCj0104654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1676400"/>
            <a:ext cx="907999" cy="905256"/>
          </a:xfrm>
          <a:prstGeom prst="rect">
            <a:avLst/>
          </a:prstGeom>
          <a:noFill/>
        </p:spPr>
      </p:pic>
      <p:pic>
        <p:nvPicPr>
          <p:cNvPr id="2054" name="Picture 6" descr="C:\Documents and Settings\aspencer\Local Settings\Temporary Internet Files\Content.IE5\JZR6EW1J\MCj0104660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95600" y="1676400"/>
            <a:ext cx="911657" cy="91074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09600" y="6096000"/>
            <a:ext cx="2741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7"/>
              </a:rPr>
              <a:t>Sound of Fury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7912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8"/>
              </a:rPr>
              <a:t>My Deaf Family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Hearing 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4676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Prelingual</a:t>
            </a:r>
            <a:endParaRPr lang="en-US" dirty="0" smtClean="0"/>
          </a:p>
          <a:p>
            <a:pPr lvl="1"/>
            <a:r>
              <a:rPr lang="en-US" dirty="0" smtClean="0"/>
              <a:t>Genetic-(90% of deaf</a:t>
            </a:r>
          </a:p>
          <a:p>
            <a:pPr lvl="1">
              <a:buNone/>
            </a:pPr>
            <a:r>
              <a:rPr lang="en-US" dirty="0" smtClean="0"/>
              <a:t>    kids have hearing</a:t>
            </a:r>
          </a:p>
          <a:p>
            <a:pPr lvl="1">
              <a:buNone/>
            </a:pPr>
            <a:r>
              <a:rPr lang="en-US" dirty="0" smtClean="0"/>
              <a:t>	 parents)</a:t>
            </a:r>
          </a:p>
          <a:p>
            <a:pPr lvl="1"/>
            <a:r>
              <a:rPr lang="en-US" dirty="0" smtClean="0"/>
              <a:t>Prenatal infections</a:t>
            </a:r>
          </a:p>
          <a:p>
            <a:pPr lvl="1"/>
            <a:r>
              <a:rPr lang="en-US" dirty="0" smtClean="0"/>
              <a:t>Illness</a:t>
            </a:r>
          </a:p>
          <a:p>
            <a:r>
              <a:rPr lang="en-US" dirty="0" err="1" smtClean="0"/>
              <a:t>Postlingual</a:t>
            </a:r>
            <a:endParaRPr lang="en-US" dirty="0" smtClean="0"/>
          </a:p>
          <a:p>
            <a:pPr lvl="1"/>
            <a:r>
              <a:rPr lang="en-US" dirty="0" smtClean="0"/>
              <a:t>Meningitis</a:t>
            </a:r>
          </a:p>
          <a:p>
            <a:pPr lvl="1"/>
            <a:r>
              <a:rPr lang="en-US" dirty="0" smtClean="0"/>
              <a:t>Ear infections-</a:t>
            </a:r>
            <a:r>
              <a:rPr lang="en-US" dirty="0" err="1" smtClean="0"/>
              <a:t>Otitis</a:t>
            </a:r>
            <a:r>
              <a:rPr lang="en-US" dirty="0" smtClean="0"/>
              <a:t> Media</a:t>
            </a:r>
          </a:p>
          <a:p>
            <a:pPr lvl="1"/>
            <a:r>
              <a:rPr lang="en-US" dirty="0" smtClean="0"/>
              <a:t>Medications</a:t>
            </a:r>
          </a:p>
          <a:p>
            <a:pPr lvl="1"/>
            <a:r>
              <a:rPr lang="en-US" dirty="0" smtClean="0"/>
              <a:t>Measles</a:t>
            </a:r>
          </a:p>
          <a:p>
            <a:pPr lvl="1"/>
            <a:r>
              <a:rPr lang="en-US" dirty="0" smtClean="0"/>
              <a:t>Encephalitis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If child is admitted to NICU, more likely to be hearing impaired.</a:t>
            </a:r>
            <a:endParaRPr lang="en-US" dirty="0"/>
          </a:p>
        </p:txBody>
      </p:sp>
      <p:pic>
        <p:nvPicPr>
          <p:cNvPr id="6146" name="Picture 2" descr="C:\Documents and Settings\aspencer\Local Settings\Temporary Internet Files\Content.IE5\K256ZU18\MPj0402101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371600"/>
            <a:ext cx="3914488" cy="26086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72025" cy="4257675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379846"/>
            <a:ext cx="4324350" cy="43529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5791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Hearing Test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63246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5"/>
              </a:rPr>
              <a:t>Hearing Test For Later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584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in hearing 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Bilateral or unilateral loss</a:t>
            </a:r>
          </a:p>
          <a:p>
            <a:r>
              <a:rPr lang="en-US" dirty="0" smtClean="0"/>
              <a:t>Degree of hearing loss-</a:t>
            </a:r>
          </a:p>
          <a:p>
            <a:pPr lvl="1"/>
            <a:r>
              <a:rPr lang="en-US" dirty="0" smtClean="0"/>
              <a:t>Measured in decibels (dB)</a:t>
            </a:r>
          </a:p>
          <a:p>
            <a:pPr lvl="1">
              <a:buNone/>
            </a:pPr>
            <a:r>
              <a:rPr lang="en-US" dirty="0" smtClean="0"/>
              <a:t>       or loudness of sound</a:t>
            </a:r>
          </a:p>
          <a:p>
            <a:pPr lvl="1"/>
            <a:r>
              <a:rPr lang="en-US" dirty="0" smtClean="0"/>
              <a:t>Classifications of hearing loss</a:t>
            </a:r>
          </a:p>
          <a:p>
            <a:pPr lvl="2"/>
            <a:r>
              <a:rPr lang="en-US" dirty="0" smtClean="0"/>
              <a:t>Normal (0-15 dB)</a:t>
            </a:r>
          </a:p>
          <a:p>
            <a:pPr lvl="2"/>
            <a:r>
              <a:rPr lang="en-US" dirty="0" smtClean="0"/>
              <a:t>Moderate (41-55 dB)</a:t>
            </a:r>
          </a:p>
          <a:p>
            <a:pPr lvl="2"/>
            <a:r>
              <a:rPr lang="en-US" dirty="0" smtClean="0"/>
              <a:t>Profound hearing loss (+91 dB)</a:t>
            </a:r>
          </a:p>
        </p:txBody>
      </p:sp>
      <p:pic>
        <p:nvPicPr>
          <p:cNvPr id="8195" name="Picture 3" descr="C:\Documents and Settings\aspencer\Local Settings\Temporary Internet Files\Content.IE5\VPLBVLD8\MCj028685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981200"/>
            <a:ext cx="2938183" cy="25719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Speech Banana or Conversational Speech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400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Frequency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209851"/>
            <a:ext cx="6988789" cy="53756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in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Cochlear Implants</a:t>
            </a:r>
          </a:p>
          <a:p>
            <a:pPr lvl="1"/>
            <a:r>
              <a:rPr lang="en-US" dirty="0" smtClean="0"/>
              <a:t>Candidates must experience</a:t>
            </a:r>
          </a:p>
          <a:p>
            <a:pPr lvl="2"/>
            <a:r>
              <a:rPr lang="en-US" dirty="0" smtClean="0"/>
              <a:t>Severe hearing loss</a:t>
            </a:r>
          </a:p>
          <a:p>
            <a:pPr lvl="2"/>
            <a:r>
              <a:rPr lang="en-US" dirty="0" err="1" smtClean="0"/>
              <a:t>Sensorineural</a:t>
            </a:r>
            <a:r>
              <a:rPr lang="en-US" dirty="0" smtClean="0"/>
              <a:t>  hearing loss</a:t>
            </a:r>
          </a:p>
          <a:p>
            <a:pPr lvl="2"/>
            <a:r>
              <a:rPr lang="en-US" dirty="0" smtClean="0"/>
              <a:t>No improvement from amplification</a:t>
            </a:r>
          </a:p>
          <a:p>
            <a:pPr lvl="2"/>
            <a:r>
              <a:rPr lang="en-US" dirty="0" smtClean="0"/>
              <a:t>And must be over 12 months</a:t>
            </a:r>
          </a:p>
          <a:p>
            <a:pPr>
              <a:buNone/>
            </a:pPr>
            <a:r>
              <a:rPr lang="en-US" dirty="0" smtClean="0"/>
              <a:t>Hearing Aides</a:t>
            </a:r>
          </a:p>
          <a:p>
            <a:pPr lvl="1"/>
            <a:r>
              <a:rPr lang="en-US" dirty="0" smtClean="0"/>
              <a:t>Candidates can have</a:t>
            </a:r>
          </a:p>
          <a:p>
            <a:pPr lvl="2"/>
            <a:r>
              <a:rPr lang="en-US" dirty="0" smtClean="0"/>
              <a:t> mild to moderate hearing loss that often occurs with normal aging</a:t>
            </a:r>
          </a:p>
          <a:p>
            <a:pPr lvl="2"/>
            <a:r>
              <a:rPr lang="en-US" dirty="0" smtClean="0"/>
              <a:t>Causes including exposure to loud noise, drug reactions, head injury, or genetic factors</a:t>
            </a:r>
          </a:p>
          <a:p>
            <a:pPr lvl="2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477000"/>
            <a:ext cx="609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Cochlear Implants</a:t>
            </a:r>
            <a:endParaRPr lang="en-US" dirty="0"/>
          </a:p>
        </p:txBody>
      </p:sp>
      <p:pic>
        <p:nvPicPr>
          <p:cNvPr id="13315" name="Picture 3" descr="C:\Documents and Settings\aspencer\Local Settings\Temporary Internet Files\Content.IE5\ZI7QKGYT\MCBD05198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762000"/>
            <a:ext cx="2286000" cy="3408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does Hearing Loss Affect Child Development?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Ability to communicate</a:t>
            </a:r>
          </a:p>
          <a:p>
            <a:r>
              <a:rPr lang="en-US" dirty="0" smtClean="0"/>
              <a:t>Feedback</a:t>
            </a:r>
          </a:p>
          <a:p>
            <a:r>
              <a:rPr lang="en-US" dirty="0" smtClean="0"/>
              <a:t>Experiential learning</a:t>
            </a:r>
            <a:endParaRPr lang="en-US" dirty="0"/>
          </a:p>
        </p:txBody>
      </p:sp>
      <p:pic>
        <p:nvPicPr>
          <p:cNvPr id="9220" name="Picture 4" descr="C:\Documents and Settings\aspencer\Local Settings\Temporary Internet Files\Content.IE5\5020FJ26\MPj0202011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4038600"/>
            <a:ext cx="36576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7467600" cy="4144963"/>
          </a:xfrm>
        </p:spPr>
        <p:txBody>
          <a:bodyPr/>
          <a:lstStyle/>
          <a:p>
            <a:r>
              <a:rPr lang="en-US" dirty="0"/>
              <a:t>Academics- delayed language adversely impacts learning</a:t>
            </a:r>
          </a:p>
          <a:p>
            <a:r>
              <a:rPr lang="en-US" dirty="0" smtClean="0"/>
              <a:t>Social- may be isolated</a:t>
            </a:r>
          </a:p>
          <a:p>
            <a:r>
              <a:rPr lang="en-US" dirty="0" smtClean="0"/>
              <a:t>Behaviors- limited emotional vocabulary</a:t>
            </a:r>
            <a:endParaRPr lang="en-US" dirty="0"/>
          </a:p>
        </p:txBody>
      </p:sp>
      <p:pic>
        <p:nvPicPr>
          <p:cNvPr id="10242" name="Picture 2" descr="C:\Documents and Settings\aspencer\Local Settings\Temporary Internet Files\Content.IE5\JZR6EW1J\MCj008909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572000"/>
            <a:ext cx="1817827" cy="1824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467600" cy="1143000"/>
          </a:xfrm>
        </p:spPr>
        <p:txBody>
          <a:bodyPr/>
          <a:lstStyle/>
          <a:p>
            <a:r>
              <a:rPr lang="en-US" dirty="0" smtClean="0"/>
              <a:t>Recommended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/>
              <a:t>Newborn </a:t>
            </a:r>
            <a:r>
              <a:rPr lang="en-US" dirty="0" smtClean="0"/>
              <a:t>Screeners</a:t>
            </a:r>
          </a:p>
          <a:p>
            <a:r>
              <a:rPr lang="en-US" dirty="0" smtClean="0"/>
              <a:t>Early Intervention</a:t>
            </a:r>
            <a:endParaRPr lang="en-US" dirty="0"/>
          </a:p>
          <a:p>
            <a:r>
              <a:rPr lang="en-US" dirty="0" smtClean="0"/>
              <a:t>Authentic </a:t>
            </a:r>
            <a:r>
              <a:rPr lang="en-US" dirty="0" smtClean="0"/>
              <a:t>Experiences</a:t>
            </a:r>
          </a:p>
          <a:p>
            <a:r>
              <a:rPr lang="en-US" dirty="0" smtClean="0"/>
              <a:t>Integrated vocabulary </a:t>
            </a:r>
          </a:p>
          <a:p>
            <a:pPr>
              <a:buNone/>
            </a:pPr>
            <a:r>
              <a:rPr lang="en-US" dirty="0" smtClean="0"/>
              <a:t>      and concept development</a:t>
            </a:r>
          </a:p>
          <a:p>
            <a:r>
              <a:rPr lang="en-US" dirty="0" smtClean="0"/>
              <a:t>Experiential ladder </a:t>
            </a:r>
          </a:p>
          <a:p>
            <a:pPr>
              <a:buNone/>
            </a:pPr>
            <a:r>
              <a:rPr lang="en-US" dirty="0" smtClean="0"/>
              <a:t>       of learning</a:t>
            </a:r>
          </a:p>
          <a:p>
            <a:r>
              <a:rPr lang="en-US" dirty="0" smtClean="0"/>
              <a:t>Visual </a:t>
            </a:r>
            <a:r>
              <a:rPr lang="en-US" dirty="0" smtClean="0"/>
              <a:t>teaching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9376" y="1059426"/>
            <a:ext cx="3524624" cy="579857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Sound-Field </a:t>
            </a:r>
            <a:r>
              <a:rPr lang="en-US" dirty="0"/>
              <a:t>A</a:t>
            </a:r>
            <a:r>
              <a:rPr lang="en-US" dirty="0" smtClean="0"/>
              <a:t>mplification </a:t>
            </a:r>
          </a:p>
          <a:p>
            <a:r>
              <a:rPr lang="en-US" dirty="0" smtClean="0"/>
              <a:t>Loop System</a:t>
            </a:r>
          </a:p>
          <a:p>
            <a:r>
              <a:rPr lang="en-US" dirty="0" smtClean="0"/>
              <a:t>Closed Captioned Technology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113" y="76200"/>
            <a:ext cx="2999262" cy="3733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62400"/>
            <a:ext cx="4683905" cy="28346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182" y="3962400"/>
            <a:ext cx="4349193" cy="27993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35814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5"/>
              </a:rPr>
              <a:t>ASL Dictionary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5693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Cummins Model of Language Proficiency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Conversational Language (BICS)</a:t>
            </a:r>
          </a:p>
          <a:p>
            <a:r>
              <a:rPr lang="en-US" dirty="0" smtClean="0"/>
              <a:t>Academic Language (CALP)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2805765"/>
            <a:ext cx="3967550" cy="401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521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Hearing impairment- impairment in hearing (in 20-70 decibel range) benefits from amplification and communicates through speaking.</a:t>
            </a:r>
          </a:p>
          <a:p>
            <a:r>
              <a:rPr lang="en-US" dirty="0" smtClean="0"/>
              <a:t>Deafness- HI that is so severe that the child is impaired in linguistic information through hearing ( loss of 70-90 decibels or greater) with or without amplification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58674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14.1 in text, pg. 291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72025" cy="4257675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379846"/>
            <a:ext cx="4324350" cy="435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4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 </a:t>
            </a:r>
            <a:r>
              <a:rPr lang="en-US" sz="7200" dirty="0" smtClean="0">
                <a:solidFill>
                  <a:srgbClr val="FF0000"/>
                </a:solidFill>
              </a:rPr>
              <a:t>D</a:t>
            </a:r>
            <a:r>
              <a:rPr lang="en-US" dirty="0" smtClean="0"/>
              <a:t>eaf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Deaf Culture</a:t>
            </a:r>
          </a:p>
          <a:p>
            <a:r>
              <a:rPr lang="en-US" dirty="0" smtClean="0"/>
              <a:t>Deaf Child</a:t>
            </a:r>
          </a:p>
          <a:p>
            <a:r>
              <a:rPr lang="en-US" dirty="0" smtClean="0"/>
              <a:t>Deaf community who embraces deafness</a:t>
            </a:r>
          </a:p>
          <a:p>
            <a:endParaRPr lang="en-US" dirty="0" smtClean="0"/>
          </a:p>
          <a:p>
            <a:r>
              <a:rPr lang="en-US" dirty="0" smtClean="0"/>
              <a:t>Identity includes:</a:t>
            </a:r>
          </a:p>
          <a:p>
            <a:pPr lvl="1"/>
            <a:r>
              <a:rPr lang="en-US" dirty="0" smtClean="0"/>
              <a:t>Being deaf</a:t>
            </a:r>
          </a:p>
          <a:p>
            <a:pPr lvl="1"/>
            <a:r>
              <a:rPr lang="en-US" dirty="0" smtClean="0"/>
              <a:t>Using ASL</a:t>
            </a:r>
          </a:p>
          <a:p>
            <a:pPr lvl="1"/>
            <a:r>
              <a:rPr lang="en-US" dirty="0" smtClean="0"/>
              <a:t>Attending school for the deaf</a:t>
            </a:r>
            <a:endParaRPr lang="en-US" dirty="0"/>
          </a:p>
        </p:txBody>
      </p:sp>
      <p:pic>
        <p:nvPicPr>
          <p:cNvPr id="15362" name="Picture 2" descr="C:\Documents and Settings\aspencer\Local Settings\Temporary Internet Files\Content.IE5\JU3VYOM5\MCj036098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6544" y="3733800"/>
            <a:ext cx="3195425" cy="28075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          ASL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American Sign Language</a:t>
            </a:r>
          </a:p>
          <a:p>
            <a:pPr lvl="1"/>
            <a:r>
              <a:rPr lang="en-US" dirty="0" smtClean="0"/>
              <a:t>Visual-gesturing language, but includes facial features and body orientation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Debate between sign language and aural communication (manual vs. oral)</a:t>
            </a:r>
          </a:p>
          <a:p>
            <a:pPr lvl="1"/>
            <a:r>
              <a:rPr lang="en-US" dirty="0" smtClean="0"/>
              <a:t>Gallaudet vs. Alexander Graham Bell</a:t>
            </a:r>
            <a:endParaRPr lang="en-US" dirty="0"/>
          </a:p>
        </p:txBody>
      </p:sp>
      <p:pic>
        <p:nvPicPr>
          <p:cNvPr id="11266" name="Picture 2" descr="C:\Documents and Settings\aspencer\Local Settings\Temporary Internet Files\Content.IE5\5020FJ26\MPj038573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0"/>
            <a:ext cx="1665514" cy="2331720"/>
          </a:xfrm>
          <a:prstGeom prst="rect">
            <a:avLst/>
          </a:prstGeom>
          <a:noFill/>
        </p:spPr>
      </p:pic>
      <p:pic>
        <p:nvPicPr>
          <p:cNvPr id="11269" name="Picture 5" descr="C:\Documents and Settings\aspencer\Local Settings\Temporary Internet Files\Content.IE5\VPLBVLD8\MPj038572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1687285" cy="2362200"/>
          </a:xfrm>
          <a:prstGeom prst="rect">
            <a:avLst/>
          </a:prstGeom>
          <a:noFill/>
        </p:spPr>
      </p:pic>
      <p:pic>
        <p:nvPicPr>
          <p:cNvPr id="11270" name="Picture 6" descr="C:\Documents and Settings\aspencer\Local Settings\Temporary Internet Files\Content.IE5\K256ZU18\MPj0385742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-1"/>
            <a:ext cx="1676400" cy="23469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Prevalence of Hearing 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the most frequently occurring birth defects</a:t>
            </a:r>
          </a:p>
          <a:p>
            <a:pPr marL="36576" indent="0">
              <a:buNone/>
            </a:pPr>
            <a:endParaRPr lang="en-US" dirty="0" smtClean="0"/>
          </a:p>
          <a:p>
            <a:r>
              <a:rPr lang="en-US" dirty="0" smtClean="0"/>
              <a:t>BUT, low incidence</a:t>
            </a:r>
          </a:p>
          <a:p>
            <a:endParaRPr lang="en-US" dirty="0" smtClean="0"/>
          </a:p>
          <a:p>
            <a:r>
              <a:rPr lang="en-US" dirty="0" smtClean="0"/>
              <a:t>1.2% of all SE students</a:t>
            </a:r>
          </a:p>
          <a:p>
            <a:endParaRPr lang="en-US" dirty="0" smtClean="0"/>
          </a:p>
          <a:p>
            <a:pPr marL="36576" indent="0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C:\Documents and Settings\aspencer\Local Settings\Temporary Internet Files\Content.IE5\BO6DJJA0\MCj008908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209800"/>
            <a:ext cx="2987954" cy="3684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36407"/>
            <a:ext cx="7239000" cy="672159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3" name="TextBox 2"/>
          <p:cNvSpPr txBox="1"/>
          <p:nvPr/>
        </p:nvSpPr>
        <p:spPr>
          <a:xfrm>
            <a:off x="7620000" y="594360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hlinkClick r:id="rId3"/>
              </a:rPr>
              <a:t>How it works</a:t>
            </a:r>
            <a:endParaRPr lang="en-US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Hearing 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Conductive- </a:t>
            </a:r>
          </a:p>
          <a:p>
            <a:pPr lvl="1"/>
            <a:r>
              <a:rPr lang="en-US" dirty="0" smtClean="0"/>
              <a:t>outer or middle ear problems</a:t>
            </a:r>
          </a:p>
          <a:p>
            <a:pPr lvl="1"/>
            <a:r>
              <a:rPr lang="en-US" dirty="0" smtClean="0"/>
              <a:t>Amplification may work</a:t>
            </a:r>
          </a:p>
          <a:p>
            <a:r>
              <a:rPr lang="en-US" dirty="0" err="1" smtClean="0"/>
              <a:t>Sensorineural</a:t>
            </a:r>
            <a:r>
              <a:rPr lang="en-US" dirty="0" smtClean="0"/>
              <a:t>-</a:t>
            </a:r>
          </a:p>
          <a:p>
            <a:pPr lvl="1"/>
            <a:r>
              <a:rPr lang="en-US" dirty="0" smtClean="0"/>
              <a:t>Problem in inner ear or along the nerve pathway to brain</a:t>
            </a:r>
          </a:p>
          <a:p>
            <a:r>
              <a:rPr lang="en-US" dirty="0" smtClean="0"/>
              <a:t>Mixed</a:t>
            </a:r>
            <a:endParaRPr lang="en-US" dirty="0"/>
          </a:p>
        </p:txBody>
      </p:sp>
      <p:pic>
        <p:nvPicPr>
          <p:cNvPr id="7170" name="Picture 2" descr="C:\Documents and Settings\aspencer\Local Settings\Temporary Internet Files\Content.IE5\VPLBVLD8\MPj040910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4419600"/>
            <a:ext cx="3663324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of Hearing 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Congenital-present at birth</a:t>
            </a:r>
          </a:p>
          <a:p>
            <a:r>
              <a:rPr lang="en-US" dirty="0" smtClean="0"/>
              <a:t>Acquired/adventitious- occurs after birth</a:t>
            </a:r>
          </a:p>
          <a:p>
            <a:r>
              <a:rPr lang="en-US" dirty="0" err="1" smtClean="0"/>
              <a:t>Prelinqual</a:t>
            </a:r>
            <a:r>
              <a:rPr lang="en-US" dirty="0" smtClean="0"/>
              <a:t>- prior to speech and language development</a:t>
            </a:r>
          </a:p>
          <a:p>
            <a:r>
              <a:rPr lang="en-US" dirty="0" err="1" smtClean="0"/>
              <a:t>Postlingual</a:t>
            </a:r>
            <a:r>
              <a:rPr lang="en-US" dirty="0" smtClean="0"/>
              <a:t>- after speech and language have developed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1750</TotalTime>
  <Words>387</Words>
  <Application>Microsoft Office PowerPoint</Application>
  <PresentationFormat>On-screen Show (4:3)</PresentationFormat>
  <Paragraphs>113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Technic</vt:lpstr>
      <vt:lpstr>Students with Deafness and Hearing loss</vt:lpstr>
      <vt:lpstr>IDEA Definitions</vt:lpstr>
      <vt:lpstr>PowerPoint Presentation</vt:lpstr>
      <vt:lpstr>   Deaf </vt:lpstr>
      <vt:lpstr>                                    ASL</vt:lpstr>
      <vt:lpstr>Prevalence of Hearing Loss</vt:lpstr>
      <vt:lpstr>PowerPoint Presentation</vt:lpstr>
      <vt:lpstr>Types of Hearing Loss</vt:lpstr>
      <vt:lpstr>Time of Hearing Loss</vt:lpstr>
      <vt:lpstr>Causes of Hearing Loss</vt:lpstr>
      <vt:lpstr>PowerPoint Presentation</vt:lpstr>
      <vt:lpstr>Factors in hearing loss</vt:lpstr>
      <vt:lpstr>Speech Banana or Conversational Speech</vt:lpstr>
      <vt:lpstr>Issues in treatment</vt:lpstr>
      <vt:lpstr>How does Hearing Loss Affect Child Development?</vt:lpstr>
      <vt:lpstr>Characteristics</vt:lpstr>
      <vt:lpstr>Recommended Practices</vt:lpstr>
      <vt:lpstr>Technology</vt:lpstr>
      <vt:lpstr>Cummins Model of Language Proficiency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aspencer</dc:creator>
  <cp:lastModifiedBy>Spencer, Amelia G.</cp:lastModifiedBy>
  <cp:revision>34</cp:revision>
  <dcterms:created xsi:type="dcterms:W3CDTF">2010-03-24T13:44:44Z</dcterms:created>
  <dcterms:modified xsi:type="dcterms:W3CDTF">2016-03-15T14:55:39Z</dcterms:modified>
</cp:coreProperties>
</file>