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3" r:id="rId6"/>
    <p:sldId id="264" r:id="rId7"/>
    <p:sldId id="265" r:id="rId8"/>
    <p:sldId id="266" r:id="rId9"/>
    <p:sldId id="267" r:id="rId10"/>
    <p:sldId id="270" r:id="rId11"/>
    <p:sldId id="271" r:id="rId12"/>
    <p:sldId id="260" r:id="rId13"/>
    <p:sldId id="261" r:id="rId14"/>
    <p:sldId id="275" r:id="rId15"/>
    <p:sldId id="276" r:id="rId16"/>
    <p:sldId id="277" r:id="rId17"/>
    <p:sldId id="272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96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5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953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1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2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2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6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1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33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6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3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37707-867C-4961-B0F8-C0E617E128FB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B3F6-B591-4562-AFE7-A2219442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4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hyperlink" Target="https://www.youtube.com/watch?v=men1or169Xo&amp;list=PLBDAD161FD15E3BC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Q609Tk-qQI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hyperlink" Target="https://www.youtube.com/watch?v=IcZVGjG6LW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qUDdxm-qSA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hyperlink" Target="https://www.youtube.com/watch?v=u4gvcS9_F-Y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2428131" y="3647778"/>
            <a:ext cx="7315646" cy="1280294"/>
          </a:xfrm>
          <a:prstGeom prst="rect">
            <a:avLst/>
          </a:prstGeom>
          <a:solidFill>
            <a:srgbClr val="000000">
              <a:alpha val="0"/>
            </a:srgbClr>
          </a:solidFill>
          <a:ln w="9031" cap="rnd">
            <a:solidFill>
              <a:srgbClr val="727CA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2438177" y="5047506"/>
            <a:ext cx="7314530" cy="686470"/>
          </a:xfrm>
          <a:prstGeom prst="rect">
            <a:avLst/>
          </a:prstGeom>
          <a:solidFill>
            <a:srgbClr val="000000">
              <a:alpha val="0"/>
            </a:srgbClr>
          </a:solidFill>
          <a:ln w="9031" cap="rnd">
            <a:solidFill>
              <a:srgbClr val="9FB8C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3076" name="Rectangle 3"/>
          <p:cNvSpPr>
            <a:spLocks/>
          </p:cNvSpPr>
          <p:nvPr/>
        </p:nvSpPr>
        <p:spPr bwMode="auto">
          <a:xfrm>
            <a:off x="2428131" y="3647778"/>
            <a:ext cx="228824" cy="1280294"/>
          </a:xfrm>
          <a:prstGeom prst="rect">
            <a:avLst/>
          </a:prstGeom>
          <a:solidFill>
            <a:srgbClr val="727C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3077" name="Rectangle 4"/>
          <p:cNvSpPr>
            <a:spLocks/>
          </p:cNvSpPr>
          <p:nvPr/>
        </p:nvSpPr>
        <p:spPr bwMode="auto">
          <a:xfrm>
            <a:off x="2438177" y="5047506"/>
            <a:ext cx="227707" cy="686470"/>
          </a:xfrm>
          <a:prstGeom prst="rect">
            <a:avLst/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title"/>
          </p:nvPr>
        </p:nvSpPr>
        <p:spPr>
          <a:xfrm>
            <a:off x="2742902" y="3885531"/>
            <a:ext cx="6858000" cy="991195"/>
          </a:xfrm>
        </p:spPr>
        <p:txBody>
          <a:bodyPr vert="horz" lIns="88900" tIns="50799" rIns="88900" bIns="50799" rtlCol="0" anchor="t">
            <a:normAutofit fontScale="90000"/>
          </a:bodyPr>
          <a:lstStyle/>
          <a:p>
            <a:pPr algn="r" defTabSz="914145"/>
            <a:r>
              <a:rPr lang="en-US" altLang="en-US" sz="2742" dirty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/>
            </a:r>
            <a:br>
              <a:rPr lang="en-US" altLang="en-US" sz="2742" dirty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</a:br>
            <a:r>
              <a:rPr lang="en-US" altLang="en-US" sz="2742" dirty="0" smtClean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Physical Disabilities, Health Disabilities, </a:t>
            </a:r>
            <a:br>
              <a:rPr lang="en-US" altLang="en-US" sz="2742" dirty="0" smtClean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</a:br>
            <a:r>
              <a:rPr lang="en-US" altLang="en-US" sz="2742" dirty="0" smtClean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and Traumatic Brain Injury</a:t>
            </a:r>
            <a:endParaRPr lang="en-US" altLang="en-US" dirty="0" smtClean="0"/>
          </a:p>
        </p:txBody>
      </p:sp>
      <p:sp>
        <p:nvSpPr>
          <p:cNvPr id="3079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42902" y="5123408"/>
            <a:ext cx="6858000" cy="533549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0" indent="0" algn="r" defTabSz="914145">
              <a:spcBef>
                <a:spcPts val="422"/>
              </a:spcBef>
              <a:buNone/>
            </a:pPr>
            <a:endParaRPr lang="en-US" altLang="en-US" smtClean="0"/>
          </a:p>
        </p:txBody>
      </p:sp>
      <p:pic>
        <p:nvPicPr>
          <p:cNvPr id="3080" name="Picture 7" descr="imag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178" y="-304726"/>
            <a:ext cx="7162725" cy="388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1710081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Muscular Dystrophy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10195"/>
            <a:ext cx="10515600" cy="3566767"/>
          </a:xfrm>
        </p:spPr>
        <p:txBody>
          <a:bodyPr/>
          <a:lstStyle/>
          <a:p>
            <a:r>
              <a:rPr lang="en-US" dirty="0" smtClean="0"/>
              <a:t>Inherited diseases characterized by progressive                                          muscle weakness from degeneration of muscle fiber</a:t>
            </a:r>
          </a:p>
          <a:p>
            <a:endParaRPr lang="en-US" dirty="0"/>
          </a:p>
          <a:p>
            <a:r>
              <a:rPr lang="en-US" dirty="0" err="1" smtClean="0"/>
              <a:t>Duchenne</a:t>
            </a:r>
            <a:r>
              <a:rPr lang="en-US" dirty="0" smtClean="0"/>
              <a:t> MD- obvious by age 3. By 10-12 child needs a wheelchair. Children typically die in their early 20s.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276" y="111270"/>
            <a:ext cx="3046129" cy="315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84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Multiple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027218" cy="4351338"/>
          </a:xfrm>
        </p:spPr>
        <p:txBody>
          <a:bodyPr/>
          <a:lstStyle/>
          <a:p>
            <a:r>
              <a:rPr lang="en-US" dirty="0" smtClean="0"/>
              <a:t>Students with concomitant impairments whose needs are not met by an IEP designed solely for one of the disabilities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948" y="1330035"/>
            <a:ext cx="5808100" cy="465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669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6147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6148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title"/>
          </p:nvPr>
        </p:nvSpPr>
        <p:spPr>
          <a:xfrm>
            <a:off x="1521229" y="151805"/>
            <a:ext cx="5488948" cy="870660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 dirty="0" smtClean="0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2) </a:t>
            </a:r>
            <a:r>
              <a:rPr lang="en-US" altLang="en-US" sz="3164" dirty="0" smtClean="0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Other </a:t>
            </a:r>
            <a:r>
              <a:rPr lang="en-US" altLang="en-US" sz="3164" dirty="0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Health Impairments</a:t>
            </a:r>
            <a:endParaRPr lang="en-US" altLang="en-US" dirty="0" smtClean="0"/>
          </a:p>
        </p:txBody>
      </p:sp>
      <p:sp>
        <p:nvSpPr>
          <p:cNvPr id="615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2361903"/>
            <a:ext cx="8229823" cy="3794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/>
            <a:endParaRPr lang="en-US" altLang="en-US" smtClean="0"/>
          </a:p>
        </p:txBody>
      </p:sp>
      <p:grpSp>
        <p:nvGrpSpPr>
          <p:cNvPr id="6151" name="Group 6"/>
          <p:cNvGrpSpPr>
            <a:grpSpLocks/>
          </p:cNvGrpSpPr>
          <p:nvPr/>
        </p:nvGrpSpPr>
        <p:grpSpPr bwMode="auto">
          <a:xfrm>
            <a:off x="2133451" y="2666629"/>
            <a:ext cx="7696275" cy="3733725"/>
            <a:chOff x="0" y="0"/>
            <a:chExt cx="862" cy="419"/>
          </a:xfrm>
        </p:grpSpPr>
        <p:sp>
          <p:nvSpPr>
            <p:cNvPr id="6153" name="AutoShape 7"/>
            <p:cNvSpPr>
              <a:spLocks/>
            </p:cNvSpPr>
            <p:nvPr/>
          </p:nvSpPr>
          <p:spPr bwMode="auto">
            <a:xfrm>
              <a:off x="0" y="0"/>
              <a:ext cx="862" cy="419"/>
            </a:xfrm>
            <a:prstGeom prst="roundRect">
              <a:avLst>
                <a:gd name="adj" fmla="val 11718"/>
              </a:avLst>
            </a:prstGeom>
            <a:solidFill>
              <a:srgbClr val="727CA3"/>
            </a:solidFill>
            <a:ln w="27093">
              <a:solidFill>
                <a:srgbClr val="535A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algn="ctr" eaLnBrk="1">
                <a:spcBef>
                  <a:spcPct val="0"/>
                </a:spcBef>
                <a:buSzTx/>
                <a:buFontTx/>
                <a:buNone/>
              </a:pPr>
              <a:endParaRPr lang="en-US" altLang="en-US" sz="2531"/>
            </a:p>
          </p:txBody>
        </p:sp>
        <p:sp>
          <p:nvSpPr>
            <p:cNvPr id="6154" name="Rectangle 8"/>
            <p:cNvSpPr>
              <a:spLocks/>
            </p:cNvSpPr>
            <p:nvPr/>
          </p:nvSpPr>
          <p:spPr bwMode="auto">
            <a:xfrm>
              <a:off x="20" y="66"/>
              <a:ext cx="82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8900" tIns="50799" rIns="88900" bIns="50799" anchor="ctr"/>
            <a:lstStyle>
              <a:lvl1pPr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eaLnBrk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742">
                  <a:solidFill>
                    <a:srgbClr val="FFFF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Having limited strength, vitality or alertness, including a heightened alertness to environmental stimuli, that results in limited alertness with respect to the educational environment, that adversely affects a child’s educational performance.</a:t>
              </a:r>
              <a:endParaRPr lang="en-US" altLang="en-US" sz="2531"/>
            </a:p>
          </p:txBody>
        </p:sp>
      </p:grpSp>
      <p:pic>
        <p:nvPicPr>
          <p:cNvPr id="6152" name="Picture 9" descr="image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658" y="65299"/>
            <a:ext cx="3429000" cy="2448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52627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7172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Other Health Impairments</a:t>
            </a:r>
            <a:endParaRPr lang="en-US" altLang="en-US" smtClean="0"/>
          </a:p>
        </p:txBody>
      </p:sp>
      <p:sp>
        <p:nvSpPr>
          <p:cNvPr id="615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1607344"/>
            <a:ext cx="8229823" cy="4548560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234396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itchFamily="18" charset="2"/>
              <a:buChar char="•"/>
              <a:defRPr/>
            </a:pPr>
            <a:r>
              <a:rPr lang="en-US" altLang="en-US" sz="2812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Asthma- most common 1 in 11 children CDC</a:t>
            </a:r>
          </a:p>
          <a:p>
            <a:pPr marL="0" indent="0" defTabSz="914145">
              <a:spcBef>
                <a:spcPts val="422"/>
              </a:spcBef>
              <a:buClr>
                <a:srgbClr val="727CA3"/>
              </a:buClr>
              <a:buSzPct val="76000"/>
              <a:buNone/>
              <a:defRPr/>
            </a:pPr>
            <a:r>
              <a:rPr lang="en-US" altLang="en-US" sz="2812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                 2% School Age </a:t>
            </a:r>
            <a:r>
              <a:rPr lang="en-US" altLang="en-US" sz="2812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Children</a:t>
            </a:r>
            <a:endParaRPr lang="en-US" altLang="en-US" sz="2812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234396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itchFamily="18" charset="2"/>
              <a:buChar char="•"/>
              <a:defRPr/>
            </a:pPr>
            <a:r>
              <a:rPr lang="en-US" altLang="en-US" sz="2812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Epilepsy- neurological</a:t>
            </a:r>
          </a:p>
          <a:p>
            <a:pPr marL="770158" lvl="2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itchFamily="18" charset="2"/>
              <a:buChar char="•"/>
              <a:defRPr/>
            </a:pPr>
            <a:r>
              <a:rPr lang="en-US" altLang="en-US" sz="2812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Partial complex- </a:t>
            </a:r>
            <a:r>
              <a:rPr lang="en-US" altLang="en-US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consciousness is impaired and motor movements are out of individual’s control</a:t>
            </a:r>
            <a:endParaRPr lang="en-US" altLang="en-US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770158" lvl="2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itchFamily="18" charset="2"/>
              <a:buChar char="•"/>
              <a:defRPr/>
            </a:pPr>
            <a:r>
              <a:rPr lang="en-US" altLang="en-US" sz="2812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G</a:t>
            </a:r>
            <a:r>
              <a:rPr lang="en-US" altLang="en-US" sz="2812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eneralized-tonic-</a:t>
            </a:r>
            <a:r>
              <a:rPr lang="en-US" altLang="en-US" sz="2812" dirty="0" err="1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clonic</a:t>
            </a:r>
            <a:r>
              <a:rPr lang="en-US" altLang="en-US" sz="2812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 </a:t>
            </a:r>
            <a:r>
              <a:rPr lang="en-US" altLang="en-US" sz="2812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or  </a:t>
            </a:r>
            <a:r>
              <a:rPr lang="en-US" altLang="en-US" sz="2812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absence</a:t>
            </a:r>
          </a:p>
          <a:p>
            <a:pPr marL="0" indent="-378638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itchFamily="18" charset="2"/>
              <a:buChar char="•"/>
              <a:defRPr/>
            </a:pPr>
            <a:r>
              <a:rPr lang="en-US" altLang="en-US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Infectious Diseases</a:t>
            </a:r>
          </a:p>
          <a:p>
            <a:pPr marL="0" indent="-378638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itchFamily="18" charset="2"/>
              <a:buChar char="•"/>
              <a:defRPr/>
            </a:pPr>
            <a:endParaRPr lang="en-US" altLang="en-US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pic>
        <p:nvPicPr>
          <p:cNvPr id="7175" name="Picture 7" descr="image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882" y="4286250"/>
            <a:ext cx="3708053" cy="3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6" name="TextBox 1"/>
          <p:cNvSpPr txBox="1">
            <a:spLocks noChangeArrowheads="1"/>
          </p:cNvSpPr>
          <p:nvPr/>
        </p:nvSpPr>
        <p:spPr bwMode="auto">
          <a:xfrm>
            <a:off x="2448222" y="5898059"/>
            <a:ext cx="3643313" cy="28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/>
            <a:endParaRPr lang="en-US" altLang="en-US" sz="1266"/>
          </a:p>
        </p:txBody>
      </p:sp>
      <p:sp>
        <p:nvSpPr>
          <p:cNvPr id="7177" name="Rectangle 1"/>
          <p:cNvSpPr>
            <a:spLocks noChangeArrowheads="1"/>
          </p:cNvSpPr>
          <p:nvPr/>
        </p:nvSpPr>
        <p:spPr bwMode="auto">
          <a:xfrm>
            <a:off x="3776853" y="6279803"/>
            <a:ext cx="1510671" cy="28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/>
            <a:r>
              <a:rPr lang="en-US" altLang="en-US" sz="1266">
                <a:hlinkClick r:id="rId4"/>
              </a:rPr>
              <a:t>8 videos on Seizures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74417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3075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3076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3077" name="Rectangle 4"/>
          <p:cNvSpPr>
            <a:spLocks noChangeArrowheads="1"/>
          </p:cNvSpPr>
          <p:nvPr>
            <p:ph type="title"/>
          </p:nvPr>
        </p:nvSpPr>
        <p:spPr>
          <a:xfrm>
            <a:off x="1675804" y="1"/>
            <a:ext cx="8229824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 dirty="0" smtClean="0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Traumatic Brain Injury</a:t>
            </a:r>
            <a:endParaRPr lang="en-US" altLang="en-US" dirty="0" smtClean="0"/>
          </a:p>
        </p:txBody>
      </p:sp>
      <p:sp>
        <p:nvSpPr>
          <p:cNvPr id="3078" name="Rectangle 5"/>
          <p:cNvSpPr>
            <a:spLocks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lIns="88900" tIns="50799" rIns="88900" bIns="50799" rtlCol="0" anchor="t">
            <a:normAutofit/>
          </a:bodyPr>
          <a:lstStyle/>
          <a:p>
            <a:pPr marL="0" indent="0" defTabSz="914145">
              <a:spcBef>
                <a:spcPts val="422"/>
              </a:spcBef>
              <a:buNone/>
            </a:pPr>
            <a:endParaRPr lang="en-US" altLang="en-US" sz="2531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0" indent="0" defTabSz="914145">
              <a:spcBef>
                <a:spcPts val="422"/>
              </a:spcBef>
              <a:buNone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  </a:t>
            </a:r>
            <a:endParaRPr lang="en-US" altLang="en-US" smtClean="0"/>
          </a:p>
        </p:txBody>
      </p:sp>
      <p:grpSp>
        <p:nvGrpSpPr>
          <p:cNvPr id="3079" name="Group 6"/>
          <p:cNvGrpSpPr>
            <a:grpSpLocks/>
          </p:cNvGrpSpPr>
          <p:nvPr/>
        </p:nvGrpSpPr>
        <p:grpSpPr bwMode="auto">
          <a:xfrm>
            <a:off x="2742902" y="1752451"/>
            <a:ext cx="6782098" cy="3885531"/>
            <a:chOff x="0" y="0"/>
            <a:chExt cx="760" cy="436"/>
          </a:xfrm>
        </p:grpSpPr>
        <p:sp>
          <p:nvSpPr>
            <p:cNvPr id="3082" name="AutoShape 7"/>
            <p:cNvSpPr>
              <a:spLocks/>
            </p:cNvSpPr>
            <p:nvPr/>
          </p:nvSpPr>
          <p:spPr bwMode="auto">
            <a:xfrm>
              <a:off x="0" y="0"/>
              <a:ext cx="760" cy="436"/>
            </a:xfrm>
            <a:prstGeom prst="roundRect">
              <a:avLst>
                <a:gd name="adj" fmla="val 11718"/>
              </a:avLst>
            </a:prstGeom>
            <a:solidFill>
              <a:srgbClr val="727CA3"/>
            </a:solidFill>
            <a:ln w="27093">
              <a:solidFill>
                <a:srgbClr val="535A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799" tIns="50799" rIns="50799" bIns="50799" anchor="ctr"/>
            <a:lstStyle>
              <a:lvl1pPr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algn="ctr" eaLnBrk="1">
                <a:spcBef>
                  <a:spcPct val="0"/>
                </a:spcBef>
                <a:buSzTx/>
                <a:buFontTx/>
                <a:buNone/>
              </a:pPr>
              <a:endParaRPr lang="en-US" altLang="en-US" sz="2531"/>
            </a:p>
          </p:txBody>
        </p:sp>
        <p:sp>
          <p:nvSpPr>
            <p:cNvPr id="3083" name="Rectangle 8"/>
            <p:cNvSpPr>
              <a:spLocks/>
            </p:cNvSpPr>
            <p:nvPr/>
          </p:nvSpPr>
          <p:spPr bwMode="auto">
            <a:xfrm>
              <a:off x="21" y="54"/>
              <a:ext cx="71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8900" tIns="50799" rIns="88900" bIns="50799" anchor="ctr"/>
            <a:lstStyle>
              <a:lvl1pPr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eaLnBrk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3164">
                  <a:solidFill>
                    <a:srgbClr val="FFFF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An acquired injury to the brain caused by external force, resulting in total or partial loss of functioning or psychosocial impairment, or both, that adversely affects a child’s educational performance.</a:t>
              </a:r>
              <a:endParaRPr lang="en-US" altLang="en-US" sz="2531"/>
            </a:p>
          </p:txBody>
        </p:sp>
      </p:grpSp>
      <p:sp>
        <p:nvSpPr>
          <p:cNvPr id="3080" name="Rectangle 9"/>
          <p:cNvSpPr>
            <a:spLocks/>
          </p:cNvSpPr>
          <p:nvPr/>
        </p:nvSpPr>
        <p:spPr bwMode="auto">
          <a:xfrm>
            <a:off x="2209353" y="5790903"/>
            <a:ext cx="3580805" cy="369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8900" tIns="50799" rIns="88900" bIns="50799"/>
          <a:lstStyle>
            <a:lvl1pPr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eaLnBrk="1">
              <a:spcBef>
                <a:spcPct val="0"/>
              </a:spcBef>
              <a:buSzTx/>
              <a:buFontTx/>
              <a:buNone/>
            </a:pPr>
            <a:r>
              <a:rPr lang="en-US" altLang="en-US" sz="1758" u="sng">
                <a:latin typeface="Gill Sans" charset="0"/>
                <a:ea typeface="Gill Sans" charset="0"/>
                <a:cs typeface="Gill Sans" charset="0"/>
                <a:sym typeface="Gill Sans" charset="0"/>
                <a:hlinkClick r:id="rId3"/>
              </a:rPr>
              <a:t>TBI Accident</a:t>
            </a:r>
            <a:endParaRPr lang="en-US" altLang="en-US" sz="2531"/>
          </a:p>
        </p:txBody>
      </p:sp>
      <p:pic>
        <p:nvPicPr>
          <p:cNvPr id="3081" name="Picture 10" descr="image13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177" y="0"/>
            <a:ext cx="2514823" cy="2139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9388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4100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4101" name="Rectangle 4"/>
          <p:cNvSpPr>
            <a:spLocks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Types of TBI</a:t>
            </a:r>
            <a:endParaRPr lang="en-US" altLang="en-US" smtClean="0"/>
          </a:p>
        </p:txBody>
      </p:sp>
      <p:sp>
        <p:nvSpPr>
          <p:cNvPr id="4102" name="Rectangle 5"/>
          <p:cNvSpPr>
            <a:spLocks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/>
            <a:endParaRPr lang="en-US" altLang="en-US" smtClean="0"/>
          </a:p>
        </p:txBody>
      </p:sp>
      <p:grpSp>
        <p:nvGrpSpPr>
          <p:cNvPr id="4103" name="Group 6"/>
          <p:cNvGrpSpPr>
            <a:grpSpLocks/>
          </p:cNvGrpSpPr>
          <p:nvPr/>
        </p:nvGrpSpPr>
        <p:grpSpPr bwMode="auto">
          <a:xfrm>
            <a:off x="2589982" y="3351982"/>
            <a:ext cx="6858000" cy="1220018"/>
            <a:chOff x="0" y="0"/>
            <a:chExt cx="768" cy="137"/>
          </a:xfrm>
        </p:grpSpPr>
        <p:sp>
          <p:nvSpPr>
            <p:cNvPr id="4108" name="AutoShape 7"/>
            <p:cNvSpPr>
              <a:spLocks/>
            </p:cNvSpPr>
            <p:nvPr/>
          </p:nvSpPr>
          <p:spPr bwMode="auto">
            <a:xfrm>
              <a:off x="0" y="0"/>
              <a:ext cx="768" cy="137"/>
            </a:xfrm>
            <a:prstGeom prst="roundRect">
              <a:avLst>
                <a:gd name="adj" fmla="val 11718"/>
              </a:avLst>
            </a:prstGeom>
            <a:solidFill>
              <a:srgbClr val="727CA3"/>
            </a:solidFill>
            <a:ln w="27093">
              <a:solidFill>
                <a:srgbClr val="535A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algn="ctr" eaLnBrk="1">
                <a:spcBef>
                  <a:spcPct val="0"/>
                </a:spcBef>
                <a:buSzTx/>
                <a:buFontTx/>
                <a:buNone/>
              </a:pPr>
              <a:endParaRPr lang="en-US" altLang="en-US" sz="2531"/>
            </a:p>
          </p:txBody>
        </p:sp>
        <p:sp>
          <p:nvSpPr>
            <p:cNvPr id="4109" name="Rectangle 8"/>
            <p:cNvSpPr>
              <a:spLocks/>
            </p:cNvSpPr>
            <p:nvPr/>
          </p:nvSpPr>
          <p:spPr bwMode="auto">
            <a:xfrm>
              <a:off x="6" y="16"/>
              <a:ext cx="756" cy="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8900" tIns="50799" rIns="88900" bIns="50799" anchor="ctr"/>
            <a:lstStyle>
              <a:lvl1pPr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eaLnBrk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742">
                  <a:solidFill>
                    <a:srgbClr val="FFFF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Closed Head Injury</a:t>
              </a:r>
              <a:endParaRPr lang="en-US" altLang="en-US" sz="1758">
                <a:solidFill>
                  <a:srgbClr val="FFFF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  <a:p>
              <a:pPr eaLnBrk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742">
                  <a:solidFill>
                    <a:srgbClr val="FFFF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No physical injury to the skull</a:t>
              </a:r>
              <a:endParaRPr lang="en-US" altLang="en-US" sz="2531"/>
            </a:p>
          </p:txBody>
        </p:sp>
      </p:grpSp>
      <p:grpSp>
        <p:nvGrpSpPr>
          <p:cNvPr id="4104" name="Group 9"/>
          <p:cNvGrpSpPr>
            <a:grpSpLocks/>
          </p:cNvGrpSpPr>
          <p:nvPr/>
        </p:nvGrpSpPr>
        <p:grpSpPr bwMode="auto">
          <a:xfrm>
            <a:off x="2589982" y="4818683"/>
            <a:ext cx="6858000" cy="1333872"/>
            <a:chOff x="0" y="0"/>
            <a:chExt cx="768" cy="150"/>
          </a:xfrm>
        </p:grpSpPr>
        <p:sp>
          <p:nvSpPr>
            <p:cNvPr id="4106" name="AutoShape 10"/>
            <p:cNvSpPr>
              <a:spLocks/>
            </p:cNvSpPr>
            <p:nvPr/>
          </p:nvSpPr>
          <p:spPr bwMode="auto">
            <a:xfrm>
              <a:off x="0" y="6"/>
              <a:ext cx="768" cy="137"/>
            </a:xfrm>
            <a:prstGeom prst="roundRect">
              <a:avLst>
                <a:gd name="adj" fmla="val 11718"/>
              </a:avLst>
            </a:prstGeom>
            <a:solidFill>
              <a:srgbClr val="727CA3"/>
            </a:solidFill>
            <a:ln w="27093">
              <a:solidFill>
                <a:srgbClr val="535A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5842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algn="ctr" eaLnBrk="1">
                <a:spcBef>
                  <a:spcPct val="0"/>
                </a:spcBef>
                <a:buSzTx/>
                <a:buFontTx/>
                <a:buNone/>
              </a:pPr>
              <a:endParaRPr lang="en-US" altLang="en-US" sz="2531"/>
            </a:p>
          </p:txBody>
        </p:sp>
        <p:sp>
          <p:nvSpPr>
            <p:cNvPr id="4107" name="Rectangle 11"/>
            <p:cNvSpPr>
              <a:spLocks/>
            </p:cNvSpPr>
            <p:nvPr/>
          </p:nvSpPr>
          <p:spPr bwMode="auto">
            <a:xfrm>
              <a:off x="6" y="0"/>
              <a:ext cx="756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8900" tIns="50799" rIns="88900" bIns="50799" anchor="ctr"/>
            <a:lstStyle>
              <a:lvl1pPr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eaLnBrk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742">
                  <a:solidFill>
                    <a:srgbClr val="FFFF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Open Head Injury</a:t>
              </a:r>
              <a:endParaRPr lang="en-US" altLang="en-US" sz="1758">
                <a:solidFill>
                  <a:srgbClr val="FFFF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  <a:p>
              <a:pPr eaLnBrk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742">
                  <a:solidFill>
                    <a:srgbClr val="FFFF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Skull is fractured and membrane surrounding the brain is penetrated</a:t>
              </a:r>
              <a:endParaRPr lang="en-US" altLang="en-US" sz="2531"/>
            </a:p>
          </p:txBody>
        </p:sp>
      </p:grpSp>
      <p:pic>
        <p:nvPicPr>
          <p:cNvPr id="4105" name="Picture 12" descr="image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902" y="0"/>
            <a:ext cx="5639098" cy="3123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0712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5123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5124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5125" name="Rectangle 4"/>
          <p:cNvSpPr>
            <a:spLocks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Effects of TBI</a:t>
            </a:r>
            <a:endParaRPr lang="en-US" altLang="en-US" smtClean="0"/>
          </a:p>
        </p:txBody>
      </p:sp>
      <p:sp>
        <p:nvSpPr>
          <p:cNvPr id="5126" name="Rectangle 5"/>
          <p:cNvSpPr>
            <a:spLocks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173007" indent="-173007" defTabSz="914145">
              <a:spcBef>
                <a:spcPts val="422"/>
              </a:spcBef>
              <a:buNone/>
            </a:pPr>
            <a:endParaRPr lang="en-US" altLang="en-US" sz="2531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173007" indent="-173007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Cognitive Skills</a:t>
            </a:r>
          </a:p>
          <a:p>
            <a:pPr marL="173007" indent="-173007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Processing ability</a:t>
            </a:r>
          </a:p>
          <a:p>
            <a:pPr marL="173007" indent="-173007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Language</a:t>
            </a:r>
          </a:p>
          <a:p>
            <a:pPr marL="173007" indent="-173007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Academic Achievement</a:t>
            </a:r>
          </a:p>
          <a:p>
            <a:pPr marL="173007" indent="-173007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Emotions</a:t>
            </a:r>
          </a:p>
          <a:p>
            <a:pPr marL="173007" indent="-173007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Behaviors</a:t>
            </a:r>
          </a:p>
          <a:p>
            <a:pPr marL="173007" indent="-173007" defTabSz="914145">
              <a:spcBef>
                <a:spcPts val="422"/>
              </a:spcBef>
              <a:buNone/>
            </a:pPr>
            <a:endParaRPr lang="en-US" altLang="en-US" sz="2531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173007" indent="-173007" defTabSz="914145">
              <a:spcBef>
                <a:spcPts val="422"/>
              </a:spcBef>
              <a:buNone/>
            </a:pPr>
            <a:endParaRPr lang="en-US" altLang="en-US" sz="2531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173007" indent="-173007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Most common age</a:t>
            </a:r>
          </a:p>
          <a:p>
            <a:pPr marL="173007" indent="-173007" defTabSz="914145">
              <a:spcBef>
                <a:spcPts val="422"/>
              </a:spcBef>
              <a:buNone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    of injury- 19 years</a:t>
            </a:r>
            <a:endParaRPr lang="en-US" altLang="en-US" smtClean="0"/>
          </a:p>
        </p:txBody>
      </p:sp>
      <p:pic>
        <p:nvPicPr>
          <p:cNvPr id="5127" name="Picture 6" descr="image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256" y="0"/>
            <a:ext cx="451507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269513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9366" y="432261"/>
            <a:ext cx="2942707" cy="8312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Occurrence</a:t>
            </a:r>
            <a:br>
              <a:rPr lang="en-US" dirty="0" smtClean="0"/>
            </a:b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4975"/>
            <a:ext cx="10515600" cy="48219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Total 939,00 students aged 6-21- 16 % of all </a:t>
            </a:r>
            <a:r>
              <a:rPr lang="en-US" dirty="0"/>
              <a:t>s</a:t>
            </a:r>
            <a:r>
              <a:rPr lang="en-US" dirty="0" smtClean="0"/>
              <a:t>pecial education during the 2011-12 school year</a:t>
            </a:r>
          </a:p>
          <a:p>
            <a:pPr lvl="1"/>
            <a:r>
              <a:rPr lang="en-US" dirty="0" smtClean="0"/>
              <a:t>Multiple disabilities- 125,150</a:t>
            </a:r>
          </a:p>
          <a:p>
            <a:pPr lvl="1"/>
            <a:r>
              <a:rPr lang="en-US" dirty="0" smtClean="0"/>
              <a:t>Orthopedic impairments- 54, 410</a:t>
            </a:r>
          </a:p>
          <a:p>
            <a:pPr lvl="1"/>
            <a:r>
              <a:rPr lang="en-US" dirty="0" smtClean="0"/>
              <a:t>Other health impairments- 734,348</a:t>
            </a:r>
          </a:p>
          <a:p>
            <a:pPr lvl="1"/>
            <a:r>
              <a:rPr lang="en-US" dirty="0" smtClean="0"/>
              <a:t>Traumatic brain injury- 24,886</a:t>
            </a:r>
          </a:p>
          <a:p>
            <a:pPr lvl="1"/>
            <a:endParaRPr lang="en-US" dirty="0"/>
          </a:p>
          <a:p>
            <a:r>
              <a:rPr lang="en-US" dirty="0" smtClean="0"/>
              <a:t>Behavioral/Learning Characteristics</a:t>
            </a:r>
          </a:p>
          <a:p>
            <a:pPr lvl="1"/>
            <a:r>
              <a:rPr lang="en-US" dirty="0" smtClean="0"/>
              <a:t>Type of disability</a:t>
            </a:r>
          </a:p>
          <a:p>
            <a:pPr lvl="1"/>
            <a:r>
              <a:rPr lang="en-US" dirty="0" smtClean="0"/>
              <a:t>Functional effects</a:t>
            </a:r>
          </a:p>
          <a:p>
            <a:pPr lvl="1"/>
            <a:r>
              <a:rPr lang="en-US" dirty="0" smtClean="0"/>
              <a:t>Psychosocial effects</a:t>
            </a:r>
          </a:p>
          <a:p>
            <a:pPr lvl="1"/>
            <a:r>
              <a:rPr lang="en-US" dirty="0" smtClean="0"/>
              <a:t>Environmental factors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260" y="2000829"/>
            <a:ext cx="5078344" cy="317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91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416969" y="-428625"/>
            <a:ext cx="7358063" cy="2321719"/>
          </a:xfrm>
        </p:spPr>
        <p:txBody>
          <a:bodyPr/>
          <a:lstStyle/>
          <a:p>
            <a:pPr algn="l"/>
            <a:r>
              <a:rPr lang="en-US" altLang="en-US" sz="3375"/>
              <a:t>Considerations and Effective Educational Strategies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416969" y="1982390"/>
            <a:ext cx="7358063" cy="4500563"/>
          </a:xfrm>
        </p:spPr>
        <p:txBody>
          <a:bodyPr/>
          <a:lstStyle/>
          <a:p>
            <a:r>
              <a:rPr lang="en-US" altLang="en-US" smtClean="0"/>
              <a:t>Adaptive PE</a:t>
            </a:r>
          </a:p>
          <a:p>
            <a:r>
              <a:rPr lang="en-US" altLang="en-US" smtClean="0"/>
              <a:t>Transportation</a:t>
            </a:r>
          </a:p>
          <a:p>
            <a:r>
              <a:rPr lang="en-US" altLang="en-US" smtClean="0"/>
              <a:t>Education of School/Peers</a:t>
            </a:r>
          </a:p>
          <a:p>
            <a:r>
              <a:rPr lang="en-US" altLang="en-US" smtClean="0"/>
              <a:t>Promoting Self Awareness</a:t>
            </a:r>
          </a:p>
          <a:p>
            <a:r>
              <a:rPr lang="en-US" altLang="en-US" smtClean="0"/>
              <a:t>Advocacy</a:t>
            </a:r>
          </a:p>
          <a:p>
            <a:r>
              <a:rPr lang="en-US" altLang="en-US" smtClean="0"/>
              <a:t>Collaboration</a:t>
            </a:r>
          </a:p>
          <a:p>
            <a:r>
              <a:rPr lang="en-US" altLang="en-US" smtClean="0"/>
              <a:t>Driver’s Education in High School</a:t>
            </a:r>
          </a:p>
        </p:txBody>
      </p:sp>
      <p:pic>
        <p:nvPicPr>
          <p:cNvPr id="1536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416" y="1034846"/>
            <a:ext cx="3193480" cy="478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289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4100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4101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Physical and Health Disabilities</a:t>
            </a:r>
            <a:endParaRPr lang="en-US" altLang="en-US" smtClean="0"/>
          </a:p>
        </p:txBody>
      </p:sp>
      <p:sp>
        <p:nvSpPr>
          <p:cNvPr id="410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1218903"/>
            <a:ext cx="5052036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273462" indent="-273462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Qualify under four conditions:</a:t>
            </a:r>
            <a:endParaRPr lang="en-US" altLang="en-US" sz="2531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601186" lvl="1" indent="-457200" defTabSz="914145">
              <a:spcBef>
                <a:spcPts val="352"/>
              </a:spcBef>
              <a:buClr>
                <a:srgbClr val="9FB8CD"/>
              </a:buClr>
              <a:buSzPct val="76000"/>
              <a:buFont typeface="+mj-lt"/>
              <a:buAutoNum type="arabicParenR"/>
            </a:pPr>
            <a:r>
              <a:rPr lang="en-US" altLang="en-US" sz="2250" dirty="0">
                <a:solidFill>
                  <a:srgbClr val="464653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Physical </a:t>
            </a:r>
            <a:r>
              <a:rPr lang="en-US" altLang="en-US" sz="2250" dirty="0" smtClean="0">
                <a:solidFill>
                  <a:srgbClr val="464653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Disabilities (Orthopedic)</a:t>
            </a:r>
          </a:p>
          <a:p>
            <a:pPr marL="601186" lvl="1" indent="-457200" defTabSz="914145">
              <a:spcBef>
                <a:spcPts val="352"/>
              </a:spcBef>
              <a:buClr>
                <a:srgbClr val="9FB8CD"/>
              </a:buClr>
              <a:buSzPct val="76000"/>
              <a:buFont typeface="+mj-lt"/>
              <a:buAutoNum type="arabicParenR"/>
            </a:pPr>
            <a:r>
              <a:rPr lang="en-US" altLang="en-US" sz="2250" dirty="0" smtClean="0">
                <a:solidFill>
                  <a:srgbClr val="464653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Multiple Disabilities</a:t>
            </a:r>
            <a:endParaRPr lang="en-US" altLang="en-US" sz="2250" dirty="0">
              <a:solidFill>
                <a:srgbClr val="464653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601186" lvl="1" indent="-457200" defTabSz="914145">
              <a:spcBef>
                <a:spcPts val="352"/>
              </a:spcBef>
              <a:buClr>
                <a:srgbClr val="9FB8CD"/>
              </a:buClr>
              <a:buSzPct val="76000"/>
              <a:buFont typeface="+mj-lt"/>
              <a:buAutoNum type="arabicParenR"/>
            </a:pPr>
            <a:r>
              <a:rPr lang="en-US" altLang="en-US" sz="2250" dirty="0">
                <a:solidFill>
                  <a:srgbClr val="464653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Other Health </a:t>
            </a:r>
            <a:r>
              <a:rPr lang="en-US" altLang="en-US" sz="2250" dirty="0" smtClean="0">
                <a:solidFill>
                  <a:srgbClr val="464653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Impaired (OHI)</a:t>
            </a:r>
            <a:endParaRPr lang="en-US" altLang="en-US" sz="2250" dirty="0">
              <a:solidFill>
                <a:srgbClr val="464653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601186" lvl="1" indent="-457200" defTabSz="914145">
              <a:spcBef>
                <a:spcPts val="352"/>
              </a:spcBef>
              <a:buClr>
                <a:srgbClr val="9FB8CD"/>
              </a:buClr>
              <a:buSzPct val="76000"/>
              <a:buFont typeface="+mj-lt"/>
              <a:buAutoNum type="arabicParenR"/>
            </a:pPr>
            <a:r>
              <a:rPr lang="en-US" altLang="en-US" sz="2250" dirty="0">
                <a:solidFill>
                  <a:srgbClr val="464653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Traumatic Brain Injury (TBI</a:t>
            </a:r>
            <a:r>
              <a:rPr lang="en-US" altLang="en-US" sz="2250" dirty="0" smtClean="0">
                <a:solidFill>
                  <a:srgbClr val="464653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)</a:t>
            </a:r>
          </a:p>
          <a:p>
            <a:pPr marL="349362" lvl="1" indent="-205376" defTabSz="914145">
              <a:spcBef>
                <a:spcPts val="352"/>
              </a:spcBef>
              <a:buClr>
                <a:srgbClr val="9FB8CD"/>
              </a:buClr>
              <a:buSzPct val="76000"/>
              <a:buFont typeface="Wingdings 3" panose="05040102010807070707" pitchFamily="18" charset="2"/>
              <a:buChar char="•"/>
            </a:pPr>
            <a:endParaRPr lang="en-US" altLang="en-US" sz="2250" dirty="0">
              <a:solidFill>
                <a:srgbClr val="464653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349362" lvl="1" indent="-205376" defTabSz="914145">
              <a:spcBef>
                <a:spcPts val="352"/>
              </a:spcBef>
              <a:buNone/>
            </a:pPr>
            <a:endParaRPr lang="en-US" altLang="en-US" sz="2250" dirty="0">
              <a:solidFill>
                <a:srgbClr val="464653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273462" indent="-273462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1900s brought attention to war veterans and laws for those with physical disabilities</a:t>
            </a:r>
            <a:endParaRPr lang="en-US" altLang="en-US" dirty="0" smtClean="0"/>
          </a:p>
        </p:txBody>
      </p:sp>
      <p:pic>
        <p:nvPicPr>
          <p:cNvPr id="4103" name="Picture 6" descr="image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736" y="2648916"/>
            <a:ext cx="5102201" cy="4114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6060200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8195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8196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2742" dirty="0" smtClean="0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1)  Physical </a:t>
            </a:r>
            <a:r>
              <a:rPr lang="en-US" altLang="en-US" sz="2742" dirty="0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Impairments</a:t>
            </a:r>
            <a:endParaRPr lang="en-US" altLang="en-US" dirty="0" smtClean="0"/>
          </a:p>
        </p:txBody>
      </p:sp>
      <p:sp>
        <p:nvSpPr>
          <p:cNvPr id="81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0" indent="0" defTabSz="914145">
              <a:spcBef>
                <a:spcPts val="422"/>
              </a:spcBef>
              <a:buNone/>
            </a:pPr>
            <a:endParaRPr lang="en-US" altLang="en-US" sz="2531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0" indent="0" defTabSz="914145">
              <a:spcBef>
                <a:spcPts val="422"/>
              </a:spcBef>
              <a:buNone/>
            </a:pPr>
            <a:endParaRPr lang="en-US" altLang="en-US" sz="2531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8199" name="Group 6"/>
          <p:cNvGrpSpPr>
            <a:grpSpLocks/>
          </p:cNvGrpSpPr>
          <p:nvPr/>
        </p:nvGrpSpPr>
        <p:grpSpPr bwMode="auto">
          <a:xfrm>
            <a:off x="2285256" y="1828354"/>
            <a:ext cx="7772177" cy="3886646"/>
            <a:chOff x="0" y="0"/>
            <a:chExt cx="871" cy="436"/>
          </a:xfrm>
        </p:grpSpPr>
        <p:sp>
          <p:nvSpPr>
            <p:cNvPr id="6151" name="AutoShape 7"/>
            <p:cNvSpPr>
              <a:spLocks/>
            </p:cNvSpPr>
            <p:nvPr/>
          </p:nvSpPr>
          <p:spPr bwMode="auto">
            <a:xfrm>
              <a:off x="0" y="0"/>
              <a:ext cx="871" cy="436"/>
            </a:xfrm>
            <a:prstGeom prst="roundRect">
              <a:avLst>
                <a:gd name="adj" fmla="val 11718"/>
              </a:avLst>
            </a:prstGeom>
            <a:gradFill rotWithShape="0">
              <a:gsLst>
                <a:gs pos="0">
                  <a:srgbClr val="D8DCEF"/>
                </a:gs>
                <a:gs pos="29999">
                  <a:srgbClr val="C5CCE7"/>
                </a:gs>
                <a:gs pos="45000">
                  <a:srgbClr val="BFC7E5"/>
                </a:gs>
                <a:gs pos="54999">
                  <a:srgbClr val="BFC7E5"/>
                </a:gs>
                <a:gs pos="73000">
                  <a:srgbClr val="C5CCE7"/>
                </a:gs>
                <a:gs pos="100000">
                  <a:srgbClr val="D8DCEF"/>
                </a:gs>
              </a:gsLst>
              <a:lin ang="0"/>
            </a:gradFill>
            <a:ln w="13546" cap="flat" cmpd="sng">
              <a:solidFill>
                <a:srgbClr val="727CA3"/>
              </a:solidFill>
              <a:prstDash val="solid"/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9999"/>
                </a:srgbClr>
              </a:outerShdw>
            </a:effectLst>
          </p:spPr>
          <p:txBody>
            <a:bodyPr lIns="50799" tIns="50799" rIns="50799" bIns="50799" anchor="ctr"/>
            <a:lstStyle/>
            <a:p>
              <a:pPr algn="ctr" eaLnBrk="1">
                <a:defRPr/>
              </a:pPr>
              <a:endParaRPr lang="en-US" sz="1266"/>
            </a:p>
          </p:txBody>
        </p:sp>
        <p:sp>
          <p:nvSpPr>
            <p:cNvPr id="8202" name="Rectangle 8"/>
            <p:cNvSpPr>
              <a:spLocks/>
            </p:cNvSpPr>
            <p:nvPr/>
          </p:nvSpPr>
          <p:spPr bwMode="auto">
            <a:xfrm>
              <a:off x="21" y="83"/>
              <a:ext cx="53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8900" tIns="50799" rIns="88900" bIns="50799" anchor="ctr"/>
            <a:lstStyle>
              <a:lvl1pPr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 defTabSz="1300163">
                <a:spcBef>
                  <a:spcPts val="4200"/>
                </a:spcBef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defTabSz="1300163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Char char="•"/>
                <a:defRPr sz="38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eaLnBrk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531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A severe impairment that adversely affects a child’s educational performance.  Impairments caused by congenital anomaly, impairments caused by disease, and other causes.</a:t>
              </a:r>
            </a:p>
            <a:p>
              <a:pPr eaLnBrk="1">
                <a:spcBef>
                  <a:spcPct val="0"/>
                </a:spcBef>
                <a:buSzTx/>
                <a:buFontTx/>
                <a:buNone/>
              </a:pPr>
              <a:endParaRPr lang="en-US" altLang="en-US" sz="2391"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  <a:p>
              <a:pPr eaLnBrk="1">
                <a:spcBef>
                  <a:spcPct val="0"/>
                </a:spcBef>
                <a:buSzTx/>
                <a:buFontTx/>
                <a:buNone/>
              </a:pPr>
              <a:endParaRPr lang="en-US" altLang="en-US" sz="2391"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</p:grpSp>
      <p:pic>
        <p:nvPicPr>
          <p:cNvPr id="820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603" y="1000126"/>
            <a:ext cx="3291706" cy="56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215066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5123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5124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Terminology</a:t>
            </a:r>
            <a:endParaRPr lang="en-US" altLang="en-US" smtClean="0"/>
          </a:p>
        </p:txBody>
      </p:sp>
      <p:sp>
        <p:nvSpPr>
          <p:cNvPr id="512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234396" indent="-234396" defTabSz="914145">
              <a:spcBef>
                <a:spcPts val="422"/>
              </a:spcBef>
              <a:buNone/>
            </a:pPr>
            <a:endParaRPr lang="en-US" altLang="en-US" sz="2531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234396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Chronic- (Cerebral Palsy)</a:t>
            </a:r>
          </a:p>
          <a:p>
            <a:pPr marL="234396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Acute- (Childhood Cancers)</a:t>
            </a:r>
          </a:p>
          <a:p>
            <a:pPr marL="234396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Progressive- (Musclular Distrophy)</a:t>
            </a:r>
          </a:p>
          <a:p>
            <a:pPr marL="234396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Episodic- (Epilepsy)</a:t>
            </a:r>
          </a:p>
          <a:p>
            <a:pPr marL="234396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Congenital- present at birth</a:t>
            </a:r>
          </a:p>
          <a:p>
            <a:pPr marL="234396" indent="-234396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Acquired- occurs after birth</a:t>
            </a:r>
            <a:endParaRPr lang="en-US" altLang="en-US" smtClean="0"/>
          </a:p>
        </p:txBody>
      </p:sp>
      <p:pic>
        <p:nvPicPr>
          <p:cNvPr id="5127" name="Picture 6" descr="image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062" y="1065982"/>
            <a:ext cx="3293938" cy="495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086732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9219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9220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9221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Physical Disability Terminology</a:t>
            </a:r>
            <a:endParaRPr lang="en-US" altLang="en-US" smtClean="0"/>
          </a:p>
        </p:txBody>
      </p:sp>
      <p:sp>
        <p:nvSpPr>
          <p:cNvPr id="922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273462" indent="-273462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Monoplegia- one limb affected</a:t>
            </a:r>
          </a:p>
          <a:p>
            <a:pPr marL="273462" indent="-273462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Hemiplegia- one side of body affected</a:t>
            </a:r>
          </a:p>
          <a:p>
            <a:pPr marL="273462" indent="-273462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Paraplegia- only legs affected</a:t>
            </a:r>
          </a:p>
          <a:p>
            <a:pPr marL="273462" indent="-273462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Tetraplegia (quad)- all limbs and trunk affected</a:t>
            </a:r>
          </a:p>
          <a:p>
            <a:pPr marL="273462" indent="-273462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Diplegia- both legs OR both arms affected</a:t>
            </a:r>
            <a:endParaRPr lang="en-US" altLang="en-US" smtClean="0"/>
          </a:p>
        </p:txBody>
      </p:sp>
      <p:pic>
        <p:nvPicPr>
          <p:cNvPr id="9223" name="Picture 6" descr="image7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982" y="3185666"/>
            <a:ext cx="2897684" cy="3270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4" name="TextBox 1"/>
          <p:cNvSpPr txBox="1">
            <a:spLocks noChangeArrowheads="1"/>
          </p:cNvSpPr>
          <p:nvPr/>
        </p:nvSpPr>
        <p:spPr bwMode="auto">
          <a:xfrm>
            <a:off x="1980531" y="5947172"/>
            <a:ext cx="3472532" cy="28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/>
            <a:r>
              <a:rPr lang="en-US" altLang="en-US" sz="1266">
                <a:hlinkClick r:id="rId4"/>
              </a:rPr>
              <a:t>Kid President &amp; Bro</a:t>
            </a:r>
            <a:endParaRPr lang="en-US" altLang="en-US" sz="1266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38659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10244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Neurological Disabilities</a:t>
            </a:r>
            <a:endParaRPr lang="en-US" altLang="en-US" smtClean="0"/>
          </a:p>
        </p:txBody>
      </p:sp>
      <p:sp>
        <p:nvSpPr>
          <p:cNvPr id="1024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136173" indent="-136173" defTabSz="914145">
              <a:spcBef>
                <a:spcPts val="422"/>
              </a:spcBef>
              <a:buNone/>
            </a:pPr>
            <a:endParaRPr lang="en-US" altLang="en-US" sz="2531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136173" indent="-136173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Cerebral Palsy</a:t>
            </a:r>
          </a:p>
          <a:p>
            <a:pPr marL="136173" indent="-136173" defTabSz="914145">
              <a:spcBef>
                <a:spcPts val="422"/>
              </a:spcBef>
              <a:buNone/>
            </a:pPr>
            <a:endParaRPr lang="en-US" altLang="en-US" sz="2531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136173" indent="-136173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dirty="0" err="1">
                <a:latin typeface="Gill Sans" charset="0"/>
                <a:ea typeface="Gill Sans" charset="0"/>
                <a:cs typeface="Gill Sans" charset="0"/>
                <a:sym typeface="Gill Sans" charset="0"/>
              </a:rPr>
              <a:t>Spina</a:t>
            </a:r>
            <a:r>
              <a:rPr lang="en-US" altLang="en-US" sz="2531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 Bifida</a:t>
            </a:r>
          </a:p>
          <a:p>
            <a:pPr marL="136173" indent="-136173" defTabSz="914145">
              <a:spcBef>
                <a:spcPts val="422"/>
              </a:spcBef>
              <a:buNone/>
            </a:pPr>
            <a:endParaRPr lang="en-US" altLang="en-US" sz="2531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136173" indent="-136173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Spinal Cord Injury</a:t>
            </a:r>
          </a:p>
          <a:p>
            <a:pPr marL="136173" indent="-136173" defTabSz="914145">
              <a:spcBef>
                <a:spcPts val="422"/>
              </a:spcBef>
              <a:buNone/>
            </a:pPr>
            <a:endParaRPr lang="en-US" altLang="en-US" sz="2531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136173" indent="-136173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Epilepsy- Seizure Disorder</a:t>
            </a:r>
            <a:endParaRPr lang="en-US" altLang="en-US" smtClean="0"/>
          </a:p>
        </p:txBody>
      </p:sp>
      <p:sp>
        <p:nvSpPr>
          <p:cNvPr id="10247" name="Rectangle 6"/>
          <p:cNvSpPr>
            <a:spLocks/>
          </p:cNvSpPr>
          <p:nvPr/>
        </p:nvSpPr>
        <p:spPr bwMode="auto">
          <a:xfrm>
            <a:off x="1702594" y="6363519"/>
            <a:ext cx="2971354" cy="36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8900" tIns="50799" rIns="88900" bIns="50799"/>
          <a:lstStyle>
            <a:lvl1pPr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eaLnBrk="1">
              <a:spcBef>
                <a:spcPct val="0"/>
              </a:spcBef>
              <a:buSzTx/>
              <a:buFontTx/>
              <a:buNone/>
            </a:pPr>
            <a:r>
              <a:rPr lang="en-US" altLang="en-US" sz="1758" u="sng">
                <a:latin typeface="Gill Sans" charset="0"/>
                <a:ea typeface="Gill Sans" charset="0"/>
                <a:cs typeface="Gill Sans" charset="0"/>
                <a:sym typeface="Gill Sans" charset="0"/>
                <a:hlinkClick r:id="rId3"/>
              </a:rPr>
              <a:t>Abigail</a:t>
            </a:r>
            <a:endParaRPr lang="en-US" altLang="en-US" sz="2531"/>
          </a:p>
        </p:txBody>
      </p:sp>
      <p:sp>
        <p:nvSpPr>
          <p:cNvPr id="10248" name="Rectangle 7"/>
          <p:cNvSpPr>
            <a:spLocks/>
          </p:cNvSpPr>
          <p:nvPr/>
        </p:nvSpPr>
        <p:spPr bwMode="auto">
          <a:xfrm>
            <a:off x="2881312" y="6411516"/>
            <a:ext cx="4723805" cy="369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8900" tIns="50799" rIns="88900" bIns="50799"/>
          <a:lstStyle>
            <a:lvl1pPr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pic>
        <p:nvPicPr>
          <p:cNvPr id="10249" name="Picture 8" descr="image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354" y="1143000"/>
            <a:ext cx="3455789" cy="518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50" name="Rectangle 9"/>
          <p:cNvSpPr>
            <a:spLocks/>
          </p:cNvSpPr>
          <p:nvPr/>
        </p:nvSpPr>
        <p:spPr bwMode="auto">
          <a:xfrm>
            <a:off x="6524624" y="6386959"/>
            <a:ext cx="5350049" cy="383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8900" tIns="50799" rIns="88900" bIns="50799"/>
          <a:lstStyle>
            <a:lvl1pPr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 defTabSz="1300163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1300163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eaLnBrk="1">
              <a:spcBef>
                <a:spcPct val="0"/>
              </a:spcBef>
              <a:buSzTx/>
              <a:buFontTx/>
              <a:buNone/>
            </a:pPr>
            <a:r>
              <a:rPr lang="en-US" altLang="en-US" sz="2531" dirty="0"/>
              <a:t>  </a:t>
            </a:r>
            <a:r>
              <a:rPr lang="en-US" altLang="en-US" sz="1969" dirty="0" smtClean="0">
                <a:hlinkClick r:id="rId5"/>
              </a:rPr>
              <a:t>Mackenzie’s Voice: Life with CP</a:t>
            </a:r>
            <a:endParaRPr lang="en-US" altLang="en-US" sz="1969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74255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11267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11268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11269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Cerebral Palsy</a:t>
            </a:r>
            <a:endParaRPr lang="en-US" altLang="en-US" smtClean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218770" indent="-218770" defTabSz="914145">
              <a:spcBef>
                <a:spcPts val="422"/>
              </a:spcBef>
              <a:buNone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Neurological and occurs in 3 of 1,000 births</a:t>
            </a:r>
          </a:p>
          <a:p>
            <a:pPr marL="218770" indent="-21877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b="1">
                <a:latin typeface="Gill Sans" charset="0"/>
                <a:ea typeface="Gill Sans" charset="0"/>
                <a:cs typeface="Gill Sans" charset="0"/>
                <a:sym typeface="Gill Sans" charset="0"/>
              </a:rPr>
              <a:t>Spastic</a:t>
            </a: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- most common (81%) , muscles are stiff (hyptonia), awkward movement</a:t>
            </a:r>
          </a:p>
          <a:p>
            <a:pPr marL="218770" indent="-21877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b="1">
                <a:latin typeface="Gill Sans" charset="0"/>
                <a:ea typeface="Gill Sans" charset="0"/>
                <a:cs typeface="Gill Sans" charset="0"/>
                <a:sym typeface="Gill Sans" charset="0"/>
              </a:rPr>
              <a:t>Dyskinetic</a:t>
            </a: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- impaired muscle tone-whole body</a:t>
            </a:r>
          </a:p>
          <a:p>
            <a:pPr marL="218770" indent="-21877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b="1">
                <a:latin typeface="Gill Sans" charset="0"/>
                <a:ea typeface="Gill Sans" charset="0"/>
                <a:cs typeface="Gill Sans" charset="0"/>
                <a:sym typeface="Gill Sans" charset="0"/>
              </a:rPr>
              <a:t>Athetoid</a:t>
            </a: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- poor muscle control, abrupt involuntary movements especially upper body (10-20%)</a:t>
            </a:r>
          </a:p>
          <a:p>
            <a:pPr marL="218770" indent="-21877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b="1">
                <a:latin typeface="Gill Sans" charset="0"/>
                <a:ea typeface="Gill Sans" charset="0"/>
                <a:cs typeface="Gill Sans" charset="0"/>
                <a:sym typeface="Gill Sans" charset="0"/>
              </a:rPr>
              <a:t>Ataxic</a:t>
            </a: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- rare, problems with balance                                    and motor coordination (5-10%)</a:t>
            </a:r>
          </a:p>
          <a:p>
            <a:pPr marL="218770" indent="-21877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 b="1">
                <a:latin typeface="Gill Sans" charset="0"/>
                <a:ea typeface="Gill Sans" charset="0"/>
                <a:cs typeface="Gill Sans" charset="0"/>
                <a:sym typeface="Gill Sans" charset="0"/>
              </a:rPr>
              <a:t>Mixed</a:t>
            </a: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- combination</a:t>
            </a:r>
            <a:endParaRPr lang="en-US" altLang="en-US" smtClean="0"/>
          </a:p>
        </p:txBody>
      </p:sp>
      <p:pic>
        <p:nvPicPr>
          <p:cNvPr id="11271" name="Picture 6" descr="image3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766" y="3807396"/>
            <a:ext cx="3138785" cy="305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6263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12291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12292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Spina Bifida</a:t>
            </a:r>
            <a:endParaRPr lang="en-US" altLang="en-US" smtClean="0"/>
          </a:p>
        </p:txBody>
      </p:sp>
      <p:sp>
        <p:nvSpPr>
          <p:cNvPr id="1229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0531" y="1218903"/>
            <a:ext cx="8229823" cy="4937001"/>
          </a:xfrm>
        </p:spPr>
        <p:txBody>
          <a:bodyPr vert="horz" lIns="88900" tIns="50799" rIns="88900" bIns="50799" rtlCol="0" anchor="t">
            <a:normAutofit/>
          </a:bodyPr>
          <a:lstStyle/>
          <a:p>
            <a:pPr marL="195330" indent="-195330" defTabSz="914145">
              <a:spcBef>
                <a:spcPts val="422"/>
              </a:spcBef>
              <a:buNone/>
            </a:pPr>
            <a:endParaRPr lang="en-US" altLang="en-US" sz="2531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marL="195330" indent="-19533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Mylomeningocele- protrusion, paralysis in lower bodies, hydrocephalus, seizures, bladder and bowel problems</a:t>
            </a:r>
          </a:p>
          <a:p>
            <a:pPr marL="195330" indent="-19533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Occurs during 1</a:t>
            </a:r>
            <a:r>
              <a:rPr lang="en-US" altLang="en-US" sz="2531" baseline="30000">
                <a:latin typeface="Gill Sans" charset="0"/>
                <a:ea typeface="Gill Sans" charset="0"/>
                <a:cs typeface="Gill Sans" charset="0"/>
                <a:sym typeface="Gill Sans" charset="0"/>
              </a:rPr>
              <a:t>st</a:t>
            </a: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 month of gestation</a:t>
            </a:r>
          </a:p>
          <a:p>
            <a:pPr marL="195330" indent="-19533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Folic acid </a:t>
            </a:r>
          </a:p>
          <a:p>
            <a:pPr marL="195330" indent="-19533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75% of SB can be prevented with folic acid </a:t>
            </a:r>
          </a:p>
          <a:p>
            <a:pPr marL="195330" indent="-195330" defTabSz="914145">
              <a:spcBef>
                <a:spcPts val="422"/>
              </a:spcBef>
              <a:buNone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    during pregnancy</a:t>
            </a:r>
          </a:p>
          <a:p>
            <a:pPr marL="195330" indent="-19533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ea typeface="Gill Sans" charset="0"/>
                <a:cs typeface="Gill Sans" charset="0"/>
                <a:sym typeface="Gill Sans" charset="0"/>
              </a:rPr>
              <a:t>5 in 10,000 births</a:t>
            </a:r>
          </a:p>
          <a:p>
            <a:pPr marL="195330" indent="-195330" defTabSz="914145">
              <a:spcBef>
                <a:spcPts val="422"/>
              </a:spcBef>
              <a:buClr>
                <a:srgbClr val="727CA3"/>
              </a:buClr>
              <a:buSzPct val="76000"/>
              <a:buFont typeface="Wingdings 3" panose="05040102010807070707" pitchFamily="18" charset="2"/>
              <a:buChar char="•"/>
            </a:pPr>
            <a:r>
              <a:rPr lang="en-US" altLang="en-US" sz="2531">
                <a:latin typeface="Gill Sans" charset="0"/>
                <a:sym typeface="Gill Sans" charset="0"/>
              </a:rPr>
              <a:t>Survival- 71% for 1-year-olds </a:t>
            </a:r>
          </a:p>
          <a:p>
            <a:pPr marL="1071524" lvl="4" indent="0" defTabSz="914145">
              <a:spcBef>
                <a:spcPts val="422"/>
              </a:spcBef>
              <a:buClr>
                <a:srgbClr val="727CA3"/>
              </a:buClr>
              <a:buSzPct val="76000"/>
              <a:buNone/>
            </a:pPr>
            <a:r>
              <a:rPr lang="en-US" altLang="en-US" sz="2531">
                <a:latin typeface="Gill Sans" charset="0"/>
                <a:sym typeface="Gill Sans" charset="0"/>
              </a:rPr>
              <a:t>      66% for 20-year olds                                                                                                                                                                          </a:t>
            </a:r>
          </a:p>
          <a:p>
            <a:pPr marL="1071524" lvl="4" indent="0" defTabSz="914145">
              <a:spcBef>
                <a:spcPts val="422"/>
              </a:spcBef>
              <a:buClr>
                <a:srgbClr val="727CA3"/>
              </a:buClr>
              <a:buSzPct val="76000"/>
              <a:buNone/>
            </a:pPr>
            <a:endParaRPr lang="en-US" altLang="en-US" smtClean="0"/>
          </a:p>
        </p:txBody>
      </p:sp>
      <p:pic>
        <p:nvPicPr>
          <p:cNvPr id="12295" name="Picture 6" descr="image9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765" y="3746004"/>
            <a:ext cx="3202410" cy="28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773070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1"/>
          <p:cNvSpPr>
            <a:spLocks noChangeShapeType="1"/>
          </p:cNvSpPr>
          <p:nvPr/>
        </p:nvSpPr>
        <p:spPr bwMode="auto">
          <a:xfrm>
            <a:off x="1980531" y="6352357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13315" name="Line 2"/>
          <p:cNvSpPr>
            <a:spLocks noChangeShapeType="1"/>
          </p:cNvSpPr>
          <p:nvPr/>
        </p:nvSpPr>
        <p:spPr bwMode="auto">
          <a:xfrm>
            <a:off x="1980531" y="1143000"/>
            <a:ext cx="8229823" cy="0"/>
          </a:xfrm>
          <a:prstGeom prst="line">
            <a:avLst/>
          </a:prstGeom>
          <a:noFill/>
          <a:ln w="13546">
            <a:solidFill>
              <a:srgbClr val="9FB8CD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66"/>
          </a:p>
        </p:txBody>
      </p:sp>
      <p:sp>
        <p:nvSpPr>
          <p:cNvPr id="13316" name="AutoShape 3"/>
          <p:cNvSpPr>
            <a:spLocks/>
          </p:cNvSpPr>
          <p:nvPr/>
        </p:nvSpPr>
        <p:spPr bwMode="auto">
          <a:xfrm rot="5400000">
            <a:off x="1922488" y="6447235"/>
            <a:ext cx="190872" cy="119434"/>
          </a:xfrm>
          <a:prstGeom prst="triangle">
            <a:avLst>
              <a:gd name="adj" fmla="val 50000"/>
            </a:avLst>
          </a:prstGeom>
          <a:solidFill>
            <a:srgbClr val="9FB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9" tIns="50799" rIns="50799" bIns="50799" anchor="ctr"/>
          <a:lstStyle>
            <a:lvl1pPr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spcBef>
                <a:spcPts val="4200"/>
              </a:spcBef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Char char="•"/>
              <a:defRPr sz="38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en-US" altLang="en-US" sz="2531"/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title"/>
          </p:nvPr>
        </p:nvSpPr>
        <p:spPr>
          <a:xfrm>
            <a:off x="1980531" y="151805"/>
            <a:ext cx="8229823" cy="990079"/>
          </a:xfrm>
        </p:spPr>
        <p:txBody>
          <a:bodyPr vert="horz" lIns="88900" tIns="50799" rIns="88900" bIns="50799" rtlCol="0" anchor="b">
            <a:normAutofit/>
          </a:bodyPr>
          <a:lstStyle/>
          <a:p>
            <a:pPr defTabSz="914145"/>
            <a:r>
              <a:rPr lang="en-US" altLang="en-US" sz="3164">
                <a:solidFill>
                  <a:srgbClr val="464653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Mylomeningocele Spina Bifida</a:t>
            </a:r>
            <a:endParaRPr lang="en-US" altLang="en-US" smtClean="0"/>
          </a:p>
        </p:txBody>
      </p:sp>
      <p:pic>
        <p:nvPicPr>
          <p:cNvPr id="13318" name="Picture 5" descr="image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381870"/>
            <a:ext cx="5715000" cy="4609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040174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1358</TotalTime>
  <Words>562</Words>
  <Application>Microsoft Office PowerPoint</Application>
  <PresentationFormat>Widescreen</PresentationFormat>
  <Paragraphs>114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Gill Sans</vt:lpstr>
      <vt:lpstr>Helvetica</vt:lpstr>
      <vt:lpstr>Helvetica Light</vt:lpstr>
      <vt:lpstr>Wingdings 3</vt:lpstr>
      <vt:lpstr>Office Theme</vt:lpstr>
      <vt:lpstr> Physical Disabilities, Health Disabilities,  and Traumatic Brain Injury</vt:lpstr>
      <vt:lpstr>Physical and Health Disabilities</vt:lpstr>
      <vt:lpstr>1)  Physical Impairments</vt:lpstr>
      <vt:lpstr>Terminology</vt:lpstr>
      <vt:lpstr>Physical Disability Terminology</vt:lpstr>
      <vt:lpstr>Neurological Disabilities</vt:lpstr>
      <vt:lpstr>Cerebral Palsy</vt:lpstr>
      <vt:lpstr>Spina Bifida</vt:lpstr>
      <vt:lpstr>Mylomeningocele Spina Bifida</vt:lpstr>
      <vt:lpstr>Muscular Dystrophy</vt:lpstr>
      <vt:lpstr>2) Multiple Disabilities</vt:lpstr>
      <vt:lpstr>2) Other Health Impairments</vt:lpstr>
      <vt:lpstr>Other Health Impairments</vt:lpstr>
      <vt:lpstr>Traumatic Brain Injury</vt:lpstr>
      <vt:lpstr>Types of TBI</vt:lpstr>
      <vt:lpstr>Effects of TBI</vt:lpstr>
      <vt:lpstr>Occurrence   </vt:lpstr>
      <vt:lpstr>Considerations and Effective Educational Strategies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Spencer, Amelia G.</dc:creator>
  <cp:lastModifiedBy>Spencer, Amelia G.</cp:lastModifiedBy>
  <cp:revision>12</cp:revision>
  <dcterms:created xsi:type="dcterms:W3CDTF">2017-04-26T16:07:46Z</dcterms:created>
  <dcterms:modified xsi:type="dcterms:W3CDTF">2017-10-23T16:54:52Z</dcterms:modified>
</cp:coreProperties>
</file>