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49"/>
  </p:notesMasterIdLst>
  <p:sldIdLst>
    <p:sldId id="314" r:id="rId3"/>
    <p:sldId id="266" r:id="rId4"/>
    <p:sldId id="305" r:id="rId5"/>
    <p:sldId id="267" r:id="rId6"/>
    <p:sldId id="268" r:id="rId7"/>
    <p:sldId id="306" r:id="rId8"/>
    <p:sldId id="269" r:id="rId9"/>
    <p:sldId id="270" r:id="rId10"/>
    <p:sldId id="271" r:id="rId11"/>
    <p:sldId id="272" r:id="rId12"/>
    <p:sldId id="316" r:id="rId13"/>
    <p:sldId id="318" r:id="rId14"/>
    <p:sldId id="273" r:id="rId15"/>
    <p:sldId id="307" r:id="rId16"/>
    <p:sldId id="276" r:id="rId17"/>
    <p:sldId id="277" r:id="rId18"/>
    <p:sldId id="278" r:id="rId19"/>
    <p:sldId id="279" r:id="rId20"/>
    <p:sldId id="280" r:id="rId21"/>
    <p:sldId id="281" r:id="rId22"/>
    <p:sldId id="282" r:id="rId23"/>
    <p:sldId id="308" r:id="rId24"/>
    <p:sldId id="283" r:id="rId25"/>
    <p:sldId id="284" r:id="rId26"/>
    <p:sldId id="320" r:id="rId27"/>
    <p:sldId id="285" r:id="rId28"/>
    <p:sldId id="286" r:id="rId29"/>
    <p:sldId id="287" r:id="rId30"/>
    <p:sldId id="288" r:id="rId31"/>
    <p:sldId id="289" r:id="rId32"/>
    <p:sldId id="290" r:id="rId33"/>
    <p:sldId id="291" r:id="rId34"/>
    <p:sldId id="319" r:id="rId35"/>
    <p:sldId id="310" r:id="rId36"/>
    <p:sldId id="293" r:id="rId37"/>
    <p:sldId id="294" r:id="rId38"/>
    <p:sldId id="295" r:id="rId39"/>
    <p:sldId id="296" r:id="rId40"/>
    <p:sldId id="297" r:id="rId41"/>
    <p:sldId id="298" r:id="rId42"/>
    <p:sldId id="299" r:id="rId43"/>
    <p:sldId id="301" r:id="rId44"/>
    <p:sldId id="300" r:id="rId45"/>
    <p:sldId id="302" r:id="rId46"/>
    <p:sldId id="303" r:id="rId47"/>
    <p:sldId id="31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0066"/>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30" autoAdjust="0"/>
    <p:restoredTop sz="96318" autoAdjust="0"/>
  </p:normalViewPr>
  <p:slideViewPr>
    <p:cSldViewPr>
      <p:cViewPr varScale="1">
        <p:scale>
          <a:sx n="63" d="100"/>
          <a:sy n="63" d="100"/>
        </p:scale>
        <p:origin x="1696" y="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168E9-0DF7-403A-8AF5-22339B89A32F}" type="datetimeFigureOut">
              <a:rPr lang="en-US" smtClean="0"/>
              <a:t>8/17/2021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87260-72EF-4FAA-820C-660EA06C3456}" type="slidenum">
              <a:rPr lang="en-US" smtClean="0"/>
              <a:t>‹#›</a:t>
            </a:fld>
            <a:endParaRPr lang="en-US"/>
          </a:p>
        </p:txBody>
      </p:sp>
    </p:spTree>
    <p:extLst>
      <p:ext uri="{BB962C8B-B14F-4D97-AF65-F5344CB8AC3E}">
        <p14:creationId xmlns:p14="http://schemas.microsoft.com/office/powerpoint/2010/main" val="402604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11-</a:t>
            </a:r>
            <a:fld id="{6F94BB01-2447-4377-8194-F82F4D072C18}" type="slidenum">
              <a:rPr lang="en-US" sz="1200" smtClean="0">
                <a:solidFill>
                  <a:schemeClr val="tx1"/>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tle 1"/>
          <p:cNvSpPr>
            <a:spLocks noGrp="1"/>
          </p:cNvSpPr>
          <p:nvPr>
            <p:ph type="title"/>
          </p:nvPr>
        </p:nvSpPr>
        <p:spPr>
          <a:xfrm>
            <a:off x="155864" y="152400"/>
            <a:ext cx="7616536" cy="1235428"/>
          </a:xfrm>
        </p:spPr>
        <p:txBody>
          <a:bodyPr>
            <a:normAutofit/>
          </a:bodyPr>
          <a:lstStyle>
            <a:lvl1pPr>
              <a:defRPr sz="360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7" name="Content Placeholder 6"/>
          <p:cNvSpPr>
            <a:spLocks noGrp="1"/>
          </p:cNvSpPr>
          <p:nvPr>
            <p:ph sz="quarter" idx="10"/>
          </p:nvPr>
        </p:nvSpPr>
        <p:spPr>
          <a:xfrm>
            <a:off x="914400" y="1676400"/>
            <a:ext cx="7315200" cy="1143000"/>
          </a:xfrm>
        </p:spPr>
        <p:txBody>
          <a:bodyPr>
            <a:noAutofit/>
          </a:bodyPr>
          <a:lstStyle>
            <a:lvl1pPr>
              <a:defRPr sz="2600">
                <a:latin typeface="Verdana" panose="020B0604030504040204" pitchFamily="34" charset="0"/>
                <a:ea typeface="Verdana" panose="020B0604030504040204" pitchFamily="34" charset="0"/>
                <a:cs typeface="Verdana" panose="020B0604030504040204" pitchFamily="34" charset="0"/>
              </a:defRPr>
            </a:lvl1pPr>
            <a:lvl2pPr marL="806450" indent="-349250">
              <a:defRPr sz="2400">
                <a:latin typeface="Verdana" panose="020B0604030504040204" pitchFamily="34" charset="0"/>
                <a:ea typeface="Verdana" panose="020B0604030504040204" pitchFamily="34" charset="0"/>
                <a:cs typeface="Verdana" panose="020B0604030504040204" pitchFamily="34" charset="0"/>
              </a:defRPr>
            </a:lvl2pPr>
            <a:lvl3pPr marL="1263650" indent="-349250">
              <a:buFont typeface="Wingdings" panose="05000000000000000000" pitchFamily="2" charset="2"/>
              <a:buChar char="§"/>
              <a:defRPr sz="2200">
                <a:latin typeface="Verdana" panose="020B0604030504040204" pitchFamily="34" charset="0"/>
                <a:ea typeface="Verdana" panose="020B0604030504040204" pitchFamily="34" charset="0"/>
                <a:cs typeface="Verdana" panose="020B0604030504040204" pitchFamily="34" charset="0"/>
              </a:defRPr>
            </a:lvl3pPr>
            <a:lvl4pPr marL="1720850" indent="-349250">
              <a:buFont typeface="Courier New" panose="02070309020205020404" pitchFamily="49" charset="0"/>
              <a:buChar char="o"/>
              <a:defRPr sz="2000">
                <a:latin typeface="Verdana" panose="020B0604030504040204" pitchFamily="34" charset="0"/>
                <a:ea typeface="Verdana" panose="020B0604030504040204" pitchFamily="34" charset="0"/>
                <a:cs typeface="Verdana" panose="020B0604030504040204" pitchFamily="34" charset="0"/>
              </a:defRPr>
            </a:lvl4pPr>
            <a:lvl5pPr marL="2178050" indent="-349250">
              <a:buFont typeface="Wingdings" panose="05000000000000000000" pitchFamily="2" charset="2"/>
              <a:buChar char="Ø"/>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8"/>
          <p:cNvSpPr>
            <a:spLocks noGrp="1"/>
          </p:cNvSpPr>
          <p:nvPr>
            <p:ph sz="quarter" idx="11"/>
          </p:nvPr>
        </p:nvSpPr>
        <p:spPr>
          <a:xfrm>
            <a:off x="914400" y="3124200"/>
            <a:ext cx="7315200" cy="1371600"/>
          </a:xfrm>
        </p:spPr>
        <p:txBody>
          <a:bodyPr vert="horz" lIns="91440" tIns="45720" rIns="91440" bIns="45720" rtlCol="0">
            <a:noAutofit/>
          </a:bodyPr>
          <a:lstStyle>
            <a:lvl1pPr>
              <a:defRPr lang="en-US" sz="2600" dirty="0" smtClean="0">
                <a:latin typeface="Verdana" panose="020B0604030504040204" pitchFamily="34" charset="0"/>
                <a:ea typeface="Verdana" panose="020B0604030504040204" pitchFamily="34" charset="0"/>
                <a:cs typeface="Verdana" panose="020B0604030504040204" pitchFamily="34" charset="0"/>
              </a:defRPr>
            </a:lvl1pPr>
            <a:lvl2pPr>
              <a:defRPr lang="en-US" sz="2400" dirty="0" smtClean="0">
                <a:latin typeface="Verdana" panose="020B0604030504040204" pitchFamily="34" charset="0"/>
                <a:ea typeface="Verdana" panose="020B0604030504040204" pitchFamily="34" charset="0"/>
                <a:cs typeface="Verdana" panose="020B0604030504040204" pitchFamily="34" charset="0"/>
              </a:defRPr>
            </a:lvl2pPr>
            <a:lvl3pPr>
              <a:defRPr lang="en-US" sz="2200" dirty="0" smtClean="0">
                <a:latin typeface="Verdana" panose="020B0604030504040204" pitchFamily="34" charset="0"/>
                <a:ea typeface="Verdana" panose="020B0604030504040204" pitchFamily="34" charset="0"/>
                <a:cs typeface="Verdana" panose="020B0604030504040204" pitchFamily="34" charset="0"/>
              </a:defRPr>
            </a:lvl3pPr>
            <a:lvl4pPr>
              <a:defRPr lang="en-US" dirty="0" smtClean="0">
                <a:latin typeface="Verdana" panose="020B0604030504040204" pitchFamily="34" charset="0"/>
                <a:ea typeface="Verdana" panose="020B0604030504040204" pitchFamily="34" charset="0"/>
                <a:cs typeface="Verdana" panose="020B0604030504040204" pitchFamily="34" charset="0"/>
              </a:defRPr>
            </a:lvl4pPr>
            <a:lvl5pPr>
              <a:defRPr lang="en-US" sz="1800" dirty="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13" name="Content Placeholder 12"/>
          <p:cNvSpPr>
            <a:spLocks noGrp="1"/>
          </p:cNvSpPr>
          <p:nvPr>
            <p:ph sz="quarter" idx="12"/>
          </p:nvPr>
        </p:nvSpPr>
        <p:spPr>
          <a:xfrm>
            <a:off x="863600" y="4648200"/>
            <a:ext cx="7404100" cy="1447800"/>
          </a:xfrm>
        </p:spPr>
        <p:txBody>
          <a:bodyPr vert="horz" lIns="91440" tIns="45720" rIns="91440" bIns="45720" rtlCol="0">
            <a:noAutofit/>
          </a:bodyPr>
          <a:lstStyle>
            <a:lvl1pPr>
              <a:defRPr lang="en-US" sz="2600" smtClean="0">
                <a:latin typeface="Verdana" panose="020B0604030504040204" pitchFamily="34" charset="0"/>
                <a:ea typeface="Verdana" panose="020B0604030504040204" pitchFamily="34" charset="0"/>
                <a:cs typeface="Verdana" panose="020B0604030504040204" pitchFamily="34" charset="0"/>
              </a:defRPr>
            </a:lvl1pPr>
            <a:lvl2pPr>
              <a:defRPr lang="en-US" sz="2400" smtClean="0">
                <a:latin typeface="Verdana" panose="020B0604030504040204" pitchFamily="34" charset="0"/>
                <a:ea typeface="Verdana" panose="020B0604030504040204" pitchFamily="34" charset="0"/>
                <a:cs typeface="Verdana" panose="020B0604030504040204" pitchFamily="34" charset="0"/>
              </a:defRPr>
            </a:lvl2pPr>
            <a:lvl3pPr>
              <a:defRPr lang="en-US" sz="2200" smtClean="0">
                <a:latin typeface="Verdana" panose="020B0604030504040204" pitchFamily="34" charset="0"/>
                <a:ea typeface="Verdana" panose="020B0604030504040204" pitchFamily="34" charset="0"/>
                <a:cs typeface="Verdana" panose="020B0604030504040204" pitchFamily="34" charset="0"/>
              </a:defRPr>
            </a:lvl3pPr>
            <a:lvl4pPr>
              <a:defRPr lang="en-US" smtClean="0">
                <a:latin typeface="Verdana" panose="020B0604030504040204" pitchFamily="34" charset="0"/>
                <a:ea typeface="Verdana" panose="020B0604030504040204" pitchFamily="34" charset="0"/>
                <a:cs typeface="Verdana" panose="020B0604030504040204" pitchFamily="34" charset="0"/>
              </a:defRPr>
            </a:lvl4pPr>
            <a:lvl5pPr>
              <a:defRPr lang="en-US"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12" name="Text Placeholder 3"/>
          <p:cNvSpPr txBox="1">
            <a:spLocks/>
          </p:cNvSpPr>
          <p:nvPr userDrawn="1"/>
        </p:nvSpPr>
        <p:spPr>
          <a:xfrm>
            <a:off x="863600" y="6400800"/>
            <a:ext cx="7404100" cy="457200"/>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ea typeface="+mn-ea"/>
                <a:cs typeface="+mn-cs"/>
              </a:rPr>
              <a:t>Copyright ©2022 McGraw Hill Education. All rights reserved. No reproduction or distribution without the prior written consent of McGraw Hill Education.</a:t>
            </a:r>
          </a:p>
        </p:txBody>
      </p:sp>
      <p:sp>
        <p:nvSpPr>
          <p:cNvPr id="8"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45" name="Group 8"/>
          <p:cNvGrpSpPr>
            <a:grpSpLocks/>
          </p:cNvGrpSpPr>
          <p:nvPr userDrawn="1"/>
        </p:nvGrpSpPr>
        <p:grpSpPr bwMode="auto">
          <a:xfrm>
            <a:off x="8153400" y="152400"/>
            <a:ext cx="792163" cy="1295400"/>
            <a:chOff x="5136" y="960"/>
            <a:chExt cx="528" cy="864"/>
          </a:xfrm>
        </p:grpSpPr>
        <p:sp>
          <p:nvSpPr>
            <p:cNvPr id="46"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7"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8"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9"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0"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1"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2"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3"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4"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5"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6"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7"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8"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59"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0"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1"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2"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3"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4"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5"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6"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7"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8"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69"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0"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1"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2"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3"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4"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5"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76"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Tree>
    <p:extLst>
      <p:ext uri="{BB962C8B-B14F-4D97-AF65-F5344CB8AC3E}">
        <p14:creationId xmlns:p14="http://schemas.microsoft.com/office/powerpoint/2010/main" val="4203928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igure + Caption">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rPr>
              <a:t>11-</a:t>
            </a:r>
            <a:fld id="{6F94BB01-2447-4377-8194-F82F4D072C18}" type="slidenum">
              <a:rPr lang="en-US" sz="1200" smtClean="0">
                <a:solidFill>
                  <a:schemeClr val="tx1"/>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tle 1"/>
          <p:cNvSpPr>
            <a:spLocks noGrp="1"/>
          </p:cNvSpPr>
          <p:nvPr>
            <p:ph type="title"/>
          </p:nvPr>
        </p:nvSpPr>
        <p:spPr>
          <a:xfrm>
            <a:off x="155864" y="152400"/>
            <a:ext cx="7540336" cy="1295400"/>
          </a:xfrm>
        </p:spPr>
        <p:txBody>
          <a:bodyPr>
            <a:normAutofit/>
          </a:bodyPr>
          <a:lstStyle>
            <a:lvl1pPr>
              <a:defRPr sz="360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7" name="Content Placeholder 6"/>
          <p:cNvSpPr>
            <a:spLocks noGrp="1"/>
          </p:cNvSpPr>
          <p:nvPr>
            <p:ph sz="quarter" idx="10"/>
          </p:nvPr>
        </p:nvSpPr>
        <p:spPr>
          <a:xfrm>
            <a:off x="914400" y="1676400"/>
            <a:ext cx="7315200" cy="1143000"/>
          </a:xfrm>
        </p:spPr>
        <p:txBody>
          <a:bodyPr>
            <a:noAutofit/>
          </a:bodyPr>
          <a:lstStyle>
            <a:lvl1pPr>
              <a:defRPr sz="2600">
                <a:latin typeface="Verdana" panose="020B0604030504040204" pitchFamily="34" charset="0"/>
                <a:ea typeface="Verdana" panose="020B0604030504040204" pitchFamily="34" charset="0"/>
                <a:cs typeface="Verdana" panose="020B0604030504040204" pitchFamily="34" charset="0"/>
              </a:defRPr>
            </a:lvl1pPr>
            <a:lvl2pPr marL="806450" indent="-349250">
              <a:defRPr sz="2400">
                <a:latin typeface="Verdana" panose="020B0604030504040204" pitchFamily="34" charset="0"/>
                <a:ea typeface="Verdana" panose="020B0604030504040204" pitchFamily="34" charset="0"/>
                <a:cs typeface="Verdana" panose="020B0604030504040204" pitchFamily="34" charset="0"/>
              </a:defRPr>
            </a:lvl2pPr>
            <a:lvl3pPr marL="1263650" indent="-349250">
              <a:buFont typeface="Wingdings" panose="05000000000000000000" pitchFamily="2" charset="2"/>
              <a:buChar char="§"/>
              <a:defRPr sz="2200">
                <a:latin typeface="Verdana" panose="020B0604030504040204" pitchFamily="34" charset="0"/>
                <a:ea typeface="Verdana" panose="020B0604030504040204" pitchFamily="34" charset="0"/>
                <a:cs typeface="Verdana" panose="020B0604030504040204" pitchFamily="34" charset="0"/>
              </a:defRPr>
            </a:lvl3pPr>
            <a:lvl4pPr marL="1720850" indent="-349250">
              <a:buFont typeface="Courier New" panose="02070309020205020404" pitchFamily="49" charset="0"/>
              <a:buChar char="o"/>
              <a:defRPr sz="2000">
                <a:latin typeface="Verdana" panose="020B0604030504040204" pitchFamily="34" charset="0"/>
                <a:ea typeface="Verdana" panose="020B0604030504040204" pitchFamily="34" charset="0"/>
                <a:cs typeface="Verdana" panose="020B0604030504040204" pitchFamily="34" charset="0"/>
              </a:defRPr>
            </a:lvl4pPr>
            <a:lvl5pPr marL="2178050" indent="-349250">
              <a:buFont typeface="Wingdings" panose="05000000000000000000" pitchFamily="2" charset="2"/>
              <a:buChar char="Ø"/>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Picture Placeholder 7"/>
          <p:cNvSpPr>
            <a:spLocks noGrp="1"/>
          </p:cNvSpPr>
          <p:nvPr>
            <p:ph type="pic" sz="quarter" idx="13"/>
          </p:nvPr>
        </p:nvSpPr>
        <p:spPr>
          <a:xfrm>
            <a:off x="863600" y="3124200"/>
            <a:ext cx="2413000" cy="1371600"/>
          </a:xfrm>
        </p:spPr>
        <p:txBody>
          <a:bodyPr/>
          <a:lstStyle/>
          <a:p>
            <a:endParaRPr lang="en-US" dirty="0"/>
          </a:p>
        </p:txBody>
      </p:sp>
      <p:sp>
        <p:nvSpPr>
          <p:cNvPr id="15" name="Picture Placeholder 13"/>
          <p:cNvSpPr>
            <a:spLocks noGrp="1"/>
          </p:cNvSpPr>
          <p:nvPr>
            <p:ph type="pic" sz="quarter" idx="14"/>
          </p:nvPr>
        </p:nvSpPr>
        <p:spPr>
          <a:xfrm>
            <a:off x="5562600" y="3124200"/>
            <a:ext cx="2438400" cy="1371600"/>
          </a:xfrm>
        </p:spPr>
        <p:txBody>
          <a:bodyPr/>
          <a:lstStyle/>
          <a:p>
            <a:endParaRPr lang="en-US" dirty="0"/>
          </a:p>
        </p:txBody>
      </p:sp>
      <p:sp>
        <p:nvSpPr>
          <p:cNvPr id="13" name="Content Placeholder 12"/>
          <p:cNvSpPr>
            <a:spLocks noGrp="1"/>
          </p:cNvSpPr>
          <p:nvPr>
            <p:ph sz="quarter" idx="12"/>
          </p:nvPr>
        </p:nvSpPr>
        <p:spPr>
          <a:xfrm>
            <a:off x="863600" y="4800600"/>
            <a:ext cx="7404100" cy="1447800"/>
          </a:xfrm>
        </p:spPr>
        <p:txBody>
          <a:bodyPr vert="horz" lIns="91440" tIns="45720" rIns="91440" bIns="45720" rtlCol="0">
            <a:noAutofit/>
          </a:bodyPr>
          <a:lstStyle>
            <a:lvl1pPr>
              <a:defRPr lang="en-US" sz="2600" smtClean="0">
                <a:latin typeface="Verdana" panose="020B0604030504040204" pitchFamily="34" charset="0"/>
                <a:ea typeface="Verdana" panose="020B0604030504040204" pitchFamily="34" charset="0"/>
                <a:cs typeface="Verdana" panose="020B0604030504040204" pitchFamily="34" charset="0"/>
              </a:defRPr>
            </a:lvl1pPr>
            <a:lvl2pPr>
              <a:defRPr lang="en-US" sz="2400" smtClean="0">
                <a:latin typeface="Verdana" panose="020B0604030504040204" pitchFamily="34" charset="0"/>
                <a:ea typeface="Verdana" panose="020B0604030504040204" pitchFamily="34" charset="0"/>
                <a:cs typeface="Verdana" panose="020B0604030504040204" pitchFamily="34" charset="0"/>
              </a:defRPr>
            </a:lvl2pPr>
            <a:lvl3pPr>
              <a:defRPr lang="en-US" sz="2200" smtClean="0">
                <a:latin typeface="Verdana" panose="020B0604030504040204" pitchFamily="34" charset="0"/>
                <a:ea typeface="Verdana" panose="020B0604030504040204" pitchFamily="34" charset="0"/>
                <a:cs typeface="Verdana" panose="020B0604030504040204" pitchFamily="34" charset="0"/>
              </a:defRPr>
            </a:lvl3pPr>
            <a:lvl4pPr>
              <a:defRPr lang="en-US" smtClean="0">
                <a:latin typeface="Verdana" panose="020B0604030504040204" pitchFamily="34" charset="0"/>
                <a:ea typeface="Verdana" panose="020B0604030504040204" pitchFamily="34" charset="0"/>
                <a:cs typeface="Verdana" panose="020B0604030504040204" pitchFamily="34" charset="0"/>
              </a:defRPr>
            </a:lvl4pPr>
            <a:lvl5pPr>
              <a:defRPr lang="en-US"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12" name="Text Placeholder 3"/>
          <p:cNvSpPr txBox="1">
            <a:spLocks/>
          </p:cNvSpPr>
          <p:nvPr userDrawn="1"/>
        </p:nvSpPr>
        <p:spPr>
          <a:xfrm>
            <a:off x="863600" y="6400800"/>
            <a:ext cx="7404100" cy="457200"/>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ea typeface="+mn-ea"/>
                <a:cs typeface="+mn-cs"/>
              </a:rPr>
              <a:t>Copyright ©2022 McGraw Hill Education. All rights reserved. No reproduction or distribution without the prior written consent of McGraw Hill Education.</a:t>
            </a:r>
          </a:p>
        </p:txBody>
      </p:sp>
      <p:sp>
        <p:nvSpPr>
          <p:cNvPr id="9"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1" name="Group 8"/>
          <p:cNvGrpSpPr>
            <a:grpSpLocks/>
          </p:cNvGrpSpPr>
          <p:nvPr userDrawn="1"/>
        </p:nvGrpSpPr>
        <p:grpSpPr bwMode="auto">
          <a:xfrm>
            <a:off x="8153400" y="152400"/>
            <a:ext cx="792163" cy="1295400"/>
            <a:chOff x="5136" y="960"/>
            <a:chExt cx="528" cy="864"/>
          </a:xfrm>
        </p:grpSpPr>
        <p:sp>
          <p:nvSpPr>
            <p:cNvPr id="16"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0"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1"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2"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3"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4"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5"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6"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Tree>
    <p:extLst>
      <p:ext uri="{BB962C8B-B14F-4D97-AF65-F5344CB8AC3E}">
        <p14:creationId xmlns:p14="http://schemas.microsoft.com/office/powerpoint/2010/main" val="2269403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hapter Opener">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1"/>
            <a:ext cx="8915400" cy="685799"/>
          </a:xfrm>
        </p:spPr>
        <p:txBody>
          <a:bodyPr/>
          <a:lstStyle>
            <a:lvl1pPr algn="l">
              <a:defRPr lang="en-US" sz="3600" kern="1200" dirty="0" smtClean="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5" name="Content Placeholder 4"/>
          <p:cNvSpPr>
            <a:spLocks noGrp="1"/>
          </p:cNvSpPr>
          <p:nvPr>
            <p:ph sz="quarter" idx="12"/>
          </p:nvPr>
        </p:nvSpPr>
        <p:spPr>
          <a:xfrm>
            <a:off x="0" y="990600"/>
            <a:ext cx="9067800" cy="457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p:cNvSpPr>
            <a:spLocks noGrp="1"/>
          </p:cNvSpPr>
          <p:nvPr>
            <p:ph type="pic" sz="quarter" idx="10"/>
          </p:nvPr>
        </p:nvSpPr>
        <p:spPr>
          <a:xfrm>
            <a:off x="457200" y="2057400"/>
            <a:ext cx="3276600" cy="3657600"/>
          </a:xfrm>
        </p:spPr>
        <p:txBody>
          <a:bodyPr/>
          <a:lstStyle/>
          <a:p>
            <a:endParaRPr lang="en-US" dirty="0"/>
          </a:p>
        </p:txBody>
      </p:sp>
      <p:sp>
        <p:nvSpPr>
          <p:cNvPr id="3" name="Subtitle 2"/>
          <p:cNvSpPr>
            <a:spLocks noGrp="1"/>
          </p:cNvSpPr>
          <p:nvPr>
            <p:ph type="subTitle" idx="1"/>
          </p:nvPr>
        </p:nvSpPr>
        <p:spPr>
          <a:xfrm>
            <a:off x="4038600" y="2057400"/>
            <a:ext cx="3276600" cy="3810000"/>
          </a:xfrm>
        </p:spPr>
        <p:txBody>
          <a:bodyPr vert="horz" lIns="91440" tIns="45720" rIns="91440" bIns="45720" rtlCol="0" anchor="ctr">
            <a:normAutofit/>
          </a:bodyPr>
          <a:lstStyle>
            <a:lvl1pPr algn="ctr">
              <a:defRPr lang="en-US" sz="4400">
                <a:solidFill>
                  <a:schemeClr val="tx1"/>
                </a:solidFill>
                <a:latin typeface="Verdana" pitchFamily="34" charset="0"/>
                <a:ea typeface="Verdana" pitchFamily="34" charset="0"/>
                <a:cs typeface="Verdana" pitchFamily="34" charset="0"/>
              </a:defRPr>
            </a:lvl1pPr>
          </a:lstStyle>
          <a:p>
            <a:pPr lvl="0">
              <a:spcBef>
                <a:spcPct val="0"/>
              </a:spcBef>
              <a:buNone/>
            </a:pPr>
            <a:r>
              <a:rPr lang="en-US" dirty="0"/>
              <a:t>Click to edit Master subtitle style</a:t>
            </a:r>
          </a:p>
        </p:txBody>
      </p:sp>
      <p:sp>
        <p:nvSpPr>
          <p:cNvPr id="10" name="Text Placeholder 9"/>
          <p:cNvSpPr>
            <a:spLocks noGrp="1"/>
          </p:cNvSpPr>
          <p:nvPr>
            <p:ph type="body" sz="quarter" idx="11" hasCustomPrompt="1"/>
          </p:nvPr>
        </p:nvSpPr>
        <p:spPr>
          <a:xfrm>
            <a:off x="914400" y="6509312"/>
            <a:ext cx="7315200" cy="228600"/>
          </a:xfrm>
        </p:spPr>
        <p:txBody>
          <a:bodyPr/>
          <a:lstStyle>
            <a:lvl1pPr marL="0" marR="0" indent="0" algn="ctr" defTabSz="914400" rtl="0" eaLnBrk="1" fontAlgn="auto" latinLnBrk="0" hangingPunct="1">
              <a:lnSpc>
                <a:spcPct val="100000"/>
              </a:lnSpc>
              <a:spcBef>
                <a:spcPts val="0"/>
              </a:spcBef>
              <a:spcAft>
                <a:spcPts val="0"/>
              </a:spcAft>
              <a:buClrTx/>
              <a:buSzTx/>
              <a:buFontTx/>
              <a:buNone/>
              <a:tabLst/>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ea typeface="+mn-ea"/>
                <a:cs typeface="+mn-cs"/>
              </a:rPr>
              <a:t>Copyright ©2022 McGraw Hill Education. All rights reserved. No reproduction or distribution without the prior written consent of McGraw Hill Education.</a:t>
            </a:r>
          </a:p>
        </p:txBody>
      </p:sp>
      <p:grpSp>
        <p:nvGrpSpPr>
          <p:cNvPr id="42" name="Group 8"/>
          <p:cNvGrpSpPr>
            <a:grpSpLocks/>
          </p:cNvGrpSpPr>
          <p:nvPr userDrawn="1"/>
        </p:nvGrpSpPr>
        <p:grpSpPr bwMode="auto">
          <a:xfrm>
            <a:off x="7780337" y="2971800"/>
            <a:ext cx="1058863" cy="1828800"/>
            <a:chOff x="4704" y="1885"/>
            <a:chExt cx="843" cy="1379"/>
          </a:xfrm>
        </p:grpSpPr>
        <p:sp>
          <p:nvSpPr>
            <p:cNvPr id="43" name="Oval 9"/>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0" name="Oval 16"/>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5" name="Oval 21"/>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Tree>
    <p:extLst>
      <p:ext uri="{BB962C8B-B14F-4D97-AF65-F5344CB8AC3E}">
        <p14:creationId xmlns:p14="http://schemas.microsoft.com/office/powerpoint/2010/main" val="3760664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lstStyle>
            <a:lvl1pPr>
              <a:defRPr lang="en-US" sz="3600" kern="1200" dirty="0" smtClean="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4" name="Text Placeholder 3"/>
          <p:cNvSpPr txBox="1">
            <a:spLocks/>
          </p:cNvSpPr>
          <p:nvPr userDrawn="1"/>
        </p:nvSpPr>
        <p:spPr>
          <a:xfrm>
            <a:off x="0" y="6389224"/>
            <a:ext cx="8305800" cy="468775"/>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ea typeface="+mn-ea"/>
                <a:cs typeface="+mn-cs"/>
              </a:rPr>
              <a:t>Copyright ©2022 McGraw Hill Education. All rights reserved. No reproduction or distribution without the prior written consent of McGraw Hill Education.</a:t>
            </a:r>
          </a:p>
        </p:txBody>
      </p:sp>
      <p:grpSp>
        <p:nvGrpSpPr>
          <p:cNvPr id="7" name="Group 8"/>
          <p:cNvGrpSpPr>
            <a:grpSpLocks/>
          </p:cNvGrpSpPr>
          <p:nvPr userDrawn="1"/>
        </p:nvGrpSpPr>
        <p:grpSpPr bwMode="auto">
          <a:xfrm>
            <a:off x="8153400" y="152400"/>
            <a:ext cx="792163" cy="1295400"/>
            <a:chOff x="5136" y="960"/>
            <a:chExt cx="528" cy="864"/>
          </a:xfrm>
        </p:grpSpPr>
        <p:sp>
          <p:nvSpPr>
            <p:cNvPr id="8"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9"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0"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1"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2"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3"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4"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5"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6"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7"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8"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9"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0"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1"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2"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3"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4"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5"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6"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7"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8"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9"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0"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1"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2"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3"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4"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5"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6"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7"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8"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grpSp>
      <p:sp>
        <p:nvSpPr>
          <p:cNvPr id="39"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a:defRPr/>
            </a:pPr>
            <a:endParaRPr lang="en-US" kern="0" dirty="0">
              <a:solidFill>
                <a:sysClr val="windowText" lastClr="000000"/>
              </a:solidFill>
            </a:endParaRPr>
          </a:p>
        </p:txBody>
      </p:sp>
      <p:sp>
        <p:nvSpPr>
          <p:cNvPr id="40"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11-</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548258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Autofit/>
          </a:body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Tree>
    <p:extLst>
      <p:ext uri="{BB962C8B-B14F-4D97-AF65-F5344CB8AC3E}">
        <p14:creationId xmlns:p14="http://schemas.microsoft.com/office/powerpoint/2010/main" val="1910662630"/>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66" r:id="rId3"/>
  </p:sldLayoutIdLst>
  <p:hf hdr="0" ftr="0" dt="0"/>
  <p:txStyles>
    <p:titleStyle>
      <a:lvl1pPr algn="ctr" defTabSz="914400" rtl="0" eaLnBrk="1" latinLnBrk="0" hangingPunct="1">
        <a:spcBef>
          <a:spcPct val="0"/>
        </a:spcBef>
        <a:buNone/>
        <a:defRPr sz="3600" kern="1200">
          <a:solidFill>
            <a:srgbClr val="330066"/>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Tx/>
        <a:buFont typeface="Arial" panose="020B0604020202020204" pitchFamily="34" charset="0"/>
        <a:buChar char="•"/>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Autofit/>
          </a:body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Tree>
    <p:extLst>
      <p:ext uri="{BB962C8B-B14F-4D97-AF65-F5344CB8AC3E}">
        <p14:creationId xmlns:p14="http://schemas.microsoft.com/office/powerpoint/2010/main" val="3230764580"/>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ctr" defTabSz="914400" rtl="0" eaLnBrk="1" latinLnBrk="0" hangingPunct="1">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Tx/>
        <a:buFont typeface="Arial" panose="020B0604020202020204" pitchFamily="34" charset="0"/>
        <a:buChar char="•"/>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52400" y="152400"/>
            <a:ext cx="8839200" cy="990600"/>
          </a:xfrm>
        </p:spPr>
        <p:txBody>
          <a:bodyPr>
            <a:noAutofit/>
          </a:bodyPr>
          <a:lstStyle/>
          <a:p>
            <a:r>
              <a:rPr lang="en-US" dirty="0">
                <a:solidFill>
                  <a:schemeClr val="tx1"/>
                </a:solidFill>
              </a:rPr>
              <a:t>Taxation of Business Entities</a:t>
            </a:r>
            <a:endParaRPr lang="en-US" sz="3200" dirty="0">
              <a:solidFill>
                <a:schemeClr val="tx1"/>
              </a:solidFill>
            </a:endParaRPr>
          </a:p>
        </p:txBody>
      </p:sp>
      <p:sp>
        <p:nvSpPr>
          <p:cNvPr id="10" name="Text Placeholder 9"/>
          <p:cNvSpPr>
            <a:spLocks noGrp="1"/>
          </p:cNvSpPr>
          <p:nvPr>
            <p:ph sz="quarter" idx="12"/>
          </p:nvPr>
        </p:nvSpPr>
        <p:spPr>
          <a:xfrm>
            <a:off x="152400" y="1295400"/>
            <a:ext cx="8839200" cy="381000"/>
          </a:xfrm>
        </p:spPr>
        <p:txBody>
          <a:bodyPr anchor="ctr">
            <a:noAutofit/>
          </a:bodyPr>
          <a:lstStyle/>
          <a:p>
            <a:pPr marL="0" indent="0">
              <a:buNone/>
            </a:pPr>
            <a:r>
              <a:rPr lang="en-US" dirty="0"/>
              <a:t>2022 Edition</a:t>
            </a:r>
          </a:p>
        </p:txBody>
      </p:sp>
      <p:sp>
        <p:nvSpPr>
          <p:cNvPr id="7" name="Subtitle 6"/>
          <p:cNvSpPr>
            <a:spLocks noGrp="1"/>
          </p:cNvSpPr>
          <p:nvPr>
            <p:ph type="subTitle" idx="1"/>
          </p:nvPr>
        </p:nvSpPr>
        <p:spPr>
          <a:xfrm>
            <a:off x="3948545" y="2514600"/>
            <a:ext cx="3657600" cy="3048000"/>
          </a:xfrm>
        </p:spPr>
        <p:txBody>
          <a:bodyPr>
            <a:noAutofit/>
          </a:bodyPr>
          <a:lstStyle/>
          <a:p>
            <a:pPr>
              <a:buFont typeface="Calibri" pitchFamily="34" charset="0"/>
              <a:buNone/>
              <a:defRPr/>
            </a:pPr>
            <a:r>
              <a:rPr lang="en-US" sz="4000" b="1" dirty="0"/>
              <a:t>Chapter 11</a:t>
            </a:r>
          </a:p>
          <a:p>
            <a:pPr marL="0" indent="0">
              <a:buNone/>
            </a:pPr>
            <a:r>
              <a:rPr lang="en-US" altLang="en-US" sz="3600" dirty="0"/>
              <a:t>S Corporations</a:t>
            </a:r>
          </a:p>
        </p:txBody>
      </p:sp>
      <p:sp>
        <p:nvSpPr>
          <p:cNvPr id="8" name="Text Placeholder 8"/>
          <p:cNvSpPr>
            <a:spLocks noGrp="1"/>
          </p:cNvSpPr>
          <p:nvPr>
            <p:ph type="body" sz="quarter" idx="11"/>
          </p:nvPr>
        </p:nvSpPr>
        <p:spPr>
          <a:xfrm>
            <a:off x="472394" y="6355048"/>
            <a:ext cx="8305800" cy="502951"/>
          </a:xfrm>
        </p:spPr>
        <p:txBody>
          <a:bodyPr anchor="ctr">
            <a:noAutofit/>
          </a:bodyPr>
          <a:lstStyle/>
          <a:p>
            <a:pPr lvl="0">
              <a:defRPr/>
            </a:pPr>
            <a:r>
              <a:rPr lang="en-US" sz="1000" kern="0" dirty="0">
                <a:solidFill>
                  <a:sysClr val="windowText" lastClr="000000"/>
                </a:solidFill>
                <a:latin typeface="Verdana"/>
                <a:ea typeface="+mn-ea"/>
                <a:cs typeface="+mn-cs"/>
              </a:rPr>
              <a:t>Copyright ©2022 McGraw Hill Education. All rights reserved. No reproduction or distribution without the prior written consent of McGraw Hill Education.</a:t>
            </a:r>
          </a:p>
        </p:txBody>
      </p:sp>
      <p:pic>
        <p:nvPicPr>
          <p:cNvPr id="9" name="Picture 8">
            <a:extLst>
              <a:ext uri="{FF2B5EF4-FFF2-40B4-BE49-F238E27FC236}">
                <a16:creationId xmlns:a16="http://schemas.microsoft.com/office/drawing/2014/main" id="{821A0679-EDAE-4C65-B2CB-5899298B90A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63428" y="1782894"/>
            <a:ext cx="3293934" cy="4259245"/>
          </a:xfrm>
          <a:prstGeom prst="rect">
            <a:avLst/>
          </a:prstGeom>
        </p:spPr>
      </p:pic>
    </p:spTree>
    <p:extLst>
      <p:ext uri="{BB962C8B-B14F-4D97-AF65-F5344CB8AC3E}">
        <p14:creationId xmlns:p14="http://schemas.microsoft.com/office/powerpoint/2010/main" val="2920728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Issues (2 of 4)</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b="1" dirty="0"/>
              <a:t>Income and loss allocations</a:t>
            </a:r>
            <a:endParaRPr lang="en-US" altLang="en-US" dirty="0"/>
          </a:p>
          <a:p>
            <a:pPr lvl="1">
              <a:spcBef>
                <a:spcPts val="600"/>
              </a:spcBef>
            </a:pPr>
            <a:r>
              <a:rPr lang="en-US" altLang="en-US" dirty="0"/>
              <a:t>Allocate profit and loss pro rata, based on shares owned each day of the year.</a:t>
            </a:r>
          </a:p>
          <a:p>
            <a:pPr lvl="1">
              <a:spcBef>
                <a:spcPts val="600"/>
              </a:spcBef>
            </a:pPr>
            <a:r>
              <a:rPr lang="en-US" altLang="en-US" dirty="0"/>
              <a:t>If sell shares during the year, pro rata, per-day allocations</a:t>
            </a:r>
          </a:p>
          <a:p>
            <a:pPr lvl="1">
              <a:spcBef>
                <a:spcPts val="600"/>
              </a:spcBef>
            </a:pPr>
            <a:r>
              <a:rPr lang="en-US" altLang="en-US" dirty="0"/>
              <a:t>If </a:t>
            </a:r>
            <a:r>
              <a:rPr lang="en-US" altLang="en-US" i="1" dirty="0"/>
              <a:t>all shareholders with changing ownership percentages</a:t>
            </a:r>
            <a:r>
              <a:rPr lang="en-US" altLang="en-US" dirty="0"/>
              <a:t> agree, the S corporation can use its normal accounting rules to allocate income and loss to the specific periods in which it realized income and losses.</a:t>
            </a:r>
          </a:p>
        </p:txBody>
      </p:sp>
    </p:spTree>
    <p:extLst>
      <p:ext uri="{BB962C8B-B14F-4D97-AF65-F5344CB8AC3E}">
        <p14:creationId xmlns:p14="http://schemas.microsoft.com/office/powerpoint/2010/main" val="2089960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Issues (3 of 4)</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b="1" dirty="0"/>
              <a:t>Separately stated items</a:t>
            </a:r>
            <a:endParaRPr lang="en-US" altLang="en-US" dirty="0"/>
          </a:p>
          <a:p>
            <a:pPr lvl="1">
              <a:spcBef>
                <a:spcPts val="600"/>
              </a:spcBef>
            </a:pPr>
            <a:r>
              <a:rPr lang="en-US" altLang="en-US" dirty="0"/>
              <a:t>Form 1120-S, Schedule K-1</a:t>
            </a:r>
          </a:p>
          <a:p>
            <a:pPr lvl="1">
              <a:spcBef>
                <a:spcPts val="600"/>
              </a:spcBef>
            </a:pPr>
            <a:r>
              <a:rPr lang="en-US" altLang="en-US" dirty="0"/>
              <a:t>Ordinary business income versus separately stated items</a:t>
            </a:r>
          </a:p>
        </p:txBody>
      </p:sp>
    </p:spTree>
    <p:extLst>
      <p:ext uri="{BB962C8B-B14F-4D97-AF65-F5344CB8AC3E}">
        <p14:creationId xmlns:p14="http://schemas.microsoft.com/office/powerpoint/2010/main" val="2616372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2400" y="76200"/>
            <a:ext cx="7540336" cy="1295400"/>
          </a:xfrm>
        </p:spPr>
        <p:txBody>
          <a:bodyPr/>
          <a:lstStyle/>
          <a:p>
            <a:r>
              <a:rPr lang="en-US" altLang="en-US" dirty="0"/>
              <a:t>Operating Issues (4 of 4)</a:t>
            </a:r>
            <a:endParaRPr lang="en-US" dirty="0"/>
          </a:p>
        </p:txBody>
      </p:sp>
      <p:sp>
        <p:nvSpPr>
          <p:cNvPr id="2" name="Content Placeholder 1"/>
          <p:cNvSpPr>
            <a:spLocks noGrp="1"/>
          </p:cNvSpPr>
          <p:nvPr>
            <p:ph sz="quarter" idx="12"/>
          </p:nvPr>
        </p:nvSpPr>
        <p:spPr>
          <a:xfrm>
            <a:off x="457200" y="1219200"/>
            <a:ext cx="8305800" cy="5181600"/>
          </a:xfrm>
        </p:spPr>
        <p:txBody>
          <a:bodyPr/>
          <a:lstStyle/>
          <a:p>
            <a:pPr marL="0" indent="0">
              <a:buNone/>
            </a:pPr>
            <a:r>
              <a:rPr lang="en-US" sz="2200" dirty="0"/>
              <a:t>EXHIBIT 11-1 Common Separately Stated Items </a:t>
            </a:r>
          </a:p>
          <a:p>
            <a:r>
              <a:rPr lang="en-US" sz="2000" dirty="0"/>
              <a:t>Short-term capital gains and losses</a:t>
            </a:r>
          </a:p>
          <a:p>
            <a:r>
              <a:rPr lang="en-US" sz="2000" dirty="0"/>
              <a:t>Long-term capital gains and losses</a:t>
            </a:r>
          </a:p>
          <a:p>
            <a:r>
              <a:rPr lang="en-US" sz="2000" dirty="0"/>
              <a:t>Section 1231 gains and losses</a:t>
            </a:r>
          </a:p>
          <a:p>
            <a:r>
              <a:rPr lang="en-US" sz="2000" dirty="0"/>
              <a:t>Dividends</a:t>
            </a:r>
          </a:p>
          <a:p>
            <a:r>
              <a:rPr lang="en-US" sz="2000" dirty="0"/>
              <a:t>Interest income</a:t>
            </a:r>
          </a:p>
          <a:p>
            <a:r>
              <a:rPr lang="en-US" sz="2000" dirty="0"/>
              <a:t>Charitable contributions</a:t>
            </a:r>
          </a:p>
          <a:p>
            <a:r>
              <a:rPr lang="en-US" sz="2000" dirty="0"/>
              <a:t>Tax-exempt income</a:t>
            </a:r>
          </a:p>
          <a:p>
            <a:r>
              <a:rPr lang="en-US" sz="2000" dirty="0"/>
              <a:t>Net rental real estate income</a:t>
            </a:r>
          </a:p>
          <a:p>
            <a:r>
              <a:rPr lang="en-US" sz="2000" dirty="0"/>
              <a:t>Investment interest expense</a:t>
            </a:r>
          </a:p>
          <a:p>
            <a:r>
              <a:rPr lang="en-US" sz="2000" dirty="0"/>
              <a:t>Section 179 deduction</a:t>
            </a:r>
          </a:p>
          <a:p>
            <a:r>
              <a:rPr lang="en-US" sz="2000" dirty="0"/>
              <a:t>Foreign taxes</a:t>
            </a:r>
          </a:p>
          <a:p>
            <a:r>
              <a:rPr lang="en-US" sz="2000" dirty="0"/>
              <a:t>Section 199A qualified business income, allocated wages, and unadjusted basis of qualified property</a:t>
            </a:r>
          </a:p>
          <a:p>
            <a:endParaRPr lang="en-US" sz="2200" dirty="0"/>
          </a:p>
        </p:txBody>
      </p:sp>
    </p:spTree>
    <p:extLst>
      <p:ext uri="{BB962C8B-B14F-4D97-AF65-F5344CB8AC3E}">
        <p14:creationId xmlns:p14="http://schemas.microsoft.com/office/powerpoint/2010/main" val="4294200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98607" y="152400"/>
            <a:ext cx="6854851" cy="1295400"/>
          </a:xfrm>
        </p:spPr>
        <p:txBody>
          <a:bodyPr/>
          <a:lstStyle/>
          <a:p>
            <a:r>
              <a:rPr lang="en-US" altLang="en-US" dirty="0"/>
              <a:t>Income and Loss Allocations (1 of 2)</a:t>
            </a:r>
            <a:endParaRPr lang="en-US" dirty="0"/>
          </a:p>
        </p:txBody>
      </p:sp>
      <p:sp>
        <p:nvSpPr>
          <p:cNvPr id="8" name="Content Placeholder 7"/>
          <p:cNvSpPr>
            <a:spLocks noGrp="1"/>
          </p:cNvSpPr>
          <p:nvPr>
            <p:ph sz="quarter" idx="10"/>
          </p:nvPr>
        </p:nvSpPr>
        <p:spPr>
          <a:xfrm>
            <a:off x="457200" y="1600200"/>
            <a:ext cx="8229600" cy="2286000"/>
          </a:xfrm>
        </p:spPr>
        <p:txBody>
          <a:bodyPr/>
          <a:lstStyle/>
          <a:p>
            <a:pPr>
              <a:spcBef>
                <a:spcPts val="600"/>
              </a:spcBef>
            </a:pPr>
            <a:r>
              <a:rPr lang="en-US" altLang="en-US" sz="2400" dirty="0"/>
              <a:t>Assume CCS was formed as a calendar-year S corporation with Nicole Johnson, Sarah Walker, and Chance Armstrong as equal (one-third) shareholders. On June 14, 2021, Chance sold his CCS shares to Nicole. CCS reported business income for 2021 as follows:</a:t>
            </a:r>
          </a:p>
        </p:txBody>
      </p:sp>
      <p:graphicFrame>
        <p:nvGraphicFramePr>
          <p:cNvPr id="9" name="Table 8"/>
          <p:cNvGraphicFramePr>
            <a:graphicFrameLocks noGrp="1"/>
          </p:cNvGraphicFramePr>
          <p:nvPr>
            <p:extLst>
              <p:ext uri="{D42A27DB-BD31-4B8C-83A1-F6EECF244321}">
                <p14:modId xmlns:p14="http://schemas.microsoft.com/office/powerpoint/2010/main" val="3938085102"/>
              </p:ext>
            </p:extLst>
          </p:nvPr>
        </p:nvGraphicFramePr>
        <p:xfrm>
          <a:off x="914400" y="4038600"/>
          <a:ext cx="7315200" cy="1600200"/>
        </p:xfrm>
        <a:graphic>
          <a:graphicData uri="http://schemas.openxmlformats.org/drawingml/2006/table">
            <a:tbl>
              <a:tblPr firstRow="1" bandRow="1">
                <a:tableStyleId>{5940675A-B579-460E-94D1-54222C63F5DA}</a:tableStyleId>
              </a:tblPr>
              <a:tblGrid>
                <a:gridCol w="5962384">
                  <a:extLst>
                    <a:ext uri="{9D8B030D-6E8A-4147-A177-3AD203B41FA5}">
                      <a16:colId xmlns:a16="http://schemas.microsoft.com/office/drawing/2014/main" val="20000"/>
                    </a:ext>
                  </a:extLst>
                </a:gridCol>
                <a:gridCol w="1352816">
                  <a:extLst>
                    <a:ext uri="{9D8B030D-6E8A-4147-A177-3AD203B41FA5}">
                      <a16:colId xmlns:a16="http://schemas.microsoft.com/office/drawing/2014/main" val="20001"/>
                    </a:ext>
                  </a:extLst>
                </a:gridCol>
              </a:tblGrid>
              <a:tr h="533400">
                <a:tc>
                  <a:txBody>
                    <a:bodyPr/>
                    <a:lstStyle/>
                    <a:p>
                      <a:r>
                        <a:rPr lang="en-US" altLang="en-US" sz="1600" dirty="0">
                          <a:latin typeface="Verdana" panose="020B0604030504040204" pitchFamily="34" charset="0"/>
                          <a:ea typeface="Verdana" panose="020B0604030504040204" pitchFamily="34" charset="0"/>
                          <a:cs typeface="Verdana" panose="020B0604030504040204" pitchFamily="34" charset="0"/>
                        </a:rPr>
                        <a:t>January 1 through June 14 (165 days) </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600" dirty="0">
                          <a:latin typeface="Verdana" panose="020B0604030504040204" pitchFamily="34" charset="0"/>
                          <a:ea typeface="Verdana" panose="020B0604030504040204" pitchFamily="34" charset="0"/>
                          <a:cs typeface="Verdana" panose="020B0604030504040204" pitchFamily="34" charset="0"/>
                        </a:rPr>
                        <a:t>$100,000</a:t>
                      </a:r>
                    </a:p>
                  </a:txBody>
                  <a:tcPr anchor="ctr"/>
                </a:tc>
                <a:extLst>
                  <a:ext uri="{0D108BD9-81ED-4DB2-BD59-A6C34878D82A}">
                    <a16:rowId xmlns:a16="http://schemas.microsoft.com/office/drawing/2014/main" val="10000"/>
                  </a:ext>
                </a:extLst>
              </a:tr>
              <a:tr h="533400">
                <a:tc>
                  <a:txBody>
                    <a:bodyPr/>
                    <a:lstStyle/>
                    <a:p>
                      <a:r>
                        <a:rPr lang="en-US" altLang="en-US" sz="1600" dirty="0">
                          <a:latin typeface="Verdana" panose="020B0604030504040204" pitchFamily="34" charset="0"/>
                          <a:ea typeface="Verdana" panose="020B0604030504040204" pitchFamily="34" charset="0"/>
                          <a:cs typeface="Verdana" panose="020B0604030504040204" pitchFamily="34" charset="0"/>
                        </a:rPr>
                        <a:t>June 14 through December 31 (200 days) </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600" u="sng" dirty="0">
                          <a:latin typeface="Verdana" panose="020B0604030504040204" pitchFamily="34" charset="0"/>
                          <a:ea typeface="Verdana" panose="020B0604030504040204" pitchFamily="34" charset="0"/>
                          <a:cs typeface="Verdana" panose="020B0604030504040204" pitchFamily="34" charset="0"/>
                        </a:rPr>
                        <a:t>265,000</a:t>
                      </a:r>
                    </a:p>
                  </a:txBody>
                  <a:tcPr anchor="ctr"/>
                </a:tc>
                <a:extLst>
                  <a:ext uri="{0D108BD9-81ED-4DB2-BD59-A6C34878D82A}">
                    <a16:rowId xmlns:a16="http://schemas.microsoft.com/office/drawing/2014/main" val="10001"/>
                  </a:ext>
                </a:extLst>
              </a:tr>
              <a:tr h="533400">
                <a:tc>
                  <a:txBody>
                    <a:bodyPr/>
                    <a:lstStyle/>
                    <a:p>
                      <a:r>
                        <a:rPr lang="en-US" altLang="en-US" sz="1600" dirty="0">
                          <a:latin typeface="Verdana" panose="020B0604030504040204" pitchFamily="34" charset="0"/>
                          <a:ea typeface="Verdana" panose="020B0604030504040204" pitchFamily="34" charset="0"/>
                          <a:cs typeface="Verdana" panose="020B0604030504040204" pitchFamily="34" charset="0"/>
                        </a:rPr>
                        <a:t>January 1 through December 31, 2021 (365 days)</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600" u="sng" dirty="0">
                          <a:latin typeface="Verdana" panose="020B0604030504040204" pitchFamily="34" charset="0"/>
                          <a:ea typeface="Verdana" panose="020B0604030504040204" pitchFamily="34" charset="0"/>
                          <a:cs typeface="Verdana" panose="020B0604030504040204" pitchFamily="34" charset="0"/>
                        </a:rPr>
                        <a:t>$365,000</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52602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2070" y="152400"/>
            <a:ext cx="6924124" cy="1235428"/>
          </a:xfrm>
        </p:spPr>
        <p:txBody>
          <a:bodyPr/>
          <a:lstStyle/>
          <a:p>
            <a:r>
              <a:rPr lang="en-US" altLang="en-US" dirty="0"/>
              <a:t>Income and Loss Allocations (2 of 2)</a:t>
            </a:r>
            <a:endParaRPr lang="en-US" dirty="0"/>
          </a:p>
        </p:txBody>
      </p:sp>
      <p:sp>
        <p:nvSpPr>
          <p:cNvPr id="8" name="Content Placeholder 7"/>
          <p:cNvSpPr>
            <a:spLocks noGrp="1"/>
          </p:cNvSpPr>
          <p:nvPr>
            <p:ph sz="quarter" idx="10"/>
          </p:nvPr>
        </p:nvSpPr>
        <p:spPr>
          <a:xfrm>
            <a:off x="445008" y="1600200"/>
            <a:ext cx="8241792" cy="4800600"/>
          </a:xfrm>
        </p:spPr>
        <p:txBody>
          <a:bodyPr/>
          <a:lstStyle/>
          <a:p>
            <a:pPr marL="0" indent="0">
              <a:spcBef>
                <a:spcPts val="600"/>
              </a:spcBef>
              <a:buNone/>
            </a:pPr>
            <a:r>
              <a:rPr lang="en-US" altLang="en-US" dirty="0"/>
              <a:t>How much 2021 income is allocated to each shareholder if CCS uses the daily method of allocating income?</a:t>
            </a:r>
            <a:endParaRPr lang="en-US" altLang="en-US" b="1" dirty="0"/>
          </a:p>
          <a:p>
            <a:pPr marL="571500" indent="0">
              <a:spcBef>
                <a:spcPts val="600"/>
              </a:spcBef>
              <a:buNone/>
            </a:pPr>
            <a:r>
              <a:rPr lang="en-US" altLang="en-US" sz="2400" b="1" dirty="0"/>
              <a:t>Nicole’s allocation is $188,333; Sarah’s is $121,667; and Chance’s is $55,000.</a:t>
            </a:r>
          </a:p>
        </p:txBody>
      </p:sp>
    </p:spTree>
    <p:extLst>
      <p:ext uri="{BB962C8B-B14F-4D97-AF65-F5344CB8AC3E}">
        <p14:creationId xmlns:p14="http://schemas.microsoft.com/office/powerpoint/2010/main" val="712986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Shareholder’s Basis (1 of 3)</a:t>
            </a:r>
            <a:endParaRPr lang="en-US" dirty="0"/>
          </a:p>
        </p:txBody>
      </p:sp>
      <p:sp>
        <p:nvSpPr>
          <p:cNvPr id="8" name="Content Placeholder 7"/>
          <p:cNvSpPr>
            <a:spLocks noGrp="1"/>
          </p:cNvSpPr>
          <p:nvPr>
            <p:ph sz="quarter" idx="10"/>
          </p:nvPr>
        </p:nvSpPr>
        <p:spPr>
          <a:xfrm>
            <a:off x="445008" y="1600200"/>
            <a:ext cx="8317992" cy="4648200"/>
          </a:xfrm>
        </p:spPr>
        <p:txBody>
          <a:bodyPr/>
          <a:lstStyle/>
          <a:p>
            <a:pPr>
              <a:spcBef>
                <a:spcPts val="600"/>
              </a:spcBef>
            </a:pPr>
            <a:r>
              <a:rPr lang="en-US" altLang="en-US" b="1" dirty="0"/>
              <a:t>Initial basis</a:t>
            </a:r>
            <a:endParaRPr lang="en-US" altLang="en-US" dirty="0"/>
          </a:p>
          <a:p>
            <a:pPr lvl="1">
              <a:spcBef>
                <a:spcPts val="600"/>
              </a:spcBef>
            </a:pPr>
            <a:r>
              <a:rPr lang="en-US" altLang="en-US" dirty="0"/>
              <a:t>Exchange</a:t>
            </a:r>
          </a:p>
          <a:p>
            <a:pPr lvl="2">
              <a:spcBef>
                <a:spcPts val="600"/>
              </a:spcBef>
            </a:pPr>
            <a:r>
              <a:rPr lang="en-US" altLang="en-US" dirty="0"/>
              <a:t>Tax basis of property transferred, less any liabilities assumed by the corporation on the property contributed (</a:t>
            </a:r>
            <a:r>
              <a:rPr lang="en-US" altLang="en-US" i="1" dirty="0"/>
              <a:t>substituted basis</a:t>
            </a:r>
            <a:r>
              <a:rPr lang="en-US" altLang="en-US" dirty="0"/>
              <a:t>) </a:t>
            </a:r>
          </a:p>
          <a:p>
            <a:pPr lvl="2">
              <a:spcBef>
                <a:spcPts val="600"/>
              </a:spcBef>
            </a:pPr>
            <a:r>
              <a:rPr lang="en-US" altLang="en-US" dirty="0"/>
              <a:t>Increased by any gain recognized; reduced by the fair market value of any property received other than stock</a:t>
            </a:r>
          </a:p>
          <a:p>
            <a:pPr lvl="1">
              <a:spcBef>
                <a:spcPts val="600"/>
              </a:spcBef>
            </a:pPr>
            <a:r>
              <a:rPr lang="en-US" altLang="en-US" dirty="0"/>
              <a:t>Purchase</a:t>
            </a:r>
          </a:p>
          <a:p>
            <a:pPr lvl="2">
              <a:spcBef>
                <a:spcPts val="600"/>
              </a:spcBef>
            </a:pPr>
            <a:r>
              <a:rPr lang="en-US" altLang="en-US" dirty="0"/>
              <a:t>Purchase price of the stock </a:t>
            </a:r>
          </a:p>
        </p:txBody>
      </p:sp>
    </p:spTree>
    <p:extLst>
      <p:ext uri="{BB962C8B-B14F-4D97-AF65-F5344CB8AC3E}">
        <p14:creationId xmlns:p14="http://schemas.microsoft.com/office/powerpoint/2010/main" val="1136223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Shareholder’s Basis (2 of 3)</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b="1" dirty="0"/>
              <a:t>Annual basis adjustments</a:t>
            </a:r>
            <a:endParaRPr lang="en-US" altLang="en-US" dirty="0"/>
          </a:p>
          <a:p>
            <a:pPr lvl="1">
              <a:spcBef>
                <a:spcPts val="600"/>
              </a:spcBef>
            </a:pPr>
            <a:r>
              <a:rPr lang="en-US" altLang="en-US" dirty="0"/>
              <a:t>Increase for</a:t>
            </a:r>
          </a:p>
          <a:p>
            <a:pPr lvl="2">
              <a:spcBef>
                <a:spcPts val="600"/>
              </a:spcBef>
            </a:pPr>
            <a:r>
              <a:rPr lang="en-US" altLang="en-US" dirty="0"/>
              <a:t>Contributions </a:t>
            </a:r>
          </a:p>
          <a:p>
            <a:pPr lvl="2">
              <a:spcBef>
                <a:spcPts val="600"/>
              </a:spcBef>
            </a:pPr>
            <a:r>
              <a:rPr lang="en-US" altLang="en-US" dirty="0"/>
              <a:t>Shareholder’s share of ordinary business income and separately stated income/gain items (including tax-exempt income)</a:t>
            </a:r>
          </a:p>
          <a:p>
            <a:pPr lvl="1">
              <a:spcBef>
                <a:spcPts val="600"/>
              </a:spcBef>
            </a:pPr>
            <a:r>
              <a:rPr lang="en-US" altLang="en-US" dirty="0"/>
              <a:t>Decrease for</a:t>
            </a:r>
          </a:p>
          <a:p>
            <a:pPr lvl="2">
              <a:spcBef>
                <a:spcPts val="600"/>
              </a:spcBef>
            </a:pPr>
            <a:r>
              <a:rPr lang="en-US" altLang="en-US" dirty="0"/>
              <a:t>Distributions</a:t>
            </a:r>
          </a:p>
          <a:p>
            <a:pPr lvl="2">
              <a:spcBef>
                <a:spcPts val="600"/>
              </a:spcBef>
            </a:pPr>
            <a:r>
              <a:rPr lang="en-US" altLang="en-US" dirty="0"/>
              <a:t>Shareholder’s share of nondeductible expenses</a:t>
            </a:r>
          </a:p>
          <a:p>
            <a:pPr lvl="2">
              <a:spcBef>
                <a:spcPts val="600"/>
              </a:spcBef>
            </a:pPr>
            <a:r>
              <a:rPr lang="en-US" altLang="en-US" dirty="0"/>
              <a:t>Shareholder’s share of ordinary business loss and separately stated expense/loss items</a:t>
            </a:r>
          </a:p>
          <a:p>
            <a:pPr lvl="1">
              <a:spcBef>
                <a:spcPts val="600"/>
              </a:spcBef>
            </a:pPr>
            <a:r>
              <a:rPr lang="en-US" altLang="en-US" dirty="0"/>
              <a:t>Basis can never be &lt; 0</a:t>
            </a:r>
          </a:p>
        </p:txBody>
      </p:sp>
    </p:spTree>
    <p:extLst>
      <p:ext uri="{BB962C8B-B14F-4D97-AF65-F5344CB8AC3E}">
        <p14:creationId xmlns:p14="http://schemas.microsoft.com/office/powerpoint/2010/main" val="304565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Shareholder’s Basis (3 of 3)</a:t>
            </a:r>
            <a:endParaRPr lang="en-US" dirty="0"/>
          </a:p>
        </p:txBody>
      </p:sp>
      <p:sp>
        <p:nvSpPr>
          <p:cNvPr id="8" name="Content Placeholder 7"/>
          <p:cNvSpPr>
            <a:spLocks noGrp="1"/>
          </p:cNvSpPr>
          <p:nvPr>
            <p:ph sz="quarter" idx="10"/>
          </p:nvPr>
        </p:nvSpPr>
        <p:spPr>
          <a:xfrm>
            <a:off x="457200" y="1676400"/>
            <a:ext cx="8229600" cy="2286000"/>
          </a:xfrm>
        </p:spPr>
        <p:txBody>
          <a:bodyPr/>
          <a:lstStyle/>
          <a:p>
            <a:r>
              <a:rPr lang="en-US" altLang="en-US" sz="2000" dirty="0"/>
              <a:t>Assume that Nicole’s beginning of year basis in CCS is $115,000. This year, her allocated share of S corporation items are: $80,000 business income; $2,000 interest income; $1,000 dividends; and $400 tax-exempt interest income. What is Nicole’s basis at the end of 2021?</a:t>
            </a:r>
          </a:p>
        </p:txBody>
      </p:sp>
      <p:graphicFrame>
        <p:nvGraphicFramePr>
          <p:cNvPr id="4" name="Table 8"/>
          <p:cNvGraphicFramePr>
            <a:graphicFrameLocks noGrp="1"/>
          </p:cNvGraphicFramePr>
          <p:nvPr>
            <p:ph sz="quarter" idx="10"/>
            <p:extLst>
              <p:ext uri="{D42A27DB-BD31-4B8C-83A1-F6EECF244321}">
                <p14:modId xmlns:p14="http://schemas.microsoft.com/office/powerpoint/2010/main" val="446644657"/>
              </p:ext>
            </p:extLst>
          </p:nvPr>
        </p:nvGraphicFramePr>
        <p:xfrm>
          <a:off x="914400" y="3429000"/>
          <a:ext cx="7315200" cy="2804160"/>
        </p:xfrm>
        <a:graphic>
          <a:graphicData uri="http://schemas.openxmlformats.org/drawingml/2006/table">
            <a:tbl>
              <a:tblPr firstRow="1" bandRow="1">
                <a:tableStyleId>{5940675A-B579-460E-94D1-54222C63F5DA}</a:tableStyleId>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370840">
                <a:tc>
                  <a:txBody>
                    <a:bodyPr/>
                    <a:lstStyle/>
                    <a:p>
                      <a:pPr algn="ctr"/>
                      <a:r>
                        <a:rPr lang="en-US" sz="1600" b="1" dirty="0">
                          <a:latin typeface="Verdana" panose="020B0604030504040204" pitchFamily="34" charset="0"/>
                          <a:ea typeface="Verdana" panose="020B0604030504040204" pitchFamily="34" charset="0"/>
                          <a:cs typeface="Verdana" panose="020B0604030504040204" pitchFamily="34" charset="0"/>
                        </a:rPr>
                        <a:t>Description</a:t>
                      </a:r>
                    </a:p>
                  </a:txBody>
                  <a:tcPr anchor="ctr"/>
                </a:tc>
                <a:tc>
                  <a:txBody>
                    <a:bodyPr/>
                    <a:lstStyle/>
                    <a:p>
                      <a:pPr algn="ctr"/>
                      <a:r>
                        <a:rPr lang="en-US" sz="1600" b="1" dirty="0">
                          <a:latin typeface="Verdana" panose="020B0604030504040204" pitchFamily="34" charset="0"/>
                          <a:ea typeface="Verdana" panose="020B0604030504040204" pitchFamily="34" charset="0"/>
                          <a:cs typeface="Verdana" panose="020B0604030504040204" pitchFamily="34" charset="0"/>
                        </a:rPr>
                        <a:t>Nicole</a:t>
                      </a:r>
                    </a:p>
                  </a:txBody>
                  <a:tcPr anchor="ctr"/>
                </a:tc>
                <a:extLst>
                  <a:ext uri="{0D108BD9-81ED-4DB2-BD59-A6C34878D82A}">
                    <a16:rowId xmlns:a16="http://schemas.microsoft.com/office/drawing/2014/main" val="10000"/>
                  </a:ext>
                </a:extLst>
              </a:tr>
              <a:tr h="370840">
                <a:tc>
                  <a:txBody>
                    <a:bodyPr/>
                    <a:lstStyle/>
                    <a:p>
                      <a:pPr marL="342900" indent="-342900">
                        <a:buFont typeface="+mj-lt"/>
                        <a:buAutoNum type="arabicParenR"/>
                      </a:pPr>
                      <a:r>
                        <a:rPr lang="en-US" sz="1600" dirty="0">
                          <a:latin typeface="Verdana" panose="020B0604030504040204" pitchFamily="34" charset="0"/>
                          <a:ea typeface="Verdana" panose="020B0604030504040204" pitchFamily="34" charset="0"/>
                          <a:cs typeface="Verdana" panose="020B0604030504040204" pitchFamily="34" charset="0"/>
                        </a:rPr>
                        <a:t>Initial</a:t>
                      </a:r>
                      <a:r>
                        <a:rPr lang="en-US" sz="1600" baseline="0" dirty="0">
                          <a:latin typeface="Verdana" panose="020B0604030504040204" pitchFamily="34" charset="0"/>
                          <a:ea typeface="Verdana" panose="020B0604030504040204" pitchFamily="34" charset="0"/>
                          <a:cs typeface="Verdana" panose="020B0604030504040204" pitchFamily="34" charset="0"/>
                        </a:rPr>
                        <a:t> tax basis</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$ 115,000</a:t>
                      </a:r>
                    </a:p>
                  </a:txBody>
                  <a:tcPr anchor="ctr"/>
                </a:tc>
                <a:extLst>
                  <a:ext uri="{0D108BD9-81ED-4DB2-BD59-A6C34878D82A}">
                    <a16:rowId xmlns:a16="http://schemas.microsoft.com/office/drawing/2014/main" val="10001"/>
                  </a:ext>
                </a:extLst>
              </a:tr>
              <a:tr h="370840">
                <a:tc>
                  <a:txBody>
                    <a:bodyPr/>
                    <a:lstStyle/>
                    <a:p>
                      <a:pPr marL="342900" indent="-342900">
                        <a:buFont typeface="+mj-lt"/>
                        <a:buAutoNum type="arabicParenR" startAt="2"/>
                      </a:pPr>
                      <a:r>
                        <a:rPr lang="en-US" sz="1600" dirty="0">
                          <a:latin typeface="Verdana" panose="020B0604030504040204" pitchFamily="34" charset="0"/>
                          <a:ea typeface="Verdana" panose="020B0604030504040204" pitchFamily="34" charset="0"/>
                          <a:cs typeface="Verdana" panose="020B0604030504040204" pitchFamily="34" charset="0"/>
                        </a:rPr>
                        <a:t>Ordinary business</a:t>
                      </a:r>
                      <a:r>
                        <a:rPr lang="en-US" sz="1600" baseline="0" dirty="0">
                          <a:latin typeface="Verdana" panose="020B0604030504040204" pitchFamily="34" charset="0"/>
                          <a:ea typeface="Verdana" panose="020B0604030504040204" pitchFamily="34" charset="0"/>
                          <a:cs typeface="Verdana" panose="020B0604030504040204" pitchFamily="34" charset="0"/>
                        </a:rPr>
                        <a:t> income</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80,000</a:t>
                      </a:r>
                    </a:p>
                  </a:txBody>
                  <a:tcPr anchor="ctr"/>
                </a:tc>
                <a:extLst>
                  <a:ext uri="{0D108BD9-81ED-4DB2-BD59-A6C34878D82A}">
                    <a16:rowId xmlns:a16="http://schemas.microsoft.com/office/drawing/2014/main" val="10002"/>
                  </a:ext>
                </a:extLst>
              </a:tr>
              <a:tr h="370840">
                <a:tc>
                  <a:txBody>
                    <a:bodyPr/>
                    <a:lstStyle/>
                    <a:p>
                      <a:pPr marL="342900" indent="-342900">
                        <a:buFont typeface="+mj-lt"/>
                        <a:buAutoNum type="arabicParenR" startAt="3"/>
                      </a:pPr>
                      <a:r>
                        <a:rPr lang="en-US" sz="1600" dirty="0">
                          <a:latin typeface="Verdana" panose="020B0604030504040204" pitchFamily="34" charset="0"/>
                          <a:ea typeface="Verdana" panose="020B0604030504040204" pitchFamily="34" charset="0"/>
                          <a:cs typeface="Verdana" panose="020B0604030504040204" pitchFamily="34" charset="0"/>
                        </a:rPr>
                        <a:t>Interest income</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2,000</a:t>
                      </a:r>
                    </a:p>
                  </a:txBody>
                  <a:tcPr anchor="ctr"/>
                </a:tc>
                <a:extLst>
                  <a:ext uri="{0D108BD9-81ED-4DB2-BD59-A6C34878D82A}">
                    <a16:rowId xmlns:a16="http://schemas.microsoft.com/office/drawing/2014/main" val="10003"/>
                  </a:ext>
                </a:extLst>
              </a:tr>
              <a:tr h="370840">
                <a:tc>
                  <a:txBody>
                    <a:bodyPr/>
                    <a:lstStyle/>
                    <a:p>
                      <a:pPr marL="342900" indent="-342900">
                        <a:buFont typeface="+mj-lt"/>
                        <a:buAutoNum type="arabicParenR" startAt="4"/>
                      </a:pPr>
                      <a:r>
                        <a:rPr lang="en-US" sz="1600" dirty="0">
                          <a:latin typeface="Verdana" panose="020B0604030504040204" pitchFamily="34" charset="0"/>
                          <a:ea typeface="Verdana" panose="020B0604030504040204" pitchFamily="34" charset="0"/>
                          <a:cs typeface="Verdana" panose="020B0604030504040204" pitchFamily="34" charset="0"/>
                        </a:rPr>
                        <a:t>Dividends</a:t>
                      </a:r>
                    </a:p>
                  </a:txBody>
                  <a:tcPr anchor="ctr"/>
                </a:tc>
                <a:tc>
                  <a:txBody>
                    <a:bodyPr/>
                    <a:lstStyle/>
                    <a:p>
                      <a:pPr algn="r"/>
                      <a:r>
                        <a:rPr lang="en-US" sz="1600" u="none" dirty="0">
                          <a:latin typeface="Verdana" panose="020B0604030504040204" pitchFamily="34" charset="0"/>
                          <a:ea typeface="Verdana" panose="020B0604030504040204" pitchFamily="34" charset="0"/>
                          <a:cs typeface="Verdana" panose="020B0604030504040204" pitchFamily="34" charset="0"/>
                        </a:rPr>
                        <a:t>1,000</a:t>
                      </a:r>
                    </a:p>
                  </a:txBody>
                  <a:tcPr anchor="ctr"/>
                </a:tc>
                <a:extLst>
                  <a:ext uri="{0D108BD9-81ED-4DB2-BD59-A6C34878D82A}">
                    <a16:rowId xmlns:a16="http://schemas.microsoft.com/office/drawing/2014/main" val="10004"/>
                  </a:ext>
                </a:extLst>
              </a:tr>
              <a:tr h="370840">
                <a:tc>
                  <a:txBody>
                    <a:bodyPr/>
                    <a:lstStyle/>
                    <a:p>
                      <a:pPr marL="342900" indent="-342900">
                        <a:buFont typeface="+mj-lt"/>
                        <a:buAutoNum type="arabicParenR" startAt="5"/>
                      </a:pPr>
                      <a:r>
                        <a:rPr lang="en-US" sz="1600" dirty="0">
                          <a:latin typeface="Verdana" panose="020B0604030504040204" pitchFamily="34" charset="0"/>
                          <a:ea typeface="Verdana" panose="020B0604030504040204" pitchFamily="34" charset="0"/>
                          <a:cs typeface="Verdana" panose="020B0604030504040204" pitchFamily="34" charset="0"/>
                        </a:rPr>
                        <a:t>Tax-exempt</a:t>
                      </a:r>
                      <a:r>
                        <a:rPr lang="en-US" sz="1600" baseline="0" dirty="0">
                          <a:latin typeface="Verdana" panose="020B0604030504040204" pitchFamily="34" charset="0"/>
                          <a:ea typeface="Verdana" panose="020B0604030504040204" pitchFamily="34" charset="0"/>
                          <a:cs typeface="Verdana" panose="020B0604030504040204" pitchFamily="34" charset="0"/>
                        </a:rPr>
                        <a:t> interest income</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400</a:t>
                      </a:r>
                    </a:p>
                  </a:txBody>
                  <a:tcPr anchor="ctr"/>
                </a:tc>
                <a:extLst>
                  <a:ext uri="{0D108BD9-81ED-4DB2-BD59-A6C34878D82A}">
                    <a16:rowId xmlns:a16="http://schemas.microsoft.com/office/drawing/2014/main" val="10005"/>
                  </a:ext>
                </a:extLst>
              </a:tr>
              <a:tr h="370840">
                <a:tc>
                  <a:txBody>
                    <a:bodyPr/>
                    <a:lstStyle/>
                    <a:p>
                      <a:r>
                        <a:rPr lang="en-US" sz="1600" b="1" dirty="0">
                          <a:latin typeface="Verdana" panose="020B0604030504040204" pitchFamily="34" charset="0"/>
                          <a:ea typeface="Verdana" panose="020B0604030504040204" pitchFamily="34" charset="0"/>
                          <a:cs typeface="Verdana" panose="020B0604030504040204" pitchFamily="34" charset="0"/>
                        </a:rPr>
                        <a:t>Tax basis in the stock</a:t>
                      </a:r>
                      <a:r>
                        <a:rPr lang="en-US" sz="1600" b="1" baseline="0" dirty="0">
                          <a:latin typeface="Verdana" panose="020B0604030504040204" pitchFamily="34" charset="0"/>
                          <a:ea typeface="Verdana" panose="020B0604030504040204" pitchFamily="34" charset="0"/>
                          <a:cs typeface="Verdana" panose="020B0604030504040204" pitchFamily="34" charset="0"/>
                        </a:rPr>
                        <a:t> at end of 2021</a:t>
                      </a:r>
                      <a:endParaRPr lang="en-US"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b="1" u="sng" dirty="0">
                          <a:latin typeface="Verdana" panose="020B0604030504040204" pitchFamily="34" charset="0"/>
                          <a:ea typeface="Verdana" panose="020B0604030504040204" pitchFamily="34" charset="0"/>
                          <a:cs typeface="Verdana" panose="020B0604030504040204" pitchFamily="34" charset="0"/>
                        </a:rPr>
                        <a:t>$ 198,400</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094880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(1 of 8)</a:t>
            </a:r>
            <a:endParaRPr lang="en-US" dirty="0"/>
          </a:p>
        </p:txBody>
      </p:sp>
      <p:sp>
        <p:nvSpPr>
          <p:cNvPr id="8" name="Content Placeholder 7"/>
          <p:cNvSpPr>
            <a:spLocks noGrp="1"/>
          </p:cNvSpPr>
          <p:nvPr>
            <p:ph sz="quarter" idx="10"/>
          </p:nvPr>
        </p:nvSpPr>
        <p:spPr>
          <a:xfrm>
            <a:off x="521208" y="1600200"/>
            <a:ext cx="8108442" cy="4800600"/>
          </a:xfrm>
        </p:spPr>
        <p:txBody>
          <a:bodyPr/>
          <a:lstStyle/>
          <a:p>
            <a:pPr>
              <a:spcBef>
                <a:spcPts val="600"/>
              </a:spcBef>
            </a:pPr>
            <a:r>
              <a:rPr lang="en-US" altLang="en-US" b="1" dirty="0"/>
              <a:t>Tax-Basis Limitation</a:t>
            </a:r>
            <a:endParaRPr lang="en-US" altLang="en-US" dirty="0"/>
          </a:p>
          <a:p>
            <a:pPr lvl="1">
              <a:spcBef>
                <a:spcPts val="600"/>
              </a:spcBef>
            </a:pPr>
            <a:r>
              <a:rPr lang="en-US" altLang="en-US" dirty="0"/>
              <a:t>Losses limited first to the shareholders’ tax bases in stock shares—</a:t>
            </a:r>
            <a:r>
              <a:rPr lang="en-US" altLang="en-US" i="1" dirty="0"/>
              <a:t>and</a:t>
            </a:r>
            <a:r>
              <a:rPr lang="en-US" altLang="en-US" dirty="0"/>
              <a:t> </a:t>
            </a:r>
            <a:r>
              <a:rPr lang="en-US" altLang="en-US" i="1" dirty="0"/>
              <a:t>then </a:t>
            </a:r>
            <a:r>
              <a:rPr lang="en-US" altLang="en-US" dirty="0"/>
              <a:t>to their bases in any direct loans made to their S corporations</a:t>
            </a:r>
          </a:p>
          <a:p>
            <a:pPr lvl="1">
              <a:spcBef>
                <a:spcPts val="600"/>
              </a:spcBef>
            </a:pPr>
            <a:r>
              <a:rPr lang="en-US" altLang="en-US" dirty="0"/>
              <a:t>In subsequent years, any net increase in basis for the year </a:t>
            </a:r>
            <a:r>
              <a:rPr lang="en-US" altLang="en-US" i="1" dirty="0"/>
              <a:t>first restores the shareholder’s</a:t>
            </a:r>
            <a:r>
              <a:rPr lang="en-US" altLang="en-US" dirty="0"/>
              <a:t> </a:t>
            </a:r>
            <a:r>
              <a:rPr lang="en-US" altLang="en-US" i="1" dirty="0"/>
              <a:t>debt basis</a:t>
            </a:r>
            <a:r>
              <a:rPr lang="en-US" altLang="en-US" dirty="0"/>
              <a:t> and then the shareholder’s stock basis.</a:t>
            </a:r>
          </a:p>
          <a:p>
            <a:pPr lvl="1">
              <a:spcBef>
                <a:spcPts val="600"/>
              </a:spcBef>
            </a:pPr>
            <a:r>
              <a:rPr lang="en-US" altLang="en-US" dirty="0"/>
              <a:t>Any loan repayment in excess of the shareholder’s debt basis triggers a taxable gain to the shareholder.</a:t>
            </a:r>
          </a:p>
        </p:txBody>
      </p:sp>
    </p:spTree>
    <p:extLst>
      <p:ext uri="{BB962C8B-B14F-4D97-AF65-F5344CB8AC3E}">
        <p14:creationId xmlns:p14="http://schemas.microsoft.com/office/powerpoint/2010/main" val="2820982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(2 of 8)</a:t>
            </a:r>
            <a:endParaRPr lang="en-US" dirty="0"/>
          </a:p>
        </p:txBody>
      </p:sp>
      <p:sp>
        <p:nvSpPr>
          <p:cNvPr id="8" name="Content Placeholder 7"/>
          <p:cNvSpPr>
            <a:spLocks noGrp="1"/>
          </p:cNvSpPr>
          <p:nvPr>
            <p:ph sz="quarter" idx="10"/>
          </p:nvPr>
        </p:nvSpPr>
        <p:spPr>
          <a:xfrm>
            <a:off x="457200" y="1600200"/>
            <a:ext cx="8229600" cy="4800600"/>
          </a:xfrm>
        </p:spPr>
        <p:txBody>
          <a:bodyPr/>
          <a:lstStyle/>
          <a:p>
            <a:pPr lvl="1">
              <a:spcBef>
                <a:spcPts val="600"/>
              </a:spcBef>
            </a:pPr>
            <a:r>
              <a:rPr lang="en-US" altLang="en-US" dirty="0"/>
              <a:t>Losses not deductible due to the tax-basis limitation are suspended until the shareholder generates additional basis.</a:t>
            </a:r>
          </a:p>
          <a:p>
            <a:pPr lvl="1">
              <a:spcBef>
                <a:spcPts val="600"/>
              </a:spcBef>
            </a:pPr>
            <a:r>
              <a:rPr lang="en-US" altLang="en-US" dirty="0"/>
              <a:t>If the shareholder sells the stock before creating additional basis, the suspended loss disappears unused.</a:t>
            </a:r>
          </a:p>
        </p:txBody>
      </p:sp>
    </p:spTree>
    <p:extLst>
      <p:ext uri="{BB962C8B-B14F-4D97-AF65-F5344CB8AC3E}">
        <p14:creationId xmlns:p14="http://schemas.microsoft.com/office/powerpoint/2010/main" val="1733033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ltLang="en-US" dirty="0"/>
              <a:t>Learning Objectives (1 of 2)</a:t>
            </a:r>
            <a:endParaRPr lang="en-US" dirty="0"/>
          </a:p>
        </p:txBody>
      </p:sp>
      <p:sp>
        <p:nvSpPr>
          <p:cNvPr id="9" name="Content Placeholder 8"/>
          <p:cNvSpPr>
            <a:spLocks noGrp="1"/>
          </p:cNvSpPr>
          <p:nvPr>
            <p:ph sz="quarter" idx="10"/>
          </p:nvPr>
        </p:nvSpPr>
        <p:spPr>
          <a:xfrm>
            <a:off x="445008" y="1600200"/>
            <a:ext cx="8241792" cy="4800600"/>
          </a:xfrm>
        </p:spPr>
        <p:txBody>
          <a:bodyPr/>
          <a:lstStyle/>
          <a:p>
            <a:pPr marL="571500" indent="-571500">
              <a:spcBef>
                <a:spcPts val="600"/>
              </a:spcBef>
              <a:buFont typeface="Arial" panose="020B0604020202020204" pitchFamily="34" charset="0"/>
              <a:buAutoNum type="arabicPeriod"/>
            </a:pPr>
            <a:r>
              <a:rPr lang="en-US" altLang="en-US" dirty="0">
                <a:ea typeface="PMingLiU" panose="02020500000000000000" pitchFamily="18" charset="-120"/>
              </a:rPr>
              <a:t>Describe the requirements and process to elect S corporation status.</a:t>
            </a:r>
          </a:p>
          <a:p>
            <a:pPr marL="571500" indent="-571500">
              <a:spcBef>
                <a:spcPts val="600"/>
              </a:spcBef>
              <a:buFont typeface="Arial" panose="020B0604020202020204" pitchFamily="34" charset="0"/>
              <a:buAutoNum type="arabicPeriod"/>
            </a:pPr>
            <a:r>
              <a:rPr lang="en-US" altLang="en-US" dirty="0">
                <a:ea typeface="PMingLiU" panose="02020500000000000000" pitchFamily="18" charset="-120"/>
              </a:rPr>
              <a:t>Explain the events that terminate the S corporation election. </a:t>
            </a:r>
          </a:p>
          <a:p>
            <a:pPr marL="571500" indent="-571500">
              <a:spcBef>
                <a:spcPts val="600"/>
              </a:spcBef>
              <a:buFont typeface="Arial" panose="020B0604020202020204" pitchFamily="34" charset="0"/>
              <a:buAutoNum type="arabicPeriod"/>
            </a:pPr>
            <a:r>
              <a:rPr lang="en-US" altLang="en-US" dirty="0">
                <a:ea typeface="PMingLiU" panose="02020500000000000000" pitchFamily="18" charset="-120"/>
              </a:rPr>
              <a:t>Describe operating issues relating to S corporation accounting periods and methods, and explain income and loss allocations and separately stated items.</a:t>
            </a:r>
          </a:p>
        </p:txBody>
      </p:sp>
    </p:spTree>
    <p:extLst>
      <p:ext uri="{BB962C8B-B14F-4D97-AF65-F5344CB8AC3E}">
        <p14:creationId xmlns:p14="http://schemas.microsoft.com/office/powerpoint/2010/main" val="1533448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(3 of 8)</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sz="2400" b="1" dirty="0"/>
              <a:t>At-Risk Limitation</a:t>
            </a:r>
          </a:p>
          <a:p>
            <a:pPr lvl="1">
              <a:spcBef>
                <a:spcPts val="600"/>
              </a:spcBef>
            </a:pPr>
            <a:r>
              <a:rPr lang="en-US" altLang="en-US" sz="2200" dirty="0"/>
              <a:t>Shareholders may deduct S corporation losses only to the extent of their at-risk amount (§465).</a:t>
            </a:r>
          </a:p>
          <a:p>
            <a:pPr lvl="1">
              <a:spcBef>
                <a:spcPts val="600"/>
              </a:spcBef>
            </a:pPr>
            <a:r>
              <a:rPr lang="en-US" altLang="en-US" sz="2200" dirty="0"/>
              <a:t>S corporation shareholders are deemed at risk only for direct loans they make to S corporations.</a:t>
            </a:r>
          </a:p>
          <a:p>
            <a:pPr lvl="1">
              <a:spcBef>
                <a:spcPts val="600"/>
              </a:spcBef>
            </a:pPr>
            <a:r>
              <a:rPr lang="en-US" altLang="en-US" sz="2200" dirty="0"/>
              <a:t>S corporation shareholder’s at-risk amount is generally the same as stock basis.</a:t>
            </a:r>
          </a:p>
          <a:p>
            <a:pPr lvl="1">
              <a:spcBef>
                <a:spcPts val="600"/>
              </a:spcBef>
            </a:pPr>
            <a:r>
              <a:rPr lang="en-US" altLang="en-US" sz="2200" dirty="0"/>
              <a:t>Losses limited under the at-risk rules are carried forward indefinitely until the shareholder generates additional at-risk amounts to utilize them or sells the S corporation stock.</a:t>
            </a:r>
          </a:p>
        </p:txBody>
      </p:sp>
    </p:spTree>
    <p:extLst>
      <p:ext uri="{BB962C8B-B14F-4D97-AF65-F5344CB8AC3E}">
        <p14:creationId xmlns:p14="http://schemas.microsoft.com/office/powerpoint/2010/main" val="4274980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(4 of 8)</a:t>
            </a:r>
            <a:endParaRPr lang="en-US" dirty="0"/>
          </a:p>
        </p:txBody>
      </p:sp>
      <p:sp>
        <p:nvSpPr>
          <p:cNvPr id="8" name="Content Placeholder 7"/>
          <p:cNvSpPr>
            <a:spLocks noGrp="1"/>
          </p:cNvSpPr>
          <p:nvPr>
            <p:ph sz="quarter" idx="10"/>
          </p:nvPr>
        </p:nvSpPr>
        <p:spPr>
          <a:xfrm>
            <a:off x="445008" y="1600200"/>
            <a:ext cx="8241791" cy="4800600"/>
          </a:xfrm>
        </p:spPr>
        <p:txBody>
          <a:bodyPr/>
          <a:lstStyle/>
          <a:p>
            <a:pPr>
              <a:spcBef>
                <a:spcPts val="600"/>
              </a:spcBef>
            </a:pPr>
            <a:r>
              <a:rPr lang="en-US" altLang="en-US" sz="2400" dirty="0"/>
              <a:t>Suppose at the beginning of 2022, Nicole’s basis in her CCS stock was $14,000. During 2022, Nicole loaned $8,000 to CCS and CCS reported a $60,000 ordinary business loss and no separately stated items. How much of the $20,000 ordinary loss allocated to Nicole clears the tax basis hurdle for deductibility in 2022?</a:t>
            </a:r>
          </a:p>
          <a:p>
            <a:pPr marL="685800" lvl="1" indent="-6350">
              <a:spcBef>
                <a:spcPts val="600"/>
              </a:spcBef>
              <a:buNone/>
              <a:tabLst>
                <a:tab pos="914400" algn="l"/>
              </a:tabLst>
            </a:pPr>
            <a:r>
              <a:rPr lang="en-US" altLang="en-US" sz="2600" b="1" dirty="0"/>
              <a:t>	</a:t>
            </a:r>
            <a:r>
              <a:rPr lang="en-US" altLang="en-US" b="1" dirty="0"/>
              <a:t>All $20,000. The first $14,000 of the loss reduces her stock basis to $0, and the remaining $6,000 reduces her debt basis to $2,000 ($8,000 − $6,000).</a:t>
            </a:r>
            <a:r>
              <a:rPr lang="en-US" altLang="en-US" dirty="0"/>
              <a:t> </a:t>
            </a:r>
          </a:p>
        </p:txBody>
      </p:sp>
    </p:spTree>
    <p:extLst>
      <p:ext uri="{BB962C8B-B14F-4D97-AF65-F5344CB8AC3E}">
        <p14:creationId xmlns:p14="http://schemas.microsoft.com/office/powerpoint/2010/main" val="936037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(5 of 8)</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dirty="0"/>
              <a:t>Suppose in 2023, CCS allocated $9,000 of ordinary business income to Nicole and no separately stated items. What are Nicole’s CCS stock basis and debt basis at the end of 2023? </a:t>
            </a:r>
          </a:p>
          <a:p>
            <a:pPr marL="685800" lvl="1" indent="0">
              <a:spcBef>
                <a:spcPts val="600"/>
              </a:spcBef>
              <a:buFont typeface="Wingdings" panose="05000000000000000000" pitchFamily="2" charset="2"/>
              <a:buNone/>
            </a:pPr>
            <a:r>
              <a:rPr lang="en-US" altLang="en-US" b="1" dirty="0"/>
              <a:t>Her stock basis is $3,000; her debt basis is $8,000. The income first restores debt basis to the outstanding debt amount and then increases her stock basis.</a:t>
            </a:r>
            <a:r>
              <a:rPr lang="en-US" altLang="en-US" dirty="0"/>
              <a:t> </a:t>
            </a:r>
          </a:p>
        </p:txBody>
      </p:sp>
    </p:spTree>
    <p:extLst>
      <p:ext uri="{BB962C8B-B14F-4D97-AF65-F5344CB8AC3E}">
        <p14:creationId xmlns:p14="http://schemas.microsoft.com/office/powerpoint/2010/main" val="1412445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(6 of 8)</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b="1" dirty="0"/>
              <a:t>Post-Termination Transition Period (PTTP) Loss Limitation</a:t>
            </a:r>
            <a:endParaRPr lang="en-US" altLang="en-US" dirty="0"/>
          </a:p>
          <a:p>
            <a:pPr marL="800100" lvl="2" indent="-342900">
              <a:spcBef>
                <a:spcPts val="600"/>
              </a:spcBef>
              <a:buFont typeface="Arial" pitchFamily="34" charset="0"/>
              <a:buChar char="–"/>
            </a:pPr>
            <a:r>
              <a:rPr lang="en-US" altLang="en-US" sz="2400" dirty="0"/>
              <a:t>§1366(d)(3) allows shareholders to treat suspended losses existing at the S termination date as occurring on the last day of the PTTP.</a:t>
            </a:r>
          </a:p>
          <a:p>
            <a:pPr marL="800100" lvl="2" indent="-342900">
              <a:spcBef>
                <a:spcPts val="600"/>
              </a:spcBef>
              <a:buFont typeface="Arial" pitchFamily="34" charset="0"/>
              <a:buChar char="–"/>
            </a:pPr>
            <a:r>
              <a:rPr lang="en-US" altLang="en-US" sz="2400" dirty="0"/>
              <a:t>This rule allows shareholders to create stock basis (by capital contributions) during PTTP and to utilize suspended losses.</a:t>
            </a:r>
          </a:p>
          <a:p>
            <a:pPr marL="800100" lvl="2" indent="-342900">
              <a:spcBef>
                <a:spcPts val="600"/>
              </a:spcBef>
              <a:buFont typeface="Arial" pitchFamily="34" charset="0"/>
              <a:buChar char="–"/>
            </a:pPr>
            <a:r>
              <a:rPr lang="en-US" altLang="en-US" sz="2400" dirty="0"/>
              <a:t>PTTP period</a:t>
            </a:r>
          </a:p>
          <a:p>
            <a:pPr marL="800100" lvl="2" indent="-342900">
              <a:spcBef>
                <a:spcPts val="600"/>
              </a:spcBef>
              <a:buFont typeface="Arial" pitchFamily="34" charset="0"/>
              <a:buChar char="–"/>
            </a:pPr>
            <a:r>
              <a:rPr lang="en-US" altLang="en-US" sz="2400" dirty="0"/>
              <a:t>Any suspended losses not utilized during PTTP are lost.</a:t>
            </a:r>
          </a:p>
        </p:txBody>
      </p:sp>
    </p:spTree>
    <p:extLst>
      <p:ext uri="{BB962C8B-B14F-4D97-AF65-F5344CB8AC3E}">
        <p14:creationId xmlns:p14="http://schemas.microsoft.com/office/powerpoint/2010/main" val="41345180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(7 of 8)</a:t>
            </a:r>
            <a:endParaRPr lang="en-US" dirty="0"/>
          </a:p>
        </p:txBody>
      </p:sp>
      <p:sp>
        <p:nvSpPr>
          <p:cNvPr id="8" name="Content Placeholder 7"/>
          <p:cNvSpPr>
            <a:spLocks noGrp="1"/>
          </p:cNvSpPr>
          <p:nvPr>
            <p:ph sz="quarter" idx="10"/>
          </p:nvPr>
        </p:nvSpPr>
        <p:spPr>
          <a:xfrm>
            <a:off x="457200" y="1600200"/>
            <a:ext cx="8305800" cy="4800600"/>
          </a:xfrm>
        </p:spPr>
        <p:txBody>
          <a:bodyPr/>
          <a:lstStyle/>
          <a:p>
            <a:pPr>
              <a:spcBef>
                <a:spcPts val="600"/>
              </a:spcBef>
            </a:pPr>
            <a:r>
              <a:rPr lang="en-US" altLang="en-US" b="1" dirty="0"/>
              <a:t>Passive Activity Loss Limitation</a:t>
            </a:r>
          </a:p>
          <a:p>
            <a:pPr marL="800100" lvl="2" indent="-342900">
              <a:spcBef>
                <a:spcPts val="600"/>
              </a:spcBef>
              <a:buFont typeface="Arial" pitchFamily="34" charset="0"/>
              <a:buChar char="–"/>
            </a:pPr>
            <a:r>
              <a:rPr lang="en-US" altLang="en-US" sz="2400" dirty="0"/>
              <a:t>As in partnerships, the passive activity loss rules limit the ability of S corporation shareholders to deduct losses unless they are involved in actively managing the business.</a:t>
            </a:r>
          </a:p>
          <a:p>
            <a:pPr marL="800100" lvl="2" indent="-342900">
              <a:spcBef>
                <a:spcPts val="600"/>
              </a:spcBef>
              <a:buFont typeface="Arial" pitchFamily="34" charset="0"/>
              <a:buChar char="–"/>
            </a:pPr>
            <a:r>
              <a:rPr lang="en-US" altLang="en-US" sz="2400" dirty="0"/>
              <a:t>No differences in the application of these rules for S corporations</a:t>
            </a:r>
          </a:p>
        </p:txBody>
      </p:sp>
    </p:spTree>
    <p:extLst>
      <p:ext uri="{BB962C8B-B14F-4D97-AF65-F5344CB8AC3E}">
        <p14:creationId xmlns:p14="http://schemas.microsoft.com/office/powerpoint/2010/main" val="278384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Loss Limitations (8 of 8)</a:t>
            </a:r>
            <a:endParaRPr lang="en-US" dirty="0"/>
          </a:p>
        </p:txBody>
      </p:sp>
      <p:sp>
        <p:nvSpPr>
          <p:cNvPr id="8" name="Content Placeholder 7"/>
          <p:cNvSpPr>
            <a:spLocks noGrp="1"/>
          </p:cNvSpPr>
          <p:nvPr>
            <p:ph sz="quarter" idx="10"/>
          </p:nvPr>
        </p:nvSpPr>
        <p:spPr>
          <a:xfrm>
            <a:off x="457200" y="1600200"/>
            <a:ext cx="8305800" cy="4800600"/>
          </a:xfrm>
        </p:spPr>
        <p:txBody>
          <a:bodyPr/>
          <a:lstStyle/>
          <a:p>
            <a:pPr>
              <a:spcBef>
                <a:spcPts val="600"/>
              </a:spcBef>
            </a:pPr>
            <a:r>
              <a:rPr lang="en-US" altLang="en-US" b="1" dirty="0"/>
              <a:t>Excess Business Loss Limitation</a:t>
            </a:r>
            <a:endParaRPr lang="en-US" altLang="en-US" dirty="0"/>
          </a:p>
          <a:p>
            <a:pPr marL="800100" lvl="2" indent="-342900">
              <a:spcBef>
                <a:spcPts val="600"/>
              </a:spcBef>
              <a:buFont typeface="Arial" pitchFamily="34" charset="0"/>
              <a:buChar char="–"/>
            </a:pPr>
            <a:r>
              <a:rPr lang="en-US" altLang="en-US" sz="2400" dirty="0"/>
              <a:t>Taxpayers are not allowed to deduct an “excess business loss” for the year. </a:t>
            </a:r>
          </a:p>
          <a:p>
            <a:pPr marL="800100" lvl="2" indent="-342900">
              <a:spcBef>
                <a:spcPts val="600"/>
              </a:spcBef>
              <a:buFont typeface="Arial" pitchFamily="34" charset="0"/>
              <a:buChar char="–"/>
            </a:pPr>
            <a:r>
              <a:rPr lang="en-US" altLang="en-US" sz="2400" dirty="0"/>
              <a:t>An excess business loss for the year is the excess of aggregate business deductions for the year over the sum of aggregate business gross income or gain of the taxpayer plus a threshold amount. </a:t>
            </a:r>
          </a:p>
          <a:p>
            <a:pPr marL="800100" lvl="2" indent="-342900">
              <a:spcBef>
                <a:spcPts val="600"/>
              </a:spcBef>
              <a:buFont typeface="Arial" pitchFamily="34" charset="0"/>
              <a:buChar char="–"/>
            </a:pPr>
            <a:r>
              <a:rPr lang="en-US" altLang="en-US" sz="2400" dirty="0"/>
              <a:t>The provision applies at the shareholder level.</a:t>
            </a:r>
          </a:p>
        </p:txBody>
      </p:sp>
    </p:spTree>
    <p:extLst>
      <p:ext uri="{BB962C8B-B14F-4D97-AF65-F5344CB8AC3E}">
        <p14:creationId xmlns:p14="http://schemas.microsoft.com/office/powerpoint/2010/main" val="1932718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Self-Employment Income</a:t>
            </a:r>
            <a:endParaRPr lang="en-US" dirty="0"/>
          </a:p>
        </p:txBody>
      </p:sp>
      <p:sp>
        <p:nvSpPr>
          <p:cNvPr id="8" name="Content Placeholder 7"/>
          <p:cNvSpPr>
            <a:spLocks noGrp="1"/>
          </p:cNvSpPr>
          <p:nvPr>
            <p:ph sz="quarter" idx="10"/>
          </p:nvPr>
        </p:nvSpPr>
        <p:spPr>
          <a:xfrm>
            <a:off x="445008" y="1600200"/>
            <a:ext cx="8241792" cy="4724400"/>
          </a:xfrm>
        </p:spPr>
        <p:txBody>
          <a:bodyPr/>
          <a:lstStyle/>
          <a:p>
            <a:pPr>
              <a:spcBef>
                <a:spcPts val="600"/>
              </a:spcBef>
            </a:pPr>
            <a:r>
              <a:rPr lang="en-US" altLang="en-US" dirty="0"/>
              <a:t>S corporation shareholder’s allocable share of ordinary business income (loss) is </a:t>
            </a:r>
            <a:r>
              <a:rPr lang="en-US" altLang="en-US" b="1" i="1" u="sng" dirty="0"/>
              <a:t>not</a:t>
            </a:r>
            <a:r>
              <a:rPr lang="en-US" altLang="en-US" dirty="0"/>
              <a:t> classified as self-employment income.</a:t>
            </a:r>
          </a:p>
          <a:p>
            <a:pPr>
              <a:spcBef>
                <a:spcPts val="600"/>
              </a:spcBef>
            </a:pPr>
            <a:r>
              <a:rPr lang="en-US" altLang="en-US" dirty="0"/>
              <a:t>Shareholder salary as employee is subject to social security taxes.</a:t>
            </a:r>
          </a:p>
          <a:p>
            <a:pPr>
              <a:spcBef>
                <a:spcPts val="600"/>
              </a:spcBef>
            </a:pPr>
            <a:r>
              <a:rPr lang="en-US" altLang="en-US" dirty="0"/>
              <a:t>Tax-planning incentives</a:t>
            </a:r>
          </a:p>
        </p:txBody>
      </p:sp>
    </p:spTree>
    <p:extLst>
      <p:ext uri="{BB962C8B-B14F-4D97-AF65-F5344CB8AC3E}">
        <p14:creationId xmlns:p14="http://schemas.microsoft.com/office/powerpoint/2010/main" val="4108535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Net Investment Income Tax</a:t>
            </a:r>
            <a:endParaRPr lang="en-US" dirty="0"/>
          </a:p>
        </p:txBody>
      </p:sp>
      <p:sp>
        <p:nvSpPr>
          <p:cNvPr id="8" name="Content Placeholder 7"/>
          <p:cNvSpPr>
            <a:spLocks noGrp="1"/>
          </p:cNvSpPr>
          <p:nvPr>
            <p:ph sz="quarter" idx="10"/>
          </p:nvPr>
        </p:nvSpPr>
        <p:spPr>
          <a:xfrm>
            <a:off x="445008" y="1600200"/>
            <a:ext cx="8241792" cy="4724400"/>
          </a:xfrm>
        </p:spPr>
        <p:txBody>
          <a:bodyPr/>
          <a:lstStyle/>
          <a:p>
            <a:pPr>
              <a:spcBef>
                <a:spcPts val="600"/>
              </a:spcBef>
            </a:pPr>
            <a:r>
              <a:rPr lang="en-US" altLang="en-US" dirty="0"/>
              <a:t>S corporation shareholders are subject to the 3.8 percent net investment income tax on their share of an S corporation’s net investment income.</a:t>
            </a:r>
          </a:p>
          <a:p>
            <a:pPr>
              <a:spcBef>
                <a:spcPts val="600"/>
              </a:spcBef>
            </a:pPr>
            <a:r>
              <a:rPr lang="en-US" altLang="en-US" dirty="0"/>
              <a:t>Common types of investment income include interest, dividends, annuities, royalties, rents, passive income, and gains from disposing of property.</a:t>
            </a:r>
          </a:p>
        </p:txBody>
      </p:sp>
    </p:spTree>
    <p:extLst>
      <p:ext uri="{BB962C8B-B14F-4D97-AF65-F5344CB8AC3E}">
        <p14:creationId xmlns:p14="http://schemas.microsoft.com/office/powerpoint/2010/main" val="824500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Fringe Benefits</a:t>
            </a:r>
            <a:endParaRPr lang="en-US" dirty="0"/>
          </a:p>
        </p:txBody>
      </p:sp>
      <p:sp>
        <p:nvSpPr>
          <p:cNvPr id="8" name="Content Placeholder 7"/>
          <p:cNvSpPr>
            <a:spLocks noGrp="1"/>
          </p:cNvSpPr>
          <p:nvPr>
            <p:ph sz="quarter" idx="10"/>
          </p:nvPr>
        </p:nvSpPr>
        <p:spPr>
          <a:xfrm>
            <a:off x="457200" y="1600200"/>
            <a:ext cx="8229600" cy="4648200"/>
          </a:xfrm>
        </p:spPr>
        <p:txBody>
          <a:bodyPr/>
          <a:lstStyle/>
          <a:p>
            <a:pPr>
              <a:spcBef>
                <a:spcPts val="600"/>
              </a:spcBef>
            </a:pPr>
            <a:r>
              <a:rPr lang="en-US" altLang="en-US" dirty="0"/>
              <a:t>For shareholder-employees who own 2 percent or less of the S corporation, the S corporation gets a tax deduction and the benefit is nontaxable to shareholder-employees.</a:t>
            </a:r>
          </a:p>
          <a:p>
            <a:pPr>
              <a:spcBef>
                <a:spcPts val="600"/>
              </a:spcBef>
            </a:pPr>
            <a:r>
              <a:rPr lang="en-US" altLang="en-US" dirty="0"/>
              <a:t>For shareholder-employees who own &gt;2 percent of the S corporation, the S corporation gets a tax deduction but many benefits are taxable to the shareholder-employees.</a:t>
            </a:r>
          </a:p>
        </p:txBody>
      </p:sp>
    </p:spTree>
    <p:extLst>
      <p:ext uri="{BB962C8B-B14F-4D97-AF65-F5344CB8AC3E}">
        <p14:creationId xmlns:p14="http://schemas.microsoft.com/office/powerpoint/2010/main" val="1023964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Distributions (1 of 5)</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dirty="0"/>
              <a:t>S Corporations with No E&amp;P</a:t>
            </a:r>
          </a:p>
          <a:p>
            <a:pPr lvl="1">
              <a:spcBef>
                <a:spcPts val="600"/>
              </a:spcBef>
            </a:pPr>
            <a:r>
              <a:rPr lang="en-US" altLang="en-US" dirty="0"/>
              <a:t>Distributions are tax-free to the extent of shareholder’s basis.</a:t>
            </a:r>
          </a:p>
          <a:p>
            <a:pPr lvl="1">
              <a:spcBef>
                <a:spcPts val="600"/>
              </a:spcBef>
            </a:pPr>
            <a:r>
              <a:rPr lang="en-US" altLang="en-US" dirty="0"/>
              <a:t>Excess distribution is capital gain.</a:t>
            </a:r>
          </a:p>
        </p:txBody>
      </p:sp>
    </p:spTree>
    <p:extLst>
      <p:ext uri="{BB962C8B-B14F-4D97-AF65-F5344CB8AC3E}">
        <p14:creationId xmlns:p14="http://schemas.microsoft.com/office/powerpoint/2010/main" val="1025471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ltLang="en-US" dirty="0"/>
              <a:t>Learning Objectives (2 of 2)</a:t>
            </a:r>
            <a:endParaRPr lang="en-US" dirty="0"/>
          </a:p>
        </p:txBody>
      </p:sp>
      <p:sp>
        <p:nvSpPr>
          <p:cNvPr id="9" name="Content Placeholder 8"/>
          <p:cNvSpPr>
            <a:spLocks noGrp="1"/>
          </p:cNvSpPr>
          <p:nvPr>
            <p:ph sz="quarter" idx="10"/>
          </p:nvPr>
        </p:nvSpPr>
        <p:spPr>
          <a:xfrm>
            <a:off x="445008" y="1600200"/>
            <a:ext cx="8241792" cy="4800600"/>
          </a:xfrm>
        </p:spPr>
        <p:txBody>
          <a:bodyPr/>
          <a:lstStyle/>
          <a:p>
            <a:pPr marL="571500" indent="-571500">
              <a:spcBef>
                <a:spcPts val="600"/>
              </a:spcBef>
              <a:buFont typeface="+mj-lt"/>
              <a:buAutoNum type="arabicPeriod" startAt="4"/>
            </a:pPr>
            <a:r>
              <a:rPr lang="en-US" altLang="en-US" dirty="0">
                <a:ea typeface="PMingLiU" panose="02020500000000000000" pitchFamily="18" charset="-120"/>
              </a:rPr>
              <a:t>Explain stock-basis calculations, loss limitations, determination of self-employment income, and fringe benefit rules that apply to S corporation shareholders.</a:t>
            </a:r>
          </a:p>
          <a:p>
            <a:pPr marL="571500" indent="-571500">
              <a:spcBef>
                <a:spcPts val="600"/>
              </a:spcBef>
              <a:buFont typeface="+mj-lt"/>
              <a:buAutoNum type="arabicPeriod" startAt="4"/>
            </a:pPr>
            <a:r>
              <a:rPr lang="en-US" altLang="en-US" dirty="0">
                <a:ea typeface="PMingLiU" panose="02020500000000000000" pitchFamily="18" charset="-120"/>
              </a:rPr>
              <a:t>Apply the tax rules for S corporation operating distributions and liquidating distributions. </a:t>
            </a:r>
          </a:p>
          <a:p>
            <a:pPr marL="571500" indent="-571500">
              <a:spcBef>
                <a:spcPts val="600"/>
              </a:spcBef>
              <a:buFont typeface="+mj-lt"/>
              <a:buAutoNum type="arabicPeriod" startAt="4"/>
            </a:pPr>
            <a:r>
              <a:rPr lang="en-US" altLang="en-US" dirty="0">
                <a:ea typeface="PMingLiU" panose="02020500000000000000" pitchFamily="18" charset="-120"/>
              </a:rPr>
              <a:t>Describe the taxes that apply to S corporations, estimated tax requirements, and tax return filing requirements.</a:t>
            </a:r>
            <a:endParaRPr lang="en-US" altLang="en-US" dirty="0"/>
          </a:p>
        </p:txBody>
      </p:sp>
    </p:spTree>
    <p:extLst>
      <p:ext uri="{BB962C8B-B14F-4D97-AF65-F5344CB8AC3E}">
        <p14:creationId xmlns:p14="http://schemas.microsoft.com/office/powerpoint/2010/main" val="3938474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Distributions (2 of 5)</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dirty="0"/>
              <a:t>S Corporations with E&amp;P</a:t>
            </a:r>
          </a:p>
          <a:p>
            <a:pPr lvl="1">
              <a:spcBef>
                <a:spcPts val="600"/>
              </a:spcBef>
            </a:pPr>
            <a:r>
              <a:rPr lang="en-US" altLang="en-US" dirty="0"/>
              <a:t>Distributions come from (1) AAA, (2) E&amp;P, and then (3) any remaining shareholder stock basis.</a:t>
            </a:r>
          </a:p>
          <a:p>
            <a:pPr lvl="1">
              <a:spcBef>
                <a:spcPts val="600"/>
              </a:spcBef>
            </a:pPr>
            <a:r>
              <a:rPr lang="en-US" altLang="en-US" dirty="0"/>
              <a:t>Distributions from AAA are nontaxable to extent of shareholder’s basis; any excess is capital gain.</a:t>
            </a:r>
          </a:p>
          <a:p>
            <a:pPr lvl="1">
              <a:spcBef>
                <a:spcPts val="600"/>
              </a:spcBef>
            </a:pPr>
            <a:r>
              <a:rPr lang="en-US" altLang="en-US" dirty="0"/>
              <a:t>Distributions from E&amp;P are taxed as dividends.</a:t>
            </a:r>
          </a:p>
          <a:p>
            <a:pPr lvl="1">
              <a:spcBef>
                <a:spcPts val="600"/>
              </a:spcBef>
            </a:pPr>
            <a:r>
              <a:rPr lang="en-US" altLang="en-US" dirty="0"/>
              <a:t>Distributions from shareholder basis are nontaxable to extent of basis; any excess is capital gain.</a:t>
            </a:r>
          </a:p>
        </p:txBody>
      </p:sp>
    </p:spTree>
    <p:extLst>
      <p:ext uri="{BB962C8B-B14F-4D97-AF65-F5344CB8AC3E}">
        <p14:creationId xmlns:p14="http://schemas.microsoft.com/office/powerpoint/2010/main" val="11548402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Distributions (3 of 5)</a:t>
            </a:r>
            <a:endParaRPr lang="en-US" dirty="0"/>
          </a:p>
        </p:txBody>
      </p:sp>
      <p:sp>
        <p:nvSpPr>
          <p:cNvPr id="8" name="Content Placeholder 7"/>
          <p:cNvSpPr>
            <a:spLocks noGrp="1"/>
          </p:cNvSpPr>
          <p:nvPr>
            <p:ph sz="quarter" idx="10"/>
          </p:nvPr>
        </p:nvSpPr>
        <p:spPr>
          <a:xfrm>
            <a:off x="445008" y="1600200"/>
            <a:ext cx="8241792" cy="4800600"/>
          </a:xfrm>
        </p:spPr>
        <p:txBody>
          <a:bodyPr/>
          <a:lstStyle/>
          <a:p>
            <a:pPr>
              <a:spcBef>
                <a:spcPts val="600"/>
              </a:spcBef>
            </a:pPr>
            <a:r>
              <a:rPr lang="en-US" altLang="en-US" sz="2400" dirty="0"/>
              <a:t>AAA—calculation</a:t>
            </a:r>
          </a:p>
          <a:p>
            <a:pPr lvl="1">
              <a:spcBef>
                <a:spcPts val="600"/>
              </a:spcBef>
            </a:pPr>
            <a:r>
              <a:rPr lang="en-US" altLang="en-US" sz="2200" dirty="0"/>
              <a:t>Beginning of year AAA balance + Separately stated income/gain items (excluding tax-exempt income) + Ordinary income − Separately stated losses and deductions − Ordinary losses − Nondeductible expenses that are not capital expenditures (except deductions related to generating tax-exempt income) − Distributions out of AAA = End of year AAA balance</a:t>
            </a:r>
          </a:p>
          <a:p>
            <a:pPr lvl="1">
              <a:spcBef>
                <a:spcPts val="600"/>
              </a:spcBef>
            </a:pPr>
            <a:r>
              <a:rPr lang="en-US" altLang="en-US" sz="2200" dirty="0"/>
              <a:t>AAA may have a negative balance but distributions may not cause the AAA to go negative or become more negative</a:t>
            </a:r>
          </a:p>
        </p:txBody>
      </p:sp>
    </p:spTree>
    <p:extLst>
      <p:ext uri="{BB962C8B-B14F-4D97-AF65-F5344CB8AC3E}">
        <p14:creationId xmlns:p14="http://schemas.microsoft.com/office/powerpoint/2010/main" val="4164059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Distributions (4 of 5)</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sz="2400" dirty="0"/>
              <a:t>Before considering distributions, CCS’s AAA was $24,000 and its accumulated E&amp;P from 2020 was $40,000. Also assume Nicole’s basis in her CCS stock is $80,000. If CCS distributes $60,000 on July 1 ($20,000 to each shareholder), what is the amount and character Nicole (a one-third shareholder) must recognize on her $20,000 distribution, and what is her stock basis in CCS after the distribution? </a:t>
            </a:r>
          </a:p>
        </p:txBody>
      </p:sp>
    </p:spTree>
    <p:extLst>
      <p:ext uri="{BB962C8B-B14F-4D97-AF65-F5344CB8AC3E}">
        <p14:creationId xmlns:p14="http://schemas.microsoft.com/office/powerpoint/2010/main" val="562920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5864" y="152400"/>
            <a:ext cx="7616536" cy="1219200"/>
          </a:xfrm>
        </p:spPr>
        <p:txBody>
          <a:bodyPr/>
          <a:lstStyle/>
          <a:p>
            <a:r>
              <a:rPr lang="en-US" altLang="en-US" dirty="0"/>
              <a:t>Operating Distributions (5 of 5)</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106568560"/>
              </p:ext>
            </p:extLst>
          </p:nvPr>
        </p:nvGraphicFramePr>
        <p:xfrm>
          <a:off x="457200" y="1752600"/>
          <a:ext cx="8229600" cy="4343405"/>
        </p:xfrm>
        <a:graphic>
          <a:graphicData uri="http://schemas.openxmlformats.org/drawingml/2006/table">
            <a:tbl>
              <a:tblPr firstRow="1" bandRow="1">
                <a:tableStyleId>{5940675A-B579-460E-94D1-54222C63F5DA}</a:tableStyleId>
              </a:tblPr>
              <a:tblGrid>
                <a:gridCol w="3237779">
                  <a:extLst>
                    <a:ext uri="{9D8B030D-6E8A-4147-A177-3AD203B41FA5}">
                      <a16:colId xmlns:a16="http://schemas.microsoft.com/office/drawing/2014/main" val="20000"/>
                    </a:ext>
                  </a:extLst>
                </a:gridCol>
                <a:gridCol w="906616">
                  <a:extLst>
                    <a:ext uri="{9D8B030D-6E8A-4147-A177-3AD203B41FA5}">
                      <a16:colId xmlns:a16="http://schemas.microsoft.com/office/drawing/2014/main" val="20001"/>
                    </a:ext>
                  </a:extLst>
                </a:gridCol>
                <a:gridCol w="4085205">
                  <a:extLst>
                    <a:ext uri="{9D8B030D-6E8A-4147-A177-3AD203B41FA5}">
                      <a16:colId xmlns:a16="http://schemas.microsoft.com/office/drawing/2014/main" val="20002"/>
                    </a:ext>
                  </a:extLst>
                </a:gridCol>
              </a:tblGrid>
              <a:tr h="394855">
                <a:tc>
                  <a:txBody>
                    <a:bodyPr/>
                    <a:lstStyle/>
                    <a:p>
                      <a:pPr algn="ctr"/>
                      <a:r>
                        <a:rPr lang="en-US" sz="1200" b="1" dirty="0">
                          <a:latin typeface="Verdana" panose="020B0604030504040204" pitchFamily="34" charset="0"/>
                          <a:ea typeface="Verdana" panose="020B0604030504040204" pitchFamily="34" charset="0"/>
                          <a:cs typeface="Verdana" panose="020B0604030504040204" pitchFamily="34" charset="0"/>
                        </a:rPr>
                        <a:t>Description</a:t>
                      </a:r>
                    </a:p>
                  </a:txBody>
                  <a:tcPr anchor="ctr"/>
                </a:tc>
                <a:tc>
                  <a:txBody>
                    <a:bodyPr/>
                    <a:lstStyle/>
                    <a:p>
                      <a:pPr algn="ctr"/>
                      <a:r>
                        <a:rPr lang="en-US" sz="1200" b="1" dirty="0">
                          <a:latin typeface="Verdana" panose="020B0604030504040204" pitchFamily="34" charset="0"/>
                          <a:ea typeface="Verdana" panose="020B0604030504040204" pitchFamily="34" charset="0"/>
                          <a:cs typeface="Verdana" panose="020B0604030504040204" pitchFamily="34" charset="0"/>
                        </a:rPr>
                        <a:t>Amount</a:t>
                      </a:r>
                    </a:p>
                  </a:txBody>
                  <a:tcPr anchor="ctr"/>
                </a:tc>
                <a:tc>
                  <a:txBody>
                    <a:bodyPr/>
                    <a:lstStyle/>
                    <a:p>
                      <a:pPr algn="ctr"/>
                      <a:r>
                        <a:rPr lang="en-US" sz="1200" b="1" dirty="0">
                          <a:latin typeface="Verdana" panose="020B0604030504040204" pitchFamily="34" charset="0"/>
                          <a:ea typeface="Verdana" panose="020B0604030504040204" pitchFamily="34" charset="0"/>
                          <a:cs typeface="Verdana" panose="020B0604030504040204" pitchFamily="34" charset="0"/>
                        </a:rPr>
                        <a:t>Explanation</a:t>
                      </a:r>
                    </a:p>
                  </a:txBody>
                  <a:tcPr anchor="ctr"/>
                </a:tc>
                <a:extLst>
                  <a:ext uri="{0D108BD9-81ED-4DB2-BD59-A6C34878D82A}">
                    <a16:rowId xmlns:a16="http://schemas.microsoft.com/office/drawing/2014/main" val="10000"/>
                  </a:ext>
                </a:extLst>
              </a:tr>
              <a:tr h="394855">
                <a:tc>
                  <a:txBody>
                    <a:bodyPr/>
                    <a:lstStyle/>
                    <a:p>
                      <a:pPr marL="342900" indent="-342900">
                        <a:buFont typeface="+mj-lt"/>
                        <a:buAutoNum type="arabicParenR"/>
                      </a:pPr>
                      <a:r>
                        <a:rPr lang="en-US" sz="1200" dirty="0">
                          <a:latin typeface="Verdana" panose="020B0604030504040204" pitchFamily="34" charset="0"/>
                          <a:ea typeface="Verdana" panose="020B0604030504040204" pitchFamily="34" charset="0"/>
                          <a:cs typeface="Verdana" panose="020B0604030504040204" pitchFamily="34" charset="0"/>
                        </a:rPr>
                        <a:t>Total distribution</a:t>
                      </a: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$60,000</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394855">
                <a:tc>
                  <a:txBody>
                    <a:bodyPr/>
                    <a:lstStyle/>
                    <a:p>
                      <a:pPr marL="342900" indent="-342900">
                        <a:buFont typeface="+mj-lt"/>
                        <a:buAutoNum type="arabicParenR" startAt="2"/>
                      </a:pPr>
                      <a:r>
                        <a:rPr lang="en-US" sz="1200" dirty="0">
                          <a:latin typeface="Verdana" panose="020B0604030504040204" pitchFamily="34" charset="0"/>
                          <a:ea typeface="Verdana" panose="020B0604030504040204" pitchFamily="34" charset="0"/>
                          <a:cs typeface="Verdana" panose="020B0604030504040204" pitchFamily="34" charset="0"/>
                        </a:rPr>
                        <a:t>CCS’s AAA beginning balance</a:t>
                      </a: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24,000</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r h="394855">
                <a:tc>
                  <a:txBody>
                    <a:bodyPr/>
                    <a:lstStyle/>
                    <a:p>
                      <a:pPr marL="342900" indent="-342900">
                        <a:buFont typeface="+mj-lt"/>
                        <a:buAutoNum type="arabicParenR" startAt="3"/>
                      </a:pPr>
                      <a:r>
                        <a:rPr lang="en-US" sz="1200" dirty="0">
                          <a:latin typeface="Verdana" panose="020B0604030504040204" pitchFamily="34" charset="0"/>
                          <a:ea typeface="Verdana" panose="020B0604030504040204" pitchFamily="34" charset="0"/>
                          <a:cs typeface="Verdana" panose="020B0604030504040204" pitchFamily="34" charset="0"/>
                        </a:rPr>
                        <a:t>Distribution from</a:t>
                      </a:r>
                      <a:r>
                        <a:rPr lang="en-US" sz="1200" baseline="0" dirty="0">
                          <a:latin typeface="Verdana" panose="020B0604030504040204" pitchFamily="34" charset="0"/>
                          <a:ea typeface="Verdana" panose="020B0604030504040204" pitchFamily="34" charset="0"/>
                          <a:cs typeface="Verdana" panose="020B0604030504040204" pitchFamily="34" charset="0"/>
                        </a:rPr>
                        <a:t> AAA</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24,000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Lesser of (1) or (2)</a:t>
                      </a:r>
                    </a:p>
                  </a:txBody>
                  <a:tcPr anchor="ctr"/>
                </a:tc>
                <a:extLst>
                  <a:ext uri="{0D108BD9-81ED-4DB2-BD59-A6C34878D82A}">
                    <a16:rowId xmlns:a16="http://schemas.microsoft.com/office/drawing/2014/main" val="10003"/>
                  </a:ext>
                </a:extLst>
              </a:tr>
              <a:tr h="394855">
                <a:tc>
                  <a:txBody>
                    <a:bodyPr/>
                    <a:lstStyle/>
                    <a:p>
                      <a:pPr marL="342900" indent="-342900">
                        <a:buFont typeface="+mj-lt"/>
                        <a:buAutoNum type="arabicParenR" startAt="4"/>
                      </a:pPr>
                      <a:r>
                        <a:rPr lang="en-US" sz="1200" dirty="0">
                          <a:latin typeface="Verdana" panose="020B0604030504040204" pitchFamily="34" charset="0"/>
                          <a:ea typeface="Verdana" panose="020B0604030504040204" pitchFamily="34" charset="0"/>
                          <a:cs typeface="Verdana" panose="020B0604030504040204" pitchFamily="34" charset="0"/>
                        </a:rPr>
                        <a:t>Distribution in excess</a:t>
                      </a:r>
                      <a:r>
                        <a:rPr lang="en-US" sz="1200" baseline="0" dirty="0">
                          <a:latin typeface="Verdana" panose="020B0604030504040204" pitchFamily="34" charset="0"/>
                          <a:ea typeface="Verdana" panose="020B0604030504040204" pitchFamily="34" charset="0"/>
                          <a:cs typeface="Verdana" panose="020B0604030504040204" pitchFamily="34" charset="0"/>
                        </a:rPr>
                        <a:t> of AAA</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36,000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(1)</a:t>
                      </a:r>
                      <a:r>
                        <a:rPr lang="en-US" sz="1200" baseline="0" dirty="0">
                          <a:latin typeface="Verdana" panose="020B0604030504040204" pitchFamily="34" charset="0"/>
                          <a:ea typeface="Verdana" panose="020B0604030504040204" pitchFamily="34" charset="0"/>
                          <a:cs typeface="Verdana" panose="020B0604030504040204" pitchFamily="34" charset="0"/>
                        </a:rPr>
                        <a:t> − (3)</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r h="394855">
                <a:tc>
                  <a:txBody>
                    <a:bodyPr/>
                    <a:lstStyle/>
                    <a:p>
                      <a:pPr marL="342900" indent="-342900">
                        <a:buFont typeface="+mj-lt"/>
                        <a:buAutoNum type="arabicParenR" startAt="5"/>
                      </a:pPr>
                      <a:r>
                        <a:rPr lang="en-US" sz="1200" dirty="0">
                          <a:latin typeface="Verdana" panose="020B0604030504040204" pitchFamily="34" charset="0"/>
                          <a:ea typeface="Verdana" panose="020B0604030504040204" pitchFamily="34" charset="0"/>
                          <a:cs typeface="Verdana" panose="020B0604030504040204" pitchFamily="34" charset="0"/>
                        </a:rPr>
                        <a:t>Nicole’s share of AAA distribution</a:t>
                      </a: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8,000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(3) × 1/3 (nontaxable reduction of stock basis)</a:t>
                      </a:r>
                    </a:p>
                  </a:txBody>
                  <a:tcPr anchor="ctr"/>
                </a:tc>
                <a:extLst>
                  <a:ext uri="{0D108BD9-81ED-4DB2-BD59-A6C34878D82A}">
                    <a16:rowId xmlns:a16="http://schemas.microsoft.com/office/drawing/2014/main" val="10005"/>
                  </a:ext>
                </a:extLst>
              </a:tr>
              <a:tr h="394855">
                <a:tc>
                  <a:txBody>
                    <a:bodyPr/>
                    <a:lstStyle/>
                    <a:p>
                      <a:pPr marL="342900" indent="-342900">
                        <a:buFont typeface="+mj-lt"/>
                        <a:buAutoNum type="arabicParenR" startAt="6"/>
                      </a:pPr>
                      <a:r>
                        <a:rPr lang="en-US" sz="1200" dirty="0">
                          <a:latin typeface="Verdana" panose="020B0604030504040204" pitchFamily="34" charset="0"/>
                          <a:ea typeface="Verdana" panose="020B0604030504040204" pitchFamily="34" charset="0"/>
                          <a:cs typeface="Verdana" panose="020B0604030504040204" pitchFamily="34" charset="0"/>
                        </a:rPr>
                        <a:t>Nicole’s beginning stock basis</a:t>
                      </a: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80,000</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6"/>
                  </a:ext>
                </a:extLst>
              </a:tr>
              <a:tr h="394855">
                <a:tc>
                  <a:txBody>
                    <a:bodyPr/>
                    <a:lstStyle/>
                    <a:p>
                      <a:pPr marL="342900" indent="-342900">
                        <a:buFont typeface="+mj-lt"/>
                        <a:buAutoNum type="arabicParenR" startAt="7"/>
                      </a:pPr>
                      <a:r>
                        <a:rPr lang="en-US" sz="1200" b="1" dirty="0">
                          <a:latin typeface="Verdana" panose="020B0604030504040204" pitchFamily="34" charset="0"/>
                          <a:ea typeface="Verdana" panose="020B0604030504040204" pitchFamily="34" charset="0"/>
                          <a:cs typeface="Verdana" panose="020B0604030504040204" pitchFamily="34" charset="0"/>
                        </a:rPr>
                        <a:t>Nicole’s ending stock basis</a:t>
                      </a:r>
                    </a:p>
                  </a:txBody>
                  <a:tcPr anchor="ctr"/>
                </a:tc>
                <a:tc>
                  <a:txBody>
                    <a:bodyPr/>
                    <a:lstStyle/>
                    <a:p>
                      <a:pPr algn="r"/>
                      <a:r>
                        <a:rPr lang="en-US" sz="1200" b="1" dirty="0">
                          <a:latin typeface="Verdana" panose="020B0604030504040204" pitchFamily="34" charset="0"/>
                          <a:ea typeface="Verdana" panose="020B0604030504040204" pitchFamily="34" charset="0"/>
                          <a:cs typeface="Verdana" panose="020B0604030504040204" pitchFamily="34" charset="0"/>
                        </a:rPr>
                        <a:t>72,000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(6) − (5)</a:t>
                      </a:r>
                    </a:p>
                  </a:txBody>
                  <a:tcPr anchor="ctr"/>
                </a:tc>
                <a:extLst>
                  <a:ext uri="{0D108BD9-81ED-4DB2-BD59-A6C34878D82A}">
                    <a16:rowId xmlns:a16="http://schemas.microsoft.com/office/drawing/2014/main" val="10007"/>
                  </a:ext>
                </a:extLst>
              </a:tr>
              <a:tr h="394855">
                <a:tc>
                  <a:txBody>
                    <a:bodyPr/>
                    <a:lstStyle/>
                    <a:p>
                      <a:pPr marL="342900" indent="-342900">
                        <a:buFont typeface="+mj-lt"/>
                        <a:buAutoNum type="arabicParenR" startAt="8"/>
                      </a:pPr>
                      <a:r>
                        <a:rPr lang="en-US" sz="1200" dirty="0">
                          <a:latin typeface="Verdana" panose="020B0604030504040204" pitchFamily="34" charset="0"/>
                          <a:ea typeface="Verdana" panose="020B0604030504040204" pitchFamily="34" charset="0"/>
                          <a:cs typeface="Verdana" panose="020B0604030504040204" pitchFamily="34" charset="0"/>
                        </a:rPr>
                        <a:t>CCS’s E&amp;P balance</a:t>
                      </a: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40,000</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8"/>
                  </a:ext>
                </a:extLst>
              </a:tr>
              <a:tr h="394855">
                <a:tc>
                  <a:txBody>
                    <a:bodyPr/>
                    <a:lstStyle/>
                    <a:p>
                      <a:pPr marL="342900" indent="-342900">
                        <a:buFont typeface="+mj-lt"/>
                        <a:buAutoNum type="arabicParenR" startAt="9"/>
                      </a:pPr>
                      <a:r>
                        <a:rPr lang="en-US" sz="1200" dirty="0">
                          <a:latin typeface="Verdana" panose="020B0604030504040204" pitchFamily="34" charset="0"/>
                          <a:ea typeface="Verdana" panose="020B0604030504040204" pitchFamily="34" charset="0"/>
                          <a:cs typeface="Verdana" panose="020B0604030504040204" pitchFamily="34" charset="0"/>
                        </a:rPr>
                        <a:t>Dividend distribution</a:t>
                      </a:r>
                      <a:r>
                        <a:rPr lang="en-US" sz="1200" baseline="0" dirty="0">
                          <a:latin typeface="Verdana" panose="020B0604030504040204" pitchFamily="34" charset="0"/>
                          <a:ea typeface="Verdana" panose="020B0604030504040204" pitchFamily="34" charset="0"/>
                          <a:cs typeface="Verdana" panose="020B0604030504040204" pitchFamily="34" charset="0"/>
                        </a:rPr>
                        <a:t> (from E&amp;P)</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200" dirty="0">
                          <a:latin typeface="Verdana" panose="020B0604030504040204" pitchFamily="34" charset="0"/>
                          <a:ea typeface="Verdana" panose="020B0604030504040204" pitchFamily="34" charset="0"/>
                          <a:cs typeface="Verdana" panose="020B0604030504040204" pitchFamily="34" charset="0"/>
                        </a:rPr>
                        <a:t>36,000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Lesser</a:t>
                      </a:r>
                      <a:r>
                        <a:rPr lang="en-US" sz="1200" baseline="0" dirty="0">
                          <a:latin typeface="Verdana" panose="020B0604030504040204" pitchFamily="34" charset="0"/>
                          <a:ea typeface="Verdana" panose="020B0604030504040204" pitchFamily="34" charset="0"/>
                          <a:cs typeface="Verdana" panose="020B0604030504040204" pitchFamily="34" charset="0"/>
                        </a:rPr>
                        <a:t> of (4) or (8)</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9"/>
                  </a:ext>
                </a:extLst>
              </a:tr>
              <a:tr h="394855">
                <a:tc>
                  <a:txBody>
                    <a:bodyPr/>
                    <a:lstStyle/>
                    <a:p>
                      <a:pPr marL="0" indent="0">
                        <a:buFont typeface="+mj-lt"/>
                        <a:buNone/>
                      </a:pPr>
                      <a:r>
                        <a:rPr lang="en-US" sz="1200" b="1" dirty="0">
                          <a:latin typeface="Verdana" panose="020B0604030504040204" pitchFamily="34" charset="0"/>
                          <a:ea typeface="Verdana" panose="020B0604030504040204" pitchFamily="34" charset="0"/>
                          <a:cs typeface="Verdana" panose="020B0604030504040204" pitchFamily="34" charset="0"/>
                        </a:rPr>
                        <a:t>Nicole’s share</a:t>
                      </a:r>
                      <a:r>
                        <a:rPr lang="en-US" sz="1200" b="1" baseline="0" dirty="0">
                          <a:latin typeface="Verdana" panose="020B0604030504040204" pitchFamily="34" charset="0"/>
                          <a:ea typeface="Verdana" panose="020B0604030504040204" pitchFamily="34" charset="0"/>
                          <a:cs typeface="Verdana" panose="020B0604030504040204" pitchFamily="34" charset="0"/>
                        </a:rPr>
                        <a:t> of dividend</a:t>
                      </a:r>
                      <a:endParaRPr lang="en-US" sz="12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200" b="1" dirty="0">
                          <a:latin typeface="Verdana" panose="020B0604030504040204" pitchFamily="34" charset="0"/>
                          <a:ea typeface="Verdana" panose="020B0604030504040204" pitchFamily="34" charset="0"/>
                          <a:cs typeface="Verdana" panose="020B0604030504040204" pitchFamily="34" charset="0"/>
                        </a:rPr>
                        <a:t>12,000</a:t>
                      </a:r>
                    </a:p>
                  </a:txBody>
                  <a:tcPr anchor="ctr"/>
                </a:tc>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(9) × 1/3</a:t>
                      </a:r>
                    </a:p>
                  </a:txBody>
                  <a:tcPr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9207825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Property Distributions</a:t>
            </a:r>
            <a:endParaRPr lang="en-US" dirty="0"/>
          </a:p>
        </p:txBody>
      </p:sp>
      <p:sp>
        <p:nvSpPr>
          <p:cNvPr id="8" name="Content Placeholder 7"/>
          <p:cNvSpPr>
            <a:spLocks noGrp="1"/>
          </p:cNvSpPr>
          <p:nvPr>
            <p:ph sz="quarter" idx="10"/>
          </p:nvPr>
        </p:nvSpPr>
        <p:spPr>
          <a:xfrm>
            <a:off x="457200" y="1600200"/>
            <a:ext cx="8215313" cy="4786313"/>
          </a:xfrm>
        </p:spPr>
        <p:txBody>
          <a:bodyPr/>
          <a:lstStyle/>
          <a:p>
            <a:pPr>
              <a:spcBef>
                <a:spcPts val="400"/>
              </a:spcBef>
              <a:defRPr/>
            </a:pPr>
            <a:r>
              <a:rPr lang="en-US" sz="2400" dirty="0"/>
              <a:t>S corporation consequences</a:t>
            </a:r>
          </a:p>
          <a:p>
            <a:pPr lvl="1">
              <a:spcBef>
                <a:spcPts val="400"/>
              </a:spcBef>
              <a:defRPr/>
            </a:pPr>
            <a:r>
              <a:rPr lang="en-US" sz="2200" dirty="0"/>
              <a:t>Recognizes gain on distribution of appreciated property</a:t>
            </a:r>
          </a:p>
          <a:p>
            <a:pPr lvl="1">
              <a:spcBef>
                <a:spcPts val="400"/>
              </a:spcBef>
              <a:defRPr/>
            </a:pPr>
            <a:r>
              <a:rPr lang="en-US" sz="2200" dirty="0">
                <a:ea typeface="ＭＳ Ｐゴシック" charset="0"/>
              </a:rPr>
              <a:t>Does not recognize loss on distribution of property whose value has declined</a:t>
            </a:r>
            <a:endParaRPr lang="en-US" sz="2200" dirty="0"/>
          </a:p>
          <a:p>
            <a:pPr>
              <a:spcBef>
                <a:spcPts val="400"/>
              </a:spcBef>
              <a:defRPr/>
            </a:pPr>
            <a:r>
              <a:rPr lang="en-US" sz="2400" dirty="0"/>
              <a:t>Shareholder consequences</a:t>
            </a:r>
          </a:p>
          <a:p>
            <a:pPr lvl="1">
              <a:spcBef>
                <a:spcPts val="400"/>
              </a:spcBef>
              <a:defRPr/>
            </a:pPr>
            <a:r>
              <a:rPr lang="en-US" sz="2200" dirty="0"/>
              <a:t>Recognizes distributive share of the deemed gain and increase stock basis accordingly</a:t>
            </a:r>
          </a:p>
          <a:p>
            <a:pPr lvl="1">
              <a:spcBef>
                <a:spcPts val="400"/>
              </a:spcBef>
              <a:defRPr/>
            </a:pPr>
            <a:r>
              <a:rPr lang="en-US" sz="2200" dirty="0">
                <a:ea typeface="ＭＳ Ｐゴシック" charset="0"/>
              </a:rPr>
              <a:t>The property distribution is the FMV of the property received.</a:t>
            </a:r>
          </a:p>
          <a:p>
            <a:pPr lvl="1">
              <a:spcBef>
                <a:spcPts val="400"/>
              </a:spcBef>
              <a:defRPr/>
            </a:pPr>
            <a:r>
              <a:rPr lang="en-US" sz="2200" dirty="0">
                <a:ea typeface="ＭＳ Ｐゴシック" charset="0"/>
              </a:rPr>
              <a:t>Taxability of distribution is determined based on distribution rules discussed previously.</a:t>
            </a:r>
          </a:p>
          <a:p>
            <a:pPr lvl="1">
              <a:spcBef>
                <a:spcPts val="400"/>
              </a:spcBef>
              <a:defRPr/>
            </a:pPr>
            <a:r>
              <a:rPr lang="en-US" sz="2200" dirty="0">
                <a:ea typeface="ＭＳ Ｐゴシック" charset="0"/>
              </a:rPr>
              <a:t>Basis is FMV of property.</a:t>
            </a:r>
          </a:p>
        </p:txBody>
      </p:sp>
    </p:spTree>
    <p:extLst>
      <p:ext uri="{BB962C8B-B14F-4D97-AF65-F5344CB8AC3E}">
        <p14:creationId xmlns:p14="http://schemas.microsoft.com/office/powerpoint/2010/main" val="42012964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Post-Termination Transition Period (PTTP) Distributions</a:t>
            </a:r>
            <a:endParaRPr lang="en-US" dirty="0"/>
          </a:p>
        </p:txBody>
      </p:sp>
      <p:sp>
        <p:nvSpPr>
          <p:cNvPr id="8" name="Content Placeholder 7"/>
          <p:cNvSpPr>
            <a:spLocks noGrp="1"/>
          </p:cNvSpPr>
          <p:nvPr>
            <p:ph sz="quarter" idx="10"/>
          </p:nvPr>
        </p:nvSpPr>
        <p:spPr>
          <a:xfrm>
            <a:off x="445008" y="1600200"/>
            <a:ext cx="8241792" cy="4724400"/>
          </a:xfrm>
        </p:spPr>
        <p:txBody>
          <a:bodyPr/>
          <a:lstStyle/>
          <a:p>
            <a:pPr>
              <a:spcBef>
                <a:spcPts val="600"/>
              </a:spcBef>
            </a:pPr>
            <a:r>
              <a:rPr lang="en-US" altLang="en-US" dirty="0"/>
              <a:t>§1371(e) provides that </a:t>
            </a:r>
            <a:r>
              <a:rPr lang="en-US" altLang="en-US" b="1" i="1" dirty="0"/>
              <a:t>cash</a:t>
            </a:r>
            <a:r>
              <a:rPr lang="en-US" altLang="en-US" dirty="0"/>
              <a:t> distributions after an S election termination and during the PTTP are tax-free to the extent they do not exceed the corporation’s AAA balance and the shareholder’s basis in the stock.</a:t>
            </a:r>
          </a:p>
          <a:p>
            <a:pPr>
              <a:spcBef>
                <a:spcPts val="600"/>
              </a:spcBef>
            </a:pPr>
            <a:r>
              <a:rPr lang="en-US" altLang="en-US" dirty="0"/>
              <a:t>The PTTP for post-termination distributions is generally the same as the PTTP for deducting suspended losses.</a:t>
            </a:r>
          </a:p>
          <a:p>
            <a:pPr>
              <a:spcBef>
                <a:spcPts val="600"/>
              </a:spcBef>
            </a:pPr>
            <a:r>
              <a:rPr lang="en-US" altLang="en-US" dirty="0"/>
              <a:t>Special rules apply for distributions </a:t>
            </a:r>
            <a:r>
              <a:rPr lang="en-US" altLang="en-US" i="1" dirty="0"/>
              <a:t>after</a:t>
            </a:r>
            <a:r>
              <a:rPr lang="en-US" altLang="en-US" dirty="0"/>
              <a:t> the PTTP for eligible terminated S corporations.</a:t>
            </a:r>
          </a:p>
        </p:txBody>
      </p:sp>
    </p:spTree>
    <p:extLst>
      <p:ext uri="{BB962C8B-B14F-4D97-AF65-F5344CB8AC3E}">
        <p14:creationId xmlns:p14="http://schemas.microsoft.com/office/powerpoint/2010/main" val="42132071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Liquidating Distributions</a:t>
            </a:r>
            <a:endParaRPr lang="en-US" dirty="0"/>
          </a:p>
        </p:txBody>
      </p:sp>
      <p:sp>
        <p:nvSpPr>
          <p:cNvPr id="8" name="Content Placeholder 7"/>
          <p:cNvSpPr>
            <a:spLocks noGrp="1"/>
          </p:cNvSpPr>
          <p:nvPr>
            <p:ph sz="quarter" idx="10"/>
          </p:nvPr>
        </p:nvSpPr>
        <p:spPr>
          <a:xfrm>
            <a:off x="445008" y="1600200"/>
            <a:ext cx="8241792" cy="4724400"/>
          </a:xfrm>
        </p:spPr>
        <p:txBody>
          <a:bodyPr/>
          <a:lstStyle/>
          <a:p>
            <a:r>
              <a:rPr lang="en-US" altLang="en-US" sz="2400" dirty="0"/>
              <a:t>S corporation rules follow C corporation rules.</a:t>
            </a:r>
          </a:p>
          <a:p>
            <a:r>
              <a:rPr lang="en-US" altLang="en-US" sz="2400" dirty="0"/>
              <a:t>S corporations generally recognize gain </a:t>
            </a:r>
            <a:r>
              <a:rPr lang="en-US" altLang="en-US" sz="2400" i="1" dirty="0"/>
              <a:t>or</a:t>
            </a:r>
            <a:r>
              <a:rPr lang="en-US" altLang="en-US" sz="2400" dirty="0"/>
              <a:t> loss on each asset they distribute in liquidation.</a:t>
            </a:r>
          </a:p>
          <a:p>
            <a:r>
              <a:rPr lang="en-US" altLang="en-US" sz="2400" dirty="0"/>
              <a:t>These gains and losses are allocated to the S corporation shareholders, increasing or decreasing their stock basis.</a:t>
            </a:r>
          </a:p>
          <a:p>
            <a:r>
              <a:rPr lang="en-US" altLang="en-US" sz="2400" dirty="0"/>
              <a:t>In general, shareholders recognize gain on the distribution if the value of the property exceeds their stock basis; they recognize loss if their stock basis exceeds the value of the property.</a:t>
            </a:r>
          </a:p>
        </p:txBody>
      </p:sp>
    </p:spTree>
    <p:extLst>
      <p:ext uri="{BB962C8B-B14F-4D97-AF65-F5344CB8AC3E}">
        <p14:creationId xmlns:p14="http://schemas.microsoft.com/office/powerpoint/2010/main" val="2178093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Taxes (1 of 3)</a:t>
            </a:r>
            <a:endParaRPr lang="en-US" dirty="0"/>
          </a:p>
        </p:txBody>
      </p:sp>
      <p:sp>
        <p:nvSpPr>
          <p:cNvPr id="8" name="Content Placeholder 7"/>
          <p:cNvSpPr>
            <a:spLocks noGrp="1"/>
          </p:cNvSpPr>
          <p:nvPr>
            <p:ph sz="quarter" idx="10"/>
          </p:nvPr>
        </p:nvSpPr>
        <p:spPr>
          <a:xfrm>
            <a:off x="457200" y="1600200"/>
            <a:ext cx="8229600" cy="4572000"/>
          </a:xfrm>
        </p:spPr>
        <p:txBody>
          <a:bodyPr/>
          <a:lstStyle/>
          <a:p>
            <a:pPr>
              <a:spcBef>
                <a:spcPts val="600"/>
              </a:spcBef>
            </a:pPr>
            <a:r>
              <a:rPr lang="en-US" altLang="en-US" dirty="0"/>
              <a:t>Built-in gains tax </a:t>
            </a:r>
          </a:p>
          <a:p>
            <a:pPr lvl="1">
              <a:spcBef>
                <a:spcPts val="600"/>
              </a:spcBef>
            </a:pPr>
            <a:r>
              <a:rPr lang="en-US" altLang="en-US" dirty="0"/>
              <a:t>Only applies if S corporation has net unrealized built-in gain at conversion </a:t>
            </a:r>
            <a:r>
              <a:rPr lang="en-US" altLang="en-US" b="1" i="1" u="sng" dirty="0"/>
              <a:t>and</a:t>
            </a:r>
            <a:r>
              <a:rPr lang="en-US" altLang="en-US" dirty="0"/>
              <a:t> if it recognizes net built-in gains during first five years as S corporation</a:t>
            </a:r>
          </a:p>
          <a:p>
            <a:pPr lvl="1">
              <a:spcBef>
                <a:spcPts val="600"/>
              </a:spcBef>
            </a:pPr>
            <a:r>
              <a:rPr lang="en-US" altLang="en-US" dirty="0"/>
              <a:t>Definitions of net unrealized built-in gains and net recognized built-in gains</a:t>
            </a:r>
          </a:p>
          <a:p>
            <a:pPr lvl="1">
              <a:spcBef>
                <a:spcPts val="600"/>
              </a:spcBef>
            </a:pPr>
            <a:r>
              <a:rPr lang="en-US" altLang="en-US" dirty="0"/>
              <a:t>Limit on net recognized unrealized built-in gains</a:t>
            </a:r>
          </a:p>
          <a:p>
            <a:pPr lvl="1">
              <a:spcBef>
                <a:spcPts val="600"/>
              </a:spcBef>
            </a:pPr>
            <a:r>
              <a:rPr lang="en-US" altLang="en-US" dirty="0"/>
              <a:t>Applicable tax rate</a:t>
            </a:r>
          </a:p>
          <a:p>
            <a:pPr lvl="1">
              <a:spcBef>
                <a:spcPts val="600"/>
              </a:spcBef>
            </a:pPr>
            <a:r>
              <a:rPr lang="en-US" altLang="en-US" dirty="0"/>
              <a:t>Allocation of built-in gains tax to shareholders</a:t>
            </a:r>
          </a:p>
        </p:txBody>
      </p:sp>
    </p:spTree>
    <p:extLst>
      <p:ext uri="{BB962C8B-B14F-4D97-AF65-F5344CB8AC3E}">
        <p14:creationId xmlns:p14="http://schemas.microsoft.com/office/powerpoint/2010/main" val="1297143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Taxes (2 of 3)</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300"/>
              </a:spcBef>
            </a:pPr>
            <a:r>
              <a:rPr lang="en-US" altLang="en-US" sz="2400" dirty="0"/>
              <a:t>Excess net passive income tax </a:t>
            </a:r>
          </a:p>
          <a:p>
            <a:pPr lvl="1">
              <a:spcBef>
                <a:spcPts val="300"/>
              </a:spcBef>
            </a:pPr>
            <a:r>
              <a:rPr lang="en-US" altLang="en-US" sz="2200" dirty="0"/>
              <a:t>Only applies to S corporations with C corporation E&amp;P</a:t>
            </a:r>
          </a:p>
          <a:p>
            <a:pPr lvl="1">
              <a:spcBef>
                <a:spcPts val="300"/>
              </a:spcBef>
            </a:pPr>
            <a:r>
              <a:rPr lang="en-US" altLang="en-US" sz="2200" dirty="0"/>
              <a:t>Levied on excess net passive income calculated as:</a:t>
            </a:r>
          </a:p>
          <a:p>
            <a:pPr marL="800100" lvl="1" indent="0">
              <a:spcBef>
                <a:spcPts val="300"/>
              </a:spcBef>
              <a:buNone/>
            </a:pPr>
            <a:r>
              <a:rPr lang="en-US" altLang="en-US" sz="2200" dirty="0"/>
              <a:t>Net Passive Income × [(Passive Investment Income − (25% × Gross Receipts)) / Passive Investment Income]</a:t>
            </a:r>
          </a:p>
          <a:p>
            <a:pPr lvl="1">
              <a:spcBef>
                <a:spcPts val="300"/>
              </a:spcBef>
            </a:pPr>
            <a:r>
              <a:rPr lang="en-US" altLang="en-US" sz="2200" dirty="0"/>
              <a:t>Limit on excess net passive income </a:t>
            </a:r>
          </a:p>
          <a:p>
            <a:pPr lvl="1">
              <a:spcBef>
                <a:spcPts val="300"/>
              </a:spcBef>
            </a:pPr>
            <a:r>
              <a:rPr lang="en-US" altLang="en-US" sz="2200" dirty="0"/>
              <a:t>Applicable tax rate</a:t>
            </a:r>
          </a:p>
          <a:p>
            <a:pPr lvl="1">
              <a:spcBef>
                <a:spcPts val="300"/>
              </a:spcBef>
            </a:pPr>
            <a:r>
              <a:rPr lang="en-US" altLang="en-US" sz="2200" dirty="0"/>
              <a:t>Allocation of excess net passive income tax to shareholders</a:t>
            </a:r>
          </a:p>
          <a:p>
            <a:pPr lvl="1">
              <a:spcBef>
                <a:spcPts val="300"/>
              </a:spcBef>
            </a:pPr>
            <a:r>
              <a:rPr lang="en-US" altLang="en-US" sz="2200" dirty="0"/>
              <a:t>S corporation termination if tax applies three consecutive years </a:t>
            </a:r>
          </a:p>
        </p:txBody>
      </p:sp>
    </p:spTree>
    <p:extLst>
      <p:ext uri="{BB962C8B-B14F-4D97-AF65-F5344CB8AC3E}">
        <p14:creationId xmlns:p14="http://schemas.microsoft.com/office/powerpoint/2010/main" val="609995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Taxes (3 of 3)</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dirty="0"/>
              <a:t>LIFO recapture tax </a:t>
            </a:r>
          </a:p>
          <a:p>
            <a:pPr lvl="1">
              <a:spcBef>
                <a:spcPts val="600"/>
              </a:spcBef>
            </a:pPr>
            <a:r>
              <a:rPr lang="en-US" altLang="en-US" dirty="0"/>
              <a:t>C corporation must include the LIFO recapture amount (FIFO basis − LIFO basis) in gross income in the last year it operates as a C corporation.</a:t>
            </a:r>
          </a:p>
          <a:p>
            <a:pPr lvl="1">
              <a:spcBef>
                <a:spcPts val="600"/>
              </a:spcBef>
            </a:pPr>
            <a:r>
              <a:rPr lang="en-US" altLang="en-US" dirty="0"/>
              <a:t>Applicable tax rate</a:t>
            </a:r>
          </a:p>
          <a:p>
            <a:pPr lvl="1">
              <a:spcBef>
                <a:spcPts val="600"/>
              </a:spcBef>
            </a:pPr>
            <a:r>
              <a:rPr lang="en-US" altLang="en-US" dirty="0"/>
              <a:t>Tax paid in four annual installments</a:t>
            </a:r>
          </a:p>
          <a:p>
            <a:pPr lvl="1">
              <a:spcBef>
                <a:spcPts val="600"/>
              </a:spcBef>
            </a:pPr>
            <a:r>
              <a:rPr lang="en-US" altLang="en-US" dirty="0"/>
              <a:t>The LIFO recapture amount increases the corporation’s adjusted basis in its inventory at the time it converts to an S corporation.</a:t>
            </a:r>
          </a:p>
        </p:txBody>
      </p:sp>
    </p:spTree>
    <p:extLst>
      <p:ext uri="{BB962C8B-B14F-4D97-AF65-F5344CB8AC3E}">
        <p14:creationId xmlns:p14="http://schemas.microsoft.com/office/powerpoint/2010/main" val="577789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Elections</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dirty="0"/>
              <a:t>Formation—§351 </a:t>
            </a:r>
          </a:p>
          <a:p>
            <a:pPr>
              <a:spcBef>
                <a:spcPts val="600"/>
              </a:spcBef>
            </a:pPr>
            <a:r>
              <a:rPr lang="en-US" altLang="en-US" dirty="0"/>
              <a:t>Qualification requirements </a:t>
            </a:r>
          </a:p>
          <a:p>
            <a:pPr lvl="1">
              <a:spcBef>
                <a:spcPts val="600"/>
              </a:spcBef>
            </a:pPr>
            <a:r>
              <a:rPr lang="en-US" altLang="en-US" dirty="0"/>
              <a:t>Shareholder type and number</a:t>
            </a:r>
          </a:p>
          <a:p>
            <a:pPr lvl="1">
              <a:spcBef>
                <a:spcPts val="600"/>
              </a:spcBef>
            </a:pPr>
            <a:r>
              <a:rPr lang="en-US" altLang="en-US" dirty="0"/>
              <a:t>Limits on corporation type</a:t>
            </a:r>
          </a:p>
          <a:p>
            <a:pPr lvl="1">
              <a:spcBef>
                <a:spcPts val="600"/>
              </a:spcBef>
            </a:pPr>
            <a:r>
              <a:rPr lang="en-US" altLang="en-US" dirty="0"/>
              <a:t>One class of stock</a:t>
            </a:r>
          </a:p>
          <a:p>
            <a:pPr>
              <a:spcBef>
                <a:spcPts val="600"/>
              </a:spcBef>
            </a:pPr>
            <a:r>
              <a:rPr lang="en-US" altLang="en-US" dirty="0"/>
              <a:t>Filing the election</a:t>
            </a:r>
          </a:p>
          <a:p>
            <a:pPr>
              <a:spcBef>
                <a:spcPts val="600"/>
              </a:spcBef>
            </a:pPr>
            <a:r>
              <a:rPr lang="en-US" altLang="en-US" dirty="0"/>
              <a:t>Effective date</a:t>
            </a:r>
          </a:p>
        </p:txBody>
      </p:sp>
    </p:spTree>
    <p:extLst>
      <p:ext uri="{BB962C8B-B14F-4D97-AF65-F5344CB8AC3E}">
        <p14:creationId xmlns:p14="http://schemas.microsoft.com/office/powerpoint/2010/main" val="1927305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Estimated Taxes and Filing Requirements</a:t>
            </a:r>
            <a:endParaRPr lang="en-US" dirty="0"/>
          </a:p>
        </p:txBody>
      </p:sp>
      <p:sp>
        <p:nvSpPr>
          <p:cNvPr id="8" name="Content Placeholder 7"/>
          <p:cNvSpPr>
            <a:spLocks noGrp="1"/>
          </p:cNvSpPr>
          <p:nvPr>
            <p:ph sz="quarter" idx="10"/>
          </p:nvPr>
        </p:nvSpPr>
        <p:spPr>
          <a:xfrm>
            <a:off x="457200" y="1600200"/>
            <a:ext cx="8229600" cy="4800600"/>
          </a:xfrm>
        </p:spPr>
        <p:txBody>
          <a:bodyPr/>
          <a:lstStyle/>
          <a:p>
            <a:r>
              <a:rPr lang="en-US" altLang="en-US" sz="2400" dirty="0"/>
              <a:t>Estimated taxes</a:t>
            </a:r>
          </a:p>
          <a:p>
            <a:pPr lvl="1"/>
            <a:r>
              <a:rPr lang="en-US" altLang="en-US" sz="2200" dirty="0"/>
              <a:t>Generally follow C corporation rules: S corporations with a federal income tax liability of $500 or more due must make quarterly estimated tax payments.</a:t>
            </a:r>
          </a:p>
          <a:p>
            <a:pPr lvl="1"/>
            <a:r>
              <a:rPr lang="en-US" altLang="en-US" sz="2200" dirty="0"/>
              <a:t>Not required to make estimated tax payments for the LIFO recapture tax</a:t>
            </a:r>
          </a:p>
          <a:p>
            <a:r>
              <a:rPr lang="en-US" altLang="en-US" sz="2400" dirty="0"/>
              <a:t>Filing requirements </a:t>
            </a:r>
          </a:p>
          <a:p>
            <a:pPr lvl="1"/>
            <a:r>
              <a:rPr lang="en-US" altLang="en-US" sz="2200" dirty="0"/>
              <a:t>Form 1120-S due by the 15th day of the third month after the S corporation’s year-end</a:t>
            </a:r>
          </a:p>
          <a:p>
            <a:pPr lvl="1"/>
            <a:r>
              <a:rPr lang="en-US" altLang="en-US" sz="2200" dirty="0"/>
              <a:t>Automatic six-month extension by filing Form 7004</a:t>
            </a:r>
          </a:p>
        </p:txBody>
      </p:sp>
    </p:spTree>
    <p:extLst>
      <p:ext uri="{BB962C8B-B14F-4D97-AF65-F5344CB8AC3E}">
        <p14:creationId xmlns:p14="http://schemas.microsoft.com/office/powerpoint/2010/main" val="39967176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76200"/>
            <a:ext cx="7772400" cy="1295400"/>
          </a:xfrm>
        </p:spPr>
        <p:txBody>
          <a:bodyPr>
            <a:noAutofit/>
          </a:bodyPr>
          <a:lstStyle/>
          <a:p>
            <a:r>
              <a:rPr lang="en-US" altLang="en-US" dirty="0"/>
              <a:t>Comparing C and S Corporations and Partnerships (1 of 5)</a:t>
            </a:r>
            <a:endParaRPr lang="en-US" dirty="0"/>
          </a:p>
        </p:txBody>
      </p:sp>
      <p:sp>
        <p:nvSpPr>
          <p:cNvPr id="6" name="Content Placeholder 5"/>
          <p:cNvSpPr>
            <a:spLocks noGrp="1"/>
          </p:cNvSpPr>
          <p:nvPr>
            <p:ph sz="quarter" idx="10"/>
          </p:nvPr>
        </p:nvSpPr>
        <p:spPr>
          <a:xfrm>
            <a:off x="457200" y="1600200"/>
            <a:ext cx="8229600" cy="838200"/>
          </a:xfrm>
        </p:spPr>
        <p:txBody>
          <a:bodyPr/>
          <a:lstStyle/>
          <a:p>
            <a:pPr marL="0" indent="0">
              <a:buNone/>
            </a:pPr>
            <a:r>
              <a:rPr lang="en-US" sz="2400" dirty="0"/>
              <a:t>EXHIBIT 11-4 Comparison of Tax consequences for C and S Corporations and Partnerships</a:t>
            </a:r>
          </a:p>
        </p:txBody>
      </p:sp>
      <p:graphicFrame>
        <p:nvGraphicFramePr>
          <p:cNvPr id="8" name="Table 8"/>
          <p:cNvGraphicFramePr>
            <a:graphicFrameLocks noGrp="1"/>
          </p:cNvGraphicFramePr>
          <p:nvPr>
            <p:ph sz="quarter" idx="12"/>
            <p:extLst>
              <p:ext uri="{D42A27DB-BD31-4B8C-83A1-F6EECF244321}">
                <p14:modId xmlns:p14="http://schemas.microsoft.com/office/powerpoint/2010/main" val="3998053318"/>
              </p:ext>
            </p:extLst>
          </p:nvPr>
        </p:nvGraphicFramePr>
        <p:xfrm>
          <a:off x="457200" y="2514600"/>
          <a:ext cx="8153400" cy="3844036"/>
        </p:xfrm>
        <a:graphic>
          <a:graphicData uri="http://schemas.openxmlformats.org/drawingml/2006/table">
            <a:tbl>
              <a:tblPr firstRow="1" bandRow="1">
                <a:tableStyleId>{5940675A-B579-460E-94D1-54222C63F5DA}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gridCol w="19812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tblGrid>
              <a:tr h="382973">
                <a:tc>
                  <a:txBody>
                    <a:bodyPr/>
                    <a:lstStyle/>
                    <a:p>
                      <a:pPr algn="ctr"/>
                      <a:r>
                        <a:rPr lang="en-US" sz="1200" b="1" dirty="0">
                          <a:latin typeface="Verdana" pitchFamily="34" charset="0"/>
                          <a:ea typeface="Verdana" pitchFamily="34" charset="0"/>
                          <a:cs typeface="Verdana" pitchFamily="34" charset="0"/>
                        </a:rPr>
                        <a:t>Tax Characteristic</a:t>
                      </a:r>
                    </a:p>
                  </a:txBody>
                  <a:tcPr anchor="ctr"/>
                </a:tc>
                <a:tc>
                  <a:txBody>
                    <a:bodyPr/>
                    <a:lstStyle/>
                    <a:p>
                      <a:pPr algn="ctr"/>
                      <a:r>
                        <a:rPr lang="en-US" sz="1200" b="1" dirty="0">
                          <a:latin typeface="Verdana" pitchFamily="34" charset="0"/>
                          <a:ea typeface="Verdana" pitchFamily="34" charset="0"/>
                          <a:cs typeface="Verdana" pitchFamily="34" charset="0"/>
                        </a:rPr>
                        <a:t>C Corporation</a:t>
                      </a:r>
                      <a:r>
                        <a:rPr lang="en-US" sz="1200" b="1" baseline="0" dirty="0">
                          <a:latin typeface="Verdana" pitchFamily="34" charset="0"/>
                          <a:ea typeface="Verdana" pitchFamily="34" charset="0"/>
                          <a:cs typeface="Verdana" pitchFamily="34" charset="0"/>
                        </a:rPr>
                        <a:t> </a:t>
                      </a:r>
                      <a:endParaRPr lang="en-US" sz="1200" b="1" dirty="0">
                        <a:latin typeface="Verdana" pitchFamily="34" charset="0"/>
                        <a:ea typeface="Verdana" pitchFamily="34" charset="0"/>
                        <a:cs typeface="Verdana" pitchFamily="34" charset="0"/>
                      </a:endParaRPr>
                    </a:p>
                  </a:txBody>
                  <a:tcPr anchor="ctr"/>
                </a:tc>
                <a:tc>
                  <a:txBody>
                    <a:bodyPr/>
                    <a:lstStyle/>
                    <a:p>
                      <a:pPr algn="ctr"/>
                      <a:r>
                        <a:rPr lang="en-US" sz="1200" b="1" dirty="0">
                          <a:latin typeface="Verdana" pitchFamily="34" charset="0"/>
                          <a:ea typeface="Verdana" pitchFamily="34" charset="0"/>
                          <a:cs typeface="Verdana" pitchFamily="34" charset="0"/>
                        </a:rPr>
                        <a:t>S Corporation</a:t>
                      </a:r>
                    </a:p>
                  </a:txBody>
                  <a:tcPr anchor="ctr"/>
                </a:tc>
                <a:tc>
                  <a:txBody>
                    <a:bodyPr/>
                    <a:lstStyle/>
                    <a:p>
                      <a:pPr algn="ctr"/>
                      <a:r>
                        <a:rPr lang="en-US" sz="1200" b="1" dirty="0">
                          <a:latin typeface="Verdana" pitchFamily="34" charset="0"/>
                          <a:ea typeface="Verdana" pitchFamily="34" charset="0"/>
                          <a:cs typeface="Verdana" pitchFamily="34" charset="0"/>
                        </a:rPr>
                        <a:t>Partnership/LLC</a:t>
                      </a:r>
                    </a:p>
                  </a:txBody>
                  <a:tcPr anchor="ctr"/>
                </a:tc>
                <a:extLst>
                  <a:ext uri="{0D108BD9-81ED-4DB2-BD59-A6C34878D82A}">
                    <a16:rowId xmlns:a16="http://schemas.microsoft.com/office/drawing/2014/main" val="10000"/>
                  </a:ext>
                </a:extLst>
              </a:tr>
              <a:tr h="1416475">
                <a:tc>
                  <a:txBody>
                    <a:bodyPr/>
                    <a:lstStyle/>
                    <a:p>
                      <a:r>
                        <a:rPr lang="en-US" sz="1200" dirty="0">
                          <a:latin typeface="Verdana" pitchFamily="34" charset="0"/>
                          <a:ea typeface="Verdana" pitchFamily="34" charset="0"/>
                          <a:cs typeface="Verdana" pitchFamily="34" charset="0"/>
                        </a:rPr>
                        <a:t>Forming or contributing property to an entity</a:t>
                      </a:r>
                    </a:p>
                  </a:txBody>
                  <a:tcPr anchor="ctr"/>
                </a:tc>
                <a:tc>
                  <a:txBody>
                    <a:bodyPr/>
                    <a:lstStyle/>
                    <a:p>
                      <a:r>
                        <a:rPr lang="en-US" sz="1200" dirty="0">
                          <a:latin typeface="Verdana" pitchFamily="34" charset="0"/>
                          <a:ea typeface="Verdana" pitchFamily="34" charset="0"/>
                          <a:cs typeface="Verdana" pitchFamily="34" charset="0"/>
                        </a:rPr>
                        <a:t>No gain or loss on the contribution of appreciated or depreciated property if transferors of property have control (as defined in §351) after transfer.</a:t>
                      </a:r>
                    </a:p>
                  </a:txBody>
                  <a:tcPr anchor="ctr"/>
                </a:tc>
                <a:tc>
                  <a:txBody>
                    <a:bodyPr/>
                    <a:lstStyle/>
                    <a:p>
                      <a:r>
                        <a:rPr lang="en-US" sz="1200" dirty="0">
                          <a:latin typeface="Verdana" pitchFamily="34" charset="0"/>
                          <a:ea typeface="Verdana" pitchFamily="34" charset="0"/>
                          <a:cs typeface="Verdana" pitchFamily="34" charset="0"/>
                        </a:rPr>
                        <a:t>Same as C corporation</a:t>
                      </a:r>
                    </a:p>
                  </a:txBody>
                  <a:tcPr anchor="ctr"/>
                </a:tc>
                <a:tc>
                  <a:txBody>
                    <a:bodyPr/>
                    <a:lstStyle/>
                    <a:p>
                      <a:r>
                        <a:rPr lang="en-US" sz="1200" dirty="0">
                          <a:latin typeface="Verdana" pitchFamily="34" charset="0"/>
                          <a:ea typeface="Verdana" pitchFamily="34" charset="0"/>
                          <a:cs typeface="Verdana" pitchFamily="34" charset="0"/>
                        </a:rPr>
                        <a:t>Same as C and S corporations</a:t>
                      </a:r>
                      <a:r>
                        <a:rPr lang="en-US" sz="1200" baseline="0" dirty="0">
                          <a:latin typeface="Verdana" pitchFamily="34" charset="0"/>
                          <a:ea typeface="Verdana" pitchFamily="34" charset="0"/>
                          <a:cs typeface="Verdana" pitchFamily="34" charset="0"/>
                        </a:rPr>
                        <a:t> except no control requirement (§721 applies to partnerships).</a:t>
                      </a:r>
                      <a:endParaRPr lang="en-US" sz="12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849885">
                <a:tc>
                  <a:txBody>
                    <a:bodyPr/>
                    <a:lstStyle/>
                    <a:p>
                      <a:r>
                        <a:rPr lang="en-US" sz="1200" dirty="0">
                          <a:latin typeface="Verdana" pitchFamily="34" charset="0"/>
                          <a:ea typeface="Verdana" pitchFamily="34" charset="0"/>
                          <a:cs typeface="Verdana" pitchFamily="34" charset="0"/>
                        </a:rPr>
                        <a:t>Type of owner restrictions</a:t>
                      </a:r>
                    </a:p>
                  </a:txBody>
                  <a:tcPr anchor="ctr"/>
                </a:tc>
                <a:tc>
                  <a:txBody>
                    <a:bodyPr/>
                    <a:lstStyle/>
                    <a:p>
                      <a:r>
                        <a:rPr lang="en-US" sz="1200" dirty="0">
                          <a:latin typeface="Verdana" pitchFamily="34" charset="0"/>
                          <a:ea typeface="Verdana" pitchFamily="34" charset="0"/>
                          <a:cs typeface="Verdana" pitchFamily="34" charset="0"/>
                        </a:rPr>
                        <a:t>No restrictions</a:t>
                      </a:r>
                    </a:p>
                  </a:txBody>
                  <a:tcPr anchor="ctr"/>
                </a:tc>
                <a:tc>
                  <a:txBody>
                    <a:bodyPr/>
                    <a:lstStyle/>
                    <a:p>
                      <a:r>
                        <a:rPr lang="en-US" sz="1200" dirty="0">
                          <a:latin typeface="Verdana" pitchFamily="34" charset="0"/>
                          <a:ea typeface="Verdana" pitchFamily="34" charset="0"/>
                          <a:cs typeface="Verdana" pitchFamily="34" charset="0"/>
                        </a:rPr>
                        <a:t>Only individuals who are U.S</a:t>
                      </a:r>
                      <a:r>
                        <a:rPr lang="en-US" sz="1200" baseline="0" dirty="0">
                          <a:latin typeface="Verdana" pitchFamily="34" charset="0"/>
                          <a:ea typeface="Verdana" pitchFamily="34" charset="0"/>
                          <a:cs typeface="Verdana" pitchFamily="34" charset="0"/>
                        </a:rPr>
                        <a:t> citizens or residents, certain trusts, and tax-exempt organizations.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No restrictions</a:t>
                      </a:r>
                    </a:p>
                  </a:txBody>
                  <a:tcPr anchor="ctr"/>
                </a:tc>
                <a:extLst>
                  <a:ext uri="{0D108BD9-81ED-4DB2-BD59-A6C34878D82A}">
                    <a16:rowId xmlns:a16="http://schemas.microsoft.com/office/drawing/2014/main" val="10002"/>
                  </a:ext>
                </a:extLst>
              </a:tr>
              <a:tr h="1038748">
                <a:tc>
                  <a:txBody>
                    <a:bodyPr/>
                    <a:lstStyle/>
                    <a:p>
                      <a:r>
                        <a:rPr lang="en-US" sz="1200" dirty="0">
                          <a:latin typeface="Verdana" pitchFamily="34" charset="0"/>
                          <a:ea typeface="Verdana" pitchFamily="34" charset="0"/>
                          <a:cs typeface="Verdana" pitchFamily="34" charset="0"/>
                        </a:rPr>
                        <a:t>Number of owner restrictions </a:t>
                      </a:r>
                    </a:p>
                  </a:txBody>
                  <a:tcPr anchor="ctr"/>
                </a:tc>
                <a:tc>
                  <a:txBody>
                    <a:bodyPr/>
                    <a:lstStyle/>
                    <a:p>
                      <a:r>
                        <a:rPr lang="en-US" sz="1200" dirty="0">
                          <a:latin typeface="Verdana" pitchFamily="34" charset="0"/>
                          <a:ea typeface="Verdana" pitchFamily="34" charset="0"/>
                          <a:cs typeface="Verdana" pitchFamily="34" charset="0"/>
                        </a:rPr>
                        <a:t>No restrictions</a:t>
                      </a:r>
                    </a:p>
                  </a:txBody>
                  <a:tcPr anchor="ctr"/>
                </a:tc>
                <a:tc>
                  <a:txBody>
                    <a:bodyPr/>
                    <a:lstStyle/>
                    <a:p>
                      <a:r>
                        <a:rPr lang="en-US" sz="1200" dirty="0">
                          <a:latin typeface="Verdana" pitchFamily="34" charset="0"/>
                          <a:ea typeface="Verdana" pitchFamily="34" charset="0"/>
                          <a:cs typeface="Verdana" pitchFamily="34" charset="0"/>
                        </a:rPr>
                        <a:t>Limited</a:t>
                      </a:r>
                      <a:r>
                        <a:rPr lang="en-US" sz="1200" baseline="0" dirty="0">
                          <a:latin typeface="Verdana" pitchFamily="34" charset="0"/>
                          <a:ea typeface="Verdana" pitchFamily="34" charset="0"/>
                          <a:cs typeface="Verdana" pitchFamily="34" charset="0"/>
                        </a:rPr>
                        <a:t> to 100 shareholders. (Family members and their estates count as one shareholder.)</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Must have more than one owner.</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914863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76200"/>
            <a:ext cx="7772400" cy="1371600"/>
          </a:xfrm>
        </p:spPr>
        <p:txBody>
          <a:bodyPr>
            <a:noAutofit/>
          </a:bodyPr>
          <a:lstStyle/>
          <a:p>
            <a:r>
              <a:rPr lang="en-US" altLang="en-US" dirty="0"/>
              <a:t>Comparing C and S Corporations and Partnerships (2 of 5)</a:t>
            </a:r>
            <a:endParaRPr lang="en-US" dirty="0"/>
          </a:p>
        </p:txBody>
      </p:sp>
      <p:graphicFrame>
        <p:nvGraphicFramePr>
          <p:cNvPr id="5" name="Table 15"/>
          <p:cNvGraphicFramePr>
            <a:graphicFrameLocks noGrp="1"/>
          </p:cNvGraphicFramePr>
          <p:nvPr>
            <p:ph sz="quarter" idx="10"/>
            <p:extLst>
              <p:ext uri="{D42A27DB-BD31-4B8C-83A1-F6EECF244321}">
                <p14:modId xmlns:p14="http://schemas.microsoft.com/office/powerpoint/2010/main" val="2793584562"/>
              </p:ext>
            </p:extLst>
          </p:nvPr>
        </p:nvGraphicFramePr>
        <p:xfrm>
          <a:off x="533400" y="1752600"/>
          <a:ext cx="8077200" cy="4185274"/>
        </p:xfrm>
        <a:graphic>
          <a:graphicData uri="http://schemas.openxmlformats.org/drawingml/2006/table">
            <a:tbl>
              <a:tblPr firstRow="1" bandRow="1">
                <a:tableStyleId>{5940675A-B579-460E-94D1-54222C63F5DA}</a:tableStyleId>
              </a:tblPr>
              <a:tblGrid>
                <a:gridCol w="19050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81000">
                <a:tc>
                  <a:txBody>
                    <a:bodyPr/>
                    <a:lstStyle/>
                    <a:p>
                      <a:pPr algn="ctr"/>
                      <a:r>
                        <a:rPr lang="en-US" sz="1200" b="1" dirty="0">
                          <a:latin typeface="Verdana" pitchFamily="34" charset="0"/>
                          <a:ea typeface="Verdana" pitchFamily="34" charset="0"/>
                          <a:cs typeface="Verdana" pitchFamily="34" charset="0"/>
                        </a:rPr>
                        <a:t>Tax Characteristic</a:t>
                      </a:r>
                    </a:p>
                  </a:txBody>
                  <a:tcPr anchor="ctr"/>
                </a:tc>
                <a:tc>
                  <a:txBody>
                    <a:bodyPr/>
                    <a:lstStyle/>
                    <a:p>
                      <a:pPr algn="ctr"/>
                      <a:r>
                        <a:rPr lang="en-US" sz="1200" b="1" dirty="0">
                          <a:latin typeface="Verdana" pitchFamily="34" charset="0"/>
                          <a:ea typeface="Verdana" pitchFamily="34" charset="0"/>
                          <a:cs typeface="Verdana" pitchFamily="34" charset="0"/>
                        </a:rPr>
                        <a:t>C Corporation</a:t>
                      </a:r>
                      <a:r>
                        <a:rPr lang="en-US" sz="1200" b="1" baseline="0" dirty="0">
                          <a:latin typeface="Verdana" pitchFamily="34" charset="0"/>
                          <a:ea typeface="Verdana" pitchFamily="34" charset="0"/>
                          <a:cs typeface="Verdana" pitchFamily="34" charset="0"/>
                        </a:rPr>
                        <a:t> </a:t>
                      </a:r>
                      <a:endParaRPr lang="en-US" sz="1200" b="1" dirty="0">
                        <a:latin typeface="Verdana" pitchFamily="34" charset="0"/>
                        <a:ea typeface="Verdana" pitchFamily="34" charset="0"/>
                        <a:cs typeface="Verdana" pitchFamily="34" charset="0"/>
                      </a:endParaRPr>
                    </a:p>
                  </a:txBody>
                  <a:tcPr anchor="ctr"/>
                </a:tc>
                <a:tc>
                  <a:txBody>
                    <a:bodyPr/>
                    <a:lstStyle/>
                    <a:p>
                      <a:pPr algn="ctr"/>
                      <a:r>
                        <a:rPr lang="en-US" sz="1200" b="1" dirty="0">
                          <a:latin typeface="Verdana" pitchFamily="34" charset="0"/>
                          <a:ea typeface="Verdana" pitchFamily="34" charset="0"/>
                          <a:cs typeface="Verdana" pitchFamily="34" charset="0"/>
                        </a:rPr>
                        <a:t>S Corporation</a:t>
                      </a:r>
                    </a:p>
                  </a:txBody>
                  <a:tcPr anchor="ctr"/>
                </a:tc>
                <a:tc>
                  <a:txBody>
                    <a:bodyPr/>
                    <a:lstStyle/>
                    <a:p>
                      <a:pPr algn="ctr"/>
                      <a:r>
                        <a:rPr lang="en-US" sz="1200" b="1" dirty="0">
                          <a:latin typeface="Verdana" pitchFamily="34" charset="0"/>
                          <a:ea typeface="Verdana" pitchFamily="34" charset="0"/>
                          <a:cs typeface="Verdana" pitchFamily="34" charset="0"/>
                        </a:rPr>
                        <a:t>Partnership/LLC</a:t>
                      </a:r>
                    </a:p>
                  </a:txBody>
                  <a:tcPr anchor="ctr"/>
                </a:tc>
                <a:extLst>
                  <a:ext uri="{0D108BD9-81ED-4DB2-BD59-A6C34878D82A}">
                    <a16:rowId xmlns:a16="http://schemas.microsoft.com/office/drawing/2014/main" val="10000"/>
                  </a:ext>
                </a:extLst>
              </a:tr>
              <a:tr h="878194">
                <a:tc>
                  <a:txBody>
                    <a:bodyPr/>
                    <a:lstStyle/>
                    <a:p>
                      <a:r>
                        <a:rPr lang="en-US" sz="1200" dirty="0">
                          <a:latin typeface="Verdana" pitchFamily="34" charset="0"/>
                          <a:ea typeface="Verdana" pitchFamily="34" charset="0"/>
                          <a:cs typeface="Verdana" pitchFamily="34" charset="0"/>
                        </a:rPr>
                        <a:t>Election</a:t>
                      </a:r>
                    </a:p>
                  </a:txBody>
                  <a:tcPr anchor="ctr"/>
                </a:tc>
                <a:tc>
                  <a:txBody>
                    <a:bodyPr/>
                    <a:lstStyle/>
                    <a:p>
                      <a:r>
                        <a:rPr lang="en-US" sz="1200" dirty="0">
                          <a:latin typeface="Verdana" pitchFamily="34" charset="0"/>
                          <a:ea typeface="Verdana" pitchFamily="34" charset="0"/>
                          <a:cs typeface="Verdana" pitchFamily="34" charset="0"/>
                        </a:rPr>
                        <a:t>Default status if corporation under state law.</a:t>
                      </a:r>
                    </a:p>
                  </a:txBody>
                  <a:tcPr anchor="ctr"/>
                </a:tc>
                <a:tc>
                  <a:txBody>
                    <a:bodyPr/>
                    <a:lstStyle/>
                    <a:p>
                      <a:r>
                        <a:rPr lang="en-US" sz="1200" dirty="0">
                          <a:latin typeface="Verdana" pitchFamily="34" charset="0"/>
                          <a:ea typeface="Verdana" pitchFamily="34" charset="0"/>
                          <a:cs typeface="Verdana" pitchFamily="34" charset="0"/>
                        </a:rPr>
                        <a:t>Must formally elect to have corporation taxed as S corporation.</a:t>
                      </a:r>
                    </a:p>
                  </a:txBody>
                  <a:tcPr anchor="ctr"/>
                </a:tc>
                <a:tc>
                  <a:txBody>
                    <a:bodyPr/>
                    <a:lstStyle/>
                    <a:p>
                      <a:r>
                        <a:rPr lang="en-US" sz="1200" dirty="0">
                          <a:latin typeface="Verdana" pitchFamily="34" charset="0"/>
                          <a:ea typeface="Verdana" pitchFamily="34" charset="0"/>
                          <a:cs typeface="Verdana" pitchFamily="34" charset="0"/>
                        </a:rPr>
                        <a:t>Default status if unincorporated and have</a:t>
                      </a:r>
                      <a:r>
                        <a:rPr lang="en-US" sz="1200" baseline="0" dirty="0">
                          <a:latin typeface="Verdana" pitchFamily="34" charset="0"/>
                          <a:ea typeface="Verdana" pitchFamily="34" charset="0"/>
                          <a:cs typeface="Verdana" pitchFamily="34" charset="0"/>
                        </a:rPr>
                        <a:t> more than one owner.</a:t>
                      </a:r>
                      <a:endParaRPr lang="en-US" sz="12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1053336">
                <a:tc>
                  <a:txBody>
                    <a:bodyPr/>
                    <a:lstStyle/>
                    <a:p>
                      <a:r>
                        <a:rPr lang="en-US" sz="1200" dirty="0">
                          <a:latin typeface="Verdana" pitchFamily="34" charset="0"/>
                          <a:ea typeface="Verdana" pitchFamily="34" charset="0"/>
                          <a:cs typeface="Verdana" pitchFamily="34" charset="0"/>
                        </a:rPr>
                        <a:t>Income and loss allocations</a:t>
                      </a:r>
                    </a:p>
                  </a:txBody>
                  <a:tcPr anchor="ctr"/>
                </a:tc>
                <a:tc>
                  <a:txBody>
                    <a:bodyPr/>
                    <a:lstStyle/>
                    <a:p>
                      <a:r>
                        <a:rPr lang="en-US" sz="1200" dirty="0">
                          <a:latin typeface="Verdana" pitchFamily="34" charset="0"/>
                          <a:ea typeface="Verdana" pitchFamily="34" charset="0"/>
                          <a:cs typeface="Verdana" pitchFamily="34" charset="0"/>
                        </a:rPr>
                        <a:t>Not allocated to shareholders</a:t>
                      </a:r>
                    </a:p>
                  </a:txBody>
                  <a:tcPr anchor="ctr"/>
                </a:tc>
                <a:tc>
                  <a:txBody>
                    <a:bodyPr/>
                    <a:lstStyle/>
                    <a:p>
                      <a:r>
                        <a:rPr lang="en-US" sz="1200" dirty="0">
                          <a:latin typeface="Verdana" pitchFamily="34" charset="0"/>
                          <a:ea typeface="Verdana" pitchFamily="34" charset="0"/>
                          <a:cs typeface="Verdana" pitchFamily="34" charset="0"/>
                        </a:rPr>
                        <a:t>Income and loss flow</a:t>
                      </a:r>
                      <a:r>
                        <a:rPr lang="en-US" sz="1200" baseline="0" dirty="0">
                          <a:latin typeface="Verdana" pitchFamily="34" charset="0"/>
                          <a:ea typeface="Verdana" pitchFamily="34" charset="0"/>
                          <a:cs typeface="Verdana" pitchFamily="34" charset="0"/>
                        </a:rPr>
                        <a:t> through to owners based on ownership percentages.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Income and loss flow through to owners but may be allocated based on something other than ownership percentages (special allocations).</a:t>
                      </a:r>
                    </a:p>
                  </a:txBody>
                  <a:tcPr anchor="ctr"/>
                </a:tc>
                <a:extLst>
                  <a:ext uri="{0D108BD9-81ED-4DB2-BD59-A6C34878D82A}">
                    <a16:rowId xmlns:a16="http://schemas.microsoft.com/office/drawing/2014/main" val="10002"/>
                  </a:ext>
                </a:extLst>
              </a:tr>
              <a:tr h="1377439">
                <a:tc>
                  <a:txBody>
                    <a:bodyPr/>
                    <a:lstStyle/>
                    <a:p>
                      <a:r>
                        <a:rPr lang="en-US" sz="1200" dirty="0">
                          <a:latin typeface="Verdana" pitchFamily="34" charset="0"/>
                          <a:ea typeface="Verdana" pitchFamily="34" charset="0"/>
                          <a:cs typeface="Verdana" pitchFamily="34" charset="0"/>
                        </a:rPr>
                        <a:t>Entity debt included in stock</a:t>
                      </a:r>
                      <a:r>
                        <a:rPr lang="en-US" sz="1200" baseline="0" dirty="0">
                          <a:latin typeface="Verdana" pitchFamily="34" charset="0"/>
                          <a:ea typeface="Verdana" pitchFamily="34" charset="0"/>
                          <a:cs typeface="Verdana" pitchFamily="34" charset="0"/>
                        </a:rPr>
                        <a:t> (or partnership interest) basis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No </a:t>
                      </a:r>
                    </a:p>
                  </a:txBody>
                  <a:tcPr anchor="ctr"/>
                </a:tc>
                <a:tc>
                  <a:txBody>
                    <a:bodyPr/>
                    <a:lstStyle/>
                    <a:p>
                      <a:r>
                        <a:rPr lang="en-US" sz="1200" dirty="0">
                          <a:latin typeface="Verdana" pitchFamily="34" charset="0"/>
                          <a:ea typeface="Verdana" pitchFamily="34" charset="0"/>
                          <a:cs typeface="Verdana" pitchFamily="34" charset="0"/>
                        </a:rPr>
                        <a:t>Generally no. However, loans</a:t>
                      </a:r>
                      <a:r>
                        <a:rPr lang="en-US" sz="1200" baseline="0" dirty="0">
                          <a:latin typeface="Verdana" pitchFamily="34" charset="0"/>
                          <a:ea typeface="Verdana" pitchFamily="34" charset="0"/>
                          <a:cs typeface="Verdana" pitchFamily="34" charset="0"/>
                        </a:rPr>
                        <a:t> made from shareholder to corporation create debt basis. Losses may be deducted to extent of stock basis and then debt basis.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Yes. All entity liabilities are allocated to basis of partners.</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133993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76200"/>
            <a:ext cx="7772400" cy="1371600"/>
          </a:xfrm>
        </p:spPr>
        <p:txBody>
          <a:bodyPr>
            <a:noAutofit/>
          </a:bodyPr>
          <a:lstStyle/>
          <a:p>
            <a:r>
              <a:rPr lang="en-US" altLang="en-US" dirty="0"/>
              <a:t>Comparing C and S Corporations and Partnerships (3 of 5)</a:t>
            </a:r>
            <a:endParaRPr lang="en-US" dirty="0"/>
          </a:p>
        </p:txBody>
      </p:sp>
      <p:graphicFrame>
        <p:nvGraphicFramePr>
          <p:cNvPr id="5" name="Table 5"/>
          <p:cNvGraphicFramePr>
            <a:graphicFrameLocks noGrp="1"/>
          </p:cNvGraphicFramePr>
          <p:nvPr>
            <p:ph sz="quarter" idx="12"/>
            <p:extLst>
              <p:ext uri="{D42A27DB-BD31-4B8C-83A1-F6EECF244321}">
                <p14:modId xmlns:p14="http://schemas.microsoft.com/office/powerpoint/2010/main" val="629821956"/>
              </p:ext>
            </p:extLst>
          </p:nvPr>
        </p:nvGraphicFramePr>
        <p:xfrm>
          <a:off x="609600" y="1828800"/>
          <a:ext cx="8001000" cy="2853432"/>
        </p:xfrm>
        <a:graphic>
          <a:graphicData uri="http://schemas.openxmlformats.org/drawingml/2006/table">
            <a:tbl>
              <a:tblPr firstRow="1" bandRow="1">
                <a:tableStyleId>{5940675A-B579-460E-94D1-54222C63F5DA}</a:tableStyleId>
              </a:tblPr>
              <a:tblGrid>
                <a:gridCol w="19050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tblGrid>
              <a:tr h="428496">
                <a:tc>
                  <a:txBody>
                    <a:bodyPr/>
                    <a:lstStyle/>
                    <a:p>
                      <a:pPr algn="ctr"/>
                      <a:r>
                        <a:rPr lang="en-US" sz="1200" b="1" dirty="0">
                          <a:latin typeface="Verdana" pitchFamily="34" charset="0"/>
                          <a:ea typeface="Verdana" pitchFamily="34" charset="0"/>
                          <a:cs typeface="Verdana" pitchFamily="34" charset="0"/>
                        </a:rPr>
                        <a:t>Tax Characteristics</a:t>
                      </a:r>
                    </a:p>
                  </a:txBody>
                  <a:tcPr anchor="ctr"/>
                </a:tc>
                <a:tc>
                  <a:txBody>
                    <a:bodyPr/>
                    <a:lstStyle/>
                    <a:p>
                      <a:pPr algn="ctr"/>
                      <a:r>
                        <a:rPr lang="en-US" sz="1200" b="1" dirty="0">
                          <a:latin typeface="Verdana" pitchFamily="34" charset="0"/>
                          <a:ea typeface="Verdana" pitchFamily="34" charset="0"/>
                          <a:cs typeface="Verdana" pitchFamily="34" charset="0"/>
                        </a:rPr>
                        <a:t>C Corporation</a:t>
                      </a:r>
                      <a:r>
                        <a:rPr lang="en-US" sz="1200" b="1" baseline="0" dirty="0">
                          <a:latin typeface="Verdana" pitchFamily="34" charset="0"/>
                          <a:ea typeface="Verdana" pitchFamily="34" charset="0"/>
                          <a:cs typeface="Verdana" pitchFamily="34" charset="0"/>
                        </a:rPr>
                        <a:t> </a:t>
                      </a:r>
                      <a:endParaRPr lang="en-US" sz="1200" b="1" dirty="0">
                        <a:latin typeface="Verdana" pitchFamily="34" charset="0"/>
                        <a:ea typeface="Verdana" pitchFamily="34" charset="0"/>
                        <a:cs typeface="Verdana" pitchFamily="34" charset="0"/>
                      </a:endParaRPr>
                    </a:p>
                  </a:txBody>
                  <a:tcPr anchor="ctr"/>
                </a:tc>
                <a:tc>
                  <a:txBody>
                    <a:bodyPr/>
                    <a:lstStyle/>
                    <a:p>
                      <a:pPr algn="ctr"/>
                      <a:r>
                        <a:rPr lang="en-US" sz="1200" b="1" dirty="0">
                          <a:latin typeface="Verdana" pitchFamily="34" charset="0"/>
                          <a:ea typeface="Verdana" pitchFamily="34" charset="0"/>
                          <a:cs typeface="Verdana" pitchFamily="34" charset="0"/>
                        </a:rPr>
                        <a:t>S Corporation</a:t>
                      </a:r>
                    </a:p>
                  </a:txBody>
                  <a:tcPr anchor="ctr"/>
                </a:tc>
                <a:tc>
                  <a:txBody>
                    <a:bodyPr/>
                    <a:lstStyle/>
                    <a:p>
                      <a:pPr algn="ctr"/>
                      <a:r>
                        <a:rPr lang="en-US" sz="1200" b="1" dirty="0">
                          <a:latin typeface="Verdana" pitchFamily="34" charset="0"/>
                          <a:ea typeface="Verdana" pitchFamily="34" charset="0"/>
                          <a:cs typeface="Verdana" pitchFamily="34" charset="0"/>
                        </a:rPr>
                        <a:t>Partnership/LLC</a:t>
                      </a:r>
                    </a:p>
                  </a:txBody>
                  <a:tcPr anchor="ctr"/>
                </a:tc>
                <a:extLst>
                  <a:ext uri="{0D108BD9-81ED-4DB2-BD59-A6C34878D82A}">
                    <a16:rowId xmlns:a16="http://schemas.microsoft.com/office/drawing/2014/main" val="10000"/>
                  </a:ext>
                </a:extLst>
              </a:tr>
              <a:tr h="878194">
                <a:tc>
                  <a:txBody>
                    <a:bodyPr/>
                    <a:lstStyle/>
                    <a:p>
                      <a:r>
                        <a:rPr lang="en-US" sz="1200" dirty="0">
                          <a:latin typeface="Verdana" pitchFamily="34" charset="0"/>
                          <a:ea typeface="Verdana" pitchFamily="34" charset="0"/>
                          <a:cs typeface="Verdana" pitchFamily="34" charset="0"/>
                        </a:rPr>
                        <a:t>Loss limitations</a:t>
                      </a:r>
                    </a:p>
                  </a:txBody>
                  <a:tcPr anchor="ctr"/>
                </a:tc>
                <a:tc>
                  <a:txBody>
                    <a:bodyPr/>
                    <a:lstStyle/>
                    <a:p>
                      <a:r>
                        <a:rPr lang="en-US" sz="1200" dirty="0">
                          <a:latin typeface="Verdana" pitchFamily="34" charset="0"/>
                          <a:ea typeface="Verdana" pitchFamily="34" charset="0"/>
                          <a:cs typeface="Verdana" pitchFamily="34" charset="0"/>
                        </a:rPr>
                        <a:t>Losses remain at corporate</a:t>
                      </a:r>
                      <a:r>
                        <a:rPr lang="en-US" sz="1200" baseline="0" dirty="0">
                          <a:latin typeface="Verdana" pitchFamily="34" charset="0"/>
                          <a:ea typeface="Verdana" pitchFamily="34" charset="0"/>
                          <a:cs typeface="Verdana" pitchFamily="34" charset="0"/>
                        </a:rPr>
                        <a:t> level.</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Losses flow</a:t>
                      </a:r>
                      <a:r>
                        <a:rPr lang="en-US" sz="1200" baseline="0" dirty="0">
                          <a:latin typeface="Verdana" pitchFamily="34" charset="0"/>
                          <a:ea typeface="Verdana" pitchFamily="34" charset="0"/>
                          <a:cs typeface="Verdana" pitchFamily="34" charset="0"/>
                        </a:rPr>
                        <a:t> through but subject to basis limitation, at-risk limitation, passive activity limitations, and excess business loss limitations. </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Same as S corporations.</a:t>
                      </a:r>
                    </a:p>
                  </a:txBody>
                  <a:tcPr anchor="ctr"/>
                </a:tc>
                <a:extLst>
                  <a:ext uri="{0D108BD9-81ED-4DB2-BD59-A6C34878D82A}">
                    <a16:rowId xmlns:a16="http://schemas.microsoft.com/office/drawing/2014/main" val="10001"/>
                  </a:ext>
                </a:extLst>
              </a:tr>
              <a:tr h="1053336">
                <a:tc>
                  <a:txBody>
                    <a:bodyPr/>
                    <a:lstStyle/>
                    <a:p>
                      <a:r>
                        <a:rPr lang="en-US" sz="1200" dirty="0">
                          <a:latin typeface="Verdana" pitchFamily="34" charset="0"/>
                          <a:ea typeface="Verdana" pitchFamily="34" charset="0"/>
                          <a:cs typeface="Verdana" pitchFamily="34" charset="0"/>
                        </a:rPr>
                        <a:t>Self-employment income status of ordinary income</a:t>
                      </a:r>
                      <a:r>
                        <a:rPr lang="en-US" sz="1200" baseline="0" dirty="0">
                          <a:latin typeface="Verdana" pitchFamily="34" charset="0"/>
                          <a:ea typeface="Verdana" pitchFamily="34" charset="0"/>
                          <a:cs typeface="Verdana" pitchFamily="34" charset="0"/>
                        </a:rPr>
                        <a:t> allocations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Not applicable</a:t>
                      </a:r>
                    </a:p>
                  </a:txBody>
                  <a:tcPr anchor="ctr"/>
                </a:tc>
                <a:tc>
                  <a:txBody>
                    <a:bodyPr/>
                    <a:lstStyle/>
                    <a:p>
                      <a:r>
                        <a:rPr lang="en-US" sz="1200" dirty="0">
                          <a:latin typeface="Verdana" pitchFamily="34" charset="0"/>
                          <a:ea typeface="Verdana" pitchFamily="34" charset="0"/>
                          <a:cs typeface="Verdana" pitchFamily="34" charset="0"/>
                        </a:rPr>
                        <a:t>Not</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self-employment income.</a:t>
                      </a:r>
                    </a:p>
                  </a:txBody>
                  <a:tcPr anchor="ctr"/>
                </a:tc>
                <a:tc>
                  <a:txBody>
                    <a:bodyPr/>
                    <a:lstStyle/>
                    <a:p>
                      <a:r>
                        <a:rPr lang="en-US" sz="1200" dirty="0">
                          <a:latin typeface="Verdana" pitchFamily="34" charset="0"/>
                          <a:ea typeface="Verdana" pitchFamily="34" charset="0"/>
                          <a:cs typeface="Verdana" pitchFamily="34" charset="0"/>
                        </a:rPr>
                        <a:t>May be self-employment income depending on partner’s status.</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023019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76200"/>
            <a:ext cx="7772400" cy="1447800"/>
          </a:xfrm>
        </p:spPr>
        <p:txBody>
          <a:bodyPr>
            <a:noAutofit/>
          </a:bodyPr>
          <a:lstStyle/>
          <a:p>
            <a:r>
              <a:rPr lang="en-US" altLang="en-US" dirty="0"/>
              <a:t>Comparing C and S Corporations and Partnerships (4 of 5)</a:t>
            </a:r>
            <a:endParaRPr lang="en-US" dirty="0"/>
          </a:p>
        </p:txBody>
      </p:sp>
      <p:graphicFrame>
        <p:nvGraphicFramePr>
          <p:cNvPr id="5" name="Table 5"/>
          <p:cNvGraphicFramePr>
            <a:graphicFrameLocks noGrp="1"/>
          </p:cNvGraphicFramePr>
          <p:nvPr>
            <p:ph sz="quarter" idx="12"/>
            <p:extLst>
              <p:ext uri="{D42A27DB-BD31-4B8C-83A1-F6EECF244321}">
                <p14:modId xmlns:p14="http://schemas.microsoft.com/office/powerpoint/2010/main" val="1153349705"/>
              </p:ext>
            </p:extLst>
          </p:nvPr>
        </p:nvGraphicFramePr>
        <p:xfrm>
          <a:off x="381000" y="1836788"/>
          <a:ext cx="8382000" cy="3812717"/>
        </p:xfrm>
        <a:graphic>
          <a:graphicData uri="http://schemas.openxmlformats.org/drawingml/2006/table">
            <a:tbl>
              <a:tblPr firstRow="1" bandRow="1">
                <a:tableStyleId>{5940675A-B579-460E-94D1-54222C63F5DA}</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437966">
                <a:tc>
                  <a:txBody>
                    <a:bodyPr/>
                    <a:lstStyle/>
                    <a:p>
                      <a:pPr algn="ctr"/>
                      <a:r>
                        <a:rPr lang="en-US" sz="1200" b="1" dirty="0">
                          <a:latin typeface="Verdana" pitchFamily="34" charset="0"/>
                          <a:ea typeface="Verdana" pitchFamily="34" charset="0"/>
                          <a:cs typeface="Verdana" pitchFamily="34" charset="0"/>
                        </a:rPr>
                        <a:t>Tax Characteristic</a:t>
                      </a:r>
                    </a:p>
                  </a:txBody>
                  <a:tcPr anchor="ctr"/>
                </a:tc>
                <a:tc>
                  <a:txBody>
                    <a:bodyPr/>
                    <a:lstStyle/>
                    <a:p>
                      <a:pPr algn="ctr"/>
                      <a:r>
                        <a:rPr lang="en-US" sz="1200" b="1" dirty="0">
                          <a:latin typeface="Verdana" pitchFamily="34" charset="0"/>
                          <a:ea typeface="Verdana" pitchFamily="34" charset="0"/>
                          <a:cs typeface="Verdana" pitchFamily="34" charset="0"/>
                        </a:rPr>
                        <a:t>C Corporation</a:t>
                      </a:r>
                      <a:r>
                        <a:rPr lang="en-US" sz="1200" b="1" baseline="0" dirty="0">
                          <a:latin typeface="Verdana" pitchFamily="34" charset="0"/>
                          <a:ea typeface="Verdana" pitchFamily="34" charset="0"/>
                          <a:cs typeface="Verdana" pitchFamily="34" charset="0"/>
                        </a:rPr>
                        <a:t> </a:t>
                      </a:r>
                      <a:endParaRPr lang="en-US" sz="1200" b="1" dirty="0">
                        <a:latin typeface="Verdana" pitchFamily="34" charset="0"/>
                        <a:ea typeface="Verdana" pitchFamily="34" charset="0"/>
                        <a:cs typeface="Verdana" pitchFamily="34" charset="0"/>
                      </a:endParaRPr>
                    </a:p>
                  </a:txBody>
                  <a:tcPr anchor="ctr"/>
                </a:tc>
                <a:tc>
                  <a:txBody>
                    <a:bodyPr/>
                    <a:lstStyle/>
                    <a:p>
                      <a:pPr algn="ctr"/>
                      <a:r>
                        <a:rPr lang="en-US" sz="1200" b="1" dirty="0">
                          <a:latin typeface="Verdana" pitchFamily="34" charset="0"/>
                          <a:ea typeface="Verdana" pitchFamily="34" charset="0"/>
                          <a:cs typeface="Verdana" pitchFamily="34" charset="0"/>
                        </a:rPr>
                        <a:t>S Corporation</a:t>
                      </a:r>
                    </a:p>
                  </a:txBody>
                  <a:tcPr anchor="ctr"/>
                </a:tc>
                <a:tc>
                  <a:txBody>
                    <a:bodyPr/>
                    <a:lstStyle/>
                    <a:p>
                      <a:pPr algn="ctr"/>
                      <a:r>
                        <a:rPr lang="en-US" sz="1200" b="1" dirty="0">
                          <a:latin typeface="Verdana" pitchFamily="34" charset="0"/>
                          <a:ea typeface="Verdana" pitchFamily="34" charset="0"/>
                          <a:cs typeface="Verdana" pitchFamily="34" charset="0"/>
                        </a:rPr>
                        <a:t>Partnership/LLC</a:t>
                      </a:r>
                    </a:p>
                  </a:txBody>
                  <a:tcPr anchor="ctr"/>
                </a:tc>
                <a:extLst>
                  <a:ext uri="{0D108BD9-81ED-4DB2-BD59-A6C34878D82A}">
                    <a16:rowId xmlns:a16="http://schemas.microsoft.com/office/drawing/2014/main" val="10000"/>
                  </a:ext>
                </a:extLst>
              </a:tr>
              <a:tr h="864145">
                <a:tc>
                  <a:txBody>
                    <a:bodyPr/>
                    <a:lstStyle/>
                    <a:p>
                      <a:r>
                        <a:rPr lang="en-US" sz="1200" dirty="0">
                          <a:latin typeface="Verdana" pitchFamily="34" charset="0"/>
                          <a:ea typeface="Verdana" pitchFamily="34" charset="0"/>
                          <a:cs typeface="Verdana" pitchFamily="34" charset="0"/>
                        </a:rPr>
                        <a:t>Salary to owners permitted</a:t>
                      </a:r>
                    </a:p>
                  </a:txBody>
                  <a:tcPr anchor="ctr"/>
                </a:tc>
                <a:tc>
                  <a:txBody>
                    <a:bodyPr/>
                    <a:lstStyle/>
                    <a:p>
                      <a:r>
                        <a:rPr lang="en-US" sz="1200" dirty="0">
                          <a:latin typeface="Verdana" pitchFamily="34" charset="0"/>
                          <a:ea typeface="Verdana" pitchFamily="34" charset="0"/>
                          <a:cs typeface="Verdana" pitchFamily="34" charset="0"/>
                        </a:rPr>
                        <a:t>Yes</a:t>
                      </a:r>
                    </a:p>
                  </a:txBody>
                  <a:tcPr anchor="ctr"/>
                </a:tc>
                <a:tc>
                  <a:txBody>
                    <a:bodyPr/>
                    <a:lstStyle/>
                    <a:p>
                      <a:r>
                        <a:rPr lang="en-US" sz="1200" dirty="0">
                          <a:latin typeface="Verdana" pitchFamily="34" charset="0"/>
                          <a:ea typeface="Verdana" pitchFamily="34" charset="0"/>
                          <a:cs typeface="Verdana" pitchFamily="34" charset="0"/>
                        </a:rPr>
                        <a:t>Yes</a:t>
                      </a:r>
                      <a:r>
                        <a:rPr lang="en-US" sz="1200" baseline="0" dirty="0">
                          <a:latin typeface="Verdana" pitchFamily="34" charset="0"/>
                          <a:ea typeface="Verdana" pitchFamily="34" charset="0"/>
                          <a:cs typeface="Verdana" pitchFamily="34" charset="0"/>
                        </a:rPr>
                        <a:t> </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Generally no. Salary-type payments are guaranteed</a:t>
                      </a:r>
                      <a:r>
                        <a:rPr lang="en-US" sz="1200" baseline="0" dirty="0">
                          <a:latin typeface="Verdana" pitchFamily="34" charset="0"/>
                          <a:ea typeface="Verdana" pitchFamily="34" charset="0"/>
                          <a:cs typeface="Verdana" pitchFamily="34" charset="0"/>
                        </a:rPr>
                        <a:t> payments subject to self-employment tax.</a:t>
                      </a:r>
                      <a:endParaRPr lang="en-US" sz="12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864145">
                <a:tc>
                  <a:txBody>
                    <a:bodyPr/>
                    <a:lstStyle/>
                    <a:p>
                      <a:r>
                        <a:rPr lang="en-US" sz="1200" dirty="0">
                          <a:latin typeface="Verdana" pitchFamily="34" charset="0"/>
                          <a:ea typeface="Verdana" pitchFamily="34" charset="0"/>
                          <a:cs typeface="Verdana" pitchFamily="34" charset="0"/>
                        </a:rPr>
                        <a:t>Fringe benefits </a:t>
                      </a:r>
                    </a:p>
                  </a:txBody>
                  <a:tcPr anchor="ctr"/>
                </a:tc>
                <a:tc>
                  <a:txBody>
                    <a:bodyPr/>
                    <a:lstStyle/>
                    <a:p>
                      <a:r>
                        <a:rPr lang="en-US" sz="1200" dirty="0">
                          <a:latin typeface="Verdana" pitchFamily="34" charset="0"/>
                          <a:ea typeface="Verdana" pitchFamily="34" charset="0"/>
                          <a:cs typeface="Verdana" pitchFamily="34" charset="0"/>
                        </a:rPr>
                        <a:t>Can pay nontaxable fringe benefits to owners.</a:t>
                      </a:r>
                    </a:p>
                  </a:txBody>
                  <a:tcPr anchor="ctr"/>
                </a:tc>
                <a:tc>
                  <a:txBody>
                    <a:bodyPr/>
                    <a:lstStyle/>
                    <a:p>
                      <a:r>
                        <a:rPr lang="en-US" sz="1200" dirty="0">
                          <a:latin typeface="Verdana" pitchFamily="34" charset="0"/>
                          <a:ea typeface="Verdana" pitchFamily="34" charset="0"/>
                          <a:cs typeface="Verdana" pitchFamily="34" charset="0"/>
                        </a:rPr>
                        <a:t>Can pay nontaxable fringe benefits to owners who own 2</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percent or less of stock.</a:t>
                      </a:r>
                    </a:p>
                  </a:txBody>
                  <a:tcPr anchor="ctr"/>
                </a:tc>
                <a:tc>
                  <a:txBody>
                    <a:bodyPr/>
                    <a:lstStyle/>
                    <a:p>
                      <a:r>
                        <a:rPr lang="en-US" sz="1200" dirty="0">
                          <a:latin typeface="Verdana" pitchFamily="34" charset="0"/>
                          <a:ea typeface="Verdana" pitchFamily="34" charset="0"/>
                          <a:cs typeface="Verdana" pitchFamily="34" charset="0"/>
                        </a:rPr>
                        <a:t>May not pay nontaxable fringe benefits to owners.</a:t>
                      </a:r>
                    </a:p>
                  </a:txBody>
                  <a:tcPr anchor="ctr"/>
                </a:tc>
                <a:extLst>
                  <a:ext uri="{0D108BD9-81ED-4DB2-BD59-A6C34878D82A}">
                    <a16:rowId xmlns:a16="http://schemas.microsoft.com/office/drawing/2014/main" val="10002"/>
                  </a:ext>
                </a:extLst>
              </a:tr>
              <a:tr h="681806">
                <a:tc>
                  <a:txBody>
                    <a:bodyPr/>
                    <a:lstStyle/>
                    <a:p>
                      <a:r>
                        <a:rPr lang="en-US" sz="1200" dirty="0">
                          <a:latin typeface="Verdana" pitchFamily="34" charset="0"/>
                          <a:ea typeface="Verdana" pitchFamily="34" charset="0"/>
                          <a:cs typeface="Verdana" pitchFamily="34" charset="0"/>
                        </a:rPr>
                        <a:t>Operating distributions: Owner tax consequences </a:t>
                      </a:r>
                    </a:p>
                  </a:txBody>
                  <a:tcPr anchor="ctr"/>
                </a:tc>
                <a:tc>
                  <a:txBody>
                    <a:bodyPr/>
                    <a:lstStyle/>
                    <a:p>
                      <a:r>
                        <a:rPr lang="en-US" sz="1200" dirty="0">
                          <a:latin typeface="Verdana" pitchFamily="34" charset="0"/>
                          <a:ea typeface="Verdana" pitchFamily="34" charset="0"/>
                          <a:cs typeface="Verdana" pitchFamily="34" charset="0"/>
                        </a:rPr>
                        <a:t>Taxable as dividends</a:t>
                      </a:r>
                      <a:r>
                        <a:rPr lang="en-US" sz="1200" baseline="0" dirty="0">
                          <a:latin typeface="Verdana" pitchFamily="34" charset="0"/>
                          <a:ea typeface="Verdana" pitchFamily="34" charset="0"/>
                          <a:cs typeface="Verdana" pitchFamily="34" charset="0"/>
                        </a:rPr>
                        <a:t> to extent of earnings and profits.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Generally</a:t>
                      </a:r>
                      <a:r>
                        <a:rPr lang="en-US" sz="1200" baseline="0" dirty="0">
                          <a:latin typeface="Verdana" pitchFamily="34" charset="0"/>
                          <a:ea typeface="Verdana" pitchFamily="34" charset="0"/>
                          <a:cs typeface="Verdana" pitchFamily="34" charset="0"/>
                        </a:rPr>
                        <a:t> not taxable to extent of owner’s basis.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Same as S corporations.</a:t>
                      </a:r>
                    </a:p>
                  </a:txBody>
                  <a:tcPr anchor="ctr"/>
                </a:tc>
                <a:extLst>
                  <a:ext uri="{0D108BD9-81ED-4DB2-BD59-A6C34878D82A}">
                    <a16:rowId xmlns:a16="http://schemas.microsoft.com/office/drawing/2014/main" val="10003"/>
                  </a:ext>
                </a:extLst>
              </a:tr>
              <a:tr h="707028">
                <a:tc>
                  <a:txBody>
                    <a:bodyPr/>
                    <a:lstStyle/>
                    <a:p>
                      <a:r>
                        <a:rPr lang="en-US" sz="1200" dirty="0">
                          <a:latin typeface="Verdana" pitchFamily="34" charset="0"/>
                          <a:ea typeface="Verdana" pitchFamily="34" charset="0"/>
                          <a:cs typeface="Verdana" pitchFamily="34" charset="0"/>
                        </a:rPr>
                        <a:t>Operating distributions: Entity tax consequences</a:t>
                      </a:r>
                    </a:p>
                  </a:txBody>
                  <a:tcPr anchor="ctr"/>
                </a:tc>
                <a:tc>
                  <a:txBody>
                    <a:bodyPr/>
                    <a:lstStyle/>
                    <a:p>
                      <a:r>
                        <a:rPr lang="en-US" sz="1200" dirty="0">
                          <a:latin typeface="Verdana" pitchFamily="34" charset="0"/>
                          <a:ea typeface="Verdana" pitchFamily="34" charset="0"/>
                          <a:cs typeface="Verdana" pitchFamily="34" charset="0"/>
                        </a:rPr>
                        <a:t>Gain on distribution of</a:t>
                      </a:r>
                      <a:r>
                        <a:rPr lang="en-US" sz="1200" baseline="0" dirty="0">
                          <a:latin typeface="Verdana" pitchFamily="34" charset="0"/>
                          <a:ea typeface="Verdana" pitchFamily="34" charset="0"/>
                          <a:cs typeface="Verdana" pitchFamily="34" charset="0"/>
                        </a:rPr>
                        <a:t> appreciated property; no loss on distribution of depreciated property</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Same as C corporations</a:t>
                      </a:r>
                    </a:p>
                  </a:txBody>
                  <a:tcPr anchor="ctr"/>
                </a:tc>
                <a:tc>
                  <a:txBody>
                    <a:bodyPr/>
                    <a:lstStyle/>
                    <a:p>
                      <a:r>
                        <a:rPr lang="en-US" sz="1200" dirty="0">
                          <a:latin typeface="Verdana" pitchFamily="34" charset="0"/>
                          <a:ea typeface="Verdana" pitchFamily="34" charset="0"/>
                          <a:cs typeface="Verdana" pitchFamily="34" charset="0"/>
                        </a:rPr>
                        <a:t>Generally no gain or loss on distribution of property.</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106963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 y="76200"/>
            <a:ext cx="7772400" cy="1371600"/>
          </a:xfrm>
        </p:spPr>
        <p:txBody>
          <a:bodyPr>
            <a:noAutofit/>
          </a:bodyPr>
          <a:lstStyle/>
          <a:p>
            <a:r>
              <a:rPr lang="en-US" altLang="en-US" dirty="0"/>
              <a:t>Comparing C and S Corporations and Partnerships (5 of 5)</a:t>
            </a:r>
            <a:endParaRPr lang="en-US" dirty="0"/>
          </a:p>
        </p:txBody>
      </p:sp>
      <p:graphicFrame>
        <p:nvGraphicFramePr>
          <p:cNvPr id="8" name="Table 5"/>
          <p:cNvGraphicFramePr>
            <a:graphicFrameLocks noGrp="1"/>
          </p:cNvGraphicFramePr>
          <p:nvPr>
            <p:ph sz="quarter" idx="12"/>
            <p:extLst>
              <p:ext uri="{D42A27DB-BD31-4B8C-83A1-F6EECF244321}">
                <p14:modId xmlns:p14="http://schemas.microsoft.com/office/powerpoint/2010/main" val="2907953756"/>
              </p:ext>
            </p:extLst>
          </p:nvPr>
        </p:nvGraphicFramePr>
        <p:xfrm>
          <a:off x="381000" y="1828800"/>
          <a:ext cx="8382000" cy="3557631"/>
        </p:xfrm>
        <a:graphic>
          <a:graphicData uri="http://schemas.openxmlformats.org/drawingml/2006/table">
            <a:tbl>
              <a:tblPr firstRow="1" bandRow="1">
                <a:tableStyleId>{5940675A-B579-460E-94D1-54222C63F5DA}</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457200">
                <a:tc>
                  <a:txBody>
                    <a:bodyPr/>
                    <a:lstStyle/>
                    <a:p>
                      <a:pPr algn="ctr"/>
                      <a:r>
                        <a:rPr lang="en-US" sz="1200" b="1" dirty="0">
                          <a:latin typeface="Verdana" pitchFamily="34" charset="0"/>
                          <a:ea typeface="Verdana" pitchFamily="34" charset="0"/>
                          <a:cs typeface="Verdana" pitchFamily="34" charset="0"/>
                        </a:rPr>
                        <a:t>Tax Characteristics</a:t>
                      </a:r>
                    </a:p>
                  </a:txBody>
                  <a:tcPr anchor="ctr"/>
                </a:tc>
                <a:tc>
                  <a:txBody>
                    <a:bodyPr/>
                    <a:lstStyle/>
                    <a:p>
                      <a:pPr algn="ctr"/>
                      <a:r>
                        <a:rPr lang="en-US" sz="1200" b="1" dirty="0">
                          <a:latin typeface="Verdana" pitchFamily="34" charset="0"/>
                          <a:ea typeface="Verdana" pitchFamily="34" charset="0"/>
                          <a:cs typeface="Verdana" pitchFamily="34" charset="0"/>
                        </a:rPr>
                        <a:t>C Corporation</a:t>
                      </a:r>
                      <a:r>
                        <a:rPr lang="en-US" sz="1200" b="1" baseline="0" dirty="0">
                          <a:latin typeface="Verdana" pitchFamily="34" charset="0"/>
                          <a:ea typeface="Verdana" pitchFamily="34" charset="0"/>
                          <a:cs typeface="Verdana" pitchFamily="34" charset="0"/>
                        </a:rPr>
                        <a:t> </a:t>
                      </a:r>
                      <a:endParaRPr lang="en-US" sz="1200" b="1" dirty="0">
                        <a:latin typeface="Verdana" pitchFamily="34" charset="0"/>
                        <a:ea typeface="Verdana" pitchFamily="34" charset="0"/>
                        <a:cs typeface="Verdana" pitchFamily="34" charset="0"/>
                      </a:endParaRPr>
                    </a:p>
                  </a:txBody>
                  <a:tcPr anchor="ctr"/>
                </a:tc>
                <a:tc>
                  <a:txBody>
                    <a:bodyPr/>
                    <a:lstStyle/>
                    <a:p>
                      <a:pPr algn="ctr"/>
                      <a:r>
                        <a:rPr lang="en-US" sz="1200" b="1" dirty="0">
                          <a:latin typeface="Verdana" pitchFamily="34" charset="0"/>
                          <a:ea typeface="Verdana" pitchFamily="34" charset="0"/>
                          <a:cs typeface="Verdana" pitchFamily="34" charset="0"/>
                        </a:rPr>
                        <a:t>S Corporation</a:t>
                      </a:r>
                    </a:p>
                  </a:txBody>
                  <a:tcPr anchor="ctr"/>
                </a:tc>
                <a:tc>
                  <a:txBody>
                    <a:bodyPr/>
                    <a:lstStyle/>
                    <a:p>
                      <a:pPr algn="ctr"/>
                      <a:r>
                        <a:rPr lang="en-US" sz="1200" b="1" dirty="0">
                          <a:latin typeface="Verdana" pitchFamily="34" charset="0"/>
                          <a:ea typeface="Verdana" pitchFamily="34" charset="0"/>
                          <a:cs typeface="Verdana" pitchFamily="34" charset="0"/>
                        </a:rPr>
                        <a:t>Partnership/LLC</a:t>
                      </a:r>
                    </a:p>
                  </a:txBody>
                  <a:tcPr anchor="ctr"/>
                </a:tc>
                <a:extLst>
                  <a:ext uri="{0D108BD9-81ED-4DB2-BD59-A6C34878D82A}">
                    <a16:rowId xmlns:a16="http://schemas.microsoft.com/office/drawing/2014/main" val="10000"/>
                  </a:ext>
                </a:extLst>
              </a:tr>
              <a:tr h="864145">
                <a:tc>
                  <a:txBody>
                    <a:bodyPr/>
                    <a:lstStyle/>
                    <a:p>
                      <a:r>
                        <a:rPr lang="en-US" sz="1200" dirty="0">
                          <a:latin typeface="Verdana" pitchFamily="34" charset="0"/>
                          <a:ea typeface="Verdana" pitchFamily="34" charset="0"/>
                          <a:cs typeface="Verdana" pitchFamily="34" charset="0"/>
                        </a:rPr>
                        <a:t>Liquidating distributions</a:t>
                      </a:r>
                    </a:p>
                  </a:txBody>
                  <a:tcPr anchor="ctr"/>
                </a:tc>
                <a:tc>
                  <a:txBody>
                    <a:bodyPr/>
                    <a:lstStyle/>
                    <a:p>
                      <a:r>
                        <a:rPr lang="en-US" sz="1200" dirty="0">
                          <a:latin typeface="Verdana" pitchFamily="34" charset="0"/>
                          <a:ea typeface="Verdana" pitchFamily="34" charset="0"/>
                          <a:cs typeface="Verdana" pitchFamily="34" charset="0"/>
                        </a:rPr>
                        <a:t>Corporation and</a:t>
                      </a:r>
                      <a:r>
                        <a:rPr lang="en-US" sz="1200" baseline="0" dirty="0">
                          <a:latin typeface="Verdana" pitchFamily="34" charset="0"/>
                          <a:ea typeface="Verdana" pitchFamily="34" charset="0"/>
                          <a:cs typeface="Verdana" pitchFamily="34" charset="0"/>
                        </a:rPr>
                        <a:t> shareholders generally recognize gain or loss on distributions.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Same as C corporations</a:t>
                      </a:r>
                    </a:p>
                  </a:txBody>
                  <a:tcPr anchor="ctr"/>
                </a:tc>
                <a:tc>
                  <a:txBody>
                    <a:bodyPr/>
                    <a:lstStyle/>
                    <a:p>
                      <a:r>
                        <a:rPr lang="en-US" sz="1200" dirty="0">
                          <a:latin typeface="Verdana" pitchFamily="34" charset="0"/>
                          <a:ea typeface="Verdana" pitchFamily="34" charset="0"/>
                          <a:cs typeface="Verdana" pitchFamily="34" charset="0"/>
                        </a:rPr>
                        <a:t>Partnership and partners</a:t>
                      </a:r>
                      <a:r>
                        <a:rPr lang="en-US" sz="1200" baseline="0" dirty="0">
                          <a:latin typeface="Verdana" pitchFamily="34" charset="0"/>
                          <a:ea typeface="Verdana" pitchFamily="34" charset="0"/>
                          <a:cs typeface="Verdana" pitchFamily="34" charset="0"/>
                        </a:rPr>
                        <a:t> generally do not recognize gain or loss on liquidating distributions.</a:t>
                      </a:r>
                      <a:endParaRPr lang="en-US" sz="12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1528535">
                <a:tc>
                  <a:txBody>
                    <a:bodyPr/>
                    <a:lstStyle/>
                    <a:p>
                      <a:r>
                        <a:rPr lang="en-US" sz="1200" dirty="0">
                          <a:latin typeface="Verdana" pitchFamily="34" charset="0"/>
                          <a:ea typeface="Verdana" pitchFamily="34" charset="0"/>
                          <a:cs typeface="Verdana" pitchFamily="34" charset="0"/>
                        </a:rPr>
                        <a:t>Entity-level</a:t>
                      </a:r>
                      <a:r>
                        <a:rPr lang="en-US" sz="1200" baseline="0" dirty="0">
                          <a:latin typeface="Verdana" pitchFamily="34" charset="0"/>
                          <a:ea typeface="Verdana" pitchFamily="34" charset="0"/>
                          <a:cs typeface="Verdana" pitchFamily="34" charset="0"/>
                        </a:rPr>
                        <a:t> taxes</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Yes, based on corporate tax rate schedule.</a:t>
                      </a:r>
                    </a:p>
                  </a:txBody>
                  <a:tcPr anchor="ctr"/>
                </a:tc>
                <a:tc>
                  <a:txBody>
                    <a:bodyPr/>
                    <a:lstStyle/>
                    <a:p>
                      <a:r>
                        <a:rPr lang="en-US" sz="1200" dirty="0">
                          <a:latin typeface="Verdana" pitchFamily="34" charset="0"/>
                          <a:ea typeface="Verdana" pitchFamily="34" charset="0"/>
                          <a:cs typeface="Verdana" pitchFamily="34" charset="0"/>
                        </a:rPr>
                        <a:t>Generally no, but may be required to pay build-in</a:t>
                      </a:r>
                      <a:r>
                        <a:rPr lang="en-US" sz="1200" baseline="0" dirty="0">
                          <a:latin typeface="Verdana" pitchFamily="34" charset="0"/>
                          <a:ea typeface="Verdana" pitchFamily="34" charset="0"/>
                          <a:cs typeface="Verdana" pitchFamily="34" charset="0"/>
                        </a:rPr>
                        <a:t> gains tax, excess passive investment income tax, or LIFO recapture tax if converting from C to S corporation.</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No</a:t>
                      </a:r>
                    </a:p>
                  </a:txBody>
                  <a:tcPr anchor="ctr"/>
                </a:tc>
                <a:extLst>
                  <a:ext uri="{0D108BD9-81ED-4DB2-BD59-A6C34878D82A}">
                    <a16:rowId xmlns:a16="http://schemas.microsoft.com/office/drawing/2014/main" val="10002"/>
                  </a:ext>
                </a:extLst>
              </a:tr>
              <a:tr h="681806">
                <a:tc>
                  <a:txBody>
                    <a:bodyPr/>
                    <a:lstStyle/>
                    <a:p>
                      <a:r>
                        <a:rPr lang="en-US" sz="1200" dirty="0">
                          <a:latin typeface="Verdana" pitchFamily="34" charset="0"/>
                          <a:ea typeface="Verdana" pitchFamily="34" charset="0"/>
                          <a:cs typeface="Verdana" pitchFamily="34" charset="0"/>
                        </a:rPr>
                        <a:t>Tax</a:t>
                      </a:r>
                      <a:r>
                        <a:rPr lang="en-US" sz="1200" baseline="0" dirty="0">
                          <a:latin typeface="Verdana" pitchFamily="34" charset="0"/>
                          <a:ea typeface="Verdana" pitchFamily="34" charset="0"/>
                          <a:cs typeface="Verdana" pitchFamily="34" charset="0"/>
                        </a:rPr>
                        <a:t> year</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Last day of</a:t>
                      </a:r>
                      <a:r>
                        <a:rPr lang="en-US" sz="1200" baseline="0" dirty="0">
                          <a:latin typeface="Verdana" pitchFamily="34" charset="0"/>
                          <a:ea typeface="Verdana" pitchFamily="34" charset="0"/>
                          <a:cs typeface="Verdana" pitchFamily="34" charset="0"/>
                        </a:rPr>
                        <a:t> any month or 52/53-week year.</a:t>
                      </a:r>
                      <a:endParaRPr lang="en-US" sz="1200" dirty="0">
                        <a:latin typeface="Verdana" pitchFamily="34" charset="0"/>
                        <a:ea typeface="Verdana" pitchFamily="34" charset="0"/>
                        <a:cs typeface="Verdana" pitchFamily="34" charset="0"/>
                      </a:endParaRPr>
                    </a:p>
                  </a:txBody>
                  <a:tcPr anchor="ctr"/>
                </a:tc>
                <a:tc>
                  <a:txBody>
                    <a:bodyPr/>
                    <a:lstStyle/>
                    <a:p>
                      <a:r>
                        <a:rPr lang="en-US" sz="1200" dirty="0">
                          <a:latin typeface="Verdana" pitchFamily="34" charset="0"/>
                          <a:ea typeface="Verdana" pitchFamily="34" charset="0"/>
                          <a:cs typeface="Verdana" pitchFamily="34" charset="0"/>
                        </a:rPr>
                        <a:t>Generally calendar year.</a:t>
                      </a:r>
                    </a:p>
                  </a:txBody>
                  <a:tcPr anchor="ctr"/>
                </a:tc>
                <a:tc>
                  <a:txBody>
                    <a:bodyPr/>
                    <a:lstStyle/>
                    <a:p>
                      <a:r>
                        <a:rPr lang="en-US" sz="1200" dirty="0">
                          <a:latin typeface="Verdana" pitchFamily="34" charset="0"/>
                          <a:ea typeface="Verdana" pitchFamily="34" charset="0"/>
                          <a:cs typeface="Verdana" pitchFamily="34" charset="0"/>
                        </a:rPr>
                        <a:t>Based on tax year of owners.</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204230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58863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Election? (1 of 2)</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dirty="0"/>
              <a:t>Suppose CCS was formed with Nicole Johnson, Sarah Walker, and Chanzz Inc., a corporation owned by Chance Armstrong, as shareholders. Would CCS be eligible to elect S corporation status?</a:t>
            </a:r>
            <a:endParaRPr lang="en-US" altLang="en-US" b="1" dirty="0"/>
          </a:p>
          <a:p>
            <a:pPr marL="685800" lvl="1" indent="0">
              <a:spcBef>
                <a:spcPts val="600"/>
              </a:spcBef>
              <a:spcAft>
                <a:spcPts val="2400"/>
              </a:spcAft>
              <a:buNone/>
            </a:pPr>
            <a:r>
              <a:rPr lang="en-US" altLang="en-US" b="1" dirty="0"/>
              <a:t>No. Because one of its shareholders, Chanzz Inc., is a corporation, CCS would not be eligible to elect S corporation status.</a:t>
            </a:r>
          </a:p>
        </p:txBody>
      </p:sp>
    </p:spTree>
    <p:extLst>
      <p:ext uri="{BB962C8B-B14F-4D97-AF65-F5344CB8AC3E}">
        <p14:creationId xmlns:p14="http://schemas.microsoft.com/office/powerpoint/2010/main" val="2102940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S Corporation Election? (2 of 2)</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sz="2400" dirty="0"/>
              <a:t>Suppose Nicole, Sarah, and Chance recruited 97 U.S. residents to become shareholders of CCS. Meanwhile, Nicole gave several of her CCS shares to her grandfather and his bride as a wedding gift </a:t>
            </a:r>
            <a:r>
              <a:rPr lang="en-US" sz="2400" dirty="0"/>
              <a:t>and to her first cousin as an MBA graduation gift.</a:t>
            </a:r>
            <a:r>
              <a:rPr lang="en-US" altLang="en-US" sz="2400" dirty="0"/>
              <a:t> After the transfer, CCS had 103 shareholders. Can CCS elect S corporation status?</a:t>
            </a:r>
            <a:r>
              <a:rPr lang="en-US" altLang="en-US" sz="2400" b="1" baseline="0" dirty="0"/>
              <a:t> </a:t>
            </a:r>
          </a:p>
          <a:p>
            <a:pPr marL="685800" indent="0">
              <a:spcBef>
                <a:spcPts val="600"/>
              </a:spcBef>
              <a:buNone/>
            </a:pPr>
            <a:r>
              <a:rPr lang="en-US" altLang="en-US" sz="2000" b="1" dirty="0"/>
              <a:t>Yes. Nicole (descendant of common ancestor), her first cousin (descendant of common ancestor), her grandfather (common ancestor), and her grandfather’s wife (spouse of common ancestor) are treated as one shareholder for purposes of the 100-shareholder limit.</a:t>
            </a:r>
            <a:endParaRPr lang="en-US" altLang="en-US" sz="2000" dirty="0"/>
          </a:p>
        </p:txBody>
      </p:sp>
    </p:spTree>
    <p:extLst>
      <p:ext uri="{BB962C8B-B14F-4D97-AF65-F5344CB8AC3E}">
        <p14:creationId xmlns:p14="http://schemas.microsoft.com/office/powerpoint/2010/main" val="1227268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2070" y="152400"/>
            <a:ext cx="6924124" cy="1235428"/>
          </a:xfrm>
        </p:spPr>
        <p:txBody>
          <a:bodyPr/>
          <a:lstStyle/>
          <a:p>
            <a:r>
              <a:rPr lang="en-US" altLang="en-US" dirty="0"/>
              <a:t>S Corporation Terminations (1 of 2)</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sz="2400" b="1" dirty="0"/>
              <a:t>Voluntary Terminations</a:t>
            </a:r>
            <a:endParaRPr lang="en-US" altLang="en-US" sz="2400" dirty="0"/>
          </a:p>
          <a:p>
            <a:pPr lvl="1">
              <a:spcBef>
                <a:spcPts val="600"/>
              </a:spcBef>
            </a:pPr>
            <a:r>
              <a:rPr lang="en-US" altLang="en-US" sz="2200" dirty="0"/>
              <a:t>Elected by shareholders with &gt;50 percent of stock</a:t>
            </a:r>
          </a:p>
          <a:p>
            <a:pPr lvl="1">
              <a:spcBef>
                <a:spcPts val="600"/>
              </a:spcBef>
            </a:pPr>
            <a:r>
              <a:rPr lang="en-US" altLang="en-US" sz="2200" dirty="0"/>
              <a:t>Effective date</a:t>
            </a:r>
          </a:p>
          <a:p>
            <a:pPr>
              <a:spcBef>
                <a:spcPts val="600"/>
              </a:spcBef>
            </a:pPr>
            <a:r>
              <a:rPr lang="en-US" altLang="en-US" sz="2400" b="1" dirty="0"/>
              <a:t>Involuntary Terminations</a:t>
            </a:r>
            <a:endParaRPr lang="en-US" altLang="en-US" sz="2400" dirty="0"/>
          </a:p>
          <a:p>
            <a:pPr lvl="1">
              <a:spcBef>
                <a:spcPts val="600"/>
              </a:spcBef>
            </a:pPr>
            <a:r>
              <a:rPr lang="en-US" altLang="en-US" sz="2200" dirty="0"/>
              <a:t>Failing S corporation requirements</a:t>
            </a:r>
          </a:p>
          <a:p>
            <a:pPr lvl="1">
              <a:spcBef>
                <a:spcPts val="600"/>
              </a:spcBef>
            </a:pPr>
            <a:r>
              <a:rPr lang="en-US" altLang="en-US" sz="2200" dirty="0"/>
              <a:t>Passive investment income in excess of 25 percent of gross receipts for three years </a:t>
            </a:r>
          </a:p>
          <a:p>
            <a:pPr lvl="2">
              <a:spcBef>
                <a:spcPts val="600"/>
              </a:spcBef>
            </a:pPr>
            <a:r>
              <a:rPr lang="en-US" altLang="en-US" sz="2000" dirty="0"/>
              <a:t>Restricted to S corporations with “earnings and profits”</a:t>
            </a:r>
          </a:p>
          <a:p>
            <a:pPr lvl="2">
              <a:spcBef>
                <a:spcPts val="600"/>
              </a:spcBef>
            </a:pPr>
            <a:r>
              <a:rPr lang="en-US" altLang="en-US" sz="2000" dirty="0"/>
              <a:t>Passive investment income; gross receipts</a:t>
            </a:r>
          </a:p>
          <a:p>
            <a:pPr lvl="1">
              <a:spcBef>
                <a:spcPts val="600"/>
              </a:spcBef>
            </a:pPr>
            <a:r>
              <a:rPr lang="en-US" altLang="en-US" sz="2200" dirty="0"/>
              <a:t>Effective date </a:t>
            </a:r>
          </a:p>
        </p:txBody>
      </p:sp>
    </p:spTree>
    <p:extLst>
      <p:ext uri="{BB962C8B-B14F-4D97-AF65-F5344CB8AC3E}">
        <p14:creationId xmlns:p14="http://schemas.microsoft.com/office/powerpoint/2010/main" val="1017541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02070" y="152400"/>
            <a:ext cx="6924124" cy="1235428"/>
          </a:xfrm>
        </p:spPr>
        <p:txBody>
          <a:bodyPr/>
          <a:lstStyle/>
          <a:p>
            <a:r>
              <a:rPr lang="en-US" altLang="en-US" dirty="0"/>
              <a:t>S Corporation Terminations (2 of 2)</a:t>
            </a:r>
            <a:endParaRPr lang="en-US" dirty="0"/>
          </a:p>
        </p:txBody>
      </p:sp>
      <p:sp>
        <p:nvSpPr>
          <p:cNvPr id="8" name="Content Placeholder 7"/>
          <p:cNvSpPr>
            <a:spLocks noGrp="1"/>
          </p:cNvSpPr>
          <p:nvPr>
            <p:ph sz="quarter" idx="10"/>
          </p:nvPr>
        </p:nvSpPr>
        <p:spPr>
          <a:xfrm>
            <a:off x="457200" y="1600200"/>
            <a:ext cx="8229600" cy="4724400"/>
          </a:xfrm>
        </p:spPr>
        <p:txBody>
          <a:bodyPr/>
          <a:lstStyle/>
          <a:p>
            <a:pPr>
              <a:spcBef>
                <a:spcPts val="600"/>
              </a:spcBef>
            </a:pPr>
            <a:r>
              <a:rPr lang="en-US" altLang="en-US" b="1" dirty="0"/>
              <a:t>Short tax years</a:t>
            </a:r>
            <a:endParaRPr lang="en-US" altLang="en-US" dirty="0"/>
          </a:p>
          <a:p>
            <a:pPr lvl="1">
              <a:spcBef>
                <a:spcPts val="600"/>
              </a:spcBef>
            </a:pPr>
            <a:r>
              <a:rPr lang="en-US" altLang="en-US" dirty="0"/>
              <a:t>Allocation of income across S and C corporation years </a:t>
            </a:r>
          </a:p>
          <a:p>
            <a:pPr lvl="1">
              <a:spcBef>
                <a:spcPts val="600"/>
              </a:spcBef>
            </a:pPr>
            <a:r>
              <a:rPr lang="en-US" altLang="en-US" dirty="0"/>
              <a:t>Daily method</a:t>
            </a:r>
          </a:p>
          <a:p>
            <a:pPr lvl="1">
              <a:spcBef>
                <a:spcPts val="600"/>
              </a:spcBef>
            </a:pPr>
            <a:r>
              <a:rPr lang="en-US" altLang="en-US" dirty="0"/>
              <a:t>Specific identification method</a:t>
            </a:r>
          </a:p>
          <a:p>
            <a:pPr lvl="1">
              <a:spcBef>
                <a:spcPts val="600"/>
              </a:spcBef>
            </a:pPr>
            <a:r>
              <a:rPr lang="en-US" altLang="en-US" dirty="0"/>
              <a:t>Tax return due dates</a:t>
            </a:r>
          </a:p>
          <a:p>
            <a:pPr>
              <a:spcBef>
                <a:spcPts val="600"/>
              </a:spcBef>
            </a:pPr>
            <a:r>
              <a:rPr lang="en-US" altLang="en-US" b="1" dirty="0"/>
              <a:t>S corporation reelections</a:t>
            </a:r>
            <a:endParaRPr lang="en-US" altLang="en-US" dirty="0"/>
          </a:p>
          <a:p>
            <a:pPr lvl="1">
              <a:spcBef>
                <a:spcPts val="600"/>
              </a:spcBef>
            </a:pPr>
            <a:r>
              <a:rPr lang="en-US" altLang="en-US" dirty="0"/>
              <a:t>Generally available at the beginning of the fifth year after year of termination</a:t>
            </a:r>
          </a:p>
          <a:p>
            <a:pPr lvl="1">
              <a:spcBef>
                <a:spcPts val="600"/>
              </a:spcBef>
            </a:pPr>
            <a:r>
              <a:rPr lang="en-US" altLang="en-US" dirty="0"/>
              <a:t>Early IRS consent</a:t>
            </a:r>
          </a:p>
        </p:txBody>
      </p:sp>
    </p:spTree>
    <p:extLst>
      <p:ext uri="{BB962C8B-B14F-4D97-AF65-F5344CB8AC3E}">
        <p14:creationId xmlns:p14="http://schemas.microsoft.com/office/powerpoint/2010/main" val="3291923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t>Operating Issues (1 of 4)</a:t>
            </a:r>
            <a:endParaRPr lang="en-US" dirty="0"/>
          </a:p>
        </p:txBody>
      </p:sp>
      <p:sp>
        <p:nvSpPr>
          <p:cNvPr id="8" name="Content Placeholder 7"/>
          <p:cNvSpPr>
            <a:spLocks noGrp="1"/>
          </p:cNvSpPr>
          <p:nvPr>
            <p:ph sz="quarter" idx="10"/>
          </p:nvPr>
        </p:nvSpPr>
        <p:spPr>
          <a:xfrm>
            <a:off x="457200" y="1600200"/>
            <a:ext cx="8229600" cy="4800600"/>
          </a:xfrm>
        </p:spPr>
        <p:txBody>
          <a:bodyPr/>
          <a:lstStyle/>
          <a:p>
            <a:pPr>
              <a:spcBef>
                <a:spcPts val="600"/>
              </a:spcBef>
            </a:pPr>
            <a:r>
              <a:rPr lang="en-US" altLang="en-US" b="1" dirty="0"/>
              <a:t>Accounting methods and periods</a:t>
            </a:r>
            <a:endParaRPr lang="en-US" altLang="en-US" dirty="0"/>
          </a:p>
          <a:p>
            <a:pPr lvl="1">
              <a:spcBef>
                <a:spcPts val="600"/>
              </a:spcBef>
            </a:pPr>
            <a:r>
              <a:rPr lang="en-US" altLang="en-US" dirty="0"/>
              <a:t>Elected at entity level</a:t>
            </a:r>
          </a:p>
          <a:p>
            <a:pPr lvl="1">
              <a:spcBef>
                <a:spcPts val="600"/>
              </a:spcBef>
            </a:pPr>
            <a:r>
              <a:rPr lang="en-US" altLang="en-US" dirty="0"/>
              <a:t>Methods carry over from C corporation years</a:t>
            </a:r>
          </a:p>
          <a:p>
            <a:pPr lvl="1">
              <a:spcBef>
                <a:spcPts val="600"/>
              </a:spcBef>
            </a:pPr>
            <a:r>
              <a:rPr lang="en-US" altLang="en-US" dirty="0"/>
              <a:t>May choose cash, accrual, or hybrid methods</a:t>
            </a:r>
          </a:p>
          <a:p>
            <a:pPr lvl="1">
              <a:spcBef>
                <a:spcPts val="600"/>
              </a:spcBef>
            </a:pPr>
            <a:r>
              <a:rPr lang="en-US" altLang="en-US" dirty="0"/>
              <a:t>Must use a calendar year-end unless established business purpose for alternative year-end or natural business year-end</a:t>
            </a:r>
          </a:p>
        </p:txBody>
      </p:sp>
    </p:spTree>
    <p:extLst>
      <p:ext uri="{BB962C8B-B14F-4D97-AF65-F5344CB8AC3E}">
        <p14:creationId xmlns:p14="http://schemas.microsoft.com/office/powerpoint/2010/main" val="3962415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6320</TotalTime>
  <Words>3289</Words>
  <Application>Microsoft Office PowerPoint</Application>
  <PresentationFormat>On-screen Show (4:3)</PresentationFormat>
  <Paragraphs>344</Paragraphs>
  <Slides>46</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46</vt:i4>
      </vt:variant>
    </vt:vector>
  </HeadingPairs>
  <TitlesOfParts>
    <vt:vector size="53" baseType="lpstr">
      <vt:lpstr>Arial</vt:lpstr>
      <vt:lpstr>Calibri</vt:lpstr>
      <vt:lpstr>Courier New</vt:lpstr>
      <vt:lpstr>Verdana</vt:lpstr>
      <vt:lpstr>Wingdings</vt:lpstr>
      <vt:lpstr>Office Theme</vt:lpstr>
      <vt:lpstr>1_Office Theme</vt:lpstr>
      <vt:lpstr>Taxation of Business Entities</vt:lpstr>
      <vt:lpstr>Learning Objectives (1 of 2)</vt:lpstr>
      <vt:lpstr>Learning Objectives (2 of 2)</vt:lpstr>
      <vt:lpstr>S Corporation Elections</vt:lpstr>
      <vt:lpstr>S Corporation Election? (1 of 2)</vt:lpstr>
      <vt:lpstr>S Corporation Election? (2 of 2)</vt:lpstr>
      <vt:lpstr>S Corporation Terminations (1 of 2)</vt:lpstr>
      <vt:lpstr>S Corporation Terminations (2 of 2)</vt:lpstr>
      <vt:lpstr>Operating Issues (1 of 4)</vt:lpstr>
      <vt:lpstr>Operating Issues (2 of 4)</vt:lpstr>
      <vt:lpstr>Operating Issues (3 of 4)</vt:lpstr>
      <vt:lpstr>Operating Issues (4 of 4)</vt:lpstr>
      <vt:lpstr>Income and Loss Allocations (1 of 2)</vt:lpstr>
      <vt:lpstr>Income and Loss Allocations (2 of 2)</vt:lpstr>
      <vt:lpstr>Shareholder’s Basis (1 of 3)</vt:lpstr>
      <vt:lpstr>Shareholder’s Basis (2 of 3)</vt:lpstr>
      <vt:lpstr>Shareholder’s Basis (3 of 3)</vt:lpstr>
      <vt:lpstr>Loss Limitations (1 of 8)</vt:lpstr>
      <vt:lpstr>Loss Limitations (2 of 8)</vt:lpstr>
      <vt:lpstr>Loss Limitations (3 of 8)</vt:lpstr>
      <vt:lpstr>Loss Limitations (4 of 8)</vt:lpstr>
      <vt:lpstr>Loss Limitations (5 of 8)</vt:lpstr>
      <vt:lpstr>Loss Limitations (6 of 8)</vt:lpstr>
      <vt:lpstr>Loss Limitations (7 of 8)</vt:lpstr>
      <vt:lpstr>Loss Limitations (8 of 8)</vt:lpstr>
      <vt:lpstr>Self-Employment Income</vt:lpstr>
      <vt:lpstr>Net Investment Income Tax</vt:lpstr>
      <vt:lpstr>Fringe Benefits</vt:lpstr>
      <vt:lpstr>Operating Distributions (1 of 5)</vt:lpstr>
      <vt:lpstr>Operating Distributions (2 of 5)</vt:lpstr>
      <vt:lpstr>Operating Distributions (3 of 5)</vt:lpstr>
      <vt:lpstr>Operating Distributions (4 of 5)</vt:lpstr>
      <vt:lpstr>Operating Distributions (5 of 5)</vt:lpstr>
      <vt:lpstr>Property Distributions</vt:lpstr>
      <vt:lpstr>Post-Termination Transition Period (PTTP) Distributions</vt:lpstr>
      <vt:lpstr>Liquidating Distributions</vt:lpstr>
      <vt:lpstr>S Corporation Taxes (1 of 3)</vt:lpstr>
      <vt:lpstr>S Corporation Taxes (2 of 3)</vt:lpstr>
      <vt:lpstr>S Corporation Taxes (3 of 3)</vt:lpstr>
      <vt:lpstr>Estimated Taxes and Filing Requirements</vt:lpstr>
      <vt:lpstr>Comparing C and S Corporations and Partnerships (1 of 5)</vt:lpstr>
      <vt:lpstr>Comparing C and S Corporations and Partnerships (2 of 5)</vt:lpstr>
      <vt:lpstr>Comparing C and S Corporations and Partnerships (3 of 5)</vt:lpstr>
      <vt:lpstr>Comparing C and S Corporations and Partnerships (4 of 5)</vt:lpstr>
      <vt:lpstr>Comparing C and S Corporations and Partnerships (5 of 5)</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22 S Corporations</dc:title>
  <dc:creator>Spilker</dc:creator>
  <cp:keywords>Taxation of Individuals and Business Entities</cp:keywords>
  <cp:lastModifiedBy>Samuel McGarr</cp:lastModifiedBy>
  <cp:revision>193</cp:revision>
  <dcterms:created xsi:type="dcterms:W3CDTF">2017-03-16T02:07:36Z</dcterms:created>
  <dcterms:modified xsi:type="dcterms:W3CDTF">2021-08-17T15:43:58Z</dcterms:modified>
  <cp:category>2018 Edition</cp:category>
</cp:coreProperties>
</file>