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9" autoAdjust="0"/>
    <p:restoredTop sz="94660"/>
  </p:normalViewPr>
  <p:slideViewPr>
    <p:cSldViewPr snapToGrid="0">
      <p:cViewPr varScale="1">
        <p:scale>
          <a:sx n="37" d="100"/>
          <a:sy n="37" d="100"/>
        </p:scale>
        <p:origin x="43" y="6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AC3A51-4E29-4228-ABB7-847A8155A09E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A9C52CD0-8902-49B4-AEF4-2AC1DB6AA330}">
      <dgm:prSet/>
      <dgm:spPr/>
      <dgm:t>
        <a:bodyPr/>
        <a:lstStyle/>
        <a:p>
          <a:r>
            <a:rPr lang="en-US"/>
            <a:t>An autonomous system that exists in a physical world</a:t>
          </a:r>
        </a:p>
      </dgm:t>
    </dgm:pt>
    <dgm:pt modelId="{CF9096D3-3126-498C-A9B9-D609C61E345E}" type="parTrans" cxnId="{57D4EFF1-09F5-4DF4-84E0-0DB45CFD6C8A}">
      <dgm:prSet/>
      <dgm:spPr/>
      <dgm:t>
        <a:bodyPr/>
        <a:lstStyle/>
        <a:p>
          <a:endParaRPr lang="en-US"/>
        </a:p>
      </dgm:t>
    </dgm:pt>
    <dgm:pt modelId="{77489424-40A4-4634-9E0A-0237AF29A4A3}" type="sibTrans" cxnId="{57D4EFF1-09F5-4DF4-84E0-0DB45CFD6C8A}">
      <dgm:prSet/>
      <dgm:spPr/>
      <dgm:t>
        <a:bodyPr/>
        <a:lstStyle/>
        <a:p>
          <a:endParaRPr lang="en-US"/>
        </a:p>
      </dgm:t>
    </dgm:pt>
    <dgm:pt modelId="{84EE741D-F958-4371-A4B6-CB87CB08F356}">
      <dgm:prSet/>
      <dgm:spPr/>
      <dgm:t>
        <a:bodyPr/>
        <a:lstStyle/>
        <a:p>
          <a:r>
            <a:rPr lang="en-US"/>
            <a:t>Can sense its environment</a:t>
          </a:r>
        </a:p>
      </dgm:t>
    </dgm:pt>
    <dgm:pt modelId="{C053FA2A-3870-45DF-AF1F-C44A3FF28A92}" type="parTrans" cxnId="{3C0B3742-7E04-4880-8C07-4653A8D83C17}">
      <dgm:prSet/>
      <dgm:spPr/>
      <dgm:t>
        <a:bodyPr/>
        <a:lstStyle/>
        <a:p>
          <a:endParaRPr lang="en-US"/>
        </a:p>
      </dgm:t>
    </dgm:pt>
    <dgm:pt modelId="{A0555CC3-1DBD-4FB2-94B2-A2B6E3447C30}" type="sibTrans" cxnId="{3C0B3742-7E04-4880-8C07-4653A8D83C17}">
      <dgm:prSet/>
      <dgm:spPr/>
      <dgm:t>
        <a:bodyPr/>
        <a:lstStyle/>
        <a:p>
          <a:endParaRPr lang="en-US"/>
        </a:p>
      </dgm:t>
    </dgm:pt>
    <dgm:pt modelId="{DDAE3202-7F54-4095-8F69-378C8E921E50}">
      <dgm:prSet/>
      <dgm:spPr/>
      <dgm:t>
        <a:bodyPr/>
        <a:lstStyle/>
        <a:p>
          <a:r>
            <a:rPr lang="en-US"/>
            <a:t>Can act on environment to achieve certain goals</a:t>
          </a:r>
        </a:p>
      </dgm:t>
    </dgm:pt>
    <dgm:pt modelId="{1D7172AE-16D6-4F3A-BFD3-0B4B24344D26}" type="parTrans" cxnId="{AFA004C1-9C25-4815-910B-F045157DBE9B}">
      <dgm:prSet/>
      <dgm:spPr/>
      <dgm:t>
        <a:bodyPr/>
        <a:lstStyle/>
        <a:p>
          <a:endParaRPr lang="en-US"/>
        </a:p>
      </dgm:t>
    </dgm:pt>
    <dgm:pt modelId="{8C99695F-C4F6-45AE-9D9C-B911E0862FDC}" type="sibTrans" cxnId="{AFA004C1-9C25-4815-910B-F045157DBE9B}">
      <dgm:prSet/>
      <dgm:spPr/>
      <dgm:t>
        <a:bodyPr/>
        <a:lstStyle/>
        <a:p>
          <a:endParaRPr lang="en-US"/>
        </a:p>
      </dgm:t>
    </dgm:pt>
    <dgm:pt modelId="{349FFEF6-CC98-4B8F-AC10-41FDD9610B33}" type="pres">
      <dgm:prSet presAssocID="{89AC3A51-4E29-4228-ABB7-847A8155A09E}" presName="linear" presStyleCnt="0">
        <dgm:presLayoutVars>
          <dgm:animLvl val="lvl"/>
          <dgm:resizeHandles val="exact"/>
        </dgm:presLayoutVars>
      </dgm:prSet>
      <dgm:spPr/>
    </dgm:pt>
    <dgm:pt modelId="{275E851D-F9FC-4FC8-B4CE-3A87757BBDD6}" type="pres">
      <dgm:prSet presAssocID="{A9C52CD0-8902-49B4-AEF4-2AC1DB6AA33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BDEB32D-3885-48AB-ADB5-E4C798E29523}" type="pres">
      <dgm:prSet presAssocID="{77489424-40A4-4634-9E0A-0237AF29A4A3}" presName="spacer" presStyleCnt="0"/>
      <dgm:spPr/>
    </dgm:pt>
    <dgm:pt modelId="{03E94840-A8BF-4D74-B0B0-A058993F219C}" type="pres">
      <dgm:prSet presAssocID="{84EE741D-F958-4371-A4B6-CB87CB08F35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DAE47C5-301F-4278-9497-78634C6BCFD9}" type="pres">
      <dgm:prSet presAssocID="{A0555CC3-1DBD-4FB2-94B2-A2B6E3447C30}" presName="spacer" presStyleCnt="0"/>
      <dgm:spPr/>
    </dgm:pt>
    <dgm:pt modelId="{62877F23-C888-46D2-AA8A-ABAEA07B73CC}" type="pres">
      <dgm:prSet presAssocID="{DDAE3202-7F54-4095-8F69-378C8E921E50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A6817D01-A3C8-4677-94E8-A7A752AE007A}" type="presOf" srcId="{DDAE3202-7F54-4095-8F69-378C8E921E50}" destId="{62877F23-C888-46D2-AA8A-ABAEA07B73CC}" srcOrd="0" destOrd="0" presId="urn:microsoft.com/office/officeart/2005/8/layout/vList2"/>
    <dgm:cxn modelId="{F951B02C-2E32-4B74-838B-DB13C10EC61E}" type="presOf" srcId="{84EE741D-F958-4371-A4B6-CB87CB08F356}" destId="{03E94840-A8BF-4D74-B0B0-A058993F219C}" srcOrd="0" destOrd="0" presId="urn:microsoft.com/office/officeart/2005/8/layout/vList2"/>
    <dgm:cxn modelId="{3C0B3742-7E04-4880-8C07-4653A8D83C17}" srcId="{89AC3A51-4E29-4228-ABB7-847A8155A09E}" destId="{84EE741D-F958-4371-A4B6-CB87CB08F356}" srcOrd="1" destOrd="0" parTransId="{C053FA2A-3870-45DF-AF1F-C44A3FF28A92}" sibTransId="{A0555CC3-1DBD-4FB2-94B2-A2B6E3447C30}"/>
    <dgm:cxn modelId="{A0DB7D56-6325-4356-AE87-6A3875DB7C98}" type="presOf" srcId="{A9C52CD0-8902-49B4-AEF4-2AC1DB6AA330}" destId="{275E851D-F9FC-4FC8-B4CE-3A87757BBDD6}" srcOrd="0" destOrd="0" presId="urn:microsoft.com/office/officeart/2005/8/layout/vList2"/>
    <dgm:cxn modelId="{3A972BAC-6A93-4941-A386-403017E21163}" type="presOf" srcId="{89AC3A51-4E29-4228-ABB7-847A8155A09E}" destId="{349FFEF6-CC98-4B8F-AC10-41FDD9610B33}" srcOrd="0" destOrd="0" presId="urn:microsoft.com/office/officeart/2005/8/layout/vList2"/>
    <dgm:cxn modelId="{AFA004C1-9C25-4815-910B-F045157DBE9B}" srcId="{89AC3A51-4E29-4228-ABB7-847A8155A09E}" destId="{DDAE3202-7F54-4095-8F69-378C8E921E50}" srcOrd="2" destOrd="0" parTransId="{1D7172AE-16D6-4F3A-BFD3-0B4B24344D26}" sibTransId="{8C99695F-C4F6-45AE-9D9C-B911E0862FDC}"/>
    <dgm:cxn modelId="{57D4EFF1-09F5-4DF4-84E0-0DB45CFD6C8A}" srcId="{89AC3A51-4E29-4228-ABB7-847A8155A09E}" destId="{A9C52CD0-8902-49B4-AEF4-2AC1DB6AA330}" srcOrd="0" destOrd="0" parTransId="{CF9096D3-3126-498C-A9B9-D609C61E345E}" sibTransId="{77489424-40A4-4634-9E0A-0237AF29A4A3}"/>
    <dgm:cxn modelId="{ECA27183-7177-4222-AEB3-41AE1632E97B}" type="presParOf" srcId="{349FFEF6-CC98-4B8F-AC10-41FDD9610B33}" destId="{275E851D-F9FC-4FC8-B4CE-3A87757BBDD6}" srcOrd="0" destOrd="0" presId="urn:microsoft.com/office/officeart/2005/8/layout/vList2"/>
    <dgm:cxn modelId="{2A8B32CF-614C-417A-BEE3-6471D7831C9F}" type="presParOf" srcId="{349FFEF6-CC98-4B8F-AC10-41FDD9610B33}" destId="{9BDEB32D-3885-48AB-ADB5-E4C798E29523}" srcOrd="1" destOrd="0" presId="urn:microsoft.com/office/officeart/2005/8/layout/vList2"/>
    <dgm:cxn modelId="{3C7C3A86-64D3-4B4D-95F3-F2C452B4A96B}" type="presParOf" srcId="{349FFEF6-CC98-4B8F-AC10-41FDD9610B33}" destId="{03E94840-A8BF-4D74-B0B0-A058993F219C}" srcOrd="2" destOrd="0" presId="urn:microsoft.com/office/officeart/2005/8/layout/vList2"/>
    <dgm:cxn modelId="{33E78F60-61A6-4803-93A9-B2F66FD9B559}" type="presParOf" srcId="{349FFEF6-CC98-4B8F-AC10-41FDD9610B33}" destId="{5DAE47C5-301F-4278-9497-78634C6BCFD9}" srcOrd="3" destOrd="0" presId="urn:microsoft.com/office/officeart/2005/8/layout/vList2"/>
    <dgm:cxn modelId="{707D7489-66E2-4FCF-856D-ACB252E85F2F}" type="presParOf" srcId="{349FFEF6-CC98-4B8F-AC10-41FDD9610B33}" destId="{62877F23-C888-46D2-AA8A-ABAEA07B73C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5E851D-F9FC-4FC8-B4CE-3A87757BBDD6}">
      <dsp:nvSpPr>
        <dsp:cNvPr id="0" name=""/>
        <dsp:cNvSpPr/>
      </dsp:nvSpPr>
      <dsp:spPr>
        <a:xfrm>
          <a:off x="0" y="175310"/>
          <a:ext cx="5962720" cy="14718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An autonomous system that exists in a physical world</a:t>
          </a:r>
        </a:p>
      </dsp:txBody>
      <dsp:txXfrm>
        <a:off x="71850" y="247160"/>
        <a:ext cx="5819020" cy="1328160"/>
      </dsp:txXfrm>
    </dsp:sp>
    <dsp:sp modelId="{03E94840-A8BF-4D74-B0B0-A058993F219C}">
      <dsp:nvSpPr>
        <dsp:cNvPr id="0" name=""/>
        <dsp:cNvSpPr/>
      </dsp:nvSpPr>
      <dsp:spPr>
        <a:xfrm>
          <a:off x="0" y="1753731"/>
          <a:ext cx="5962720" cy="147186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Can sense its environment</a:t>
          </a:r>
        </a:p>
      </dsp:txBody>
      <dsp:txXfrm>
        <a:off x="71850" y="1825581"/>
        <a:ext cx="5819020" cy="1328160"/>
      </dsp:txXfrm>
    </dsp:sp>
    <dsp:sp modelId="{62877F23-C888-46D2-AA8A-ABAEA07B73CC}">
      <dsp:nvSpPr>
        <dsp:cNvPr id="0" name=""/>
        <dsp:cNvSpPr/>
      </dsp:nvSpPr>
      <dsp:spPr>
        <a:xfrm>
          <a:off x="0" y="3332151"/>
          <a:ext cx="5962720" cy="147186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Can act on environment to achieve certain goals</a:t>
          </a:r>
        </a:p>
      </dsp:txBody>
      <dsp:txXfrm>
        <a:off x="71850" y="3404001"/>
        <a:ext cx="5819020" cy="1328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FF421-3DEB-4D6C-A68C-815E0355B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0BF25C-2543-4577-B8FC-AAC34AD8F8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A8EE5E-713C-46EC-9C27-8A535894C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1D03B-213B-473A-AC8F-B7CBBC35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840629-E17F-4EA9-95A8-74684803C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889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7748F-00E9-448D-97FF-547D44683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38C135-77CF-47CA-929D-D3C13F70C1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24F22-D9EB-43AB-91F4-4F68262DB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B7F99-B2FC-471A-A216-A882D3318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25D5C7-0F51-45F7-8E43-3D329DAAD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0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5CD53E-1317-437F-AA1F-15EA0891E8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52DCB3-B2EC-47BD-B7DF-E1F135C40A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69F4CA-C499-46FA-BB3E-F2D300091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5B6C8-B6AF-42FD-89D4-325504750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685E0A-5F8B-4CCC-8877-11823D1B2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607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E3E7A-CC2B-49BE-9AFB-83B84D999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A902C9-9441-4443-8492-F404753439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7F1E1C-F432-4D34-BEA3-4C888AAE2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35384-A9FA-45B2-8103-10A8B6EC7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566797-67E9-4B96-AAAE-DD90E3BDB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36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09A97-AAB4-45D9-85E3-6F1FD75F5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382B8E-D5F7-4FC4-9039-DE7560ADA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460BF0-7CB0-498F-A725-623161F9C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C471C-1483-450A-BE11-8B154EBCE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8D1E5-A208-4C87-A477-FE7E30D9F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1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5E4C6-C405-4445-B5AE-7222CD66E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1B2FD-0EAB-4CD3-B9C6-BAF0565C65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F2FDF2-6C86-440A-9240-787C3568C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EDACF6-4BDB-48B8-A3B8-88FC0C043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EB98C5-74E1-4D55-81D0-9DE50B9A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EE3496-DA28-4C8F-AD0D-C87CE58B2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196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E6009-C438-47C3-A63D-CBFBE3D53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7170DC-4A9C-4A8E-8CBF-BB93F3B53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371C14-07DA-4DF7-A194-A6C00E9E3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1BDCD9-920B-4C34-9367-E2A1041C62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8C4487-311A-448C-B48F-4205DDA43F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B537F2-1923-49AB-A89D-3F312CC39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96F683-2AAE-474D-821D-5FADC6367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89D737-D03F-4319-9CFC-98C648A94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384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46DF7-9A44-436E-896D-E36D99D7E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DBA756-0002-41F6-A840-95CE982B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8EAEEE-FC67-4229-9064-60CAA2289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2CF307-50F4-493E-AEF1-D6E317344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729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4F831B-68D0-420E-A5CC-4F0FF371E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F1F18E-AC19-45DE-934C-B3C24B040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A33EEB-C7FE-4E5B-82F2-754DEE526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154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87C0B-B8A0-40EC-8A8C-88F92107E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798688-0262-4509-A7C7-FCCCF1A1D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C4E454-8193-46F6-93A4-C2A3EF1E1C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20CC9C-9323-4FAC-948F-634BFE3A5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307C30-18AB-4F2E-9247-445038E24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626FD3-78F6-4142-96C7-BC938E7E4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89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B2750-F8F0-498A-8B0D-3629FE44B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33608A-E4B3-4B0F-B05F-B0E33B1461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472DF8-1E31-47AB-8FD0-51CFD9156B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7C74A4-A525-408F-B040-5DA355389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7CCBE0-755A-41BF-BEA9-73344008D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FF94FB-60AB-4BA6-BE5D-517410AB8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17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2F8A09-6C16-4169-9758-8EABE56DC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63DB0C-74A9-4D60-B3D9-CF64C95CE1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93BCF-2D77-43BD-863E-8737A6555D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B773B-1365-4422-BFCC-6EB1CC23712B}" type="datetimeFigureOut">
              <a:rPr lang="en-US" smtClean="0"/>
              <a:t>2/1/2021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84C3E-6855-4518-AF27-6C1E2EE71A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4D652-2666-4DB2-800D-7116ACBEDA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BEB73-62FC-42E3-B1BC-68C2EB75B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768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4">
            <a:extLst>
              <a:ext uri="{FF2B5EF4-FFF2-40B4-BE49-F238E27FC236}">
                <a16:creationId xmlns:a16="http://schemas.microsoft.com/office/drawing/2014/main" id="{10427868-E764-4049-9C37-99A5A7B6B7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1" b="28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E1E536-1AD3-4694-A7E8-811316985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>
                <a:solidFill>
                  <a:srgbClr val="FFFFFF"/>
                </a:solidFill>
              </a:rPr>
              <a:t>Welcome to CAC 240A - Robotics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48CF75-F794-480F-B85D-15EECCB0AC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Anthony Winchester</a:t>
            </a:r>
          </a:p>
        </p:txBody>
      </p:sp>
    </p:spTree>
    <p:extLst>
      <p:ext uri="{BB962C8B-B14F-4D97-AF65-F5344CB8AC3E}">
        <p14:creationId xmlns:p14="http://schemas.microsoft.com/office/powerpoint/2010/main" val="171543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F4AC6C68-F125-48AD-A5B4-89AD5E7972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9">
            <a:extLst>
              <a:ext uri="{FF2B5EF4-FFF2-40B4-BE49-F238E27FC236}">
                <a16:creationId xmlns:a16="http://schemas.microsoft.com/office/drawing/2014/main" id="{04C0E5DA-5624-49BC-AC1E-30229AA5B9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05709" y="682754"/>
            <a:ext cx="5492493" cy="5492493"/>
          </a:xfrm>
          <a:custGeom>
            <a:avLst/>
            <a:gdLst>
              <a:gd name="connsiteX0" fmla="*/ 2746247 w 5492493"/>
              <a:gd name="connsiteY0" fmla="*/ 0 h 5492493"/>
              <a:gd name="connsiteX1" fmla="*/ 5492493 w 5492493"/>
              <a:gd name="connsiteY1" fmla="*/ 2746247 h 5492493"/>
              <a:gd name="connsiteX2" fmla="*/ 2746247 w 5492493"/>
              <a:gd name="connsiteY2" fmla="*/ 5492493 h 5492493"/>
              <a:gd name="connsiteX3" fmla="*/ 0 w 5492493"/>
              <a:gd name="connsiteY3" fmla="*/ 2746247 h 5492493"/>
              <a:gd name="connsiteX4" fmla="*/ 2746247 w 5492493"/>
              <a:gd name="connsiteY4" fmla="*/ 0 h 549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2493" h="5492493">
                <a:moveTo>
                  <a:pt x="2746247" y="0"/>
                </a:moveTo>
                <a:cubicBezTo>
                  <a:pt x="4262957" y="0"/>
                  <a:pt x="5492493" y="1229536"/>
                  <a:pt x="5492493" y="2746247"/>
                </a:cubicBezTo>
                <a:cubicBezTo>
                  <a:pt x="5492493" y="4262957"/>
                  <a:pt x="4262957" y="5492493"/>
                  <a:pt x="2746247" y="5492493"/>
                </a:cubicBezTo>
                <a:cubicBezTo>
                  <a:pt x="1229536" y="5492493"/>
                  <a:pt x="0" y="4262957"/>
                  <a:pt x="0" y="2746247"/>
                </a:cubicBezTo>
                <a:cubicBezTo>
                  <a:pt x="0" y="1229536"/>
                  <a:pt x="1229536" y="0"/>
                  <a:pt x="27462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25E157ED-E992-43F3-9A84-96C30A5C4A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301542" y="3567390"/>
            <a:ext cx="2311806" cy="2303982"/>
          </a:xfrm>
          <a:custGeom>
            <a:avLst/>
            <a:gdLst>
              <a:gd name="connsiteX0" fmla="*/ 0 w 3108399"/>
              <a:gd name="connsiteY0" fmla="*/ 0 h 3097879"/>
              <a:gd name="connsiteX1" fmla="*/ 159985 w 3108399"/>
              <a:gd name="connsiteY1" fmla="*/ 4045 h 3097879"/>
              <a:gd name="connsiteX2" fmla="*/ 3092907 w 3108399"/>
              <a:gd name="connsiteY2" fmla="*/ 2791087 h 3097879"/>
              <a:gd name="connsiteX3" fmla="*/ 3108399 w 3108399"/>
              <a:gd name="connsiteY3" fmla="*/ 3097879 h 3097879"/>
              <a:gd name="connsiteX4" fmla="*/ 2470733 w 3108399"/>
              <a:gd name="connsiteY4" fmla="*/ 3097879 h 3097879"/>
              <a:gd name="connsiteX5" fmla="*/ 2458534 w 3108399"/>
              <a:gd name="connsiteY5" fmla="*/ 2856285 h 3097879"/>
              <a:gd name="connsiteX6" fmla="*/ 252674 w 3108399"/>
              <a:gd name="connsiteY6" fmla="*/ 650424 h 3097879"/>
              <a:gd name="connsiteX7" fmla="*/ 0 w 3108399"/>
              <a:gd name="connsiteY7" fmla="*/ 637665 h 309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08399" h="3097879">
                <a:moveTo>
                  <a:pt x="0" y="0"/>
                </a:moveTo>
                <a:lnTo>
                  <a:pt x="159985" y="4045"/>
                </a:lnTo>
                <a:cubicBezTo>
                  <a:pt x="1696687" y="81941"/>
                  <a:pt x="2939004" y="1275632"/>
                  <a:pt x="3092907" y="2791087"/>
                </a:cubicBezTo>
                <a:lnTo>
                  <a:pt x="3108399" y="3097879"/>
                </a:lnTo>
                <a:lnTo>
                  <a:pt x="2470733" y="3097879"/>
                </a:lnTo>
                <a:lnTo>
                  <a:pt x="2458534" y="2856285"/>
                </a:lnTo>
                <a:cubicBezTo>
                  <a:pt x="2340416" y="1693197"/>
                  <a:pt x="1415762" y="768542"/>
                  <a:pt x="252674" y="650424"/>
                </a:cubicBezTo>
                <a:lnTo>
                  <a:pt x="0" y="63766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11D21C-A19B-489C-B948-5998A935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0812" y="1533463"/>
            <a:ext cx="4101152" cy="351429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8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First Things First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6DE518-C757-43AF-A133-BBDBE6856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3305" y="2569757"/>
            <a:ext cx="3988244" cy="144170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Discussion of Course Syllabus</a:t>
            </a:r>
          </a:p>
        </p:txBody>
      </p:sp>
      <p:sp>
        <p:nvSpPr>
          <p:cNvPr id="9" name="Oval 13">
            <a:extLst>
              <a:ext uri="{FF2B5EF4-FFF2-40B4-BE49-F238E27FC236}">
                <a16:creationId xmlns:a16="http://schemas.microsoft.com/office/drawing/2014/main" id="{AEFD253A-9BCA-430B-979A-AA2F8445D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68360" y="3024171"/>
            <a:ext cx="435428" cy="435428"/>
          </a:xfrm>
          <a:prstGeom prst="ellipse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985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DD77B92-CB36-4B20-A59A-59625E0F0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3E963D-1B71-40EF-9CF9-A0DE03CC7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anchor="t">
            <a:normAutofit/>
          </a:bodyPr>
          <a:lstStyle/>
          <a:p>
            <a:r>
              <a:rPr lang="en-US" sz="4800"/>
              <a:t>What is a Robot?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14B560F-9DD7-4302-A60B-EBD3EF59B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4415246"/>
            <a:ext cx="11982332" cy="2087795"/>
            <a:chOff x="143163" y="5763486"/>
            <a:chExt cx="11982332" cy="73955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C77515D-BB10-4F99-9C61-D41F02CDB7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2233721"/>
              </p:ext>
            </p:extLst>
          </p:nvPr>
        </p:nvGraphicFramePr>
        <p:xfrm>
          <a:off x="5407705" y="1014154"/>
          <a:ext cx="5962720" cy="4979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8198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8" name="Rectangle 197">
            <a:extLst>
              <a:ext uri="{FF2B5EF4-FFF2-40B4-BE49-F238E27FC236}">
                <a16:creationId xmlns:a16="http://schemas.microsoft.com/office/drawing/2014/main" id="{6FD9D7E7-DF77-490E-BCAC-DB04B3804C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FE6731-0374-473A-9121-D15179786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5395" y="993913"/>
            <a:ext cx="4360386" cy="3776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is Autonomous?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92981-5669-44A1-8218-E85CF63A9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5395" y="4866197"/>
            <a:ext cx="4360386" cy="12187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Autonomous – acts on its own decisions; not based on those of a human</a:t>
            </a:r>
          </a:p>
        </p:txBody>
      </p:sp>
      <p:sp>
        <p:nvSpPr>
          <p:cNvPr id="200" name="Freeform: Shape 199">
            <a:extLst>
              <a:ext uri="{FF2B5EF4-FFF2-40B4-BE49-F238E27FC236}">
                <a16:creationId xmlns:a16="http://schemas.microsoft.com/office/drawing/2014/main" id="{D89AF302-1573-4DC3-9F33-A0090D8630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2682" y="470193"/>
            <a:ext cx="2446744" cy="2452562"/>
          </a:xfrm>
          <a:custGeom>
            <a:avLst/>
            <a:gdLst>
              <a:gd name="connsiteX0" fmla="*/ 0 w 2446744"/>
              <a:gd name="connsiteY0" fmla="*/ 0 h 2452562"/>
              <a:gd name="connsiteX1" fmla="*/ 230730 w 2446744"/>
              <a:gd name="connsiteY1" fmla="*/ 35214 h 2452562"/>
              <a:gd name="connsiteX2" fmla="*/ 2410483 w 2446744"/>
              <a:gd name="connsiteY2" fmla="*/ 2214968 h 2452562"/>
              <a:gd name="connsiteX3" fmla="*/ 2446744 w 2446744"/>
              <a:gd name="connsiteY3" fmla="*/ 2452562 h 2452562"/>
              <a:gd name="connsiteX4" fmla="*/ 1847625 w 2446744"/>
              <a:gd name="connsiteY4" fmla="*/ 2452562 h 2452562"/>
              <a:gd name="connsiteX5" fmla="*/ 1829601 w 2446744"/>
              <a:gd name="connsiteY5" fmla="*/ 2334463 h 2452562"/>
              <a:gd name="connsiteX6" fmla="*/ 111235 w 2446744"/>
              <a:gd name="connsiteY6" fmla="*/ 616095 h 2452562"/>
              <a:gd name="connsiteX7" fmla="*/ 0 w 2446744"/>
              <a:gd name="connsiteY7" fmla="*/ 599119 h 245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6744" h="2452562">
                <a:moveTo>
                  <a:pt x="0" y="0"/>
                </a:moveTo>
                <a:lnTo>
                  <a:pt x="230730" y="35214"/>
                </a:lnTo>
                <a:cubicBezTo>
                  <a:pt x="1324840" y="259101"/>
                  <a:pt x="2186596" y="1120858"/>
                  <a:pt x="2410483" y="2214968"/>
                </a:cubicBezTo>
                <a:lnTo>
                  <a:pt x="2446744" y="2452562"/>
                </a:lnTo>
                <a:lnTo>
                  <a:pt x="1847625" y="2452562"/>
                </a:lnTo>
                <a:lnTo>
                  <a:pt x="1829601" y="2334463"/>
                </a:lnTo>
                <a:cubicBezTo>
                  <a:pt x="1653104" y="1471942"/>
                  <a:pt x="973755" y="792593"/>
                  <a:pt x="111235" y="616095"/>
                </a:cubicBezTo>
                <a:lnTo>
                  <a:pt x="0" y="599119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0C082ED4-395D-4CAE-BC6E-E8E3D7AE6F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14875" y="3163625"/>
            <a:ext cx="530750" cy="530750"/>
          </a:xfrm>
          <a:prstGeom prst="ellipse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Robot">
            <a:extLst>
              <a:ext uri="{FF2B5EF4-FFF2-40B4-BE49-F238E27FC236}">
                <a16:creationId xmlns:a16="http://schemas.microsoft.com/office/drawing/2014/main" id="{D1D55EAE-8B7C-4942-8084-01E093A266F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12065" y="2259203"/>
            <a:ext cx="3550028" cy="355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888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7">
            <a:extLst>
              <a:ext uri="{FF2B5EF4-FFF2-40B4-BE49-F238E27FC236}">
                <a16:creationId xmlns:a16="http://schemas.microsoft.com/office/drawing/2014/main" id="{EFD0E8E8-C530-4B2D-A01A-CCD47590B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7971C3-594B-43F4-88CE-216274528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040" y="1091821"/>
            <a:ext cx="3801581" cy="4674358"/>
          </a:xfrm>
        </p:spPr>
        <p:txBody>
          <a:bodyPr anchor="ctr">
            <a:normAutofit/>
          </a:bodyPr>
          <a:lstStyle/>
          <a:p>
            <a:r>
              <a:rPr lang="en-US" sz="5100">
                <a:solidFill>
                  <a:schemeClr val="tx1">
                    <a:lumMod val="85000"/>
                    <a:lumOff val="15000"/>
                  </a:schemeClr>
                </a:solidFill>
              </a:rPr>
              <a:t>What is a Teleoperator?</a:t>
            </a:r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53472F09-8E00-4E02-9034-0A382CF66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15915" y="727306"/>
            <a:ext cx="4639824" cy="4639824"/>
          </a:xfrm>
          <a:custGeom>
            <a:avLst/>
            <a:gdLst>
              <a:gd name="connsiteX0" fmla="*/ 2319912 w 4639824"/>
              <a:gd name="connsiteY0" fmla="*/ 0 h 4639824"/>
              <a:gd name="connsiteX1" fmla="*/ 4639824 w 4639824"/>
              <a:gd name="connsiteY1" fmla="*/ 2319912 h 4639824"/>
              <a:gd name="connsiteX2" fmla="*/ 2319912 w 4639824"/>
              <a:gd name="connsiteY2" fmla="*/ 4639824 h 4639824"/>
              <a:gd name="connsiteX3" fmla="*/ 0 w 4639824"/>
              <a:gd name="connsiteY3" fmla="*/ 2319912 h 4639824"/>
              <a:gd name="connsiteX4" fmla="*/ 2319912 w 4639824"/>
              <a:gd name="connsiteY4" fmla="*/ 0 h 4639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9824" h="4639824">
                <a:moveTo>
                  <a:pt x="2319912" y="0"/>
                </a:moveTo>
                <a:cubicBezTo>
                  <a:pt x="3601164" y="0"/>
                  <a:pt x="4639824" y="1038660"/>
                  <a:pt x="4639824" y="2319912"/>
                </a:cubicBezTo>
                <a:cubicBezTo>
                  <a:pt x="4639824" y="3601164"/>
                  <a:pt x="3601164" y="4639824"/>
                  <a:pt x="2319912" y="4639824"/>
                </a:cubicBezTo>
                <a:cubicBezTo>
                  <a:pt x="1038660" y="4639824"/>
                  <a:pt x="0" y="3601164"/>
                  <a:pt x="0" y="2319912"/>
                </a:cubicBezTo>
                <a:cubicBezTo>
                  <a:pt x="0" y="1038660"/>
                  <a:pt x="1038660" y="0"/>
                  <a:pt x="2319912" y="0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DA077B8-7326-4434-87ED-77DF3CF3DC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07227" y="1253852"/>
            <a:ext cx="457200" cy="457200"/>
          </a:xfrm>
          <a:prstGeom prst="ellipse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3">
            <a:extLst>
              <a:ext uri="{FF2B5EF4-FFF2-40B4-BE49-F238E27FC236}">
                <a16:creationId xmlns:a16="http://schemas.microsoft.com/office/drawing/2014/main" id="{F79CDED1-AC9C-4A80-B334-1309DEAD54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480791" y="0"/>
            <a:ext cx="2229415" cy="1711051"/>
          </a:xfrm>
          <a:custGeom>
            <a:avLst/>
            <a:gdLst>
              <a:gd name="connsiteX0" fmla="*/ 1731031 w 2229415"/>
              <a:gd name="connsiteY0" fmla="*/ 1711051 h 1711051"/>
              <a:gd name="connsiteX1" fmla="*/ 2229415 w 2229415"/>
              <a:gd name="connsiteY1" fmla="*/ 1711051 h 1711051"/>
              <a:gd name="connsiteX2" fmla="*/ 2220570 w 2229415"/>
              <a:gd name="connsiteY2" fmla="*/ 1665525 h 1711051"/>
              <a:gd name="connsiteX3" fmla="*/ 118985 w 2229415"/>
              <a:gd name="connsiteY3" fmla="*/ 3008 h 1711051"/>
              <a:gd name="connsiteX4" fmla="*/ 0 w 2229415"/>
              <a:gd name="connsiteY4" fmla="*/ 0 h 1711051"/>
              <a:gd name="connsiteX5" fmla="*/ 0 w 2229415"/>
              <a:gd name="connsiteY5" fmla="*/ 474250 h 1711051"/>
              <a:gd name="connsiteX6" fmla="*/ 187921 w 2229415"/>
              <a:gd name="connsiteY6" fmla="*/ 483739 h 1711051"/>
              <a:gd name="connsiteX7" fmla="*/ 1656728 w 2229415"/>
              <a:gd name="connsiteY7" fmla="*/ 1515386 h 171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29415" h="1711051">
                <a:moveTo>
                  <a:pt x="1731031" y="1711051"/>
                </a:moveTo>
                <a:lnTo>
                  <a:pt x="2229415" y="1711051"/>
                </a:lnTo>
                <a:lnTo>
                  <a:pt x="2220570" y="1665525"/>
                </a:lnTo>
                <a:cubicBezTo>
                  <a:pt x="1951414" y="739745"/>
                  <a:pt x="1119014" y="53700"/>
                  <a:pt x="118985" y="3008"/>
                </a:cubicBezTo>
                <a:lnTo>
                  <a:pt x="0" y="0"/>
                </a:lnTo>
                <a:lnTo>
                  <a:pt x="0" y="474250"/>
                </a:lnTo>
                <a:lnTo>
                  <a:pt x="187921" y="483739"/>
                </a:lnTo>
                <a:cubicBezTo>
                  <a:pt x="836687" y="549625"/>
                  <a:pt x="1385706" y="952924"/>
                  <a:pt x="1656728" y="151538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D961BDC-5B67-481B-B628-6C15F4724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88704" y="3819513"/>
            <a:ext cx="731520" cy="731520"/>
          </a:xfrm>
          <a:prstGeom prst="ellipse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6CC263E-5CD3-42BB-99F8-3C062C4B56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50573" y="4944229"/>
            <a:ext cx="1645920" cy="1645920"/>
          </a:xfrm>
          <a:prstGeom prst="ellipse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7DE31-51FB-4BEF-814F-4C5EEB891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4793" y="1760562"/>
            <a:ext cx="3582537" cy="3336876"/>
          </a:xfrm>
        </p:spPr>
        <p:txBody>
          <a:bodyPr anchor="ctr">
            <a:normAutofit/>
          </a:bodyPr>
          <a:lstStyle/>
          <a:p>
            <a:r>
              <a:rPr lang="en-US" sz="2000" dirty="0">
                <a:solidFill>
                  <a:srgbClr val="FFFFFF"/>
                </a:solidFill>
              </a:rPr>
              <a:t>Tele = Greek word for “far”</a:t>
            </a:r>
          </a:p>
          <a:p>
            <a:r>
              <a:rPr lang="en-US" sz="2000" dirty="0">
                <a:solidFill>
                  <a:srgbClr val="FFFFFF"/>
                </a:solidFill>
              </a:rPr>
              <a:t>Teleoperation = Operating a system from afar</a:t>
            </a:r>
          </a:p>
        </p:txBody>
      </p:sp>
    </p:spTree>
    <p:extLst>
      <p:ext uri="{BB962C8B-B14F-4D97-AF65-F5344CB8AC3E}">
        <p14:creationId xmlns:p14="http://schemas.microsoft.com/office/powerpoint/2010/main" val="2931513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D0E8E8-C530-4B2D-A01A-CCD47590B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E5D6855-F7F1-40AB-A644-826C03264F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2448" y="3131936"/>
            <a:ext cx="1240640" cy="1240638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C65388C-2EC9-49CB-94AE-C126FD4C5B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4763" y="0"/>
            <a:ext cx="6067239" cy="6858000"/>
          </a:xfrm>
          <a:custGeom>
            <a:avLst/>
            <a:gdLst>
              <a:gd name="connsiteX0" fmla="*/ 1619628 w 6067239"/>
              <a:gd name="connsiteY0" fmla="*/ 0 h 6858000"/>
              <a:gd name="connsiteX1" fmla="*/ 6067239 w 6067239"/>
              <a:gd name="connsiteY1" fmla="*/ 0 h 6858000"/>
              <a:gd name="connsiteX2" fmla="*/ 6067239 w 6067239"/>
              <a:gd name="connsiteY2" fmla="*/ 6858000 h 6858000"/>
              <a:gd name="connsiteX3" fmla="*/ 1619627 w 6067239"/>
              <a:gd name="connsiteY3" fmla="*/ 6858000 h 6858000"/>
              <a:gd name="connsiteX4" fmla="*/ 1615622 w 6067239"/>
              <a:gd name="connsiteY4" fmla="*/ 6854853 h 6858000"/>
              <a:gd name="connsiteX5" fmla="*/ 0 w 6067239"/>
              <a:gd name="connsiteY5" fmla="*/ 3429000 h 6858000"/>
              <a:gd name="connsiteX6" fmla="*/ 1615622 w 6067239"/>
              <a:gd name="connsiteY6" fmla="*/ 314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7239" h="6858000">
                <a:moveTo>
                  <a:pt x="1619628" y="0"/>
                </a:moveTo>
                <a:lnTo>
                  <a:pt x="6067239" y="0"/>
                </a:lnTo>
                <a:lnTo>
                  <a:pt x="6067239" y="6858000"/>
                </a:lnTo>
                <a:lnTo>
                  <a:pt x="1619627" y="6858000"/>
                </a:lnTo>
                <a:lnTo>
                  <a:pt x="1615622" y="6854853"/>
                </a:lnTo>
                <a:cubicBezTo>
                  <a:pt x="628921" y="6040555"/>
                  <a:pt x="0" y="4808224"/>
                  <a:pt x="0" y="3429000"/>
                </a:cubicBezTo>
                <a:cubicBezTo>
                  <a:pt x="0" y="2049777"/>
                  <a:pt x="628921" y="817446"/>
                  <a:pt x="1615622" y="31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62B7C1D-B627-4FCA-9295-7D71876557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67837" y="4546924"/>
            <a:ext cx="2369988" cy="2311077"/>
          </a:xfrm>
          <a:custGeom>
            <a:avLst/>
            <a:gdLst>
              <a:gd name="connsiteX0" fmla="*/ 0 w 2369988"/>
              <a:gd name="connsiteY0" fmla="*/ 0 h 2311077"/>
              <a:gd name="connsiteX1" fmla="*/ 1128071 w 2369988"/>
              <a:gd name="connsiteY1" fmla="*/ 0 h 2311077"/>
              <a:gd name="connsiteX2" fmla="*/ 1157716 w 2369988"/>
              <a:gd name="connsiteY2" fmla="*/ 128440 h 2311077"/>
              <a:gd name="connsiteX3" fmla="*/ 2316462 w 2369988"/>
              <a:gd name="connsiteY3" fmla="*/ 2257392 h 2311077"/>
              <a:gd name="connsiteX4" fmla="*/ 2369988 w 2369988"/>
              <a:gd name="connsiteY4" fmla="*/ 2311077 h 2311077"/>
              <a:gd name="connsiteX5" fmla="*/ 957894 w 2369988"/>
              <a:gd name="connsiteY5" fmla="*/ 2311077 h 2311077"/>
              <a:gd name="connsiteX6" fmla="*/ 777804 w 2369988"/>
              <a:gd name="connsiteY6" fmla="*/ 2040997 h 2311077"/>
              <a:gd name="connsiteX7" fmla="*/ 19614 w 2369988"/>
              <a:gd name="connsiteY7" fmla="*/ 109827 h 231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9988" h="2311077">
                <a:moveTo>
                  <a:pt x="0" y="0"/>
                </a:moveTo>
                <a:lnTo>
                  <a:pt x="1128071" y="0"/>
                </a:lnTo>
                <a:lnTo>
                  <a:pt x="1157716" y="128440"/>
                </a:lnTo>
                <a:cubicBezTo>
                  <a:pt x="1365270" y="935139"/>
                  <a:pt x="1769588" y="1662859"/>
                  <a:pt x="2316462" y="2257392"/>
                </a:cubicBezTo>
                <a:lnTo>
                  <a:pt x="2369988" y="2311077"/>
                </a:lnTo>
                <a:lnTo>
                  <a:pt x="957894" y="2311077"/>
                </a:lnTo>
                <a:lnTo>
                  <a:pt x="777804" y="2040997"/>
                </a:lnTo>
                <a:cubicBezTo>
                  <a:pt x="421651" y="1454849"/>
                  <a:pt x="161627" y="803832"/>
                  <a:pt x="19614" y="1098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56857B-4F16-4C93-BA04-360679AFE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040" y="1091821"/>
            <a:ext cx="3781109" cy="4674358"/>
          </a:xfrm>
        </p:spPr>
        <p:txBody>
          <a:bodyPr anchor="ctr">
            <a:normAutofit/>
          </a:bodyPr>
          <a:lstStyle/>
          <a:p>
            <a:r>
              <a:rPr lang="en-US" sz="5100">
                <a:solidFill>
                  <a:schemeClr val="tx1">
                    <a:lumMod val="85000"/>
                    <a:lumOff val="15000"/>
                  </a:schemeClr>
                </a:solidFill>
              </a:rPr>
              <a:t>Control Theory – Where Do Robots Come From?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DBE54-CAD3-4F8C-85C1-8C6B8D0B4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9412" y="1091821"/>
            <a:ext cx="4363895" cy="4674357"/>
          </a:xfrm>
        </p:spPr>
        <p:txBody>
          <a:bodyPr anchor="ctr">
            <a:norm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Control Theory – mathematical study of properties of automated control systems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Steam Engines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Airplanes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Other items in between</a:t>
            </a:r>
          </a:p>
          <a:p>
            <a:r>
              <a:rPr lang="en-US" sz="1800" dirty="0">
                <a:solidFill>
                  <a:schemeClr val="bg1"/>
                </a:solidFill>
              </a:rPr>
              <a:t>Foundational principle in engineering</a:t>
            </a:r>
          </a:p>
        </p:txBody>
      </p:sp>
    </p:spTree>
    <p:extLst>
      <p:ext uri="{BB962C8B-B14F-4D97-AF65-F5344CB8AC3E}">
        <p14:creationId xmlns:p14="http://schemas.microsoft.com/office/powerpoint/2010/main" val="2748671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D0E8E8-C530-4B2D-A01A-CCD47590B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499813-742B-4B32-AA50-1778A33DA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040" y="1091821"/>
            <a:ext cx="3801581" cy="4674358"/>
          </a:xfrm>
        </p:spPr>
        <p:txBody>
          <a:bodyPr anchor="ctr">
            <a:normAutofit/>
          </a:bodyPr>
          <a:lstStyle/>
          <a:p>
            <a:r>
              <a:rPr lang="en-US" sz="5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Cybernetics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3472F09-8E00-4E02-9034-0A382CF66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15915" y="727306"/>
            <a:ext cx="4639824" cy="4639824"/>
          </a:xfrm>
          <a:custGeom>
            <a:avLst/>
            <a:gdLst>
              <a:gd name="connsiteX0" fmla="*/ 2319912 w 4639824"/>
              <a:gd name="connsiteY0" fmla="*/ 0 h 4639824"/>
              <a:gd name="connsiteX1" fmla="*/ 4639824 w 4639824"/>
              <a:gd name="connsiteY1" fmla="*/ 2319912 h 4639824"/>
              <a:gd name="connsiteX2" fmla="*/ 2319912 w 4639824"/>
              <a:gd name="connsiteY2" fmla="*/ 4639824 h 4639824"/>
              <a:gd name="connsiteX3" fmla="*/ 0 w 4639824"/>
              <a:gd name="connsiteY3" fmla="*/ 2319912 h 4639824"/>
              <a:gd name="connsiteX4" fmla="*/ 2319912 w 4639824"/>
              <a:gd name="connsiteY4" fmla="*/ 0 h 4639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9824" h="4639824">
                <a:moveTo>
                  <a:pt x="2319912" y="0"/>
                </a:moveTo>
                <a:cubicBezTo>
                  <a:pt x="3601164" y="0"/>
                  <a:pt x="4639824" y="1038660"/>
                  <a:pt x="4639824" y="2319912"/>
                </a:cubicBezTo>
                <a:cubicBezTo>
                  <a:pt x="4639824" y="3601164"/>
                  <a:pt x="3601164" y="4639824"/>
                  <a:pt x="2319912" y="4639824"/>
                </a:cubicBezTo>
                <a:cubicBezTo>
                  <a:pt x="1038660" y="4639824"/>
                  <a:pt x="0" y="3601164"/>
                  <a:pt x="0" y="2319912"/>
                </a:cubicBezTo>
                <a:cubicBezTo>
                  <a:pt x="0" y="1038660"/>
                  <a:pt x="1038660" y="0"/>
                  <a:pt x="2319912" y="0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DA077B8-7326-4434-87ED-77DF3CF3DC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07227" y="1253852"/>
            <a:ext cx="457200" cy="457200"/>
          </a:xfrm>
          <a:prstGeom prst="ellipse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79CDED1-AC9C-4A80-B334-1309DEAD54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480791" y="0"/>
            <a:ext cx="2229415" cy="1711051"/>
          </a:xfrm>
          <a:custGeom>
            <a:avLst/>
            <a:gdLst>
              <a:gd name="connsiteX0" fmla="*/ 1731031 w 2229415"/>
              <a:gd name="connsiteY0" fmla="*/ 1711051 h 1711051"/>
              <a:gd name="connsiteX1" fmla="*/ 2229415 w 2229415"/>
              <a:gd name="connsiteY1" fmla="*/ 1711051 h 1711051"/>
              <a:gd name="connsiteX2" fmla="*/ 2220570 w 2229415"/>
              <a:gd name="connsiteY2" fmla="*/ 1665525 h 1711051"/>
              <a:gd name="connsiteX3" fmla="*/ 118985 w 2229415"/>
              <a:gd name="connsiteY3" fmla="*/ 3008 h 1711051"/>
              <a:gd name="connsiteX4" fmla="*/ 0 w 2229415"/>
              <a:gd name="connsiteY4" fmla="*/ 0 h 1711051"/>
              <a:gd name="connsiteX5" fmla="*/ 0 w 2229415"/>
              <a:gd name="connsiteY5" fmla="*/ 474250 h 1711051"/>
              <a:gd name="connsiteX6" fmla="*/ 187921 w 2229415"/>
              <a:gd name="connsiteY6" fmla="*/ 483739 h 1711051"/>
              <a:gd name="connsiteX7" fmla="*/ 1656728 w 2229415"/>
              <a:gd name="connsiteY7" fmla="*/ 1515386 h 171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29415" h="1711051">
                <a:moveTo>
                  <a:pt x="1731031" y="1711051"/>
                </a:moveTo>
                <a:lnTo>
                  <a:pt x="2229415" y="1711051"/>
                </a:lnTo>
                <a:lnTo>
                  <a:pt x="2220570" y="1665525"/>
                </a:lnTo>
                <a:cubicBezTo>
                  <a:pt x="1951414" y="739745"/>
                  <a:pt x="1119014" y="53700"/>
                  <a:pt x="118985" y="3008"/>
                </a:cubicBezTo>
                <a:lnTo>
                  <a:pt x="0" y="0"/>
                </a:lnTo>
                <a:lnTo>
                  <a:pt x="0" y="474250"/>
                </a:lnTo>
                <a:lnTo>
                  <a:pt x="187921" y="483739"/>
                </a:lnTo>
                <a:cubicBezTo>
                  <a:pt x="836687" y="549625"/>
                  <a:pt x="1385706" y="952924"/>
                  <a:pt x="1656728" y="151538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D961BDC-5B67-481B-B628-6C15F4724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88704" y="3819513"/>
            <a:ext cx="731520" cy="731520"/>
          </a:xfrm>
          <a:prstGeom prst="ellipse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6CC263E-5CD3-42BB-99F8-3C062C4B56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50573" y="4944229"/>
            <a:ext cx="1645920" cy="1645920"/>
          </a:xfrm>
          <a:prstGeom prst="ellipse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93B87-8420-418A-88BA-B92E60B8D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228" y="1562237"/>
            <a:ext cx="3582537" cy="3336876"/>
          </a:xfrm>
        </p:spPr>
        <p:txBody>
          <a:bodyPr anchor="ctr">
            <a:normAutofit/>
          </a:bodyPr>
          <a:lstStyle/>
          <a:p>
            <a:r>
              <a:rPr lang="en-US" sz="2000" dirty="0">
                <a:solidFill>
                  <a:srgbClr val="FFFFFF"/>
                </a:solidFill>
              </a:rPr>
              <a:t>Combines theories from biology and neuroscience with that of engineering</a:t>
            </a:r>
          </a:p>
          <a:p>
            <a:r>
              <a:rPr lang="en-US" sz="2000" dirty="0">
                <a:solidFill>
                  <a:srgbClr val="FFFFFF"/>
                </a:solidFill>
              </a:rPr>
              <a:t>Goal: To find commonalities between animals and machines</a:t>
            </a:r>
          </a:p>
          <a:p>
            <a:r>
              <a:rPr lang="en-US" sz="2000" dirty="0">
                <a:solidFill>
                  <a:srgbClr val="FFFFFF"/>
                </a:solidFill>
              </a:rPr>
              <a:t>Key concept: coupling, combining, and interaction between mechanism or organism and its environment</a:t>
            </a:r>
          </a:p>
        </p:txBody>
      </p:sp>
    </p:spTree>
    <p:extLst>
      <p:ext uri="{BB962C8B-B14F-4D97-AF65-F5344CB8AC3E}">
        <p14:creationId xmlns:p14="http://schemas.microsoft.com/office/powerpoint/2010/main" val="2604621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4AC6C68-F125-48AD-A5B4-89AD5E7972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4C0E5DA-5624-49BC-AC1E-30229AA5B9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05709" y="682754"/>
            <a:ext cx="5492493" cy="5492493"/>
          </a:xfrm>
          <a:custGeom>
            <a:avLst/>
            <a:gdLst>
              <a:gd name="connsiteX0" fmla="*/ 2746247 w 5492493"/>
              <a:gd name="connsiteY0" fmla="*/ 0 h 5492493"/>
              <a:gd name="connsiteX1" fmla="*/ 5492493 w 5492493"/>
              <a:gd name="connsiteY1" fmla="*/ 2746247 h 5492493"/>
              <a:gd name="connsiteX2" fmla="*/ 2746247 w 5492493"/>
              <a:gd name="connsiteY2" fmla="*/ 5492493 h 5492493"/>
              <a:gd name="connsiteX3" fmla="*/ 0 w 5492493"/>
              <a:gd name="connsiteY3" fmla="*/ 2746247 h 5492493"/>
              <a:gd name="connsiteX4" fmla="*/ 2746247 w 5492493"/>
              <a:gd name="connsiteY4" fmla="*/ 0 h 549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2493" h="5492493">
                <a:moveTo>
                  <a:pt x="2746247" y="0"/>
                </a:moveTo>
                <a:cubicBezTo>
                  <a:pt x="4262957" y="0"/>
                  <a:pt x="5492493" y="1229536"/>
                  <a:pt x="5492493" y="2746247"/>
                </a:cubicBezTo>
                <a:cubicBezTo>
                  <a:pt x="5492493" y="4262957"/>
                  <a:pt x="4262957" y="5492493"/>
                  <a:pt x="2746247" y="5492493"/>
                </a:cubicBezTo>
                <a:cubicBezTo>
                  <a:pt x="1229536" y="5492493"/>
                  <a:pt x="0" y="4262957"/>
                  <a:pt x="0" y="2746247"/>
                </a:cubicBezTo>
                <a:cubicBezTo>
                  <a:pt x="0" y="1229536"/>
                  <a:pt x="1229536" y="0"/>
                  <a:pt x="274624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5E157ED-E992-43F3-9A84-96C30A5C4A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301542" y="3567390"/>
            <a:ext cx="2311806" cy="2303982"/>
          </a:xfrm>
          <a:custGeom>
            <a:avLst/>
            <a:gdLst>
              <a:gd name="connsiteX0" fmla="*/ 0 w 3108399"/>
              <a:gd name="connsiteY0" fmla="*/ 0 h 3097879"/>
              <a:gd name="connsiteX1" fmla="*/ 159985 w 3108399"/>
              <a:gd name="connsiteY1" fmla="*/ 4045 h 3097879"/>
              <a:gd name="connsiteX2" fmla="*/ 3092907 w 3108399"/>
              <a:gd name="connsiteY2" fmla="*/ 2791087 h 3097879"/>
              <a:gd name="connsiteX3" fmla="*/ 3108399 w 3108399"/>
              <a:gd name="connsiteY3" fmla="*/ 3097879 h 3097879"/>
              <a:gd name="connsiteX4" fmla="*/ 2470733 w 3108399"/>
              <a:gd name="connsiteY4" fmla="*/ 3097879 h 3097879"/>
              <a:gd name="connsiteX5" fmla="*/ 2458534 w 3108399"/>
              <a:gd name="connsiteY5" fmla="*/ 2856285 h 3097879"/>
              <a:gd name="connsiteX6" fmla="*/ 252674 w 3108399"/>
              <a:gd name="connsiteY6" fmla="*/ 650424 h 3097879"/>
              <a:gd name="connsiteX7" fmla="*/ 0 w 3108399"/>
              <a:gd name="connsiteY7" fmla="*/ 637665 h 309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08399" h="3097879">
                <a:moveTo>
                  <a:pt x="0" y="0"/>
                </a:moveTo>
                <a:lnTo>
                  <a:pt x="159985" y="4045"/>
                </a:lnTo>
                <a:cubicBezTo>
                  <a:pt x="1696687" y="81941"/>
                  <a:pt x="2939004" y="1275632"/>
                  <a:pt x="3092907" y="2791087"/>
                </a:cubicBezTo>
                <a:lnTo>
                  <a:pt x="3108399" y="3097879"/>
                </a:lnTo>
                <a:lnTo>
                  <a:pt x="2470733" y="3097879"/>
                </a:lnTo>
                <a:lnTo>
                  <a:pt x="2458534" y="2856285"/>
                </a:lnTo>
                <a:cubicBezTo>
                  <a:pt x="2340416" y="1693197"/>
                  <a:pt x="1415762" y="768542"/>
                  <a:pt x="252674" y="650424"/>
                </a:cubicBezTo>
                <a:lnTo>
                  <a:pt x="0" y="63766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5BC4DD-BA80-4A43-9098-C315AF078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0812" y="1533463"/>
            <a:ext cx="4101152" cy="351429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6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Biomimetic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3FCAF-6DCB-48F2-8496-8C6D78B437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3305" y="2569757"/>
            <a:ext cx="3988244" cy="144170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Imitate biological systems in some way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EFD253A-9BCA-430B-979A-AA2F8445D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68360" y="3024171"/>
            <a:ext cx="435428" cy="435428"/>
          </a:xfrm>
          <a:prstGeom prst="ellipse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976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154</Words>
  <Application>Microsoft Office PowerPoint</Application>
  <PresentationFormat>Widescreen</PresentationFormat>
  <Paragraphs>25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Welcome to CAC 240A - Robotics</vt:lpstr>
      <vt:lpstr>First Things First</vt:lpstr>
      <vt:lpstr>What is a Robot?</vt:lpstr>
      <vt:lpstr>What is Autonomous?</vt:lpstr>
      <vt:lpstr>What is a Teleoperator?</vt:lpstr>
      <vt:lpstr>Control Theory – Where Do Robots Come From?</vt:lpstr>
      <vt:lpstr>Cybernetics</vt:lpstr>
      <vt:lpstr>Biomimetic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CAC 240A - Robotics</dc:title>
  <dc:creator>Anthony Winchester</dc:creator>
  <cp:lastModifiedBy>Anthony Winchester</cp:lastModifiedBy>
  <cp:revision>3</cp:revision>
  <dcterms:created xsi:type="dcterms:W3CDTF">2021-02-02T03:28:50Z</dcterms:created>
  <dcterms:modified xsi:type="dcterms:W3CDTF">2021-02-02T03:36:22Z</dcterms:modified>
</cp:coreProperties>
</file>