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9" d="100"/>
          <a:sy n="79" d="100"/>
        </p:scale>
        <p:origin x="91" y="22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F6C92A-6D0D-4AE4-9AE7-EF57A0F08983}" type="doc">
      <dgm:prSet loTypeId="urn:microsoft.com/office/officeart/2018/5/layout/CenteredIconLabelDescriptionList" loCatId="icon" qsTypeId="urn:microsoft.com/office/officeart/2005/8/quickstyle/simple1" qsCatId="simple" csTypeId="urn:microsoft.com/office/officeart/2018/5/colors/Iconchunking_neutralbg_accent1_2" csCatId="accent1" phldr="1"/>
      <dgm:spPr/>
      <dgm:t>
        <a:bodyPr/>
        <a:lstStyle/>
        <a:p>
          <a:endParaRPr lang="en-US"/>
        </a:p>
      </dgm:t>
    </dgm:pt>
    <dgm:pt modelId="{140183F2-5127-4F7A-A031-B0B37072F6C6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aseline="0"/>
            <a:t>Most common actuators in robotics</a:t>
          </a:r>
          <a:endParaRPr lang="en-US"/>
        </a:p>
      </dgm:t>
    </dgm:pt>
    <dgm:pt modelId="{4916A332-DF53-455C-BEFD-3E54F8BD5A8F}" type="parTrans" cxnId="{7D52F60B-6705-4AF2-AB5A-FDADFF39D77F}">
      <dgm:prSet/>
      <dgm:spPr/>
      <dgm:t>
        <a:bodyPr/>
        <a:lstStyle/>
        <a:p>
          <a:endParaRPr lang="en-US"/>
        </a:p>
      </dgm:t>
    </dgm:pt>
    <dgm:pt modelId="{8BB41C0D-199D-4EEE-B201-76C1B2E6AC0A}" type="sibTrans" cxnId="{7D52F60B-6705-4AF2-AB5A-FDADFF39D77F}">
      <dgm:prSet/>
      <dgm:spPr/>
      <dgm:t>
        <a:bodyPr/>
        <a:lstStyle/>
        <a:p>
          <a:endParaRPr lang="en-US"/>
        </a:p>
      </dgm:t>
    </dgm:pt>
    <dgm:pt modelId="{58ACB0E0-0D75-4E13-B3B5-E93C4E1FE8B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aseline="0"/>
            <a:t>Causes robots to take action</a:t>
          </a:r>
          <a:endParaRPr lang="en-US"/>
        </a:p>
      </dgm:t>
    </dgm:pt>
    <dgm:pt modelId="{F2210402-3C29-4F84-BAC0-D813EBB8F41F}" type="parTrans" cxnId="{1E018605-63A4-4143-A4D0-765511268D2C}">
      <dgm:prSet/>
      <dgm:spPr/>
      <dgm:t>
        <a:bodyPr/>
        <a:lstStyle/>
        <a:p>
          <a:endParaRPr lang="en-US"/>
        </a:p>
      </dgm:t>
    </dgm:pt>
    <dgm:pt modelId="{F61FBBEE-D117-4E4C-85E4-DECC4E08A3D7}" type="sibTrans" cxnId="{1E018605-63A4-4143-A4D0-765511268D2C}">
      <dgm:prSet/>
      <dgm:spPr/>
      <dgm:t>
        <a:bodyPr/>
        <a:lstStyle/>
        <a:p>
          <a:endParaRPr lang="en-US"/>
        </a:p>
      </dgm:t>
    </dgm:pt>
    <dgm:pt modelId="{9C7C480F-2526-40E8-A9FE-701617C36C74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aseline="0" dirty="0"/>
            <a:t>Used to make wheels and other effectors move</a:t>
          </a:r>
          <a:endParaRPr lang="en-US" dirty="0"/>
        </a:p>
      </dgm:t>
    </dgm:pt>
    <dgm:pt modelId="{53372F30-55EA-4C50-ADFB-D942B3ACB95C}" type="parTrans" cxnId="{5EE1BA31-38A0-43F0-AEEA-13A2FC424622}">
      <dgm:prSet/>
      <dgm:spPr/>
      <dgm:t>
        <a:bodyPr/>
        <a:lstStyle/>
        <a:p>
          <a:endParaRPr lang="en-US"/>
        </a:p>
      </dgm:t>
    </dgm:pt>
    <dgm:pt modelId="{427C2227-C294-44C9-99E3-91C1954667A5}" type="sibTrans" cxnId="{5EE1BA31-38A0-43F0-AEEA-13A2FC424622}">
      <dgm:prSet/>
      <dgm:spPr/>
      <dgm:t>
        <a:bodyPr/>
        <a:lstStyle/>
        <a:p>
          <a:endParaRPr lang="en-US"/>
        </a:p>
      </dgm:t>
    </dgm:pt>
    <dgm:pt modelId="{1FA0F6F8-427F-4EA8-BE26-DA8C75B983F1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dirty="0"/>
            <a:t>Uses more power (current) to run than electronics do</a:t>
          </a:r>
        </a:p>
      </dgm:t>
    </dgm:pt>
    <dgm:pt modelId="{1AF78733-2D59-49C0-ADD1-3D54ACDF5E76}" type="parTrans" cxnId="{2FED8AF2-4B4B-401C-A843-0BC4AF7EAD4B}">
      <dgm:prSet/>
      <dgm:spPr/>
    </dgm:pt>
    <dgm:pt modelId="{98B3A745-2EE5-4A58-BE16-E6746593CC8B}" type="sibTrans" cxnId="{2FED8AF2-4B4B-401C-A843-0BC4AF7EAD4B}">
      <dgm:prSet/>
      <dgm:spPr/>
    </dgm:pt>
    <dgm:pt modelId="{70C4A253-80B1-48B0-89DA-80FD7E55040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Small DC motor draws 100 milliamps up to 1 amp of current</a:t>
          </a:r>
        </a:p>
      </dgm:t>
    </dgm:pt>
    <dgm:pt modelId="{D4CEED1F-6145-4ABA-8E62-CD61939869BB}" type="parTrans" cxnId="{A393820F-91B6-4884-A58E-F9153AFA15BA}">
      <dgm:prSet/>
      <dgm:spPr/>
    </dgm:pt>
    <dgm:pt modelId="{172B755D-C7F0-419C-B04E-E1860F1066D2}" type="sibTrans" cxnId="{A393820F-91B6-4884-A58E-F9153AFA15BA}">
      <dgm:prSet/>
      <dgm:spPr/>
    </dgm:pt>
    <dgm:pt modelId="{5D698523-977C-43FE-91AC-4FFEC3A7C0C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Small microprocessors can draw 5 milliamps of current (much less)</a:t>
          </a:r>
        </a:p>
      </dgm:t>
    </dgm:pt>
    <dgm:pt modelId="{28CBEB7E-9673-47E7-B4BD-27324415C471}" type="parTrans" cxnId="{E7AA1313-A19D-49EE-BF30-07A23B817204}">
      <dgm:prSet/>
      <dgm:spPr/>
    </dgm:pt>
    <dgm:pt modelId="{880633FA-8806-498C-B46D-9DA9956B28E0}" type="sibTrans" cxnId="{E7AA1313-A19D-49EE-BF30-07A23B817204}">
      <dgm:prSet/>
      <dgm:spPr/>
    </dgm:pt>
    <dgm:pt modelId="{BB331F87-5B6E-4B3E-BEA6-948ED8ACCCCE}" type="pres">
      <dgm:prSet presAssocID="{4CF6C92A-6D0D-4AE4-9AE7-EF57A0F08983}" presName="root" presStyleCnt="0">
        <dgm:presLayoutVars>
          <dgm:dir/>
          <dgm:resizeHandles val="exact"/>
        </dgm:presLayoutVars>
      </dgm:prSet>
      <dgm:spPr/>
    </dgm:pt>
    <dgm:pt modelId="{A96FDE57-A156-40C1-9A01-5AF4980FA269}" type="pres">
      <dgm:prSet presAssocID="{140183F2-5127-4F7A-A031-B0B37072F6C6}" presName="compNode" presStyleCnt="0"/>
      <dgm:spPr/>
    </dgm:pt>
    <dgm:pt modelId="{3FAFD4A0-BB22-4DBE-B80D-56735D0A9AE6}" type="pres">
      <dgm:prSet presAssocID="{140183F2-5127-4F7A-A031-B0B37072F6C6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ears"/>
        </a:ext>
      </dgm:extLst>
    </dgm:pt>
    <dgm:pt modelId="{C74E600E-7D9C-44BE-A09A-D1302E34C889}" type="pres">
      <dgm:prSet presAssocID="{140183F2-5127-4F7A-A031-B0B37072F6C6}" presName="iconSpace" presStyleCnt="0"/>
      <dgm:spPr/>
    </dgm:pt>
    <dgm:pt modelId="{03081306-A329-47D4-A3D1-0790055C2C85}" type="pres">
      <dgm:prSet presAssocID="{140183F2-5127-4F7A-A031-B0B37072F6C6}" presName="parTx" presStyleLbl="revTx" presStyleIdx="0" presStyleCnt="6">
        <dgm:presLayoutVars>
          <dgm:chMax val="0"/>
          <dgm:chPref val="0"/>
        </dgm:presLayoutVars>
      </dgm:prSet>
      <dgm:spPr/>
    </dgm:pt>
    <dgm:pt modelId="{5FBCAB9F-17F4-4F77-9102-02B0FD089663}" type="pres">
      <dgm:prSet presAssocID="{140183F2-5127-4F7A-A031-B0B37072F6C6}" presName="txSpace" presStyleCnt="0"/>
      <dgm:spPr/>
    </dgm:pt>
    <dgm:pt modelId="{449F2A5A-DEBA-480C-B4AF-7B2883C6167D}" type="pres">
      <dgm:prSet presAssocID="{140183F2-5127-4F7A-A031-B0B37072F6C6}" presName="desTx" presStyleLbl="revTx" presStyleIdx="1" presStyleCnt="6">
        <dgm:presLayoutVars/>
      </dgm:prSet>
      <dgm:spPr/>
    </dgm:pt>
    <dgm:pt modelId="{17862788-10F1-4F23-B955-1BB22D1F5237}" type="pres">
      <dgm:prSet presAssocID="{8BB41C0D-199D-4EEE-B201-76C1B2E6AC0A}" presName="sibTrans" presStyleCnt="0"/>
      <dgm:spPr/>
    </dgm:pt>
    <dgm:pt modelId="{43C5734C-1490-472B-92EC-6EEBCD570087}" type="pres">
      <dgm:prSet presAssocID="{9C7C480F-2526-40E8-A9FE-701617C36C74}" presName="compNode" presStyleCnt="0"/>
      <dgm:spPr/>
    </dgm:pt>
    <dgm:pt modelId="{3929D9B6-FEF0-472E-B9B4-5092E2852E53}" type="pres">
      <dgm:prSet presAssocID="{9C7C480F-2526-40E8-A9FE-701617C36C74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r"/>
        </a:ext>
      </dgm:extLst>
    </dgm:pt>
    <dgm:pt modelId="{04481584-9282-4877-AC4A-AB964551947B}" type="pres">
      <dgm:prSet presAssocID="{9C7C480F-2526-40E8-A9FE-701617C36C74}" presName="iconSpace" presStyleCnt="0"/>
      <dgm:spPr/>
    </dgm:pt>
    <dgm:pt modelId="{CEAA529C-DBF9-4593-A00F-D155FC981559}" type="pres">
      <dgm:prSet presAssocID="{9C7C480F-2526-40E8-A9FE-701617C36C74}" presName="parTx" presStyleLbl="revTx" presStyleIdx="2" presStyleCnt="6">
        <dgm:presLayoutVars>
          <dgm:chMax val="0"/>
          <dgm:chPref val="0"/>
        </dgm:presLayoutVars>
      </dgm:prSet>
      <dgm:spPr/>
    </dgm:pt>
    <dgm:pt modelId="{6CA73169-0087-458C-9FB6-27848B3E07F4}" type="pres">
      <dgm:prSet presAssocID="{9C7C480F-2526-40E8-A9FE-701617C36C74}" presName="txSpace" presStyleCnt="0"/>
      <dgm:spPr/>
    </dgm:pt>
    <dgm:pt modelId="{D7A3D2B9-6666-406A-A2F2-D89091B72223}" type="pres">
      <dgm:prSet presAssocID="{9C7C480F-2526-40E8-A9FE-701617C36C74}" presName="desTx" presStyleLbl="revTx" presStyleIdx="3" presStyleCnt="6">
        <dgm:presLayoutVars/>
      </dgm:prSet>
      <dgm:spPr/>
    </dgm:pt>
    <dgm:pt modelId="{A7A65074-433E-4FBF-A878-4359AB8D3AF3}" type="pres">
      <dgm:prSet presAssocID="{427C2227-C294-44C9-99E3-91C1954667A5}" presName="sibTrans" presStyleCnt="0"/>
      <dgm:spPr/>
    </dgm:pt>
    <dgm:pt modelId="{98E68951-A133-4D2C-B74E-DCCFE4D6A072}" type="pres">
      <dgm:prSet presAssocID="{1FA0F6F8-427F-4EA8-BE26-DA8C75B983F1}" presName="compNode" presStyleCnt="0"/>
      <dgm:spPr/>
    </dgm:pt>
    <dgm:pt modelId="{91E7B97A-3B77-44B9-B831-3F65BC2B382C}" type="pres">
      <dgm:prSet presAssocID="{1FA0F6F8-427F-4EA8-BE26-DA8C75B983F1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igh voltage with solid fill"/>
        </a:ext>
      </dgm:extLst>
    </dgm:pt>
    <dgm:pt modelId="{CA7EE39F-8F3B-43B1-B396-B7DC3A1CEB60}" type="pres">
      <dgm:prSet presAssocID="{1FA0F6F8-427F-4EA8-BE26-DA8C75B983F1}" presName="iconSpace" presStyleCnt="0"/>
      <dgm:spPr/>
    </dgm:pt>
    <dgm:pt modelId="{3D6C942B-26DC-4A93-ADE8-5438F21357E3}" type="pres">
      <dgm:prSet presAssocID="{1FA0F6F8-427F-4EA8-BE26-DA8C75B983F1}" presName="parTx" presStyleLbl="revTx" presStyleIdx="4" presStyleCnt="6">
        <dgm:presLayoutVars>
          <dgm:chMax val="0"/>
          <dgm:chPref val="0"/>
        </dgm:presLayoutVars>
      </dgm:prSet>
      <dgm:spPr/>
    </dgm:pt>
    <dgm:pt modelId="{F2236B6A-1BE2-429C-B164-300C4766648F}" type="pres">
      <dgm:prSet presAssocID="{1FA0F6F8-427F-4EA8-BE26-DA8C75B983F1}" presName="txSpace" presStyleCnt="0"/>
      <dgm:spPr/>
    </dgm:pt>
    <dgm:pt modelId="{F5FFA618-EC29-4C02-8720-69FDC58127E8}" type="pres">
      <dgm:prSet presAssocID="{1FA0F6F8-427F-4EA8-BE26-DA8C75B983F1}" presName="desTx" presStyleLbl="revTx" presStyleIdx="5" presStyleCnt="6">
        <dgm:presLayoutVars/>
      </dgm:prSet>
      <dgm:spPr/>
    </dgm:pt>
  </dgm:ptLst>
  <dgm:cxnLst>
    <dgm:cxn modelId="{1E018605-63A4-4143-A4D0-765511268D2C}" srcId="{140183F2-5127-4F7A-A031-B0B37072F6C6}" destId="{58ACB0E0-0D75-4E13-B3B5-E93C4E1FE8B0}" srcOrd="0" destOrd="0" parTransId="{F2210402-3C29-4F84-BAC0-D813EBB8F41F}" sibTransId="{F61FBBEE-D117-4E4C-85E4-DECC4E08A3D7}"/>
    <dgm:cxn modelId="{4CC9E005-4B52-4BB9-ADE6-28F84D8A4A95}" type="presOf" srcId="{5D698523-977C-43FE-91AC-4FFEC3A7C0C8}" destId="{F5FFA618-EC29-4C02-8720-69FDC58127E8}" srcOrd="0" destOrd="1" presId="urn:microsoft.com/office/officeart/2018/5/layout/CenteredIconLabelDescriptionList"/>
    <dgm:cxn modelId="{7D52F60B-6705-4AF2-AB5A-FDADFF39D77F}" srcId="{4CF6C92A-6D0D-4AE4-9AE7-EF57A0F08983}" destId="{140183F2-5127-4F7A-A031-B0B37072F6C6}" srcOrd="0" destOrd="0" parTransId="{4916A332-DF53-455C-BEFD-3E54F8BD5A8F}" sibTransId="{8BB41C0D-199D-4EEE-B201-76C1B2E6AC0A}"/>
    <dgm:cxn modelId="{A393820F-91B6-4884-A58E-F9153AFA15BA}" srcId="{1FA0F6F8-427F-4EA8-BE26-DA8C75B983F1}" destId="{70C4A253-80B1-48B0-89DA-80FD7E550407}" srcOrd="0" destOrd="0" parTransId="{D4CEED1F-6145-4ABA-8E62-CD61939869BB}" sibTransId="{172B755D-C7F0-419C-B04E-E1860F1066D2}"/>
    <dgm:cxn modelId="{E7AA1313-A19D-49EE-BF30-07A23B817204}" srcId="{1FA0F6F8-427F-4EA8-BE26-DA8C75B983F1}" destId="{5D698523-977C-43FE-91AC-4FFEC3A7C0C8}" srcOrd="1" destOrd="0" parTransId="{28CBEB7E-9673-47E7-B4BD-27324415C471}" sibTransId="{880633FA-8806-498C-B46D-9DA9956B28E0}"/>
    <dgm:cxn modelId="{23070723-F7A1-48C7-80D0-5CF8F19B541B}" type="presOf" srcId="{9C7C480F-2526-40E8-A9FE-701617C36C74}" destId="{CEAA529C-DBF9-4593-A00F-D155FC981559}" srcOrd="0" destOrd="0" presId="urn:microsoft.com/office/officeart/2018/5/layout/CenteredIconLabelDescriptionList"/>
    <dgm:cxn modelId="{5EE1BA31-38A0-43F0-AEEA-13A2FC424622}" srcId="{4CF6C92A-6D0D-4AE4-9AE7-EF57A0F08983}" destId="{9C7C480F-2526-40E8-A9FE-701617C36C74}" srcOrd="1" destOrd="0" parTransId="{53372F30-55EA-4C50-ADFB-D942B3ACB95C}" sibTransId="{427C2227-C294-44C9-99E3-91C1954667A5}"/>
    <dgm:cxn modelId="{5C78B147-A709-4054-A646-6E52F4891AFD}" type="presOf" srcId="{140183F2-5127-4F7A-A031-B0B37072F6C6}" destId="{03081306-A329-47D4-A3D1-0790055C2C85}" srcOrd="0" destOrd="0" presId="urn:microsoft.com/office/officeart/2018/5/layout/CenteredIconLabelDescriptionList"/>
    <dgm:cxn modelId="{F5F33753-25A7-416A-A771-285AA998D318}" type="presOf" srcId="{4CF6C92A-6D0D-4AE4-9AE7-EF57A0F08983}" destId="{BB331F87-5B6E-4B3E-BEA6-948ED8ACCCCE}" srcOrd="0" destOrd="0" presId="urn:microsoft.com/office/officeart/2018/5/layout/CenteredIconLabelDescriptionList"/>
    <dgm:cxn modelId="{8A51B0CA-B050-44AE-A624-A1E012DB15D6}" type="presOf" srcId="{70C4A253-80B1-48B0-89DA-80FD7E550407}" destId="{F5FFA618-EC29-4C02-8720-69FDC58127E8}" srcOrd="0" destOrd="0" presId="urn:microsoft.com/office/officeart/2018/5/layout/CenteredIconLabelDescriptionList"/>
    <dgm:cxn modelId="{7E8DA1ED-A95B-40F4-84FC-B217B18F7278}" type="presOf" srcId="{58ACB0E0-0D75-4E13-B3B5-E93C4E1FE8B0}" destId="{449F2A5A-DEBA-480C-B4AF-7B2883C6167D}" srcOrd="0" destOrd="0" presId="urn:microsoft.com/office/officeart/2018/5/layout/CenteredIconLabelDescriptionList"/>
    <dgm:cxn modelId="{2FED8AF2-4B4B-401C-A843-0BC4AF7EAD4B}" srcId="{4CF6C92A-6D0D-4AE4-9AE7-EF57A0F08983}" destId="{1FA0F6F8-427F-4EA8-BE26-DA8C75B983F1}" srcOrd="2" destOrd="0" parTransId="{1AF78733-2D59-49C0-ADD1-3D54ACDF5E76}" sibTransId="{98B3A745-2EE5-4A58-BE16-E6746593CC8B}"/>
    <dgm:cxn modelId="{842039F6-76A7-4917-8BBE-BDAFE8B69D8D}" type="presOf" srcId="{1FA0F6F8-427F-4EA8-BE26-DA8C75B983F1}" destId="{3D6C942B-26DC-4A93-ADE8-5438F21357E3}" srcOrd="0" destOrd="0" presId="urn:microsoft.com/office/officeart/2018/5/layout/CenteredIconLabelDescriptionList"/>
    <dgm:cxn modelId="{604953B8-CB22-48CB-B5EF-E4C675712345}" type="presParOf" srcId="{BB331F87-5B6E-4B3E-BEA6-948ED8ACCCCE}" destId="{A96FDE57-A156-40C1-9A01-5AF4980FA269}" srcOrd="0" destOrd="0" presId="urn:microsoft.com/office/officeart/2018/5/layout/CenteredIconLabelDescriptionList"/>
    <dgm:cxn modelId="{6C9E6BEC-3DF2-4618-B909-12A5B75ABC31}" type="presParOf" srcId="{A96FDE57-A156-40C1-9A01-5AF4980FA269}" destId="{3FAFD4A0-BB22-4DBE-B80D-56735D0A9AE6}" srcOrd="0" destOrd="0" presId="urn:microsoft.com/office/officeart/2018/5/layout/CenteredIconLabelDescriptionList"/>
    <dgm:cxn modelId="{E4158347-D609-4D5A-8007-828D27C0351F}" type="presParOf" srcId="{A96FDE57-A156-40C1-9A01-5AF4980FA269}" destId="{C74E600E-7D9C-44BE-A09A-D1302E34C889}" srcOrd="1" destOrd="0" presId="urn:microsoft.com/office/officeart/2018/5/layout/CenteredIconLabelDescriptionList"/>
    <dgm:cxn modelId="{2C054786-10F5-49D8-B527-F4F0A4F7C51F}" type="presParOf" srcId="{A96FDE57-A156-40C1-9A01-5AF4980FA269}" destId="{03081306-A329-47D4-A3D1-0790055C2C85}" srcOrd="2" destOrd="0" presId="urn:microsoft.com/office/officeart/2018/5/layout/CenteredIconLabelDescriptionList"/>
    <dgm:cxn modelId="{F4BB5C83-ADDB-4688-A312-EFD1A9FAEFC3}" type="presParOf" srcId="{A96FDE57-A156-40C1-9A01-5AF4980FA269}" destId="{5FBCAB9F-17F4-4F77-9102-02B0FD089663}" srcOrd="3" destOrd="0" presId="urn:microsoft.com/office/officeart/2018/5/layout/CenteredIconLabelDescriptionList"/>
    <dgm:cxn modelId="{33CC0B94-DC94-4681-8524-136CD445518E}" type="presParOf" srcId="{A96FDE57-A156-40C1-9A01-5AF4980FA269}" destId="{449F2A5A-DEBA-480C-B4AF-7B2883C6167D}" srcOrd="4" destOrd="0" presId="urn:microsoft.com/office/officeart/2018/5/layout/CenteredIconLabelDescriptionList"/>
    <dgm:cxn modelId="{C3057589-B4A7-46AA-A1D4-8DB9D6464F97}" type="presParOf" srcId="{BB331F87-5B6E-4B3E-BEA6-948ED8ACCCCE}" destId="{17862788-10F1-4F23-B955-1BB22D1F5237}" srcOrd="1" destOrd="0" presId="urn:microsoft.com/office/officeart/2018/5/layout/CenteredIconLabelDescriptionList"/>
    <dgm:cxn modelId="{E76CFB09-9EFA-4E36-AAF6-7597E7F550B5}" type="presParOf" srcId="{BB331F87-5B6E-4B3E-BEA6-948ED8ACCCCE}" destId="{43C5734C-1490-472B-92EC-6EEBCD570087}" srcOrd="2" destOrd="0" presId="urn:microsoft.com/office/officeart/2018/5/layout/CenteredIconLabelDescriptionList"/>
    <dgm:cxn modelId="{F28F7C48-7F91-4930-83B8-361D381D97D0}" type="presParOf" srcId="{43C5734C-1490-472B-92EC-6EEBCD570087}" destId="{3929D9B6-FEF0-472E-B9B4-5092E2852E53}" srcOrd="0" destOrd="0" presId="urn:microsoft.com/office/officeart/2018/5/layout/CenteredIconLabelDescriptionList"/>
    <dgm:cxn modelId="{B3DCBA54-96A5-474A-AD6B-931F3C1EAC0A}" type="presParOf" srcId="{43C5734C-1490-472B-92EC-6EEBCD570087}" destId="{04481584-9282-4877-AC4A-AB964551947B}" srcOrd="1" destOrd="0" presId="urn:microsoft.com/office/officeart/2018/5/layout/CenteredIconLabelDescriptionList"/>
    <dgm:cxn modelId="{DF537D82-F8B6-4621-BD3E-1D289CC2B4B5}" type="presParOf" srcId="{43C5734C-1490-472B-92EC-6EEBCD570087}" destId="{CEAA529C-DBF9-4593-A00F-D155FC981559}" srcOrd="2" destOrd="0" presId="urn:microsoft.com/office/officeart/2018/5/layout/CenteredIconLabelDescriptionList"/>
    <dgm:cxn modelId="{F0364395-046B-4A45-8B38-A9BBDE688527}" type="presParOf" srcId="{43C5734C-1490-472B-92EC-6EEBCD570087}" destId="{6CA73169-0087-458C-9FB6-27848B3E07F4}" srcOrd="3" destOrd="0" presId="urn:microsoft.com/office/officeart/2018/5/layout/CenteredIconLabelDescriptionList"/>
    <dgm:cxn modelId="{FB9D7EDA-3936-4FF7-BFC5-ECFFF99B01DE}" type="presParOf" srcId="{43C5734C-1490-472B-92EC-6EEBCD570087}" destId="{D7A3D2B9-6666-406A-A2F2-D89091B72223}" srcOrd="4" destOrd="0" presId="urn:microsoft.com/office/officeart/2018/5/layout/CenteredIconLabelDescriptionList"/>
    <dgm:cxn modelId="{10F08619-228B-4F9A-AE85-1767B4FDE70A}" type="presParOf" srcId="{BB331F87-5B6E-4B3E-BEA6-948ED8ACCCCE}" destId="{A7A65074-433E-4FBF-A878-4359AB8D3AF3}" srcOrd="3" destOrd="0" presId="urn:microsoft.com/office/officeart/2018/5/layout/CenteredIconLabelDescriptionList"/>
    <dgm:cxn modelId="{C581E150-24A5-44AC-AA07-22E89CB65135}" type="presParOf" srcId="{BB331F87-5B6E-4B3E-BEA6-948ED8ACCCCE}" destId="{98E68951-A133-4D2C-B74E-DCCFE4D6A072}" srcOrd="4" destOrd="0" presId="urn:microsoft.com/office/officeart/2018/5/layout/CenteredIconLabelDescriptionList"/>
    <dgm:cxn modelId="{578184AC-AC59-45AC-AE76-DE5FC532B5DC}" type="presParOf" srcId="{98E68951-A133-4D2C-B74E-DCCFE4D6A072}" destId="{91E7B97A-3B77-44B9-B831-3F65BC2B382C}" srcOrd="0" destOrd="0" presId="urn:microsoft.com/office/officeart/2018/5/layout/CenteredIconLabelDescriptionList"/>
    <dgm:cxn modelId="{0940F950-D6A4-489D-8514-8F6B9EC23D69}" type="presParOf" srcId="{98E68951-A133-4D2C-B74E-DCCFE4D6A072}" destId="{CA7EE39F-8F3B-43B1-B396-B7DC3A1CEB60}" srcOrd="1" destOrd="0" presId="urn:microsoft.com/office/officeart/2018/5/layout/CenteredIconLabelDescriptionList"/>
    <dgm:cxn modelId="{8384E938-CE7C-4529-B689-0F6D0F964F62}" type="presParOf" srcId="{98E68951-A133-4D2C-B74E-DCCFE4D6A072}" destId="{3D6C942B-26DC-4A93-ADE8-5438F21357E3}" srcOrd="2" destOrd="0" presId="urn:microsoft.com/office/officeart/2018/5/layout/CenteredIconLabelDescriptionList"/>
    <dgm:cxn modelId="{2CB6F462-A145-453A-8302-F19E7E006780}" type="presParOf" srcId="{98E68951-A133-4D2C-B74E-DCCFE4D6A072}" destId="{F2236B6A-1BE2-429C-B164-300C4766648F}" srcOrd="3" destOrd="0" presId="urn:microsoft.com/office/officeart/2018/5/layout/CenteredIconLabelDescriptionList"/>
    <dgm:cxn modelId="{2E5A77B9-4B33-47EA-967A-5DFAC4A9BB9F}" type="presParOf" srcId="{98E68951-A133-4D2C-B74E-DCCFE4D6A072}" destId="{F5FFA618-EC29-4C02-8720-69FDC58127E8}" srcOrd="4" destOrd="0" presId="urn:microsoft.com/office/officeart/2018/5/layout/CenteredIconLabelDescri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AFD4A0-BB22-4DBE-B80D-56735D0A9AE6}">
      <dsp:nvSpPr>
        <dsp:cNvPr id="0" name=""/>
        <dsp:cNvSpPr/>
      </dsp:nvSpPr>
      <dsp:spPr>
        <a:xfrm>
          <a:off x="1041420" y="530638"/>
          <a:ext cx="1120710" cy="112071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081306-A329-47D4-A3D1-0790055C2C85}">
      <dsp:nvSpPr>
        <dsp:cNvPr id="0" name=""/>
        <dsp:cNvSpPr/>
      </dsp:nvSpPr>
      <dsp:spPr>
        <a:xfrm>
          <a:off x="760" y="1759987"/>
          <a:ext cx="3202031" cy="4803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500" kern="1200" baseline="0"/>
            <a:t>Most common actuators in robotics</a:t>
          </a:r>
          <a:endParaRPr lang="en-US" sz="1500" kern="1200"/>
        </a:p>
      </dsp:txBody>
      <dsp:txXfrm>
        <a:off x="760" y="1759987"/>
        <a:ext cx="3202031" cy="480304"/>
      </dsp:txXfrm>
    </dsp:sp>
    <dsp:sp modelId="{449F2A5A-DEBA-480C-B4AF-7B2883C6167D}">
      <dsp:nvSpPr>
        <dsp:cNvPr id="0" name=""/>
        <dsp:cNvSpPr/>
      </dsp:nvSpPr>
      <dsp:spPr>
        <a:xfrm>
          <a:off x="760" y="2290821"/>
          <a:ext cx="3202031" cy="7662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baseline="0"/>
            <a:t>Causes robots to take action</a:t>
          </a:r>
          <a:endParaRPr lang="en-US" sz="1100" kern="1200"/>
        </a:p>
      </dsp:txBody>
      <dsp:txXfrm>
        <a:off x="760" y="2290821"/>
        <a:ext cx="3202031" cy="766289"/>
      </dsp:txXfrm>
    </dsp:sp>
    <dsp:sp modelId="{3929D9B6-FEF0-472E-B9B4-5092E2852E53}">
      <dsp:nvSpPr>
        <dsp:cNvPr id="0" name=""/>
        <dsp:cNvSpPr/>
      </dsp:nvSpPr>
      <dsp:spPr>
        <a:xfrm>
          <a:off x="4803807" y="530638"/>
          <a:ext cx="1120710" cy="112071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AA529C-DBF9-4593-A00F-D155FC981559}">
      <dsp:nvSpPr>
        <dsp:cNvPr id="0" name=""/>
        <dsp:cNvSpPr/>
      </dsp:nvSpPr>
      <dsp:spPr>
        <a:xfrm>
          <a:off x="3763146" y="1759987"/>
          <a:ext cx="3202031" cy="4803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500" kern="1200" baseline="0" dirty="0"/>
            <a:t>Used to make wheels and other effectors move</a:t>
          </a:r>
          <a:endParaRPr lang="en-US" sz="1500" kern="1200" dirty="0"/>
        </a:p>
      </dsp:txBody>
      <dsp:txXfrm>
        <a:off x="3763146" y="1759987"/>
        <a:ext cx="3202031" cy="480304"/>
      </dsp:txXfrm>
    </dsp:sp>
    <dsp:sp modelId="{D7A3D2B9-6666-406A-A2F2-D89091B72223}">
      <dsp:nvSpPr>
        <dsp:cNvPr id="0" name=""/>
        <dsp:cNvSpPr/>
      </dsp:nvSpPr>
      <dsp:spPr>
        <a:xfrm>
          <a:off x="3763146" y="2290821"/>
          <a:ext cx="3202031" cy="7662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E7B97A-3B77-44B9-B831-3F65BC2B382C}">
      <dsp:nvSpPr>
        <dsp:cNvPr id="0" name=""/>
        <dsp:cNvSpPr/>
      </dsp:nvSpPr>
      <dsp:spPr>
        <a:xfrm>
          <a:off x="8566193" y="530638"/>
          <a:ext cx="1120710" cy="112071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6C942B-26DC-4A93-ADE8-5438F21357E3}">
      <dsp:nvSpPr>
        <dsp:cNvPr id="0" name=""/>
        <dsp:cNvSpPr/>
      </dsp:nvSpPr>
      <dsp:spPr>
        <a:xfrm>
          <a:off x="7525533" y="1759987"/>
          <a:ext cx="3202031" cy="4803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500" kern="1200" dirty="0"/>
            <a:t>Uses more power (current) to run than electronics do</a:t>
          </a:r>
        </a:p>
      </dsp:txBody>
      <dsp:txXfrm>
        <a:off x="7525533" y="1759987"/>
        <a:ext cx="3202031" cy="480304"/>
      </dsp:txXfrm>
    </dsp:sp>
    <dsp:sp modelId="{F5FFA618-EC29-4C02-8720-69FDC58127E8}">
      <dsp:nvSpPr>
        <dsp:cNvPr id="0" name=""/>
        <dsp:cNvSpPr/>
      </dsp:nvSpPr>
      <dsp:spPr>
        <a:xfrm>
          <a:off x="7525533" y="2290821"/>
          <a:ext cx="3202031" cy="7662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Small DC motor draws 100 milliamps up to 1 amp of current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Small microprocessors can draw 5 milliamps of current (much less)</a:t>
          </a:r>
        </a:p>
      </dsp:txBody>
      <dsp:txXfrm>
        <a:off x="7525533" y="2290821"/>
        <a:ext cx="3202031" cy="7662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CenteredIconLabelDescriptionList">
  <dgm:title val="Centered 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40013" y="484479"/>
            <a:ext cx="6911974" cy="2954655"/>
          </a:xfrm>
        </p:spPr>
        <p:txBody>
          <a:bodyPr anchor="b">
            <a:normAutofit/>
          </a:bodyPr>
          <a:lstStyle>
            <a:lvl1pPr algn="ctr">
              <a:defRPr sz="5600" spc="-1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40013" y="3799133"/>
            <a:ext cx="6911974" cy="1969841"/>
          </a:xfrm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2395C5C9-164C-46B3-A87E-7660D39D3106}" type="datetime2">
              <a:rPr lang="en-US" smtClean="0"/>
              <a:t>Tuesday, February 9,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dirty="0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018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000" y="2636838"/>
            <a:ext cx="10728325" cy="31321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5B75179A-1E2B-41AB-B400-4F1B4022FAEE}" type="datetime2">
              <a:rPr lang="en-US" smtClean="0"/>
              <a:t>Tuesday, February 9,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316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40486" y="720000"/>
            <a:ext cx="1477328" cy="5048975"/>
          </a:xfrm>
        </p:spPr>
        <p:txBody>
          <a:bodyPr vert="eaVert">
            <a:normAutofit/>
          </a:bodyPr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1838" y="720000"/>
            <a:ext cx="8929614" cy="50489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05681D0F-6595-4F14-8EF3-954CD87C797B}" type="datetime2">
              <a:rPr lang="en-US" smtClean="0"/>
              <a:t>Tuesday, February 9,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549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0000" y="2541600"/>
            <a:ext cx="10728325" cy="3227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4DDCFF8A-AAF8-4A12-8A91-9CA0EAF6CBB9}" type="datetime2">
              <a:rPr lang="en-US" smtClean="0"/>
              <a:t>Tuesday, February 9,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dirty="0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442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619200"/>
            <a:ext cx="10728326" cy="2879724"/>
          </a:xfrm>
        </p:spPr>
        <p:txBody>
          <a:bodyPr anchor="b">
            <a:normAutofit/>
          </a:bodyPr>
          <a:lstStyle>
            <a:lvl1pPr>
              <a:defRPr sz="5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9910" y="3858924"/>
            <a:ext cx="10728326" cy="1919076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ABCC25C3-021A-4B0B-8F70-0C181FE1CF45}" type="datetime2">
              <a:rPr lang="en-US" smtClean="0"/>
              <a:t>Tuesday, February 9,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dirty="0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752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000" y="2541600"/>
            <a:ext cx="5003800" cy="3234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8400" y="2541600"/>
            <a:ext cx="5003801" cy="32345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0C23D88D-8CEC-4ED9-A53B-5596187D9A16}" type="datetime2">
              <a:rPr lang="en-US" smtClean="0"/>
              <a:t>Tuesday, February 9, 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914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619200"/>
            <a:ext cx="10728325" cy="673005"/>
          </a:xfrm>
        </p:spPr>
        <p:txBody>
          <a:bodyPr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1840698"/>
            <a:ext cx="5015638" cy="565796"/>
          </a:xfrm>
        </p:spPr>
        <p:txBody>
          <a:bodyPr wrap="square" anchor="b">
            <a:normAutofit/>
          </a:bodyPr>
          <a:lstStyle>
            <a:lvl1pPr marL="0" indent="0">
              <a:lnSpc>
                <a:spcPct val="120000"/>
              </a:lnSpc>
              <a:buNone/>
              <a:defRPr sz="1600" b="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0000" y="2541600"/>
            <a:ext cx="5003801" cy="3234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8400" y="1840698"/>
            <a:ext cx="5015638" cy="565796"/>
          </a:xfrm>
        </p:spPr>
        <p:txBody>
          <a:bodyPr anchor="b">
            <a:normAutofit/>
          </a:bodyPr>
          <a:lstStyle>
            <a:lvl1pPr marL="0" indent="0">
              <a:lnSpc>
                <a:spcPct val="120000"/>
              </a:lnSpc>
              <a:buNone/>
              <a:defRPr sz="1600" b="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8400" y="2541600"/>
            <a:ext cx="5003800" cy="3234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D2CCD382-DFDA-4722-A27A-59C21AD112F2}" type="datetime2">
              <a:rPr lang="en-US" smtClean="0"/>
              <a:t>Tuesday, February 9, 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359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22F2A30D-1C09-413F-AAB1-38F366000715}" type="datetime2">
              <a:rPr lang="en-US" smtClean="0"/>
              <a:t>Tuesday, February 9,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447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6DB82B9C-D65E-4F64-95C3-B10F3B00F0D9}" type="datetime2">
              <a:rPr lang="en-US" smtClean="0"/>
              <a:t>Tuesday, February 9,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7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619200"/>
            <a:ext cx="3107463" cy="1477328"/>
          </a:xfrm>
        </p:spPr>
        <p:txBody>
          <a:bodyPr anchor="t" anchorCtr="0">
            <a:normAutofit/>
          </a:bodyPr>
          <a:lstStyle>
            <a:lvl1pPr>
              <a:lnSpc>
                <a:spcPct val="100000"/>
              </a:lnSpc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8188" y="584662"/>
            <a:ext cx="6911974" cy="5184313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4800"/>
            </a:lvl1pPr>
            <a:lvl2pPr marL="914400" indent="-457200">
              <a:buFont typeface="Arial" panose="020B0604020202020204" pitchFamily="34" charset="0"/>
              <a:buChar char="•"/>
              <a:defRPr sz="2000"/>
            </a:lvl2pPr>
            <a:lvl3pPr marL="1257300" indent="-342900">
              <a:buFont typeface="Arial" panose="020B0604020202020204" pitchFamily="34" charset="0"/>
              <a:buChar char="•"/>
              <a:defRPr sz="2000"/>
            </a:lvl3pPr>
            <a:lvl4pPr marL="1714500" indent="-342900">
              <a:buFont typeface="Arial" panose="020B0604020202020204" pitchFamily="34" charset="0"/>
              <a:buChar char="•"/>
              <a:defRPr sz="2000"/>
            </a:lvl4pPr>
            <a:lvl5pPr marL="2171700" indent="-342900">
              <a:buFont typeface="Arial" panose="020B0604020202020204" pitchFamily="34" charset="0"/>
              <a:buChar char="•"/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0000" y="2541600"/>
            <a:ext cx="3107463" cy="3231837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B7F5FDCC-6AAC-4A08-B9E0-3793AB5E64C3}" type="datetime2">
              <a:rPr lang="en-US" smtClean="0"/>
              <a:t>Tuesday, February 9, 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008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619200"/>
            <a:ext cx="3095626" cy="1476000"/>
          </a:xfrm>
        </p:spPr>
        <p:txBody>
          <a:bodyPr anchor="t" anchorCtr="0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8188" y="728664"/>
            <a:ext cx="6923812" cy="504031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0000" y="2541600"/>
            <a:ext cx="3095625" cy="32328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349FE94D-439C-40F1-900E-BC07940E3988}" type="datetime2">
              <a:rPr lang="en-US" smtClean="0"/>
              <a:t>Tuesday, February 9, 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241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9646535-AEF6-4883-A4F9-EEC1F8B4319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0000" y="619200"/>
            <a:ext cx="10728322" cy="1477328"/>
          </a:xfrm>
          <a:prstGeom prst="rect">
            <a:avLst/>
          </a:prstGeom>
        </p:spPr>
        <p:txBody>
          <a:bodyPr vert="horz" wrap="square" lIns="0" tIns="0" rIns="0" bIns="0" rtlCol="0" anchor="t" anchorCtr="0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2541600"/>
            <a:ext cx="10728325" cy="32273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 vert="horz" lIns="0" tIns="180000" rIns="0" bIns="180000" rtlCol="0" anchor="ctr"/>
          <a:lstStyle>
            <a:lvl1pPr algn="l">
              <a:lnSpc>
                <a:spcPct val="120000"/>
              </a:lnSpc>
              <a:defRPr sz="1200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8DEA2CF1-0EB2-4673-802D-3371233E4A77}" type="datetime2">
              <a:rPr lang="en-US" smtClean="0"/>
              <a:t>Tuesday, February 9,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 vert="horz" lIns="0" tIns="180000" rIns="0" bIns="180000" rtlCol="0" anchor="ctr"/>
          <a:lstStyle>
            <a:lvl1pPr algn="ctr">
              <a:lnSpc>
                <a:spcPct val="120000"/>
              </a:lnSpc>
              <a:defRPr sz="1200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pPr algn="l"/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 vert="horz" lIns="0" tIns="180000" rIns="0" bIns="180000" rtlCol="0" anchor="ctr"/>
          <a:lstStyle>
            <a:lvl1pPr algn="r">
              <a:lnSpc>
                <a:spcPct val="120000"/>
              </a:lnSpc>
              <a:defRPr sz="1200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1621B6DD-29C1-4FEA-923F-71EA134769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750925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66" r:id="rId6"/>
    <p:sldLayoutId id="2147483662" r:id="rId7"/>
    <p:sldLayoutId id="2147483663" r:id="rId8"/>
    <p:sldLayoutId id="2147483664" r:id="rId9"/>
    <p:sldLayoutId id="2147483665" r:id="rId10"/>
    <p:sldLayoutId id="2147483667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200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4"/>
        </a:buClr>
        <a:buFont typeface="The Hand Extrablack" panose="03070A02030502020204" pitchFamily="66" charset="0"/>
        <a:buChar char="•"/>
        <a:defRPr sz="2000" kern="1200" spc="20" baseline="0">
          <a:solidFill>
            <a:schemeClr val="tx1">
              <a:alpha val="58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4"/>
        </a:buClr>
        <a:buFont typeface="The Hand Extrablack" panose="03070A02030502020204" pitchFamily="66" charset="0"/>
        <a:buChar char="•"/>
        <a:defRPr sz="2000" kern="1200" spc="20" baseline="0">
          <a:solidFill>
            <a:schemeClr val="tx1">
              <a:alpha val="58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4"/>
        </a:buClr>
        <a:buFont typeface="The Hand Extrablack" panose="03070A02030502020204" pitchFamily="66" charset="0"/>
        <a:buChar char="•"/>
        <a:defRPr sz="2000" kern="1200" spc="20" baseline="0">
          <a:solidFill>
            <a:schemeClr val="tx1">
              <a:alpha val="58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4"/>
        </a:buClr>
        <a:buFont typeface="The Hand Extrablack" panose="03070A02030502020204" pitchFamily="66" charset="0"/>
        <a:buChar char="•"/>
        <a:defRPr sz="2000" kern="1200" spc="20" baseline="0">
          <a:solidFill>
            <a:schemeClr val="tx1">
              <a:alpha val="58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4"/>
        </a:buClr>
        <a:buFont typeface="The Hand Extrablack" panose="03070A02030502020204" pitchFamily="66" charset="0"/>
        <a:buChar char="•"/>
        <a:defRPr sz="2000" kern="1200" spc="20" baseline="0">
          <a:solidFill>
            <a:schemeClr val="tx1">
              <a:alpha val="58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13">
            <a:extLst>
              <a:ext uri="{FF2B5EF4-FFF2-40B4-BE49-F238E27FC236}">
                <a16:creationId xmlns:a16="http://schemas.microsoft.com/office/drawing/2014/main" id="{7FEECB93-933C-477B-BC7D-C2F2F6271A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Used machine parts">
            <a:extLst>
              <a:ext uri="{FF2B5EF4-FFF2-40B4-BE49-F238E27FC236}">
                <a16:creationId xmlns:a16="http://schemas.microsoft.com/office/drawing/2014/main" id="{5943E890-2F56-423F-B0E3-786C1638F56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865" b="7865"/>
          <a:stretch/>
        </p:blipFill>
        <p:spPr>
          <a:xfrm>
            <a:off x="20" y="10"/>
            <a:ext cx="12191980" cy="685799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9" name="Rectangle 15">
            <a:extLst>
              <a:ext uri="{FF2B5EF4-FFF2-40B4-BE49-F238E27FC236}">
                <a16:creationId xmlns:a16="http://schemas.microsoft.com/office/drawing/2014/main" id="{497BC505-FE0C-4637-A29D-B71DFBBBAA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bg1">
                  <a:alpha val="30000"/>
                </a:schemeClr>
              </a:gs>
              <a:gs pos="33000">
                <a:schemeClr val="bg1">
                  <a:alpha val="20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>
                  <a:alpha val="3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9F8CA7C-CDEC-478F-A047-6BFF9536A0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0000" y="1455847"/>
            <a:ext cx="5015638" cy="206855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800"/>
              <a:t>Lecture – All About Robot Motors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FC50FA-CFD8-4D5A-92CD-1C629C16CA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0000" y="3830398"/>
            <a:ext cx="5015638" cy="1219439"/>
          </a:xfrm>
        </p:spPr>
        <p:txBody>
          <a:bodyPr>
            <a:normAutofit/>
          </a:bodyPr>
          <a:lstStyle/>
          <a:p>
            <a:r>
              <a:rPr lang="en-US">
                <a:solidFill>
                  <a:schemeClr val="tx1"/>
                </a:solidFill>
              </a:rPr>
              <a:t>CAC 240 </a:t>
            </a:r>
          </a:p>
          <a:p>
            <a:r>
              <a:rPr lang="en-US">
                <a:solidFill>
                  <a:schemeClr val="tx1"/>
                </a:solidFill>
              </a:rPr>
              <a:t>Anthony Winchester</a:t>
            </a:r>
          </a:p>
        </p:txBody>
      </p:sp>
      <p:grpSp>
        <p:nvGrpSpPr>
          <p:cNvPr id="30" name="Group 17">
            <a:extLst>
              <a:ext uri="{FF2B5EF4-FFF2-40B4-BE49-F238E27FC236}">
                <a16:creationId xmlns:a16="http://schemas.microsoft.com/office/drawing/2014/main" id="{F2FD01A0-E6FF-41CD-AEBD-279232B90D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965602" y="317452"/>
            <a:ext cx="2088038" cy="719230"/>
            <a:chOff x="4532666" y="505937"/>
            <a:chExt cx="2981730" cy="1027064"/>
          </a:xfrm>
        </p:grpSpPr>
        <p:sp>
          <p:nvSpPr>
            <p:cNvPr id="31" name="Freeform 78">
              <a:extLst>
                <a:ext uri="{FF2B5EF4-FFF2-40B4-BE49-F238E27FC236}">
                  <a16:creationId xmlns:a16="http://schemas.microsoft.com/office/drawing/2014/main" id="{811C6308-5554-4129-8881-A95AF512C5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600114">
              <a:off x="4532666" y="754398"/>
              <a:ext cx="694205" cy="713383"/>
            </a:xfrm>
            <a:custGeom>
              <a:avLst/>
              <a:gdLst>
                <a:gd name="T0" fmla="*/ 32 w 58"/>
                <a:gd name="T1" fmla="*/ 56 h 60"/>
                <a:gd name="T2" fmla="*/ 24 w 58"/>
                <a:gd name="T3" fmla="*/ 48 h 60"/>
                <a:gd name="T4" fmla="*/ 14 w 58"/>
                <a:gd name="T5" fmla="*/ 36 h 60"/>
                <a:gd name="T6" fmla="*/ 7 w 58"/>
                <a:gd name="T7" fmla="*/ 29 h 60"/>
                <a:gd name="T8" fmla="*/ 1 w 58"/>
                <a:gd name="T9" fmla="*/ 17 h 60"/>
                <a:gd name="T10" fmla="*/ 7 w 58"/>
                <a:gd name="T11" fmla="*/ 4 h 60"/>
                <a:gd name="T12" fmla="*/ 17 w 58"/>
                <a:gd name="T13" fmla="*/ 1 h 60"/>
                <a:gd name="T14" fmla="*/ 29 w 58"/>
                <a:gd name="T15" fmla="*/ 6 h 60"/>
                <a:gd name="T16" fmla="*/ 31 w 58"/>
                <a:gd name="T17" fmla="*/ 8 h 60"/>
                <a:gd name="T18" fmla="*/ 38 w 58"/>
                <a:gd name="T19" fmla="*/ 15 h 60"/>
                <a:gd name="T20" fmla="*/ 44 w 58"/>
                <a:gd name="T21" fmla="*/ 22 h 60"/>
                <a:gd name="T22" fmla="*/ 54 w 58"/>
                <a:gd name="T23" fmla="*/ 33 h 60"/>
                <a:gd name="T24" fmla="*/ 58 w 58"/>
                <a:gd name="T25" fmla="*/ 44 h 60"/>
                <a:gd name="T26" fmla="*/ 53 w 58"/>
                <a:gd name="T27" fmla="*/ 54 h 60"/>
                <a:gd name="T28" fmla="*/ 42 w 58"/>
                <a:gd name="T29" fmla="*/ 60 h 60"/>
                <a:gd name="T30" fmla="*/ 32 w 58"/>
                <a:gd name="T31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0">
                  <a:moveTo>
                    <a:pt x="32" y="56"/>
                  </a:moveTo>
                  <a:cubicBezTo>
                    <a:pt x="30" y="54"/>
                    <a:pt x="31" y="55"/>
                    <a:pt x="24" y="48"/>
                  </a:cubicBezTo>
                  <a:cubicBezTo>
                    <a:pt x="17" y="40"/>
                    <a:pt x="14" y="36"/>
                    <a:pt x="14" y="36"/>
                  </a:cubicBezTo>
                  <a:cubicBezTo>
                    <a:pt x="8" y="30"/>
                    <a:pt x="14" y="37"/>
                    <a:pt x="7" y="29"/>
                  </a:cubicBezTo>
                  <a:cubicBezTo>
                    <a:pt x="3" y="24"/>
                    <a:pt x="1" y="20"/>
                    <a:pt x="1" y="17"/>
                  </a:cubicBezTo>
                  <a:cubicBezTo>
                    <a:pt x="0" y="13"/>
                    <a:pt x="3" y="9"/>
                    <a:pt x="7" y="4"/>
                  </a:cubicBezTo>
                  <a:cubicBezTo>
                    <a:pt x="10" y="2"/>
                    <a:pt x="13" y="0"/>
                    <a:pt x="17" y="1"/>
                  </a:cubicBezTo>
                  <a:cubicBezTo>
                    <a:pt x="21" y="1"/>
                    <a:pt x="25" y="3"/>
                    <a:pt x="29" y="6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3" y="11"/>
                    <a:pt x="37" y="15"/>
                    <a:pt x="38" y="15"/>
                  </a:cubicBezTo>
                  <a:cubicBezTo>
                    <a:pt x="42" y="20"/>
                    <a:pt x="40" y="18"/>
                    <a:pt x="44" y="22"/>
                  </a:cubicBezTo>
                  <a:cubicBezTo>
                    <a:pt x="51" y="29"/>
                    <a:pt x="50" y="29"/>
                    <a:pt x="54" y="33"/>
                  </a:cubicBezTo>
                  <a:cubicBezTo>
                    <a:pt x="57" y="37"/>
                    <a:pt x="58" y="40"/>
                    <a:pt x="58" y="44"/>
                  </a:cubicBezTo>
                  <a:cubicBezTo>
                    <a:pt x="58" y="47"/>
                    <a:pt x="56" y="50"/>
                    <a:pt x="53" y="54"/>
                  </a:cubicBezTo>
                  <a:cubicBezTo>
                    <a:pt x="49" y="58"/>
                    <a:pt x="45" y="60"/>
                    <a:pt x="42" y="60"/>
                  </a:cubicBezTo>
                  <a:cubicBezTo>
                    <a:pt x="39" y="60"/>
                    <a:pt x="36" y="59"/>
                    <a:pt x="32" y="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32" name="Freeform 79">
              <a:extLst>
                <a:ext uri="{FF2B5EF4-FFF2-40B4-BE49-F238E27FC236}">
                  <a16:creationId xmlns:a16="http://schemas.microsoft.com/office/drawing/2014/main" id="{C28F3A03-B53B-433E-8DF7-6B13336D0A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600114">
              <a:off x="5791465" y="505937"/>
              <a:ext cx="587404" cy="943792"/>
            </a:xfrm>
            <a:custGeom>
              <a:avLst/>
              <a:gdLst>
                <a:gd name="T0" fmla="*/ 15 w 49"/>
                <a:gd name="T1" fmla="*/ 65 h 79"/>
                <a:gd name="T2" fmla="*/ 12 w 49"/>
                <a:gd name="T3" fmla="*/ 54 h 79"/>
                <a:gd name="T4" fmla="*/ 8 w 49"/>
                <a:gd name="T5" fmla="*/ 33 h 79"/>
                <a:gd name="T6" fmla="*/ 38 w 49"/>
                <a:gd name="T7" fmla="*/ 24 h 79"/>
                <a:gd name="T8" fmla="*/ 45 w 49"/>
                <a:gd name="T9" fmla="*/ 70 h 79"/>
                <a:gd name="T10" fmla="*/ 15 w 49"/>
                <a:gd name="T11" fmla="*/ 6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79">
                  <a:moveTo>
                    <a:pt x="15" y="65"/>
                  </a:moveTo>
                  <a:cubicBezTo>
                    <a:pt x="14" y="59"/>
                    <a:pt x="13" y="58"/>
                    <a:pt x="12" y="54"/>
                  </a:cubicBezTo>
                  <a:cubicBezTo>
                    <a:pt x="11" y="45"/>
                    <a:pt x="10" y="40"/>
                    <a:pt x="8" y="33"/>
                  </a:cubicBezTo>
                  <a:cubicBezTo>
                    <a:pt x="0" y="9"/>
                    <a:pt x="34" y="0"/>
                    <a:pt x="38" y="24"/>
                  </a:cubicBezTo>
                  <a:cubicBezTo>
                    <a:pt x="43" y="43"/>
                    <a:pt x="49" y="60"/>
                    <a:pt x="45" y="70"/>
                  </a:cubicBezTo>
                  <a:cubicBezTo>
                    <a:pt x="38" y="77"/>
                    <a:pt x="19" y="79"/>
                    <a:pt x="15" y="6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33" name="Freeform 85">
              <a:extLst>
                <a:ext uri="{FF2B5EF4-FFF2-40B4-BE49-F238E27FC236}">
                  <a16:creationId xmlns:a16="http://schemas.microsoft.com/office/drawing/2014/main" id="{E990BBBC-E616-4D0E-9917-A6CA72AAEA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600114">
              <a:off x="7087193" y="757585"/>
              <a:ext cx="427203" cy="775416"/>
            </a:xfrm>
            <a:custGeom>
              <a:avLst/>
              <a:gdLst>
                <a:gd name="T0" fmla="*/ 36 w 36"/>
                <a:gd name="T1" fmla="*/ 15 h 65"/>
                <a:gd name="T2" fmla="*/ 34 w 36"/>
                <a:gd name="T3" fmla="*/ 5 h 65"/>
                <a:gd name="T4" fmla="*/ 28 w 36"/>
                <a:gd name="T5" fmla="*/ 1 h 65"/>
                <a:gd name="T6" fmla="*/ 23 w 36"/>
                <a:gd name="T7" fmla="*/ 0 h 65"/>
                <a:gd name="T8" fmla="*/ 13 w 36"/>
                <a:gd name="T9" fmla="*/ 1 h 65"/>
                <a:gd name="T10" fmla="*/ 7 w 36"/>
                <a:gd name="T11" fmla="*/ 9 h 65"/>
                <a:gd name="T12" fmla="*/ 4 w 36"/>
                <a:gd name="T13" fmla="*/ 19 h 65"/>
                <a:gd name="T14" fmla="*/ 0 w 36"/>
                <a:gd name="T15" fmla="*/ 44 h 65"/>
                <a:gd name="T16" fmla="*/ 1 w 36"/>
                <a:gd name="T17" fmla="*/ 58 h 65"/>
                <a:gd name="T18" fmla="*/ 8 w 36"/>
                <a:gd name="T19" fmla="*/ 64 h 65"/>
                <a:gd name="T20" fmla="*/ 16 w 36"/>
                <a:gd name="T21" fmla="*/ 65 h 65"/>
                <a:gd name="T22" fmla="*/ 25 w 36"/>
                <a:gd name="T23" fmla="*/ 63 h 65"/>
                <a:gd name="T24" fmla="*/ 31 w 36"/>
                <a:gd name="T25" fmla="*/ 55 h 65"/>
                <a:gd name="T26" fmla="*/ 34 w 36"/>
                <a:gd name="T27" fmla="*/ 40 h 65"/>
                <a:gd name="T28" fmla="*/ 36 w 36"/>
                <a:gd name="T29" fmla="*/ 1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65">
                  <a:moveTo>
                    <a:pt x="36" y="15"/>
                  </a:moveTo>
                  <a:cubicBezTo>
                    <a:pt x="36" y="10"/>
                    <a:pt x="35" y="7"/>
                    <a:pt x="34" y="5"/>
                  </a:cubicBezTo>
                  <a:cubicBezTo>
                    <a:pt x="33" y="3"/>
                    <a:pt x="31" y="2"/>
                    <a:pt x="28" y="1"/>
                  </a:cubicBezTo>
                  <a:cubicBezTo>
                    <a:pt x="27" y="1"/>
                    <a:pt x="25" y="1"/>
                    <a:pt x="23" y="0"/>
                  </a:cubicBezTo>
                  <a:cubicBezTo>
                    <a:pt x="19" y="0"/>
                    <a:pt x="16" y="0"/>
                    <a:pt x="13" y="1"/>
                  </a:cubicBezTo>
                  <a:cubicBezTo>
                    <a:pt x="11" y="2"/>
                    <a:pt x="9" y="4"/>
                    <a:pt x="7" y="9"/>
                  </a:cubicBezTo>
                  <a:cubicBezTo>
                    <a:pt x="6" y="13"/>
                    <a:pt x="5" y="17"/>
                    <a:pt x="4" y="19"/>
                  </a:cubicBezTo>
                  <a:cubicBezTo>
                    <a:pt x="2" y="29"/>
                    <a:pt x="0" y="44"/>
                    <a:pt x="0" y="44"/>
                  </a:cubicBezTo>
                  <a:cubicBezTo>
                    <a:pt x="0" y="50"/>
                    <a:pt x="0" y="55"/>
                    <a:pt x="1" y="58"/>
                  </a:cubicBezTo>
                  <a:cubicBezTo>
                    <a:pt x="2" y="61"/>
                    <a:pt x="5" y="63"/>
                    <a:pt x="8" y="64"/>
                  </a:cubicBezTo>
                  <a:cubicBezTo>
                    <a:pt x="11" y="65"/>
                    <a:pt x="13" y="65"/>
                    <a:pt x="16" y="65"/>
                  </a:cubicBezTo>
                  <a:cubicBezTo>
                    <a:pt x="19" y="65"/>
                    <a:pt x="22" y="64"/>
                    <a:pt x="25" y="63"/>
                  </a:cubicBezTo>
                  <a:cubicBezTo>
                    <a:pt x="28" y="61"/>
                    <a:pt x="30" y="59"/>
                    <a:pt x="31" y="55"/>
                  </a:cubicBezTo>
                  <a:cubicBezTo>
                    <a:pt x="32" y="50"/>
                    <a:pt x="31" y="54"/>
                    <a:pt x="34" y="40"/>
                  </a:cubicBezTo>
                  <a:lnTo>
                    <a:pt x="36" y="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</p:grpSp>
      <p:grpSp>
        <p:nvGrpSpPr>
          <p:cNvPr id="34" name="Group 22">
            <a:extLst>
              <a:ext uri="{FF2B5EF4-FFF2-40B4-BE49-F238E27FC236}">
                <a16:creationId xmlns:a16="http://schemas.microsoft.com/office/drawing/2014/main" id="{3C9AA14C-80A4-427C-A911-28CD20C56E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017356" y="5503147"/>
            <a:ext cx="2117174" cy="588806"/>
            <a:chOff x="4549904" y="5078157"/>
            <a:chExt cx="3023338" cy="840818"/>
          </a:xfrm>
        </p:grpSpPr>
        <p:sp>
          <p:nvSpPr>
            <p:cNvPr id="35" name="Freeform 80">
              <a:extLst>
                <a:ext uri="{FF2B5EF4-FFF2-40B4-BE49-F238E27FC236}">
                  <a16:creationId xmlns:a16="http://schemas.microsoft.com/office/drawing/2014/main" id="{EF32CDAF-4619-4949-9516-1E042181EB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5690691" y="5352589"/>
              <a:ext cx="749228" cy="383544"/>
            </a:xfrm>
            <a:custGeom>
              <a:avLst/>
              <a:gdLst>
                <a:gd name="T0" fmla="*/ 53 w 66"/>
                <a:gd name="T1" fmla="*/ 33 h 34"/>
                <a:gd name="T2" fmla="*/ 39 w 66"/>
                <a:gd name="T3" fmla="*/ 33 h 34"/>
                <a:gd name="T4" fmla="*/ 21 w 66"/>
                <a:gd name="T5" fmla="*/ 33 h 34"/>
                <a:gd name="T6" fmla="*/ 12 w 66"/>
                <a:gd name="T7" fmla="*/ 32 h 34"/>
                <a:gd name="T8" fmla="*/ 3 w 66"/>
                <a:gd name="T9" fmla="*/ 28 h 34"/>
                <a:gd name="T10" fmla="*/ 0 w 66"/>
                <a:gd name="T11" fmla="*/ 21 h 34"/>
                <a:gd name="T12" fmla="*/ 0 w 66"/>
                <a:gd name="T13" fmla="*/ 16 h 34"/>
                <a:gd name="T14" fmla="*/ 3 w 66"/>
                <a:gd name="T15" fmla="*/ 7 h 34"/>
                <a:gd name="T16" fmla="*/ 11 w 66"/>
                <a:gd name="T17" fmla="*/ 3 h 34"/>
                <a:gd name="T18" fmla="*/ 23 w 66"/>
                <a:gd name="T19" fmla="*/ 2 h 34"/>
                <a:gd name="T20" fmla="*/ 43 w 66"/>
                <a:gd name="T21" fmla="*/ 0 h 34"/>
                <a:gd name="T22" fmla="*/ 48 w 66"/>
                <a:gd name="T23" fmla="*/ 0 h 34"/>
                <a:gd name="T24" fmla="*/ 62 w 66"/>
                <a:gd name="T25" fmla="*/ 4 h 34"/>
                <a:gd name="T26" fmla="*/ 66 w 66"/>
                <a:gd name="T27" fmla="*/ 13 h 34"/>
                <a:gd name="T28" fmla="*/ 66 w 66"/>
                <a:gd name="T29" fmla="*/ 20 h 34"/>
                <a:gd name="T30" fmla="*/ 62 w 66"/>
                <a:gd name="T31" fmla="*/ 29 h 34"/>
                <a:gd name="T32" fmla="*/ 53 w 66"/>
                <a:gd name="T33" fmla="*/ 3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34">
                  <a:moveTo>
                    <a:pt x="53" y="33"/>
                  </a:moveTo>
                  <a:cubicBezTo>
                    <a:pt x="47" y="33"/>
                    <a:pt x="53" y="34"/>
                    <a:pt x="39" y="33"/>
                  </a:cubicBezTo>
                  <a:cubicBezTo>
                    <a:pt x="24" y="33"/>
                    <a:pt x="21" y="33"/>
                    <a:pt x="21" y="33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7" y="31"/>
                    <a:pt x="4" y="30"/>
                    <a:pt x="3" y="28"/>
                  </a:cubicBezTo>
                  <a:cubicBezTo>
                    <a:pt x="1" y="26"/>
                    <a:pt x="0" y="24"/>
                    <a:pt x="0" y="21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3"/>
                    <a:pt x="1" y="10"/>
                    <a:pt x="3" y="7"/>
                  </a:cubicBezTo>
                  <a:cubicBezTo>
                    <a:pt x="4" y="5"/>
                    <a:pt x="7" y="3"/>
                    <a:pt x="11" y="3"/>
                  </a:cubicBezTo>
                  <a:cubicBezTo>
                    <a:pt x="16" y="2"/>
                    <a:pt x="20" y="2"/>
                    <a:pt x="23" y="2"/>
                  </a:cubicBezTo>
                  <a:cubicBezTo>
                    <a:pt x="32" y="1"/>
                    <a:pt x="37" y="0"/>
                    <a:pt x="43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1"/>
                    <a:pt x="59" y="3"/>
                    <a:pt x="62" y="4"/>
                  </a:cubicBezTo>
                  <a:cubicBezTo>
                    <a:pt x="65" y="6"/>
                    <a:pt x="66" y="9"/>
                    <a:pt x="66" y="13"/>
                  </a:cubicBezTo>
                  <a:cubicBezTo>
                    <a:pt x="66" y="15"/>
                    <a:pt x="66" y="17"/>
                    <a:pt x="66" y="20"/>
                  </a:cubicBezTo>
                  <a:cubicBezTo>
                    <a:pt x="65" y="23"/>
                    <a:pt x="64" y="26"/>
                    <a:pt x="62" y="29"/>
                  </a:cubicBezTo>
                  <a:cubicBezTo>
                    <a:pt x="60" y="31"/>
                    <a:pt x="57" y="32"/>
                    <a:pt x="53" y="3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36" name="Freeform 84">
              <a:extLst>
                <a:ext uri="{FF2B5EF4-FFF2-40B4-BE49-F238E27FC236}">
                  <a16:creationId xmlns:a16="http://schemas.microsoft.com/office/drawing/2014/main" id="{270C485D-6BA8-4BF7-B72C-2B14A43A66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6274527">
              <a:off x="6910134" y="5062687"/>
              <a:ext cx="647637" cy="678578"/>
            </a:xfrm>
            <a:custGeom>
              <a:avLst/>
              <a:gdLst>
                <a:gd name="T0" fmla="*/ 4 w 57"/>
                <a:gd name="T1" fmla="*/ 34 h 60"/>
                <a:gd name="T2" fmla="*/ 17 w 57"/>
                <a:gd name="T3" fmla="*/ 18 h 60"/>
                <a:gd name="T4" fmla="*/ 26 w 57"/>
                <a:gd name="T5" fmla="*/ 8 h 60"/>
                <a:gd name="T6" fmla="*/ 29 w 57"/>
                <a:gd name="T7" fmla="*/ 5 h 60"/>
                <a:gd name="T8" fmla="*/ 41 w 57"/>
                <a:gd name="T9" fmla="*/ 0 h 60"/>
                <a:gd name="T10" fmla="*/ 51 w 57"/>
                <a:gd name="T11" fmla="*/ 6 h 60"/>
                <a:gd name="T12" fmla="*/ 56 w 57"/>
                <a:gd name="T13" fmla="*/ 16 h 60"/>
                <a:gd name="T14" fmla="*/ 51 w 57"/>
                <a:gd name="T15" fmla="*/ 28 h 60"/>
                <a:gd name="T16" fmla="*/ 29 w 57"/>
                <a:gd name="T17" fmla="*/ 53 h 60"/>
                <a:gd name="T18" fmla="*/ 17 w 57"/>
                <a:gd name="T19" fmla="*/ 59 h 60"/>
                <a:gd name="T20" fmla="*/ 5 w 57"/>
                <a:gd name="T21" fmla="*/ 54 h 60"/>
                <a:gd name="T22" fmla="*/ 0 w 57"/>
                <a:gd name="T23" fmla="*/ 45 h 60"/>
                <a:gd name="T24" fmla="*/ 4 w 57"/>
                <a:gd name="T25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60">
                  <a:moveTo>
                    <a:pt x="4" y="34"/>
                  </a:moveTo>
                  <a:cubicBezTo>
                    <a:pt x="5" y="33"/>
                    <a:pt x="17" y="18"/>
                    <a:pt x="17" y="18"/>
                  </a:cubicBezTo>
                  <a:cubicBezTo>
                    <a:pt x="21" y="14"/>
                    <a:pt x="24" y="10"/>
                    <a:pt x="26" y="8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4" y="2"/>
                    <a:pt x="38" y="0"/>
                    <a:pt x="41" y="0"/>
                  </a:cubicBezTo>
                  <a:cubicBezTo>
                    <a:pt x="44" y="1"/>
                    <a:pt x="47" y="2"/>
                    <a:pt x="51" y="6"/>
                  </a:cubicBezTo>
                  <a:cubicBezTo>
                    <a:pt x="55" y="10"/>
                    <a:pt x="57" y="13"/>
                    <a:pt x="56" y="16"/>
                  </a:cubicBezTo>
                  <a:cubicBezTo>
                    <a:pt x="56" y="19"/>
                    <a:pt x="54" y="23"/>
                    <a:pt x="51" y="28"/>
                  </a:cubicBezTo>
                  <a:cubicBezTo>
                    <a:pt x="51" y="28"/>
                    <a:pt x="33" y="48"/>
                    <a:pt x="29" y="53"/>
                  </a:cubicBezTo>
                  <a:cubicBezTo>
                    <a:pt x="25" y="57"/>
                    <a:pt x="21" y="59"/>
                    <a:pt x="17" y="59"/>
                  </a:cubicBezTo>
                  <a:cubicBezTo>
                    <a:pt x="13" y="60"/>
                    <a:pt x="9" y="58"/>
                    <a:pt x="5" y="54"/>
                  </a:cubicBezTo>
                  <a:cubicBezTo>
                    <a:pt x="2" y="51"/>
                    <a:pt x="0" y="48"/>
                    <a:pt x="0" y="45"/>
                  </a:cubicBezTo>
                  <a:cubicBezTo>
                    <a:pt x="0" y="42"/>
                    <a:pt x="2" y="38"/>
                    <a:pt x="4" y="3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37" name="Freeform 87">
              <a:extLst>
                <a:ext uri="{FF2B5EF4-FFF2-40B4-BE49-F238E27FC236}">
                  <a16:creationId xmlns:a16="http://schemas.microsoft.com/office/drawing/2014/main" id="{79239B91-4327-43B3-AED5-CB9EC1653B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4430858">
              <a:off x="4571743" y="5071596"/>
              <a:ext cx="626472" cy="670149"/>
            </a:xfrm>
            <a:custGeom>
              <a:avLst/>
              <a:gdLst>
                <a:gd name="T0" fmla="*/ 0 w 55"/>
                <a:gd name="T1" fmla="*/ 17 h 59"/>
                <a:gd name="T2" fmla="*/ 1 w 55"/>
                <a:gd name="T3" fmla="*/ 11 h 59"/>
                <a:gd name="T4" fmla="*/ 4 w 55"/>
                <a:gd name="T5" fmla="*/ 6 h 59"/>
                <a:gd name="T6" fmla="*/ 7 w 55"/>
                <a:gd name="T7" fmla="*/ 4 h 59"/>
                <a:gd name="T8" fmla="*/ 14 w 55"/>
                <a:gd name="T9" fmla="*/ 0 h 59"/>
                <a:gd name="T10" fmla="*/ 23 w 55"/>
                <a:gd name="T11" fmla="*/ 3 h 59"/>
                <a:gd name="T12" fmla="*/ 31 w 55"/>
                <a:gd name="T13" fmla="*/ 11 h 59"/>
                <a:gd name="T14" fmla="*/ 38 w 55"/>
                <a:gd name="T15" fmla="*/ 20 h 59"/>
                <a:gd name="T16" fmla="*/ 48 w 55"/>
                <a:gd name="T17" fmla="*/ 31 h 59"/>
                <a:gd name="T18" fmla="*/ 55 w 55"/>
                <a:gd name="T19" fmla="*/ 43 h 59"/>
                <a:gd name="T20" fmla="*/ 49 w 55"/>
                <a:gd name="T21" fmla="*/ 55 h 59"/>
                <a:gd name="T22" fmla="*/ 38 w 55"/>
                <a:gd name="T23" fmla="*/ 59 h 59"/>
                <a:gd name="T24" fmla="*/ 33 w 55"/>
                <a:gd name="T25" fmla="*/ 58 h 59"/>
                <a:gd name="T26" fmla="*/ 26 w 55"/>
                <a:gd name="T27" fmla="*/ 53 h 59"/>
                <a:gd name="T28" fmla="*/ 5 w 55"/>
                <a:gd name="T29" fmla="*/ 27 h 59"/>
                <a:gd name="T30" fmla="*/ 0 w 55"/>
                <a:gd name="T31" fmla="*/ 1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" h="59">
                  <a:moveTo>
                    <a:pt x="0" y="17"/>
                  </a:moveTo>
                  <a:cubicBezTo>
                    <a:pt x="0" y="14"/>
                    <a:pt x="0" y="12"/>
                    <a:pt x="1" y="11"/>
                  </a:cubicBezTo>
                  <a:cubicBezTo>
                    <a:pt x="2" y="9"/>
                    <a:pt x="3" y="8"/>
                    <a:pt x="4" y="6"/>
                  </a:cubicBezTo>
                  <a:cubicBezTo>
                    <a:pt x="6" y="5"/>
                    <a:pt x="7" y="4"/>
                    <a:pt x="7" y="4"/>
                  </a:cubicBezTo>
                  <a:cubicBezTo>
                    <a:pt x="9" y="2"/>
                    <a:pt x="12" y="1"/>
                    <a:pt x="14" y="0"/>
                  </a:cubicBezTo>
                  <a:cubicBezTo>
                    <a:pt x="17" y="0"/>
                    <a:pt x="20" y="1"/>
                    <a:pt x="23" y="3"/>
                  </a:cubicBezTo>
                  <a:cubicBezTo>
                    <a:pt x="26" y="4"/>
                    <a:pt x="29" y="7"/>
                    <a:pt x="31" y="11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52" y="36"/>
                    <a:pt x="54" y="40"/>
                    <a:pt x="55" y="43"/>
                  </a:cubicBezTo>
                  <a:cubicBezTo>
                    <a:pt x="55" y="47"/>
                    <a:pt x="54" y="52"/>
                    <a:pt x="49" y="55"/>
                  </a:cubicBezTo>
                  <a:cubicBezTo>
                    <a:pt x="45" y="58"/>
                    <a:pt x="41" y="59"/>
                    <a:pt x="38" y="59"/>
                  </a:cubicBezTo>
                  <a:cubicBezTo>
                    <a:pt x="37" y="59"/>
                    <a:pt x="35" y="59"/>
                    <a:pt x="33" y="58"/>
                  </a:cubicBezTo>
                  <a:cubicBezTo>
                    <a:pt x="31" y="57"/>
                    <a:pt x="29" y="55"/>
                    <a:pt x="26" y="53"/>
                  </a:cubicBezTo>
                  <a:cubicBezTo>
                    <a:pt x="23" y="50"/>
                    <a:pt x="5" y="27"/>
                    <a:pt x="5" y="27"/>
                  </a:cubicBezTo>
                  <a:cubicBezTo>
                    <a:pt x="2" y="23"/>
                    <a:pt x="0" y="19"/>
                    <a:pt x="0" y="1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684179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F58D3F4-AD3E-4263-85BF-7EB7124583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383AC10-A272-4982-A610-DDA728D781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F6FDED66-1461-4834-9923-329986747F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995815" y="0"/>
            <a:ext cx="11196185" cy="6858000"/>
          </a:xfrm>
          <a:custGeom>
            <a:avLst/>
            <a:gdLst>
              <a:gd name="connsiteX0" fmla="*/ 678180 w 11196185"/>
              <a:gd name="connsiteY0" fmla="*/ 0 h 6858000"/>
              <a:gd name="connsiteX1" fmla="*/ 10577581 w 11196185"/>
              <a:gd name="connsiteY1" fmla="*/ 0 h 6858000"/>
              <a:gd name="connsiteX2" fmla="*/ 10716113 w 11196185"/>
              <a:gd name="connsiteY2" fmla="*/ 294338 h 6858000"/>
              <a:gd name="connsiteX3" fmla="*/ 11040720 w 11196185"/>
              <a:gd name="connsiteY3" fmla="*/ 992736 h 6858000"/>
              <a:gd name="connsiteX4" fmla="*/ 11188414 w 11196185"/>
              <a:gd name="connsiteY4" fmla="*/ 1350314 h 6858000"/>
              <a:gd name="connsiteX5" fmla="*/ 11196185 w 11196185"/>
              <a:gd name="connsiteY5" fmla="*/ 1382182 h 6858000"/>
              <a:gd name="connsiteX6" fmla="*/ 11196185 w 11196185"/>
              <a:gd name="connsiteY6" fmla="*/ 4121434 h 6858000"/>
              <a:gd name="connsiteX7" fmla="*/ 11176802 w 11196185"/>
              <a:gd name="connsiteY7" fmla="*/ 4304566 h 6858000"/>
              <a:gd name="connsiteX8" fmla="*/ 10289429 w 11196185"/>
              <a:gd name="connsiteY8" fmla="*/ 5937296 h 6858000"/>
              <a:gd name="connsiteX9" fmla="*/ 9411880 w 11196185"/>
              <a:gd name="connsiteY9" fmla="*/ 6851146 h 6858000"/>
              <a:gd name="connsiteX10" fmla="*/ 9402883 w 11196185"/>
              <a:gd name="connsiteY10" fmla="*/ 6858000 h 6858000"/>
              <a:gd name="connsiteX11" fmla="*/ 1880709 w 11196185"/>
              <a:gd name="connsiteY11" fmla="*/ 6858000 h 6858000"/>
              <a:gd name="connsiteX12" fmla="*/ 1838993 w 11196185"/>
              <a:gd name="connsiteY12" fmla="*/ 6821023 h 6858000"/>
              <a:gd name="connsiteX13" fmla="*/ 1110605 w 11196185"/>
              <a:gd name="connsiteY13" fmla="*/ 6101023 h 6858000"/>
              <a:gd name="connsiteX14" fmla="*/ 0 w 11196185"/>
              <a:gd name="connsiteY14" fmla="*/ 3022953 h 6858000"/>
              <a:gd name="connsiteX15" fmla="*/ 653297 w 11196185"/>
              <a:gd name="connsiteY15" fmla="*/ 4311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196185" h="6858000">
                <a:moveTo>
                  <a:pt x="678180" y="0"/>
                </a:moveTo>
                <a:lnTo>
                  <a:pt x="10577581" y="0"/>
                </a:lnTo>
                <a:lnTo>
                  <a:pt x="10716113" y="294338"/>
                </a:lnTo>
                <a:cubicBezTo>
                  <a:pt x="10820232" y="519974"/>
                  <a:pt x="10926393" y="755332"/>
                  <a:pt x="11040720" y="992736"/>
                </a:cubicBezTo>
                <a:cubicBezTo>
                  <a:pt x="11101967" y="1099159"/>
                  <a:pt x="11150454" y="1219908"/>
                  <a:pt x="11188414" y="1350314"/>
                </a:cubicBezTo>
                <a:lnTo>
                  <a:pt x="11196185" y="1382182"/>
                </a:lnTo>
                <a:lnTo>
                  <a:pt x="11196185" y="4121434"/>
                </a:lnTo>
                <a:lnTo>
                  <a:pt x="11176802" y="4304566"/>
                </a:lnTo>
                <a:cubicBezTo>
                  <a:pt x="11053990" y="5160104"/>
                  <a:pt x="10546664" y="5536165"/>
                  <a:pt x="10289429" y="5937296"/>
                </a:cubicBezTo>
                <a:cubicBezTo>
                  <a:pt x="10175102" y="6195166"/>
                  <a:pt x="9816937" y="6534516"/>
                  <a:pt x="9411880" y="6851146"/>
                </a:cubicBezTo>
                <a:lnTo>
                  <a:pt x="9402883" y="6858000"/>
                </a:lnTo>
                <a:lnTo>
                  <a:pt x="1880709" y="6858000"/>
                </a:lnTo>
                <a:lnTo>
                  <a:pt x="1838993" y="6821023"/>
                </a:lnTo>
                <a:cubicBezTo>
                  <a:pt x="1404461" y="6426943"/>
                  <a:pt x="1110605" y="6101023"/>
                  <a:pt x="1110605" y="6101023"/>
                </a:cubicBezTo>
                <a:cubicBezTo>
                  <a:pt x="816622" y="5544351"/>
                  <a:pt x="0" y="3776098"/>
                  <a:pt x="0" y="3022953"/>
                </a:cubicBezTo>
                <a:cubicBezTo>
                  <a:pt x="0" y="2171572"/>
                  <a:pt x="195989" y="894500"/>
                  <a:pt x="653297" y="43119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CAD538D-7347-488D-8B45-989D3F86C8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1200" y="619200"/>
            <a:ext cx="4991961" cy="1477328"/>
          </a:xfrm>
        </p:spPr>
        <p:txBody>
          <a:bodyPr wrap="square" anchor="ctr">
            <a:normAutofit/>
          </a:bodyPr>
          <a:lstStyle/>
          <a:p>
            <a:r>
              <a:rPr lang="en-US" dirty="0"/>
              <a:t>Turning Radius of Servo Motor</a:t>
            </a:r>
          </a:p>
        </p:txBody>
      </p:sp>
      <p:sp>
        <p:nvSpPr>
          <p:cNvPr id="14" name="Freeform 10">
            <a:extLst>
              <a:ext uri="{FF2B5EF4-FFF2-40B4-BE49-F238E27FC236}">
                <a16:creationId xmlns:a16="http://schemas.microsoft.com/office/drawing/2014/main" id="{1607CD53-0FF9-47E9-94AD-2BF64BA801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5824556">
            <a:off x="198004" y="426519"/>
            <a:ext cx="2955087" cy="2765998"/>
          </a:xfrm>
          <a:custGeom>
            <a:avLst/>
            <a:gdLst>
              <a:gd name="T0" fmla="*/ 43 w 250"/>
              <a:gd name="T1" fmla="*/ 167 h 234"/>
              <a:gd name="T2" fmla="*/ 70 w 250"/>
              <a:gd name="T3" fmla="*/ 133 h 234"/>
              <a:gd name="T4" fmla="*/ 48 w 250"/>
              <a:gd name="T5" fmla="*/ 134 h 234"/>
              <a:gd name="T6" fmla="*/ 19 w 250"/>
              <a:gd name="T7" fmla="*/ 130 h 234"/>
              <a:gd name="T8" fmla="*/ 6 w 250"/>
              <a:gd name="T9" fmla="*/ 123 h 234"/>
              <a:gd name="T10" fmla="*/ 1 w 250"/>
              <a:gd name="T11" fmla="*/ 103 h 234"/>
              <a:gd name="T12" fmla="*/ 11 w 250"/>
              <a:gd name="T13" fmla="*/ 81 h 234"/>
              <a:gd name="T14" fmla="*/ 23 w 250"/>
              <a:gd name="T15" fmla="*/ 76 h 234"/>
              <a:gd name="T16" fmla="*/ 81 w 250"/>
              <a:gd name="T17" fmla="*/ 78 h 234"/>
              <a:gd name="T18" fmla="*/ 65 w 250"/>
              <a:gd name="T19" fmla="*/ 49 h 234"/>
              <a:gd name="T20" fmla="*/ 57 w 250"/>
              <a:gd name="T21" fmla="*/ 27 h 234"/>
              <a:gd name="T22" fmla="*/ 67 w 250"/>
              <a:gd name="T23" fmla="*/ 12 h 234"/>
              <a:gd name="T24" fmla="*/ 85 w 250"/>
              <a:gd name="T25" fmla="*/ 1 h 234"/>
              <a:gd name="T26" fmla="*/ 101 w 250"/>
              <a:gd name="T27" fmla="*/ 8 h 234"/>
              <a:gd name="T28" fmla="*/ 107 w 250"/>
              <a:gd name="T29" fmla="*/ 15 h 234"/>
              <a:gd name="T30" fmla="*/ 120 w 250"/>
              <a:gd name="T31" fmla="*/ 37 h 234"/>
              <a:gd name="T32" fmla="*/ 131 w 250"/>
              <a:gd name="T33" fmla="*/ 60 h 234"/>
              <a:gd name="T34" fmla="*/ 164 w 250"/>
              <a:gd name="T35" fmla="*/ 25 h 234"/>
              <a:gd name="T36" fmla="*/ 187 w 250"/>
              <a:gd name="T37" fmla="*/ 11 h 234"/>
              <a:gd name="T38" fmla="*/ 205 w 250"/>
              <a:gd name="T39" fmla="*/ 19 h 234"/>
              <a:gd name="T40" fmla="*/ 214 w 250"/>
              <a:gd name="T41" fmla="*/ 34 h 234"/>
              <a:gd name="T42" fmla="*/ 203 w 250"/>
              <a:gd name="T43" fmla="*/ 57 h 234"/>
              <a:gd name="T44" fmla="*/ 166 w 250"/>
              <a:gd name="T45" fmla="*/ 100 h 234"/>
              <a:gd name="T46" fmla="*/ 217 w 250"/>
              <a:gd name="T47" fmla="*/ 98 h 234"/>
              <a:gd name="T48" fmla="*/ 244 w 250"/>
              <a:gd name="T49" fmla="*/ 104 h 234"/>
              <a:gd name="T50" fmla="*/ 249 w 250"/>
              <a:gd name="T51" fmla="*/ 115 h 234"/>
              <a:gd name="T52" fmla="*/ 247 w 250"/>
              <a:gd name="T53" fmla="*/ 129 h 234"/>
              <a:gd name="T54" fmla="*/ 245 w 250"/>
              <a:gd name="T55" fmla="*/ 134 h 234"/>
              <a:gd name="T56" fmla="*/ 241 w 250"/>
              <a:gd name="T57" fmla="*/ 141 h 234"/>
              <a:gd name="T58" fmla="*/ 227 w 250"/>
              <a:gd name="T59" fmla="*/ 147 h 234"/>
              <a:gd name="T60" fmla="*/ 187 w 250"/>
              <a:gd name="T61" fmla="*/ 151 h 234"/>
              <a:gd name="T62" fmla="*/ 160 w 250"/>
              <a:gd name="T63" fmla="*/ 148 h 234"/>
              <a:gd name="T64" fmla="*/ 168 w 250"/>
              <a:gd name="T65" fmla="*/ 168 h 234"/>
              <a:gd name="T66" fmla="*/ 176 w 250"/>
              <a:gd name="T67" fmla="*/ 194 h 234"/>
              <a:gd name="T68" fmla="*/ 176 w 250"/>
              <a:gd name="T69" fmla="*/ 211 h 234"/>
              <a:gd name="T70" fmla="*/ 170 w 250"/>
              <a:gd name="T71" fmla="*/ 221 h 234"/>
              <a:gd name="T72" fmla="*/ 156 w 250"/>
              <a:gd name="T73" fmla="*/ 230 h 234"/>
              <a:gd name="T74" fmla="*/ 130 w 250"/>
              <a:gd name="T75" fmla="*/ 226 h 234"/>
              <a:gd name="T76" fmla="*/ 122 w 250"/>
              <a:gd name="T77" fmla="*/ 213 h 234"/>
              <a:gd name="T78" fmla="*/ 110 w 250"/>
              <a:gd name="T79" fmla="*/ 169 h 234"/>
              <a:gd name="T80" fmla="*/ 92 w 250"/>
              <a:gd name="T81" fmla="*/ 192 h 234"/>
              <a:gd name="T82" fmla="*/ 87 w 250"/>
              <a:gd name="T83" fmla="*/ 197 h 234"/>
              <a:gd name="T84" fmla="*/ 84 w 250"/>
              <a:gd name="T85" fmla="*/ 201 h 234"/>
              <a:gd name="T86" fmla="*/ 65 w 250"/>
              <a:gd name="T87" fmla="*/ 212 h 234"/>
              <a:gd name="T88" fmla="*/ 50 w 250"/>
              <a:gd name="T89" fmla="*/ 204 h 234"/>
              <a:gd name="T90" fmla="*/ 44 w 250"/>
              <a:gd name="T91" fmla="*/ 198 h 234"/>
              <a:gd name="T92" fmla="*/ 38 w 250"/>
              <a:gd name="T93" fmla="*/ 185 h 234"/>
              <a:gd name="T94" fmla="*/ 43 w 250"/>
              <a:gd name="T95" fmla="*/ 167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50" h="234">
                <a:moveTo>
                  <a:pt x="43" y="167"/>
                </a:moveTo>
                <a:cubicBezTo>
                  <a:pt x="70" y="133"/>
                  <a:pt x="70" y="133"/>
                  <a:pt x="70" y="133"/>
                </a:cubicBezTo>
                <a:cubicBezTo>
                  <a:pt x="60" y="134"/>
                  <a:pt x="61" y="134"/>
                  <a:pt x="48" y="134"/>
                </a:cubicBezTo>
                <a:cubicBezTo>
                  <a:pt x="34" y="133"/>
                  <a:pt x="24" y="132"/>
                  <a:pt x="19" y="130"/>
                </a:cubicBezTo>
                <a:cubicBezTo>
                  <a:pt x="13" y="128"/>
                  <a:pt x="9" y="126"/>
                  <a:pt x="6" y="123"/>
                </a:cubicBezTo>
                <a:cubicBezTo>
                  <a:pt x="1" y="119"/>
                  <a:pt x="0" y="112"/>
                  <a:pt x="1" y="103"/>
                </a:cubicBezTo>
                <a:cubicBezTo>
                  <a:pt x="2" y="93"/>
                  <a:pt x="6" y="86"/>
                  <a:pt x="11" y="81"/>
                </a:cubicBezTo>
                <a:cubicBezTo>
                  <a:pt x="15" y="77"/>
                  <a:pt x="18" y="76"/>
                  <a:pt x="23" y="76"/>
                </a:cubicBezTo>
                <a:cubicBezTo>
                  <a:pt x="81" y="78"/>
                  <a:pt x="81" y="78"/>
                  <a:pt x="81" y="78"/>
                </a:cubicBezTo>
                <a:cubicBezTo>
                  <a:pt x="65" y="49"/>
                  <a:pt x="65" y="49"/>
                  <a:pt x="65" y="49"/>
                </a:cubicBezTo>
                <a:cubicBezTo>
                  <a:pt x="58" y="40"/>
                  <a:pt x="56" y="33"/>
                  <a:pt x="57" y="27"/>
                </a:cubicBezTo>
                <a:cubicBezTo>
                  <a:pt x="58" y="21"/>
                  <a:pt x="62" y="16"/>
                  <a:pt x="67" y="12"/>
                </a:cubicBezTo>
                <a:cubicBezTo>
                  <a:pt x="74" y="6"/>
                  <a:pt x="80" y="2"/>
                  <a:pt x="85" y="1"/>
                </a:cubicBezTo>
                <a:cubicBezTo>
                  <a:pt x="90" y="0"/>
                  <a:pt x="95" y="2"/>
                  <a:pt x="101" y="8"/>
                </a:cubicBezTo>
                <a:cubicBezTo>
                  <a:pt x="104" y="11"/>
                  <a:pt x="106" y="13"/>
                  <a:pt x="107" y="15"/>
                </a:cubicBezTo>
                <a:cubicBezTo>
                  <a:pt x="110" y="19"/>
                  <a:pt x="112" y="20"/>
                  <a:pt x="120" y="37"/>
                </a:cubicBezTo>
                <a:cubicBezTo>
                  <a:pt x="129" y="55"/>
                  <a:pt x="128" y="51"/>
                  <a:pt x="131" y="60"/>
                </a:cubicBezTo>
                <a:cubicBezTo>
                  <a:pt x="164" y="25"/>
                  <a:pt x="164" y="25"/>
                  <a:pt x="164" y="25"/>
                </a:cubicBezTo>
                <a:cubicBezTo>
                  <a:pt x="173" y="16"/>
                  <a:pt x="180" y="11"/>
                  <a:pt x="187" y="11"/>
                </a:cubicBezTo>
                <a:cubicBezTo>
                  <a:pt x="193" y="10"/>
                  <a:pt x="200" y="13"/>
                  <a:pt x="205" y="19"/>
                </a:cubicBezTo>
                <a:cubicBezTo>
                  <a:pt x="210" y="24"/>
                  <a:pt x="213" y="29"/>
                  <a:pt x="214" y="34"/>
                </a:cubicBezTo>
                <a:cubicBezTo>
                  <a:pt x="214" y="39"/>
                  <a:pt x="211" y="47"/>
                  <a:pt x="203" y="57"/>
                </a:cubicBezTo>
                <a:cubicBezTo>
                  <a:pt x="166" y="100"/>
                  <a:pt x="166" y="100"/>
                  <a:pt x="166" y="100"/>
                </a:cubicBezTo>
                <a:cubicBezTo>
                  <a:pt x="217" y="98"/>
                  <a:pt x="217" y="98"/>
                  <a:pt x="217" y="98"/>
                </a:cubicBezTo>
                <a:cubicBezTo>
                  <a:pt x="229" y="96"/>
                  <a:pt x="238" y="98"/>
                  <a:pt x="244" y="104"/>
                </a:cubicBezTo>
                <a:cubicBezTo>
                  <a:pt x="247" y="107"/>
                  <a:pt x="249" y="111"/>
                  <a:pt x="249" y="115"/>
                </a:cubicBezTo>
                <a:cubicBezTo>
                  <a:pt x="250" y="120"/>
                  <a:pt x="249" y="124"/>
                  <a:pt x="247" y="129"/>
                </a:cubicBezTo>
                <a:cubicBezTo>
                  <a:pt x="247" y="130"/>
                  <a:pt x="246" y="132"/>
                  <a:pt x="245" y="134"/>
                </a:cubicBezTo>
                <a:cubicBezTo>
                  <a:pt x="244" y="137"/>
                  <a:pt x="243" y="140"/>
                  <a:pt x="241" y="141"/>
                </a:cubicBezTo>
                <a:cubicBezTo>
                  <a:pt x="239" y="144"/>
                  <a:pt x="234" y="146"/>
                  <a:pt x="227" y="147"/>
                </a:cubicBezTo>
                <a:cubicBezTo>
                  <a:pt x="221" y="149"/>
                  <a:pt x="207" y="150"/>
                  <a:pt x="187" y="151"/>
                </a:cubicBezTo>
                <a:cubicBezTo>
                  <a:pt x="175" y="152"/>
                  <a:pt x="161" y="148"/>
                  <a:pt x="160" y="148"/>
                </a:cubicBezTo>
                <a:cubicBezTo>
                  <a:pt x="161" y="151"/>
                  <a:pt x="165" y="161"/>
                  <a:pt x="168" y="168"/>
                </a:cubicBezTo>
                <a:cubicBezTo>
                  <a:pt x="168" y="171"/>
                  <a:pt x="173" y="181"/>
                  <a:pt x="176" y="194"/>
                </a:cubicBezTo>
                <a:cubicBezTo>
                  <a:pt x="179" y="206"/>
                  <a:pt x="176" y="203"/>
                  <a:pt x="176" y="211"/>
                </a:cubicBezTo>
                <a:cubicBezTo>
                  <a:pt x="176" y="214"/>
                  <a:pt x="174" y="217"/>
                  <a:pt x="170" y="221"/>
                </a:cubicBezTo>
                <a:cubicBezTo>
                  <a:pt x="166" y="226"/>
                  <a:pt x="161" y="228"/>
                  <a:pt x="156" y="230"/>
                </a:cubicBezTo>
                <a:cubicBezTo>
                  <a:pt x="147" y="234"/>
                  <a:pt x="137" y="233"/>
                  <a:pt x="130" y="226"/>
                </a:cubicBezTo>
                <a:cubicBezTo>
                  <a:pt x="127" y="223"/>
                  <a:pt x="125" y="219"/>
                  <a:pt x="122" y="213"/>
                </a:cubicBezTo>
                <a:cubicBezTo>
                  <a:pt x="118" y="188"/>
                  <a:pt x="117" y="189"/>
                  <a:pt x="110" y="169"/>
                </a:cubicBezTo>
                <a:cubicBezTo>
                  <a:pt x="92" y="192"/>
                  <a:pt x="92" y="192"/>
                  <a:pt x="92" y="192"/>
                </a:cubicBezTo>
                <a:cubicBezTo>
                  <a:pt x="90" y="193"/>
                  <a:pt x="88" y="195"/>
                  <a:pt x="87" y="197"/>
                </a:cubicBezTo>
                <a:cubicBezTo>
                  <a:pt x="86" y="198"/>
                  <a:pt x="85" y="200"/>
                  <a:pt x="84" y="201"/>
                </a:cubicBezTo>
                <a:cubicBezTo>
                  <a:pt x="76" y="209"/>
                  <a:pt x="70" y="212"/>
                  <a:pt x="65" y="212"/>
                </a:cubicBezTo>
                <a:cubicBezTo>
                  <a:pt x="60" y="211"/>
                  <a:pt x="55" y="209"/>
                  <a:pt x="50" y="204"/>
                </a:cubicBezTo>
                <a:cubicBezTo>
                  <a:pt x="50" y="203"/>
                  <a:pt x="48" y="202"/>
                  <a:pt x="44" y="198"/>
                </a:cubicBezTo>
                <a:cubicBezTo>
                  <a:pt x="41" y="195"/>
                  <a:pt x="39" y="191"/>
                  <a:pt x="38" y="185"/>
                </a:cubicBezTo>
                <a:cubicBezTo>
                  <a:pt x="37" y="179"/>
                  <a:pt x="39" y="173"/>
                  <a:pt x="43" y="16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D886B-1B05-47B8-B156-7490A17875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60026" y="2541600"/>
            <a:ext cx="4991962" cy="3216273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1600" dirty="0"/>
              <a:t>Servo motors are limited to only turning 180 degrees</a:t>
            </a:r>
          </a:p>
          <a:p>
            <a:pPr lvl="1">
              <a:lnSpc>
                <a:spcPct val="110000"/>
              </a:lnSpc>
            </a:pPr>
            <a:r>
              <a:rPr lang="en-US" sz="1600" dirty="0"/>
              <a:t>Moves the shaft to the desired position</a:t>
            </a:r>
          </a:p>
          <a:p>
            <a:pPr>
              <a:lnSpc>
                <a:spcPct val="110000"/>
              </a:lnSpc>
            </a:pPr>
            <a:r>
              <a:rPr lang="en-US" sz="1600" dirty="0"/>
              <a:t>Turning radius determined by electric signal made up of pulses</a:t>
            </a:r>
          </a:p>
          <a:p>
            <a:pPr lvl="1">
              <a:lnSpc>
                <a:spcPct val="110000"/>
              </a:lnSpc>
            </a:pPr>
            <a:r>
              <a:rPr lang="en-US" sz="1600" dirty="0"/>
              <a:t>When pulses arrive at motor, the motor turns</a:t>
            </a:r>
          </a:p>
          <a:p>
            <a:pPr lvl="1">
              <a:lnSpc>
                <a:spcPct val="110000"/>
              </a:lnSpc>
            </a:pPr>
            <a:r>
              <a:rPr lang="en-US" sz="1600" dirty="0"/>
              <a:t>When no pulses arrive, the motor stops moving</a:t>
            </a:r>
          </a:p>
          <a:p>
            <a:pPr lvl="1">
              <a:lnSpc>
                <a:spcPct val="110000"/>
              </a:lnSpc>
            </a:pPr>
            <a:r>
              <a:rPr lang="en-US" sz="1600" dirty="0"/>
              <a:t>This pattern of pulses produces a waveform</a:t>
            </a:r>
          </a:p>
        </p:txBody>
      </p:sp>
    </p:spTree>
    <p:extLst>
      <p:ext uri="{BB962C8B-B14F-4D97-AF65-F5344CB8AC3E}">
        <p14:creationId xmlns:p14="http://schemas.microsoft.com/office/powerpoint/2010/main" val="40275753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173AA7E-FB13-4C7C-BE86-ECAD9E5904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B6EC153-DED3-475F-9AE0-D69887DFC7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8756A1B-6950-48DF-9439-2314515C37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" y="0"/>
            <a:ext cx="4789061" cy="6858000"/>
          </a:xfrm>
          <a:custGeom>
            <a:avLst/>
            <a:gdLst>
              <a:gd name="connsiteX0" fmla="*/ 0 w 4789061"/>
              <a:gd name="connsiteY0" fmla="*/ 0 h 6858000"/>
              <a:gd name="connsiteX1" fmla="*/ 4248416 w 4789061"/>
              <a:gd name="connsiteY1" fmla="*/ 0 h 6858000"/>
              <a:gd name="connsiteX2" fmla="*/ 4442571 w 4789061"/>
              <a:gd name="connsiteY2" fmla="*/ 413260 h 6858000"/>
              <a:gd name="connsiteX3" fmla="*/ 4652176 w 4789061"/>
              <a:gd name="connsiteY3" fmla="*/ 4153439 h 6858000"/>
              <a:gd name="connsiteX4" fmla="*/ 3478386 w 4789061"/>
              <a:gd name="connsiteY4" fmla="*/ 6758958 h 6858000"/>
              <a:gd name="connsiteX5" fmla="*/ 3423920 w 4789061"/>
              <a:gd name="connsiteY5" fmla="*/ 6858000 h 6858000"/>
              <a:gd name="connsiteX6" fmla="*/ 0 w 478906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89061" h="6858000">
                <a:moveTo>
                  <a:pt x="0" y="0"/>
                </a:moveTo>
                <a:lnTo>
                  <a:pt x="4248416" y="0"/>
                </a:lnTo>
                <a:lnTo>
                  <a:pt x="4442571" y="413260"/>
                </a:lnTo>
                <a:cubicBezTo>
                  <a:pt x="5071387" y="1505896"/>
                  <a:pt x="4652176" y="3775219"/>
                  <a:pt x="4652176" y="4153439"/>
                </a:cubicBezTo>
                <a:cubicBezTo>
                  <a:pt x="4652176" y="5624297"/>
                  <a:pt x="3855675" y="6170615"/>
                  <a:pt x="3478386" y="6758958"/>
                </a:cubicBezTo>
                <a:lnTo>
                  <a:pt x="342392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DCE18FF-150C-49E3-9EE7-5620D45F23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619200"/>
            <a:ext cx="3095626" cy="3241599"/>
          </a:xfrm>
        </p:spPr>
        <p:txBody>
          <a:bodyPr>
            <a:normAutofit/>
          </a:bodyPr>
          <a:lstStyle/>
          <a:p>
            <a:r>
              <a:rPr lang="en-US" dirty="0"/>
              <a:t>Pulse – Width Modulation</a:t>
            </a:r>
          </a:p>
        </p:txBody>
      </p:sp>
      <p:sp>
        <p:nvSpPr>
          <p:cNvPr id="14" name="Freeform 10">
            <a:extLst>
              <a:ext uri="{FF2B5EF4-FFF2-40B4-BE49-F238E27FC236}">
                <a16:creationId xmlns:a16="http://schemas.microsoft.com/office/drawing/2014/main" id="{F85A6BBD-7399-450C-8FA5-F8AE24156B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4394617">
            <a:off x="2970833" y="4308884"/>
            <a:ext cx="2069886" cy="1937439"/>
          </a:xfrm>
          <a:custGeom>
            <a:avLst/>
            <a:gdLst>
              <a:gd name="T0" fmla="*/ 43 w 250"/>
              <a:gd name="T1" fmla="*/ 167 h 234"/>
              <a:gd name="T2" fmla="*/ 70 w 250"/>
              <a:gd name="T3" fmla="*/ 133 h 234"/>
              <a:gd name="T4" fmla="*/ 48 w 250"/>
              <a:gd name="T5" fmla="*/ 134 h 234"/>
              <a:gd name="T6" fmla="*/ 19 w 250"/>
              <a:gd name="T7" fmla="*/ 130 h 234"/>
              <a:gd name="T8" fmla="*/ 6 w 250"/>
              <a:gd name="T9" fmla="*/ 123 h 234"/>
              <a:gd name="T10" fmla="*/ 1 w 250"/>
              <a:gd name="T11" fmla="*/ 103 h 234"/>
              <a:gd name="T12" fmla="*/ 11 w 250"/>
              <a:gd name="T13" fmla="*/ 81 h 234"/>
              <a:gd name="T14" fmla="*/ 23 w 250"/>
              <a:gd name="T15" fmla="*/ 76 h 234"/>
              <a:gd name="T16" fmla="*/ 81 w 250"/>
              <a:gd name="T17" fmla="*/ 78 h 234"/>
              <a:gd name="T18" fmla="*/ 65 w 250"/>
              <a:gd name="T19" fmla="*/ 49 h 234"/>
              <a:gd name="T20" fmla="*/ 57 w 250"/>
              <a:gd name="T21" fmla="*/ 27 h 234"/>
              <a:gd name="T22" fmla="*/ 67 w 250"/>
              <a:gd name="T23" fmla="*/ 12 h 234"/>
              <a:gd name="T24" fmla="*/ 85 w 250"/>
              <a:gd name="T25" fmla="*/ 1 h 234"/>
              <a:gd name="T26" fmla="*/ 101 w 250"/>
              <a:gd name="T27" fmla="*/ 8 h 234"/>
              <a:gd name="T28" fmla="*/ 107 w 250"/>
              <a:gd name="T29" fmla="*/ 15 h 234"/>
              <a:gd name="T30" fmla="*/ 120 w 250"/>
              <a:gd name="T31" fmla="*/ 37 h 234"/>
              <a:gd name="T32" fmla="*/ 131 w 250"/>
              <a:gd name="T33" fmla="*/ 60 h 234"/>
              <a:gd name="T34" fmla="*/ 164 w 250"/>
              <a:gd name="T35" fmla="*/ 25 h 234"/>
              <a:gd name="T36" fmla="*/ 187 w 250"/>
              <a:gd name="T37" fmla="*/ 11 h 234"/>
              <a:gd name="T38" fmla="*/ 205 w 250"/>
              <a:gd name="T39" fmla="*/ 19 h 234"/>
              <a:gd name="T40" fmla="*/ 214 w 250"/>
              <a:gd name="T41" fmla="*/ 34 h 234"/>
              <a:gd name="T42" fmla="*/ 203 w 250"/>
              <a:gd name="T43" fmla="*/ 57 h 234"/>
              <a:gd name="T44" fmla="*/ 166 w 250"/>
              <a:gd name="T45" fmla="*/ 100 h 234"/>
              <a:gd name="T46" fmla="*/ 217 w 250"/>
              <a:gd name="T47" fmla="*/ 98 h 234"/>
              <a:gd name="T48" fmla="*/ 244 w 250"/>
              <a:gd name="T49" fmla="*/ 104 h 234"/>
              <a:gd name="T50" fmla="*/ 249 w 250"/>
              <a:gd name="T51" fmla="*/ 115 h 234"/>
              <a:gd name="T52" fmla="*/ 247 w 250"/>
              <a:gd name="T53" fmla="*/ 129 h 234"/>
              <a:gd name="T54" fmla="*/ 245 w 250"/>
              <a:gd name="T55" fmla="*/ 134 h 234"/>
              <a:gd name="T56" fmla="*/ 241 w 250"/>
              <a:gd name="T57" fmla="*/ 141 h 234"/>
              <a:gd name="T58" fmla="*/ 227 w 250"/>
              <a:gd name="T59" fmla="*/ 147 h 234"/>
              <a:gd name="T60" fmla="*/ 187 w 250"/>
              <a:gd name="T61" fmla="*/ 151 h 234"/>
              <a:gd name="T62" fmla="*/ 160 w 250"/>
              <a:gd name="T63" fmla="*/ 148 h 234"/>
              <a:gd name="T64" fmla="*/ 168 w 250"/>
              <a:gd name="T65" fmla="*/ 168 h 234"/>
              <a:gd name="T66" fmla="*/ 176 w 250"/>
              <a:gd name="T67" fmla="*/ 194 h 234"/>
              <a:gd name="T68" fmla="*/ 176 w 250"/>
              <a:gd name="T69" fmla="*/ 211 h 234"/>
              <a:gd name="T70" fmla="*/ 170 w 250"/>
              <a:gd name="T71" fmla="*/ 221 h 234"/>
              <a:gd name="T72" fmla="*/ 156 w 250"/>
              <a:gd name="T73" fmla="*/ 230 h 234"/>
              <a:gd name="T74" fmla="*/ 130 w 250"/>
              <a:gd name="T75" fmla="*/ 226 h 234"/>
              <a:gd name="T76" fmla="*/ 122 w 250"/>
              <a:gd name="T77" fmla="*/ 213 h 234"/>
              <a:gd name="T78" fmla="*/ 110 w 250"/>
              <a:gd name="T79" fmla="*/ 169 h 234"/>
              <a:gd name="T80" fmla="*/ 92 w 250"/>
              <a:gd name="T81" fmla="*/ 192 h 234"/>
              <a:gd name="T82" fmla="*/ 87 w 250"/>
              <a:gd name="T83" fmla="*/ 197 h 234"/>
              <a:gd name="T84" fmla="*/ 84 w 250"/>
              <a:gd name="T85" fmla="*/ 201 h 234"/>
              <a:gd name="T86" fmla="*/ 65 w 250"/>
              <a:gd name="T87" fmla="*/ 212 h 234"/>
              <a:gd name="T88" fmla="*/ 50 w 250"/>
              <a:gd name="T89" fmla="*/ 204 h 234"/>
              <a:gd name="T90" fmla="*/ 44 w 250"/>
              <a:gd name="T91" fmla="*/ 198 h 234"/>
              <a:gd name="T92" fmla="*/ 38 w 250"/>
              <a:gd name="T93" fmla="*/ 185 h 234"/>
              <a:gd name="T94" fmla="*/ 43 w 250"/>
              <a:gd name="T95" fmla="*/ 167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50" h="234">
                <a:moveTo>
                  <a:pt x="43" y="167"/>
                </a:moveTo>
                <a:cubicBezTo>
                  <a:pt x="70" y="133"/>
                  <a:pt x="70" y="133"/>
                  <a:pt x="70" y="133"/>
                </a:cubicBezTo>
                <a:cubicBezTo>
                  <a:pt x="60" y="134"/>
                  <a:pt x="61" y="134"/>
                  <a:pt x="48" y="134"/>
                </a:cubicBezTo>
                <a:cubicBezTo>
                  <a:pt x="34" y="133"/>
                  <a:pt x="24" y="132"/>
                  <a:pt x="19" y="130"/>
                </a:cubicBezTo>
                <a:cubicBezTo>
                  <a:pt x="13" y="128"/>
                  <a:pt x="9" y="126"/>
                  <a:pt x="6" y="123"/>
                </a:cubicBezTo>
                <a:cubicBezTo>
                  <a:pt x="1" y="119"/>
                  <a:pt x="0" y="112"/>
                  <a:pt x="1" y="103"/>
                </a:cubicBezTo>
                <a:cubicBezTo>
                  <a:pt x="2" y="93"/>
                  <a:pt x="6" y="86"/>
                  <a:pt x="11" y="81"/>
                </a:cubicBezTo>
                <a:cubicBezTo>
                  <a:pt x="15" y="77"/>
                  <a:pt x="18" y="76"/>
                  <a:pt x="23" y="76"/>
                </a:cubicBezTo>
                <a:cubicBezTo>
                  <a:pt x="81" y="78"/>
                  <a:pt x="81" y="78"/>
                  <a:pt x="81" y="78"/>
                </a:cubicBezTo>
                <a:cubicBezTo>
                  <a:pt x="65" y="49"/>
                  <a:pt x="65" y="49"/>
                  <a:pt x="65" y="49"/>
                </a:cubicBezTo>
                <a:cubicBezTo>
                  <a:pt x="58" y="40"/>
                  <a:pt x="56" y="33"/>
                  <a:pt x="57" y="27"/>
                </a:cubicBezTo>
                <a:cubicBezTo>
                  <a:pt x="58" y="21"/>
                  <a:pt x="62" y="16"/>
                  <a:pt x="67" y="12"/>
                </a:cubicBezTo>
                <a:cubicBezTo>
                  <a:pt x="74" y="6"/>
                  <a:pt x="80" y="2"/>
                  <a:pt x="85" y="1"/>
                </a:cubicBezTo>
                <a:cubicBezTo>
                  <a:pt x="90" y="0"/>
                  <a:pt x="95" y="2"/>
                  <a:pt x="101" y="8"/>
                </a:cubicBezTo>
                <a:cubicBezTo>
                  <a:pt x="104" y="11"/>
                  <a:pt x="106" y="13"/>
                  <a:pt x="107" y="15"/>
                </a:cubicBezTo>
                <a:cubicBezTo>
                  <a:pt x="110" y="19"/>
                  <a:pt x="112" y="20"/>
                  <a:pt x="120" y="37"/>
                </a:cubicBezTo>
                <a:cubicBezTo>
                  <a:pt x="129" y="55"/>
                  <a:pt x="128" y="51"/>
                  <a:pt x="131" y="60"/>
                </a:cubicBezTo>
                <a:cubicBezTo>
                  <a:pt x="164" y="25"/>
                  <a:pt x="164" y="25"/>
                  <a:pt x="164" y="25"/>
                </a:cubicBezTo>
                <a:cubicBezTo>
                  <a:pt x="173" y="16"/>
                  <a:pt x="180" y="11"/>
                  <a:pt x="187" y="11"/>
                </a:cubicBezTo>
                <a:cubicBezTo>
                  <a:pt x="193" y="10"/>
                  <a:pt x="200" y="13"/>
                  <a:pt x="205" y="19"/>
                </a:cubicBezTo>
                <a:cubicBezTo>
                  <a:pt x="210" y="24"/>
                  <a:pt x="213" y="29"/>
                  <a:pt x="214" y="34"/>
                </a:cubicBezTo>
                <a:cubicBezTo>
                  <a:pt x="214" y="39"/>
                  <a:pt x="211" y="47"/>
                  <a:pt x="203" y="57"/>
                </a:cubicBezTo>
                <a:cubicBezTo>
                  <a:pt x="166" y="100"/>
                  <a:pt x="166" y="100"/>
                  <a:pt x="166" y="100"/>
                </a:cubicBezTo>
                <a:cubicBezTo>
                  <a:pt x="217" y="98"/>
                  <a:pt x="217" y="98"/>
                  <a:pt x="217" y="98"/>
                </a:cubicBezTo>
                <a:cubicBezTo>
                  <a:pt x="229" y="96"/>
                  <a:pt x="238" y="98"/>
                  <a:pt x="244" y="104"/>
                </a:cubicBezTo>
                <a:cubicBezTo>
                  <a:pt x="247" y="107"/>
                  <a:pt x="249" y="111"/>
                  <a:pt x="249" y="115"/>
                </a:cubicBezTo>
                <a:cubicBezTo>
                  <a:pt x="250" y="120"/>
                  <a:pt x="249" y="124"/>
                  <a:pt x="247" y="129"/>
                </a:cubicBezTo>
                <a:cubicBezTo>
                  <a:pt x="247" y="130"/>
                  <a:pt x="246" y="132"/>
                  <a:pt x="245" y="134"/>
                </a:cubicBezTo>
                <a:cubicBezTo>
                  <a:pt x="244" y="137"/>
                  <a:pt x="243" y="140"/>
                  <a:pt x="241" y="141"/>
                </a:cubicBezTo>
                <a:cubicBezTo>
                  <a:pt x="239" y="144"/>
                  <a:pt x="234" y="146"/>
                  <a:pt x="227" y="147"/>
                </a:cubicBezTo>
                <a:cubicBezTo>
                  <a:pt x="221" y="149"/>
                  <a:pt x="207" y="150"/>
                  <a:pt x="187" y="151"/>
                </a:cubicBezTo>
                <a:cubicBezTo>
                  <a:pt x="175" y="152"/>
                  <a:pt x="161" y="148"/>
                  <a:pt x="160" y="148"/>
                </a:cubicBezTo>
                <a:cubicBezTo>
                  <a:pt x="161" y="151"/>
                  <a:pt x="165" y="161"/>
                  <a:pt x="168" y="168"/>
                </a:cubicBezTo>
                <a:cubicBezTo>
                  <a:pt x="168" y="171"/>
                  <a:pt x="173" y="181"/>
                  <a:pt x="176" y="194"/>
                </a:cubicBezTo>
                <a:cubicBezTo>
                  <a:pt x="179" y="206"/>
                  <a:pt x="176" y="203"/>
                  <a:pt x="176" y="211"/>
                </a:cubicBezTo>
                <a:cubicBezTo>
                  <a:pt x="176" y="214"/>
                  <a:pt x="174" y="217"/>
                  <a:pt x="170" y="221"/>
                </a:cubicBezTo>
                <a:cubicBezTo>
                  <a:pt x="166" y="226"/>
                  <a:pt x="161" y="228"/>
                  <a:pt x="156" y="230"/>
                </a:cubicBezTo>
                <a:cubicBezTo>
                  <a:pt x="147" y="234"/>
                  <a:pt x="137" y="233"/>
                  <a:pt x="130" y="226"/>
                </a:cubicBezTo>
                <a:cubicBezTo>
                  <a:pt x="127" y="223"/>
                  <a:pt x="125" y="219"/>
                  <a:pt x="122" y="213"/>
                </a:cubicBezTo>
                <a:cubicBezTo>
                  <a:pt x="118" y="188"/>
                  <a:pt x="117" y="189"/>
                  <a:pt x="110" y="169"/>
                </a:cubicBezTo>
                <a:cubicBezTo>
                  <a:pt x="92" y="192"/>
                  <a:pt x="92" y="192"/>
                  <a:pt x="92" y="192"/>
                </a:cubicBezTo>
                <a:cubicBezTo>
                  <a:pt x="90" y="193"/>
                  <a:pt x="88" y="195"/>
                  <a:pt x="87" y="197"/>
                </a:cubicBezTo>
                <a:cubicBezTo>
                  <a:pt x="86" y="198"/>
                  <a:pt x="85" y="200"/>
                  <a:pt x="84" y="201"/>
                </a:cubicBezTo>
                <a:cubicBezTo>
                  <a:pt x="76" y="209"/>
                  <a:pt x="70" y="212"/>
                  <a:pt x="65" y="212"/>
                </a:cubicBezTo>
                <a:cubicBezTo>
                  <a:pt x="60" y="211"/>
                  <a:pt x="55" y="209"/>
                  <a:pt x="50" y="204"/>
                </a:cubicBezTo>
                <a:cubicBezTo>
                  <a:pt x="50" y="203"/>
                  <a:pt x="48" y="202"/>
                  <a:pt x="44" y="198"/>
                </a:cubicBezTo>
                <a:cubicBezTo>
                  <a:pt x="41" y="195"/>
                  <a:pt x="39" y="191"/>
                  <a:pt x="38" y="185"/>
                </a:cubicBezTo>
                <a:cubicBezTo>
                  <a:pt x="37" y="179"/>
                  <a:pt x="39" y="173"/>
                  <a:pt x="43" y="16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379AB5-845B-4EC1-AF09-0642EA3542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44000" y="633600"/>
            <a:ext cx="4991962" cy="5135374"/>
          </a:xfrm>
        </p:spPr>
        <p:txBody>
          <a:bodyPr>
            <a:normAutofit/>
          </a:bodyPr>
          <a:lstStyle/>
          <a:p>
            <a:r>
              <a:rPr lang="en-US" dirty="0"/>
              <a:t>Duration of pulse determines the amount that the motor shaft turns</a:t>
            </a:r>
          </a:p>
          <a:p>
            <a:r>
              <a:rPr lang="en-US" dirty="0"/>
              <a:t>The width (duration) of the pulse modulates (controls) the signal</a:t>
            </a:r>
          </a:p>
          <a:p>
            <a:pPr lvl="1"/>
            <a:r>
              <a:rPr lang="en-US" dirty="0"/>
              <a:t>Exact width of pulse is very important</a:t>
            </a:r>
          </a:p>
          <a:p>
            <a:pPr lvl="1"/>
            <a:r>
              <a:rPr lang="en-US" dirty="0"/>
              <a:t>Uneven width of pulse can cause motor to behave poorly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29570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6A10F56-4600-4E72-882F-DF9A3D7054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4E7C649-57E0-4A93-B134-67101C0725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A35AF4F-B82E-435B-8949-29173A0559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5412222" cy="3734405"/>
          </a:xfrm>
          <a:custGeom>
            <a:avLst/>
            <a:gdLst>
              <a:gd name="connsiteX0" fmla="*/ 1441992 w 5412222"/>
              <a:gd name="connsiteY0" fmla="*/ 2504513 h 3734405"/>
              <a:gd name="connsiteX1" fmla="*/ 1566499 w 5412222"/>
              <a:gd name="connsiteY1" fmla="*/ 2518404 h 3734405"/>
              <a:gd name="connsiteX2" fmla="*/ 1750954 w 5412222"/>
              <a:gd name="connsiteY2" fmla="*/ 2629527 h 3734405"/>
              <a:gd name="connsiteX3" fmla="*/ 1714063 w 5412222"/>
              <a:gd name="connsiteY3" fmla="*/ 3370350 h 3734405"/>
              <a:gd name="connsiteX4" fmla="*/ 1548053 w 5412222"/>
              <a:gd name="connsiteY4" fmla="*/ 3703720 h 3734405"/>
              <a:gd name="connsiteX5" fmla="*/ 1345153 w 5412222"/>
              <a:gd name="connsiteY5" fmla="*/ 3722241 h 3734405"/>
              <a:gd name="connsiteX6" fmla="*/ 1142252 w 5412222"/>
              <a:gd name="connsiteY6" fmla="*/ 3611117 h 3734405"/>
              <a:gd name="connsiteX7" fmla="*/ 1123807 w 5412222"/>
              <a:gd name="connsiteY7" fmla="*/ 3388870 h 3734405"/>
              <a:gd name="connsiteX8" fmla="*/ 1160697 w 5412222"/>
              <a:gd name="connsiteY8" fmla="*/ 3018459 h 3734405"/>
              <a:gd name="connsiteX9" fmla="*/ 1179143 w 5412222"/>
              <a:gd name="connsiteY9" fmla="*/ 2851774 h 3734405"/>
              <a:gd name="connsiteX10" fmla="*/ 1197589 w 5412222"/>
              <a:gd name="connsiteY10" fmla="*/ 2722130 h 3734405"/>
              <a:gd name="connsiteX11" fmla="*/ 1345153 w 5412222"/>
              <a:gd name="connsiteY11" fmla="*/ 2518404 h 3734405"/>
              <a:gd name="connsiteX12" fmla="*/ 1441992 w 5412222"/>
              <a:gd name="connsiteY12" fmla="*/ 2504513 h 3734405"/>
              <a:gd name="connsiteX13" fmla="*/ 2975080 w 5412222"/>
              <a:gd name="connsiteY13" fmla="*/ 2484443 h 3734405"/>
              <a:gd name="connsiteX14" fmla="*/ 3097382 w 5412222"/>
              <a:gd name="connsiteY14" fmla="*/ 2507883 h 3734405"/>
              <a:gd name="connsiteX15" fmla="*/ 3189904 w 5412222"/>
              <a:gd name="connsiteY15" fmla="*/ 2581966 h 3734405"/>
              <a:gd name="connsiteX16" fmla="*/ 3263922 w 5412222"/>
              <a:gd name="connsiteY16" fmla="*/ 2730130 h 3734405"/>
              <a:gd name="connsiteX17" fmla="*/ 3356443 w 5412222"/>
              <a:gd name="connsiteY17" fmla="*/ 3322788 h 3734405"/>
              <a:gd name="connsiteX18" fmla="*/ 3337939 w 5412222"/>
              <a:gd name="connsiteY18" fmla="*/ 3545035 h 3734405"/>
              <a:gd name="connsiteX19" fmla="*/ 3282426 w 5412222"/>
              <a:gd name="connsiteY19" fmla="*/ 3637638 h 3734405"/>
              <a:gd name="connsiteX20" fmla="*/ 3171400 w 5412222"/>
              <a:gd name="connsiteY20" fmla="*/ 3674679 h 3734405"/>
              <a:gd name="connsiteX21" fmla="*/ 3115887 w 5412222"/>
              <a:gd name="connsiteY21" fmla="*/ 3693200 h 3734405"/>
              <a:gd name="connsiteX22" fmla="*/ 2967852 w 5412222"/>
              <a:gd name="connsiteY22" fmla="*/ 3674679 h 3734405"/>
              <a:gd name="connsiteX23" fmla="*/ 2838321 w 5412222"/>
              <a:gd name="connsiteY23" fmla="*/ 3563556 h 3734405"/>
              <a:gd name="connsiteX24" fmla="*/ 2782808 w 5412222"/>
              <a:gd name="connsiteY24" fmla="*/ 3359829 h 3734405"/>
              <a:gd name="connsiteX25" fmla="*/ 2764304 w 5412222"/>
              <a:gd name="connsiteY25" fmla="*/ 3156103 h 3734405"/>
              <a:gd name="connsiteX26" fmla="*/ 2708791 w 5412222"/>
              <a:gd name="connsiteY26" fmla="*/ 2878295 h 3734405"/>
              <a:gd name="connsiteX27" fmla="*/ 2690286 w 5412222"/>
              <a:gd name="connsiteY27" fmla="*/ 2637527 h 3734405"/>
              <a:gd name="connsiteX28" fmla="*/ 2912339 w 5412222"/>
              <a:gd name="connsiteY28" fmla="*/ 2489363 h 3734405"/>
              <a:gd name="connsiteX29" fmla="*/ 2975080 w 5412222"/>
              <a:gd name="connsiteY29" fmla="*/ 2484443 h 3734405"/>
              <a:gd name="connsiteX30" fmla="*/ 4122198 w 5412222"/>
              <a:gd name="connsiteY30" fmla="*/ 1964873 h 3734405"/>
              <a:gd name="connsiteX31" fmla="*/ 4289154 w 5412222"/>
              <a:gd name="connsiteY31" fmla="*/ 2020607 h 3734405"/>
              <a:gd name="connsiteX32" fmla="*/ 4437557 w 5412222"/>
              <a:gd name="connsiteY32" fmla="*/ 2169233 h 3734405"/>
              <a:gd name="connsiteX33" fmla="*/ 4567411 w 5412222"/>
              <a:gd name="connsiteY33" fmla="*/ 2336436 h 3734405"/>
              <a:gd name="connsiteX34" fmla="*/ 4752916 w 5412222"/>
              <a:gd name="connsiteY34" fmla="*/ 2540795 h 3734405"/>
              <a:gd name="connsiteX35" fmla="*/ 4882769 w 5412222"/>
              <a:gd name="connsiteY35" fmla="*/ 2763733 h 3734405"/>
              <a:gd name="connsiteX36" fmla="*/ 4771467 w 5412222"/>
              <a:gd name="connsiteY36" fmla="*/ 2986671 h 3734405"/>
              <a:gd name="connsiteX37" fmla="*/ 4567411 w 5412222"/>
              <a:gd name="connsiteY37" fmla="*/ 3060983 h 3734405"/>
              <a:gd name="connsiteX38" fmla="*/ 4474659 w 5412222"/>
              <a:gd name="connsiteY38" fmla="*/ 3042405 h 3734405"/>
              <a:gd name="connsiteX39" fmla="*/ 4344804 w 5412222"/>
              <a:gd name="connsiteY39" fmla="*/ 2949514 h 3734405"/>
              <a:gd name="connsiteX40" fmla="*/ 3955244 w 5412222"/>
              <a:gd name="connsiteY40" fmla="*/ 2466483 h 3734405"/>
              <a:gd name="connsiteX41" fmla="*/ 3862491 w 5412222"/>
              <a:gd name="connsiteY41" fmla="*/ 2280701 h 3734405"/>
              <a:gd name="connsiteX42" fmla="*/ 3881042 w 5412222"/>
              <a:gd name="connsiteY42" fmla="*/ 2169233 h 3734405"/>
              <a:gd name="connsiteX43" fmla="*/ 3936693 w 5412222"/>
              <a:gd name="connsiteY43" fmla="*/ 2076342 h 3734405"/>
              <a:gd name="connsiteX44" fmla="*/ 3992345 w 5412222"/>
              <a:gd name="connsiteY44" fmla="*/ 2039186 h 3734405"/>
              <a:gd name="connsiteX45" fmla="*/ 4122198 w 5412222"/>
              <a:gd name="connsiteY45" fmla="*/ 1964873 h 3734405"/>
              <a:gd name="connsiteX46" fmla="*/ 146310 w 5412222"/>
              <a:gd name="connsiteY46" fmla="*/ 1953889 h 3734405"/>
              <a:gd name="connsiteX47" fmla="*/ 350366 w 5412222"/>
              <a:gd name="connsiteY47" fmla="*/ 2046733 h 3734405"/>
              <a:gd name="connsiteX48" fmla="*/ 443118 w 5412222"/>
              <a:gd name="connsiteY48" fmla="*/ 2232420 h 3734405"/>
              <a:gd name="connsiteX49" fmla="*/ 368916 w 5412222"/>
              <a:gd name="connsiteY49" fmla="*/ 2455245 h 3734405"/>
              <a:gd name="connsiteX50" fmla="*/ 55877 w 5412222"/>
              <a:gd name="connsiteY50" fmla="*/ 2823429 h 3734405"/>
              <a:gd name="connsiteX51" fmla="*/ 0 w 5412222"/>
              <a:gd name="connsiteY51" fmla="*/ 2890207 h 3734405"/>
              <a:gd name="connsiteX52" fmla="*/ 0 w 5412222"/>
              <a:gd name="connsiteY52" fmla="*/ 2010548 h 3734405"/>
              <a:gd name="connsiteX53" fmla="*/ 48920 w 5412222"/>
              <a:gd name="connsiteY53" fmla="*/ 1981743 h 3734405"/>
              <a:gd name="connsiteX54" fmla="*/ 146310 w 5412222"/>
              <a:gd name="connsiteY54" fmla="*/ 1953889 h 3734405"/>
              <a:gd name="connsiteX55" fmla="*/ 4987001 w 5412222"/>
              <a:gd name="connsiteY55" fmla="*/ 730996 h 3734405"/>
              <a:gd name="connsiteX56" fmla="*/ 5079441 w 5412222"/>
              <a:gd name="connsiteY56" fmla="*/ 730996 h 3734405"/>
              <a:gd name="connsiteX57" fmla="*/ 5338271 w 5412222"/>
              <a:gd name="connsiteY57" fmla="*/ 804801 h 3734405"/>
              <a:gd name="connsiteX58" fmla="*/ 5412222 w 5412222"/>
              <a:gd name="connsiteY58" fmla="*/ 970860 h 3734405"/>
              <a:gd name="connsiteX59" fmla="*/ 5412222 w 5412222"/>
              <a:gd name="connsiteY59" fmla="*/ 1100017 h 3734405"/>
              <a:gd name="connsiteX60" fmla="*/ 5338271 w 5412222"/>
              <a:gd name="connsiteY60" fmla="*/ 1266077 h 3734405"/>
              <a:gd name="connsiteX61" fmla="*/ 5171880 w 5412222"/>
              <a:gd name="connsiteY61" fmla="*/ 1339881 h 3734405"/>
              <a:gd name="connsiteX62" fmla="*/ 4913050 w 5412222"/>
              <a:gd name="connsiteY62" fmla="*/ 1339881 h 3734405"/>
              <a:gd name="connsiteX63" fmla="*/ 4580268 w 5412222"/>
              <a:gd name="connsiteY63" fmla="*/ 1339881 h 3734405"/>
              <a:gd name="connsiteX64" fmla="*/ 4413877 w 5412222"/>
              <a:gd name="connsiteY64" fmla="*/ 1321430 h 3734405"/>
              <a:gd name="connsiteX65" fmla="*/ 4247486 w 5412222"/>
              <a:gd name="connsiteY65" fmla="*/ 1247626 h 3734405"/>
              <a:gd name="connsiteX66" fmla="*/ 4192022 w 5412222"/>
              <a:gd name="connsiteY66" fmla="*/ 1118468 h 3734405"/>
              <a:gd name="connsiteX67" fmla="*/ 4192022 w 5412222"/>
              <a:gd name="connsiteY67" fmla="*/ 1026213 h 3734405"/>
              <a:gd name="connsiteX68" fmla="*/ 4247486 w 5412222"/>
              <a:gd name="connsiteY68" fmla="*/ 860154 h 3734405"/>
              <a:gd name="connsiteX69" fmla="*/ 4395389 w 5412222"/>
              <a:gd name="connsiteY69" fmla="*/ 786350 h 3734405"/>
              <a:gd name="connsiteX70" fmla="*/ 4617243 w 5412222"/>
              <a:gd name="connsiteY70" fmla="*/ 767899 h 3734405"/>
              <a:gd name="connsiteX71" fmla="*/ 4987001 w 5412222"/>
              <a:gd name="connsiteY71" fmla="*/ 730996 h 3734405"/>
              <a:gd name="connsiteX72" fmla="*/ 3807960 w 5412222"/>
              <a:gd name="connsiteY72" fmla="*/ 0 h 3734405"/>
              <a:gd name="connsiteX73" fmla="*/ 4404064 w 5412222"/>
              <a:gd name="connsiteY73" fmla="*/ 0 h 3734405"/>
              <a:gd name="connsiteX74" fmla="*/ 4368291 w 5412222"/>
              <a:gd name="connsiteY74" fmla="*/ 41360 h 3734405"/>
              <a:gd name="connsiteX75" fmla="*/ 4329548 w 5412222"/>
              <a:gd name="connsiteY75" fmla="*/ 87787 h 3734405"/>
              <a:gd name="connsiteX76" fmla="*/ 4107495 w 5412222"/>
              <a:gd name="connsiteY76" fmla="*/ 198776 h 3734405"/>
              <a:gd name="connsiteX77" fmla="*/ 3885443 w 5412222"/>
              <a:gd name="connsiteY77" fmla="*/ 106285 h 3734405"/>
              <a:gd name="connsiteX78" fmla="*/ 3818365 w 5412222"/>
              <a:gd name="connsiteY78" fmla="*/ 23043 h 373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5412222" h="3734405">
                <a:moveTo>
                  <a:pt x="1441992" y="2504513"/>
                </a:moveTo>
                <a:cubicBezTo>
                  <a:pt x="1478883" y="2504513"/>
                  <a:pt x="1520385" y="2509143"/>
                  <a:pt x="1566499" y="2518404"/>
                </a:cubicBezTo>
                <a:cubicBezTo>
                  <a:pt x="1658726" y="2536924"/>
                  <a:pt x="1732509" y="2573965"/>
                  <a:pt x="1750954" y="2629527"/>
                </a:cubicBezTo>
                <a:cubicBezTo>
                  <a:pt x="1787845" y="2703609"/>
                  <a:pt x="1714063" y="3296268"/>
                  <a:pt x="1714063" y="3370350"/>
                </a:cubicBezTo>
                <a:cubicBezTo>
                  <a:pt x="1695617" y="3555556"/>
                  <a:pt x="1658726" y="3666679"/>
                  <a:pt x="1548053" y="3703720"/>
                </a:cubicBezTo>
                <a:cubicBezTo>
                  <a:pt x="1492717" y="3740761"/>
                  <a:pt x="1418935" y="3740761"/>
                  <a:pt x="1345153" y="3722241"/>
                </a:cubicBezTo>
                <a:cubicBezTo>
                  <a:pt x="1252925" y="3722241"/>
                  <a:pt x="1179143" y="3685199"/>
                  <a:pt x="1142252" y="3611117"/>
                </a:cubicBezTo>
                <a:cubicBezTo>
                  <a:pt x="1123807" y="3555556"/>
                  <a:pt x="1105361" y="3481473"/>
                  <a:pt x="1123807" y="3388870"/>
                </a:cubicBezTo>
                <a:cubicBezTo>
                  <a:pt x="1123807" y="3388870"/>
                  <a:pt x="1160697" y="3055500"/>
                  <a:pt x="1160697" y="3018459"/>
                </a:cubicBezTo>
                <a:cubicBezTo>
                  <a:pt x="1160697" y="2962897"/>
                  <a:pt x="1179143" y="2870294"/>
                  <a:pt x="1179143" y="2851774"/>
                </a:cubicBezTo>
                <a:cubicBezTo>
                  <a:pt x="1197589" y="2722130"/>
                  <a:pt x="1197589" y="2722130"/>
                  <a:pt x="1197589" y="2722130"/>
                </a:cubicBezTo>
                <a:cubicBezTo>
                  <a:pt x="1234480" y="2611007"/>
                  <a:pt x="1289816" y="2555445"/>
                  <a:pt x="1345153" y="2518404"/>
                </a:cubicBezTo>
                <a:cubicBezTo>
                  <a:pt x="1372821" y="2509143"/>
                  <a:pt x="1405101" y="2504513"/>
                  <a:pt x="1441992" y="2504513"/>
                </a:cubicBezTo>
                <a:close/>
                <a:moveTo>
                  <a:pt x="2975080" y="2484443"/>
                </a:moveTo>
                <a:cubicBezTo>
                  <a:pt x="3031460" y="2487048"/>
                  <a:pt x="3069626" y="2507883"/>
                  <a:pt x="3097382" y="2507883"/>
                </a:cubicBezTo>
                <a:cubicBezTo>
                  <a:pt x="3134391" y="2526404"/>
                  <a:pt x="3152895" y="2544924"/>
                  <a:pt x="3189904" y="2581966"/>
                </a:cubicBezTo>
                <a:cubicBezTo>
                  <a:pt x="3208409" y="2619007"/>
                  <a:pt x="3226913" y="2656048"/>
                  <a:pt x="3263922" y="2730130"/>
                </a:cubicBezTo>
                <a:cubicBezTo>
                  <a:pt x="3282426" y="2804212"/>
                  <a:pt x="3356443" y="3322788"/>
                  <a:pt x="3356443" y="3322788"/>
                </a:cubicBezTo>
                <a:cubicBezTo>
                  <a:pt x="3374948" y="3433912"/>
                  <a:pt x="3356443" y="3507994"/>
                  <a:pt x="3337939" y="3545035"/>
                </a:cubicBezTo>
                <a:cubicBezTo>
                  <a:pt x="3319435" y="3582076"/>
                  <a:pt x="3300930" y="3619117"/>
                  <a:pt x="3282426" y="3637638"/>
                </a:cubicBezTo>
                <a:cubicBezTo>
                  <a:pt x="3245417" y="3656158"/>
                  <a:pt x="3208409" y="3656158"/>
                  <a:pt x="3171400" y="3674679"/>
                </a:cubicBezTo>
                <a:cubicBezTo>
                  <a:pt x="3152895" y="3674679"/>
                  <a:pt x="3134391" y="3693200"/>
                  <a:pt x="3115887" y="3693200"/>
                </a:cubicBezTo>
                <a:cubicBezTo>
                  <a:pt x="3060374" y="3711720"/>
                  <a:pt x="3004860" y="3711720"/>
                  <a:pt x="2967852" y="3674679"/>
                </a:cubicBezTo>
                <a:cubicBezTo>
                  <a:pt x="2912339" y="3656158"/>
                  <a:pt x="2875330" y="3619117"/>
                  <a:pt x="2838321" y="3563556"/>
                </a:cubicBezTo>
                <a:cubicBezTo>
                  <a:pt x="2801312" y="3507994"/>
                  <a:pt x="2782808" y="3433912"/>
                  <a:pt x="2782808" y="3359829"/>
                </a:cubicBezTo>
                <a:cubicBezTo>
                  <a:pt x="2764304" y="3156103"/>
                  <a:pt x="2764304" y="3156103"/>
                  <a:pt x="2764304" y="3156103"/>
                </a:cubicBezTo>
                <a:cubicBezTo>
                  <a:pt x="2708791" y="2878295"/>
                  <a:pt x="2708791" y="2878295"/>
                  <a:pt x="2708791" y="2878295"/>
                </a:cubicBezTo>
                <a:cubicBezTo>
                  <a:pt x="2671782" y="2767171"/>
                  <a:pt x="2671782" y="2693089"/>
                  <a:pt x="2690286" y="2637527"/>
                </a:cubicBezTo>
                <a:cubicBezTo>
                  <a:pt x="2727295" y="2563445"/>
                  <a:pt x="2801312" y="2489363"/>
                  <a:pt x="2912339" y="2489363"/>
                </a:cubicBezTo>
                <a:cubicBezTo>
                  <a:pt x="2935469" y="2484733"/>
                  <a:pt x="2956286" y="2483575"/>
                  <a:pt x="2975080" y="2484443"/>
                </a:cubicBezTo>
                <a:close/>
                <a:moveTo>
                  <a:pt x="4122198" y="1964873"/>
                </a:moveTo>
                <a:cubicBezTo>
                  <a:pt x="4177850" y="1964873"/>
                  <a:pt x="4233502" y="1983451"/>
                  <a:pt x="4289154" y="2020607"/>
                </a:cubicBezTo>
                <a:cubicBezTo>
                  <a:pt x="4344804" y="2039186"/>
                  <a:pt x="4400456" y="2094920"/>
                  <a:pt x="4437557" y="2169233"/>
                </a:cubicBezTo>
                <a:cubicBezTo>
                  <a:pt x="4567411" y="2336436"/>
                  <a:pt x="4567411" y="2336436"/>
                  <a:pt x="4567411" y="2336436"/>
                </a:cubicBezTo>
                <a:cubicBezTo>
                  <a:pt x="4752916" y="2540795"/>
                  <a:pt x="4752916" y="2540795"/>
                  <a:pt x="4752916" y="2540795"/>
                </a:cubicBezTo>
                <a:cubicBezTo>
                  <a:pt x="4827118" y="2633686"/>
                  <a:pt x="4864220" y="2707999"/>
                  <a:pt x="4882769" y="2763733"/>
                </a:cubicBezTo>
                <a:cubicBezTo>
                  <a:pt x="4882769" y="2838046"/>
                  <a:pt x="4864220" y="2930936"/>
                  <a:pt x="4771467" y="2986671"/>
                </a:cubicBezTo>
                <a:cubicBezTo>
                  <a:pt x="4697264" y="3042405"/>
                  <a:pt x="4623063" y="3060983"/>
                  <a:pt x="4567411" y="3060983"/>
                </a:cubicBezTo>
                <a:cubicBezTo>
                  <a:pt x="4548860" y="3060983"/>
                  <a:pt x="4511759" y="3060983"/>
                  <a:pt x="4474659" y="3042405"/>
                </a:cubicBezTo>
                <a:cubicBezTo>
                  <a:pt x="4437557" y="3023827"/>
                  <a:pt x="4400456" y="2986671"/>
                  <a:pt x="4344804" y="2949514"/>
                </a:cubicBezTo>
                <a:cubicBezTo>
                  <a:pt x="4289154" y="2893780"/>
                  <a:pt x="3955244" y="2466483"/>
                  <a:pt x="3955244" y="2466483"/>
                </a:cubicBezTo>
                <a:cubicBezTo>
                  <a:pt x="3899592" y="2392170"/>
                  <a:pt x="3862491" y="2317858"/>
                  <a:pt x="3862491" y="2280701"/>
                </a:cubicBezTo>
                <a:cubicBezTo>
                  <a:pt x="3862491" y="2224967"/>
                  <a:pt x="3862491" y="2187811"/>
                  <a:pt x="3881042" y="2169233"/>
                </a:cubicBezTo>
                <a:cubicBezTo>
                  <a:pt x="3899592" y="2132076"/>
                  <a:pt x="3918143" y="2113498"/>
                  <a:pt x="3936693" y="2076342"/>
                </a:cubicBezTo>
                <a:cubicBezTo>
                  <a:pt x="3973794" y="2057764"/>
                  <a:pt x="3992345" y="2039186"/>
                  <a:pt x="3992345" y="2039186"/>
                </a:cubicBezTo>
                <a:cubicBezTo>
                  <a:pt x="4029446" y="2002029"/>
                  <a:pt x="4085097" y="1983451"/>
                  <a:pt x="4122198" y="1964873"/>
                </a:cubicBezTo>
                <a:close/>
                <a:moveTo>
                  <a:pt x="146310" y="1953889"/>
                </a:moveTo>
                <a:cubicBezTo>
                  <a:pt x="201962" y="1953889"/>
                  <a:pt x="276164" y="1991027"/>
                  <a:pt x="350366" y="2046733"/>
                </a:cubicBezTo>
                <a:cubicBezTo>
                  <a:pt x="424568" y="2102439"/>
                  <a:pt x="443118" y="2176714"/>
                  <a:pt x="443118" y="2232420"/>
                </a:cubicBezTo>
                <a:cubicBezTo>
                  <a:pt x="443118" y="2288126"/>
                  <a:pt x="424568" y="2362401"/>
                  <a:pt x="368916" y="2455245"/>
                </a:cubicBezTo>
                <a:cubicBezTo>
                  <a:pt x="368916" y="2455245"/>
                  <a:pt x="181092" y="2674589"/>
                  <a:pt x="55877" y="2823429"/>
                </a:cubicBezTo>
                <a:lnTo>
                  <a:pt x="0" y="2890207"/>
                </a:lnTo>
                <a:lnTo>
                  <a:pt x="0" y="2010548"/>
                </a:lnTo>
                <a:lnTo>
                  <a:pt x="48920" y="1981743"/>
                </a:lnTo>
                <a:cubicBezTo>
                  <a:pt x="86021" y="1963174"/>
                  <a:pt x="118485" y="1953889"/>
                  <a:pt x="146310" y="1953889"/>
                </a:cubicBezTo>
                <a:close/>
                <a:moveTo>
                  <a:pt x="4987001" y="730996"/>
                </a:moveTo>
                <a:cubicBezTo>
                  <a:pt x="5079441" y="730996"/>
                  <a:pt x="5079441" y="730996"/>
                  <a:pt x="5079441" y="730996"/>
                </a:cubicBezTo>
                <a:cubicBezTo>
                  <a:pt x="5190368" y="749448"/>
                  <a:pt x="5282808" y="786350"/>
                  <a:pt x="5338271" y="804801"/>
                </a:cubicBezTo>
                <a:cubicBezTo>
                  <a:pt x="5393734" y="841703"/>
                  <a:pt x="5412222" y="897056"/>
                  <a:pt x="5412222" y="970860"/>
                </a:cubicBezTo>
                <a:cubicBezTo>
                  <a:pt x="5412222" y="1007762"/>
                  <a:pt x="5412222" y="1044664"/>
                  <a:pt x="5412222" y="1100017"/>
                </a:cubicBezTo>
                <a:cubicBezTo>
                  <a:pt x="5393734" y="1155371"/>
                  <a:pt x="5375246" y="1210724"/>
                  <a:pt x="5338271" y="1266077"/>
                </a:cubicBezTo>
                <a:cubicBezTo>
                  <a:pt x="5301295" y="1302979"/>
                  <a:pt x="5245832" y="1321430"/>
                  <a:pt x="5171880" y="1339881"/>
                </a:cubicBezTo>
                <a:cubicBezTo>
                  <a:pt x="5060954" y="1339881"/>
                  <a:pt x="5171880" y="1358332"/>
                  <a:pt x="4913050" y="1339881"/>
                </a:cubicBezTo>
                <a:cubicBezTo>
                  <a:pt x="4635731" y="1339881"/>
                  <a:pt x="4580268" y="1339881"/>
                  <a:pt x="4580268" y="1339881"/>
                </a:cubicBezTo>
                <a:cubicBezTo>
                  <a:pt x="4413877" y="1321430"/>
                  <a:pt x="4413877" y="1321430"/>
                  <a:pt x="4413877" y="1321430"/>
                </a:cubicBezTo>
                <a:cubicBezTo>
                  <a:pt x="4321437" y="1302979"/>
                  <a:pt x="4265974" y="1284528"/>
                  <a:pt x="4247486" y="1247626"/>
                </a:cubicBezTo>
                <a:cubicBezTo>
                  <a:pt x="4210510" y="1210724"/>
                  <a:pt x="4192022" y="1173821"/>
                  <a:pt x="4192022" y="1118468"/>
                </a:cubicBezTo>
                <a:cubicBezTo>
                  <a:pt x="4192022" y="1118468"/>
                  <a:pt x="4192022" y="1081566"/>
                  <a:pt x="4192022" y="1026213"/>
                </a:cubicBezTo>
                <a:cubicBezTo>
                  <a:pt x="4192022" y="970860"/>
                  <a:pt x="4210510" y="915507"/>
                  <a:pt x="4247486" y="860154"/>
                </a:cubicBezTo>
                <a:cubicBezTo>
                  <a:pt x="4265974" y="823252"/>
                  <a:pt x="4321437" y="786350"/>
                  <a:pt x="4395389" y="786350"/>
                </a:cubicBezTo>
                <a:cubicBezTo>
                  <a:pt x="4487828" y="767899"/>
                  <a:pt x="4561780" y="767899"/>
                  <a:pt x="4617243" y="767899"/>
                </a:cubicBezTo>
                <a:cubicBezTo>
                  <a:pt x="4783634" y="749448"/>
                  <a:pt x="4876074" y="730996"/>
                  <a:pt x="4987001" y="730996"/>
                </a:cubicBezTo>
                <a:close/>
                <a:moveTo>
                  <a:pt x="3807960" y="0"/>
                </a:moveTo>
                <a:lnTo>
                  <a:pt x="4404064" y="0"/>
                </a:lnTo>
                <a:lnTo>
                  <a:pt x="4368291" y="41360"/>
                </a:lnTo>
                <a:cubicBezTo>
                  <a:pt x="4352100" y="60329"/>
                  <a:pt x="4338800" y="76226"/>
                  <a:pt x="4329548" y="87787"/>
                </a:cubicBezTo>
                <a:cubicBezTo>
                  <a:pt x="4255530" y="161780"/>
                  <a:pt x="4181513" y="198776"/>
                  <a:pt x="4107495" y="198776"/>
                </a:cubicBezTo>
                <a:cubicBezTo>
                  <a:pt x="4033478" y="217275"/>
                  <a:pt x="3959460" y="180278"/>
                  <a:pt x="3885443" y="106285"/>
                </a:cubicBezTo>
                <a:cubicBezTo>
                  <a:pt x="3857687" y="78538"/>
                  <a:pt x="3834556" y="50790"/>
                  <a:pt x="3818365" y="2304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accent3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26F41B8-3145-4A86-ABDC-C45737FFAE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745" y="619201"/>
            <a:ext cx="3377881" cy="1477328"/>
          </a:xfrm>
        </p:spPr>
        <p:txBody>
          <a:bodyPr>
            <a:normAutofit/>
          </a:bodyPr>
          <a:lstStyle/>
          <a:p>
            <a:r>
              <a:rPr lang="en-US" dirty="0"/>
              <a:t>Position Control &amp; Torque Control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B8FF3C-6F32-48EC-841E-B49128730A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44000" y="633600"/>
            <a:ext cx="4991962" cy="5135374"/>
          </a:xfrm>
        </p:spPr>
        <p:txBody>
          <a:bodyPr>
            <a:normAutofit/>
          </a:bodyPr>
          <a:lstStyle/>
          <a:p>
            <a:r>
              <a:rPr lang="en-US" dirty="0"/>
              <a:t>Position Control: Motor is driven to track desired position at all times</a:t>
            </a:r>
          </a:p>
          <a:p>
            <a:pPr lvl="1"/>
            <a:r>
              <a:rPr lang="en-US" dirty="0"/>
              <a:t>Makes motor driven actuators very accurate</a:t>
            </a:r>
          </a:p>
          <a:p>
            <a:pPr lvl="1"/>
            <a:r>
              <a:rPr lang="en-US" dirty="0"/>
              <a:t>Causes actuator to be stiff</a:t>
            </a:r>
          </a:p>
          <a:p>
            <a:r>
              <a:rPr lang="en-US" dirty="0"/>
              <a:t>Torque Control: Motor is driven to track the desired rotational force at all times (regardless of position)</a:t>
            </a:r>
          </a:p>
          <a:p>
            <a:pPr lvl="1"/>
            <a:r>
              <a:rPr lang="en-US" dirty="0"/>
              <a:t>Makes actuator much less stiff</a:t>
            </a:r>
          </a:p>
        </p:txBody>
      </p:sp>
    </p:spTree>
    <p:extLst>
      <p:ext uri="{BB962C8B-B14F-4D97-AF65-F5344CB8AC3E}">
        <p14:creationId xmlns:p14="http://schemas.microsoft.com/office/powerpoint/2010/main" val="35173115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7">
            <a:extLst>
              <a:ext uri="{FF2B5EF4-FFF2-40B4-BE49-F238E27FC236}">
                <a16:creationId xmlns:a16="http://schemas.microsoft.com/office/drawing/2014/main" id="{09646535-AEF6-4883-A4F9-EEC1F8B431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9">
            <a:extLst>
              <a:ext uri="{FF2B5EF4-FFF2-40B4-BE49-F238E27FC236}">
                <a16:creationId xmlns:a16="http://schemas.microsoft.com/office/drawing/2014/main" id="{DB7EFF05-A8DA-4B3E-9C21-7A04283D48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9" name="Rectangle 11">
            <a:extLst>
              <a:ext uri="{FF2B5EF4-FFF2-40B4-BE49-F238E27FC236}">
                <a16:creationId xmlns:a16="http://schemas.microsoft.com/office/drawing/2014/main" id="{B3E9F3C4-0623-4F2B-A4FE-187D7B73CD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13">
            <a:extLst>
              <a:ext uri="{FF2B5EF4-FFF2-40B4-BE49-F238E27FC236}">
                <a16:creationId xmlns:a16="http://schemas.microsoft.com/office/drawing/2014/main" id="{9DD24FF2-0EF7-4840-85F9-E82A0C371B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46A69B-C7C4-4720-B344-C3571DAAB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1469364"/>
            <a:ext cx="10728324" cy="1969770"/>
          </a:xfrm>
        </p:spPr>
        <p:txBody>
          <a:bodyPr vert="horz" wrap="square" lIns="0" tIns="0" rIns="0" bIns="0" rtlCol="0" anchor="b" anchorCtr="0">
            <a:normAutofit/>
          </a:bodyPr>
          <a:lstStyle/>
          <a:p>
            <a:pPr algn="ctr"/>
            <a:r>
              <a:rPr lang="en-US" spc="-100" dirty="0"/>
              <a:t>Make sure you go through this information on motors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F1AEE0-0A0B-4569-8092-F0E5826083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8" y="3799133"/>
            <a:ext cx="10728324" cy="993670"/>
          </a:xfrm>
        </p:spPr>
        <p:txBody>
          <a:bodyPr vert="horz" lIns="0" tIns="0" rIns="0" bIns="0" rtlCol="0">
            <a:normAutofit/>
          </a:bodyPr>
          <a:lstStyle/>
          <a:p>
            <a:pPr algn="ctr"/>
            <a:r>
              <a:rPr lang="en-US" dirty="0">
                <a:solidFill>
                  <a:schemeClr val="tx2">
                    <a:lumMod val="90000"/>
                  </a:schemeClr>
                </a:solidFill>
              </a:rPr>
              <a:t>It might show up on our Midterm exam in March</a:t>
            </a:r>
          </a:p>
        </p:txBody>
      </p:sp>
      <p:sp>
        <p:nvSpPr>
          <p:cNvPr id="31" name="Freeform 78">
            <a:extLst>
              <a:ext uri="{FF2B5EF4-FFF2-40B4-BE49-F238E27FC236}">
                <a16:creationId xmlns:a16="http://schemas.microsoft.com/office/drawing/2014/main" id="{703DF8EC-903F-4FF4-B443-3B8B5DEF5F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600114">
            <a:off x="4532666" y="457418"/>
            <a:ext cx="694205" cy="713383"/>
          </a:xfrm>
          <a:custGeom>
            <a:avLst/>
            <a:gdLst>
              <a:gd name="T0" fmla="*/ 32 w 58"/>
              <a:gd name="T1" fmla="*/ 56 h 60"/>
              <a:gd name="T2" fmla="*/ 24 w 58"/>
              <a:gd name="T3" fmla="*/ 48 h 60"/>
              <a:gd name="T4" fmla="*/ 14 w 58"/>
              <a:gd name="T5" fmla="*/ 36 h 60"/>
              <a:gd name="T6" fmla="*/ 7 w 58"/>
              <a:gd name="T7" fmla="*/ 29 h 60"/>
              <a:gd name="T8" fmla="*/ 1 w 58"/>
              <a:gd name="T9" fmla="*/ 17 h 60"/>
              <a:gd name="T10" fmla="*/ 7 w 58"/>
              <a:gd name="T11" fmla="*/ 4 h 60"/>
              <a:gd name="T12" fmla="*/ 17 w 58"/>
              <a:gd name="T13" fmla="*/ 1 h 60"/>
              <a:gd name="T14" fmla="*/ 29 w 58"/>
              <a:gd name="T15" fmla="*/ 6 h 60"/>
              <a:gd name="T16" fmla="*/ 31 w 58"/>
              <a:gd name="T17" fmla="*/ 8 h 60"/>
              <a:gd name="T18" fmla="*/ 38 w 58"/>
              <a:gd name="T19" fmla="*/ 15 h 60"/>
              <a:gd name="T20" fmla="*/ 44 w 58"/>
              <a:gd name="T21" fmla="*/ 22 h 60"/>
              <a:gd name="T22" fmla="*/ 54 w 58"/>
              <a:gd name="T23" fmla="*/ 33 h 60"/>
              <a:gd name="T24" fmla="*/ 58 w 58"/>
              <a:gd name="T25" fmla="*/ 44 h 60"/>
              <a:gd name="T26" fmla="*/ 53 w 58"/>
              <a:gd name="T27" fmla="*/ 54 h 60"/>
              <a:gd name="T28" fmla="*/ 42 w 58"/>
              <a:gd name="T29" fmla="*/ 60 h 60"/>
              <a:gd name="T30" fmla="*/ 32 w 58"/>
              <a:gd name="T31" fmla="*/ 56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8" h="60">
                <a:moveTo>
                  <a:pt x="32" y="56"/>
                </a:moveTo>
                <a:cubicBezTo>
                  <a:pt x="30" y="54"/>
                  <a:pt x="31" y="55"/>
                  <a:pt x="24" y="48"/>
                </a:cubicBezTo>
                <a:cubicBezTo>
                  <a:pt x="17" y="40"/>
                  <a:pt x="14" y="36"/>
                  <a:pt x="14" y="36"/>
                </a:cubicBezTo>
                <a:cubicBezTo>
                  <a:pt x="8" y="30"/>
                  <a:pt x="14" y="37"/>
                  <a:pt x="7" y="29"/>
                </a:cubicBezTo>
                <a:cubicBezTo>
                  <a:pt x="3" y="24"/>
                  <a:pt x="1" y="20"/>
                  <a:pt x="1" y="17"/>
                </a:cubicBezTo>
                <a:cubicBezTo>
                  <a:pt x="0" y="13"/>
                  <a:pt x="3" y="9"/>
                  <a:pt x="7" y="4"/>
                </a:cubicBezTo>
                <a:cubicBezTo>
                  <a:pt x="10" y="2"/>
                  <a:pt x="13" y="0"/>
                  <a:pt x="17" y="1"/>
                </a:cubicBezTo>
                <a:cubicBezTo>
                  <a:pt x="21" y="1"/>
                  <a:pt x="25" y="3"/>
                  <a:pt x="29" y="6"/>
                </a:cubicBezTo>
                <a:cubicBezTo>
                  <a:pt x="31" y="8"/>
                  <a:pt x="31" y="8"/>
                  <a:pt x="31" y="8"/>
                </a:cubicBezTo>
                <a:cubicBezTo>
                  <a:pt x="33" y="11"/>
                  <a:pt x="37" y="15"/>
                  <a:pt x="38" y="15"/>
                </a:cubicBezTo>
                <a:cubicBezTo>
                  <a:pt x="42" y="20"/>
                  <a:pt x="40" y="18"/>
                  <a:pt x="44" y="22"/>
                </a:cubicBezTo>
                <a:cubicBezTo>
                  <a:pt x="51" y="29"/>
                  <a:pt x="50" y="29"/>
                  <a:pt x="54" y="33"/>
                </a:cubicBezTo>
                <a:cubicBezTo>
                  <a:pt x="57" y="37"/>
                  <a:pt x="58" y="40"/>
                  <a:pt x="58" y="44"/>
                </a:cubicBezTo>
                <a:cubicBezTo>
                  <a:pt x="58" y="47"/>
                  <a:pt x="56" y="50"/>
                  <a:pt x="53" y="54"/>
                </a:cubicBezTo>
                <a:cubicBezTo>
                  <a:pt x="49" y="58"/>
                  <a:pt x="45" y="60"/>
                  <a:pt x="42" y="60"/>
                </a:cubicBezTo>
                <a:cubicBezTo>
                  <a:pt x="39" y="60"/>
                  <a:pt x="36" y="59"/>
                  <a:pt x="32" y="5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accent3"/>
              </a:solidFill>
            </a:endParaRPr>
          </a:p>
        </p:txBody>
      </p:sp>
      <p:sp>
        <p:nvSpPr>
          <p:cNvPr id="32" name="Freeform 79">
            <a:extLst>
              <a:ext uri="{FF2B5EF4-FFF2-40B4-BE49-F238E27FC236}">
                <a16:creationId xmlns:a16="http://schemas.microsoft.com/office/drawing/2014/main" id="{00B4453B-3251-479A-995C-568CE62036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600114">
            <a:off x="5791465" y="208957"/>
            <a:ext cx="587404" cy="943792"/>
          </a:xfrm>
          <a:custGeom>
            <a:avLst/>
            <a:gdLst>
              <a:gd name="T0" fmla="*/ 15 w 49"/>
              <a:gd name="T1" fmla="*/ 65 h 79"/>
              <a:gd name="T2" fmla="*/ 12 w 49"/>
              <a:gd name="T3" fmla="*/ 54 h 79"/>
              <a:gd name="T4" fmla="*/ 8 w 49"/>
              <a:gd name="T5" fmla="*/ 33 h 79"/>
              <a:gd name="T6" fmla="*/ 38 w 49"/>
              <a:gd name="T7" fmla="*/ 24 h 79"/>
              <a:gd name="T8" fmla="*/ 45 w 49"/>
              <a:gd name="T9" fmla="*/ 70 h 79"/>
              <a:gd name="T10" fmla="*/ 15 w 49"/>
              <a:gd name="T11" fmla="*/ 65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" h="79">
                <a:moveTo>
                  <a:pt x="15" y="65"/>
                </a:moveTo>
                <a:cubicBezTo>
                  <a:pt x="14" y="59"/>
                  <a:pt x="13" y="58"/>
                  <a:pt x="12" y="54"/>
                </a:cubicBezTo>
                <a:cubicBezTo>
                  <a:pt x="11" y="45"/>
                  <a:pt x="10" y="40"/>
                  <a:pt x="8" y="33"/>
                </a:cubicBezTo>
                <a:cubicBezTo>
                  <a:pt x="0" y="9"/>
                  <a:pt x="34" y="0"/>
                  <a:pt x="38" y="24"/>
                </a:cubicBezTo>
                <a:cubicBezTo>
                  <a:pt x="43" y="43"/>
                  <a:pt x="49" y="60"/>
                  <a:pt x="45" y="70"/>
                </a:cubicBezTo>
                <a:cubicBezTo>
                  <a:pt x="38" y="77"/>
                  <a:pt x="19" y="79"/>
                  <a:pt x="15" y="6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accent3"/>
              </a:solidFill>
            </a:endParaRPr>
          </a:p>
        </p:txBody>
      </p:sp>
      <p:sp>
        <p:nvSpPr>
          <p:cNvPr id="33" name="Freeform 85">
            <a:extLst>
              <a:ext uri="{FF2B5EF4-FFF2-40B4-BE49-F238E27FC236}">
                <a16:creationId xmlns:a16="http://schemas.microsoft.com/office/drawing/2014/main" id="{A4A5B20B-437F-4239-9753-30EB5AB90A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600114">
            <a:off x="7087193" y="460605"/>
            <a:ext cx="427203" cy="775416"/>
          </a:xfrm>
          <a:custGeom>
            <a:avLst/>
            <a:gdLst>
              <a:gd name="T0" fmla="*/ 36 w 36"/>
              <a:gd name="T1" fmla="*/ 15 h 65"/>
              <a:gd name="T2" fmla="*/ 34 w 36"/>
              <a:gd name="T3" fmla="*/ 5 h 65"/>
              <a:gd name="T4" fmla="*/ 28 w 36"/>
              <a:gd name="T5" fmla="*/ 1 h 65"/>
              <a:gd name="T6" fmla="*/ 23 w 36"/>
              <a:gd name="T7" fmla="*/ 0 h 65"/>
              <a:gd name="T8" fmla="*/ 13 w 36"/>
              <a:gd name="T9" fmla="*/ 1 h 65"/>
              <a:gd name="T10" fmla="*/ 7 w 36"/>
              <a:gd name="T11" fmla="*/ 9 h 65"/>
              <a:gd name="T12" fmla="*/ 4 w 36"/>
              <a:gd name="T13" fmla="*/ 19 h 65"/>
              <a:gd name="T14" fmla="*/ 0 w 36"/>
              <a:gd name="T15" fmla="*/ 44 h 65"/>
              <a:gd name="T16" fmla="*/ 1 w 36"/>
              <a:gd name="T17" fmla="*/ 58 h 65"/>
              <a:gd name="T18" fmla="*/ 8 w 36"/>
              <a:gd name="T19" fmla="*/ 64 h 65"/>
              <a:gd name="T20" fmla="*/ 16 w 36"/>
              <a:gd name="T21" fmla="*/ 65 h 65"/>
              <a:gd name="T22" fmla="*/ 25 w 36"/>
              <a:gd name="T23" fmla="*/ 63 h 65"/>
              <a:gd name="T24" fmla="*/ 31 w 36"/>
              <a:gd name="T25" fmla="*/ 55 h 65"/>
              <a:gd name="T26" fmla="*/ 34 w 36"/>
              <a:gd name="T27" fmla="*/ 40 h 65"/>
              <a:gd name="T28" fmla="*/ 36 w 36"/>
              <a:gd name="T29" fmla="*/ 15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6" h="65">
                <a:moveTo>
                  <a:pt x="36" y="15"/>
                </a:moveTo>
                <a:cubicBezTo>
                  <a:pt x="36" y="10"/>
                  <a:pt x="35" y="7"/>
                  <a:pt x="34" y="5"/>
                </a:cubicBezTo>
                <a:cubicBezTo>
                  <a:pt x="33" y="3"/>
                  <a:pt x="31" y="2"/>
                  <a:pt x="28" y="1"/>
                </a:cubicBezTo>
                <a:cubicBezTo>
                  <a:pt x="27" y="1"/>
                  <a:pt x="25" y="1"/>
                  <a:pt x="23" y="0"/>
                </a:cubicBezTo>
                <a:cubicBezTo>
                  <a:pt x="19" y="0"/>
                  <a:pt x="16" y="0"/>
                  <a:pt x="13" y="1"/>
                </a:cubicBezTo>
                <a:cubicBezTo>
                  <a:pt x="11" y="2"/>
                  <a:pt x="9" y="4"/>
                  <a:pt x="7" y="9"/>
                </a:cubicBezTo>
                <a:cubicBezTo>
                  <a:pt x="6" y="13"/>
                  <a:pt x="5" y="17"/>
                  <a:pt x="4" y="19"/>
                </a:cubicBezTo>
                <a:cubicBezTo>
                  <a:pt x="2" y="29"/>
                  <a:pt x="0" y="44"/>
                  <a:pt x="0" y="44"/>
                </a:cubicBezTo>
                <a:cubicBezTo>
                  <a:pt x="0" y="50"/>
                  <a:pt x="0" y="55"/>
                  <a:pt x="1" y="58"/>
                </a:cubicBezTo>
                <a:cubicBezTo>
                  <a:pt x="2" y="61"/>
                  <a:pt x="5" y="63"/>
                  <a:pt x="8" y="64"/>
                </a:cubicBezTo>
                <a:cubicBezTo>
                  <a:pt x="11" y="65"/>
                  <a:pt x="13" y="65"/>
                  <a:pt x="16" y="65"/>
                </a:cubicBezTo>
                <a:cubicBezTo>
                  <a:pt x="19" y="65"/>
                  <a:pt x="22" y="64"/>
                  <a:pt x="25" y="63"/>
                </a:cubicBezTo>
                <a:cubicBezTo>
                  <a:pt x="28" y="61"/>
                  <a:pt x="30" y="59"/>
                  <a:pt x="31" y="55"/>
                </a:cubicBezTo>
                <a:cubicBezTo>
                  <a:pt x="32" y="50"/>
                  <a:pt x="31" y="54"/>
                  <a:pt x="34" y="40"/>
                </a:cubicBezTo>
                <a:lnTo>
                  <a:pt x="36" y="1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accent3"/>
              </a:solidFill>
            </a:endParaRPr>
          </a:p>
        </p:txBody>
      </p:sp>
      <p:sp>
        <p:nvSpPr>
          <p:cNvPr id="34" name="Freeform 87">
            <a:extLst>
              <a:ext uri="{FF2B5EF4-FFF2-40B4-BE49-F238E27FC236}">
                <a16:creationId xmlns:a16="http://schemas.microsoft.com/office/drawing/2014/main" id="{14874823-A924-45C1-B19B-8468C071F7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4430858">
            <a:off x="4571743" y="5281959"/>
            <a:ext cx="626472" cy="670149"/>
          </a:xfrm>
          <a:custGeom>
            <a:avLst/>
            <a:gdLst>
              <a:gd name="T0" fmla="*/ 0 w 55"/>
              <a:gd name="T1" fmla="*/ 17 h 59"/>
              <a:gd name="T2" fmla="*/ 1 w 55"/>
              <a:gd name="T3" fmla="*/ 11 h 59"/>
              <a:gd name="T4" fmla="*/ 4 w 55"/>
              <a:gd name="T5" fmla="*/ 6 h 59"/>
              <a:gd name="T6" fmla="*/ 7 w 55"/>
              <a:gd name="T7" fmla="*/ 4 h 59"/>
              <a:gd name="T8" fmla="*/ 14 w 55"/>
              <a:gd name="T9" fmla="*/ 0 h 59"/>
              <a:gd name="T10" fmla="*/ 23 w 55"/>
              <a:gd name="T11" fmla="*/ 3 h 59"/>
              <a:gd name="T12" fmla="*/ 31 w 55"/>
              <a:gd name="T13" fmla="*/ 11 h 59"/>
              <a:gd name="T14" fmla="*/ 38 w 55"/>
              <a:gd name="T15" fmla="*/ 20 h 59"/>
              <a:gd name="T16" fmla="*/ 48 w 55"/>
              <a:gd name="T17" fmla="*/ 31 h 59"/>
              <a:gd name="T18" fmla="*/ 55 w 55"/>
              <a:gd name="T19" fmla="*/ 43 h 59"/>
              <a:gd name="T20" fmla="*/ 49 w 55"/>
              <a:gd name="T21" fmla="*/ 55 h 59"/>
              <a:gd name="T22" fmla="*/ 38 w 55"/>
              <a:gd name="T23" fmla="*/ 59 h 59"/>
              <a:gd name="T24" fmla="*/ 33 w 55"/>
              <a:gd name="T25" fmla="*/ 58 h 59"/>
              <a:gd name="T26" fmla="*/ 26 w 55"/>
              <a:gd name="T27" fmla="*/ 53 h 59"/>
              <a:gd name="T28" fmla="*/ 5 w 55"/>
              <a:gd name="T29" fmla="*/ 27 h 59"/>
              <a:gd name="T30" fmla="*/ 0 w 55"/>
              <a:gd name="T31" fmla="*/ 17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5" h="59">
                <a:moveTo>
                  <a:pt x="0" y="17"/>
                </a:moveTo>
                <a:cubicBezTo>
                  <a:pt x="0" y="14"/>
                  <a:pt x="0" y="12"/>
                  <a:pt x="1" y="11"/>
                </a:cubicBezTo>
                <a:cubicBezTo>
                  <a:pt x="2" y="9"/>
                  <a:pt x="3" y="8"/>
                  <a:pt x="4" y="6"/>
                </a:cubicBezTo>
                <a:cubicBezTo>
                  <a:pt x="6" y="5"/>
                  <a:pt x="7" y="4"/>
                  <a:pt x="7" y="4"/>
                </a:cubicBezTo>
                <a:cubicBezTo>
                  <a:pt x="9" y="2"/>
                  <a:pt x="12" y="1"/>
                  <a:pt x="14" y="0"/>
                </a:cubicBezTo>
                <a:cubicBezTo>
                  <a:pt x="17" y="0"/>
                  <a:pt x="20" y="1"/>
                  <a:pt x="23" y="3"/>
                </a:cubicBezTo>
                <a:cubicBezTo>
                  <a:pt x="26" y="4"/>
                  <a:pt x="29" y="7"/>
                  <a:pt x="31" y="11"/>
                </a:cubicBezTo>
                <a:cubicBezTo>
                  <a:pt x="38" y="20"/>
                  <a:pt x="38" y="20"/>
                  <a:pt x="38" y="20"/>
                </a:cubicBezTo>
                <a:cubicBezTo>
                  <a:pt x="48" y="31"/>
                  <a:pt x="48" y="31"/>
                  <a:pt x="48" y="31"/>
                </a:cubicBezTo>
                <a:cubicBezTo>
                  <a:pt x="52" y="36"/>
                  <a:pt x="54" y="40"/>
                  <a:pt x="55" y="43"/>
                </a:cubicBezTo>
                <a:cubicBezTo>
                  <a:pt x="55" y="47"/>
                  <a:pt x="54" y="52"/>
                  <a:pt x="49" y="55"/>
                </a:cubicBezTo>
                <a:cubicBezTo>
                  <a:pt x="45" y="58"/>
                  <a:pt x="41" y="59"/>
                  <a:pt x="38" y="59"/>
                </a:cubicBezTo>
                <a:cubicBezTo>
                  <a:pt x="37" y="59"/>
                  <a:pt x="35" y="59"/>
                  <a:pt x="33" y="58"/>
                </a:cubicBezTo>
                <a:cubicBezTo>
                  <a:pt x="31" y="57"/>
                  <a:pt x="29" y="55"/>
                  <a:pt x="26" y="53"/>
                </a:cubicBezTo>
                <a:cubicBezTo>
                  <a:pt x="23" y="50"/>
                  <a:pt x="5" y="27"/>
                  <a:pt x="5" y="27"/>
                </a:cubicBezTo>
                <a:cubicBezTo>
                  <a:pt x="2" y="23"/>
                  <a:pt x="0" y="19"/>
                  <a:pt x="0" y="1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accent3"/>
              </a:solidFill>
            </a:endParaRPr>
          </a:p>
        </p:txBody>
      </p:sp>
      <p:sp>
        <p:nvSpPr>
          <p:cNvPr id="35" name="Freeform 80">
            <a:extLst>
              <a:ext uri="{FF2B5EF4-FFF2-40B4-BE49-F238E27FC236}">
                <a16:creationId xmlns:a16="http://schemas.microsoft.com/office/drawing/2014/main" id="{A9402C84-62F4-4868-AF08-B13A6194AC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5690691" y="5562952"/>
            <a:ext cx="749228" cy="383544"/>
          </a:xfrm>
          <a:custGeom>
            <a:avLst/>
            <a:gdLst>
              <a:gd name="T0" fmla="*/ 53 w 66"/>
              <a:gd name="T1" fmla="*/ 33 h 34"/>
              <a:gd name="T2" fmla="*/ 39 w 66"/>
              <a:gd name="T3" fmla="*/ 33 h 34"/>
              <a:gd name="T4" fmla="*/ 21 w 66"/>
              <a:gd name="T5" fmla="*/ 33 h 34"/>
              <a:gd name="T6" fmla="*/ 12 w 66"/>
              <a:gd name="T7" fmla="*/ 32 h 34"/>
              <a:gd name="T8" fmla="*/ 3 w 66"/>
              <a:gd name="T9" fmla="*/ 28 h 34"/>
              <a:gd name="T10" fmla="*/ 0 w 66"/>
              <a:gd name="T11" fmla="*/ 21 h 34"/>
              <a:gd name="T12" fmla="*/ 0 w 66"/>
              <a:gd name="T13" fmla="*/ 16 h 34"/>
              <a:gd name="T14" fmla="*/ 3 w 66"/>
              <a:gd name="T15" fmla="*/ 7 h 34"/>
              <a:gd name="T16" fmla="*/ 11 w 66"/>
              <a:gd name="T17" fmla="*/ 3 h 34"/>
              <a:gd name="T18" fmla="*/ 23 w 66"/>
              <a:gd name="T19" fmla="*/ 2 h 34"/>
              <a:gd name="T20" fmla="*/ 43 w 66"/>
              <a:gd name="T21" fmla="*/ 0 h 34"/>
              <a:gd name="T22" fmla="*/ 48 w 66"/>
              <a:gd name="T23" fmla="*/ 0 h 34"/>
              <a:gd name="T24" fmla="*/ 62 w 66"/>
              <a:gd name="T25" fmla="*/ 4 h 34"/>
              <a:gd name="T26" fmla="*/ 66 w 66"/>
              <a:gd name="T27" fmla="*/ 13 h 34"/>
              <a:gd name="T28" fmla="*/ 66 w 66"/>
              <a:gd name="T29" fmla="*/ 20 h 34"/>
              <a:gd name="T30" fmla="*/ 62 w 66"/>
              <a:gd name="T31" fmla="*/ 29 h 34"/>
              <a:gd name="T32" fmla="*/ 53 w 66"/>
              <a:gd name="T33" fmla="*/ 3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6" h="34">
                <a:moveTo>
                  <a:pt x="53" y="33"/>
                </a:moveTo>
                <a:cubicBezTo>
                  <a:pt x="47" y="33"/>
                  <a:pt x="53" y="34"/>
                  <a:pt x="39" y="33"/>
                </a:cubicBezTo>
                <a:cubicBezTo>
                  <a:pt x="24" y="33"/>
                  <a:pt x="21" y="33"/>
                  <a:pt x="21" y="33"/>
                </a:cubicBezTo>
                <a:cubicBezTo>
                  <a:pt x="12" y="32"/>
                  <a:pt x="12" y="32"/>
                  <a:pt x="12" y="32"/>
                </a:cubicBezTo>
                <a:cubicBezTo>
                  <a:pt x="7" y="31"/>
                  <a:pt x="4" y="30"/>
                  <a:pt x="3" y="28"/>
                </a:cubicBezTo>
                <a:cubicBezTo>
                  <a:pt x="1" y="26"/>
                  <a:pt x="0" y="24"/>
                  <a:pt x="0" y="21"/>
                </a:cubicBezTo>
                <a:cubicBezTo>
                  <a:pt x="0" y="21"/>
                  <a:pt x="0" y="19"/>
                  <a:pt x="0" y="16"/>
                </a:cubicBezTo>
                <a:cubicBezTo>
                  <a:pt x="0" y="13"/>
                  <a:pt x="1" y="10"/>
                  <a:pt x="3" y="7"/>
                </a:cubicBezTo>
                <a:cubicBezTo>
                  <a:pt x="4" y="5"/>
                  <a:pt x="7" y="3"/>
                  <a:pt x="11" y="3"/>
                </a:cubicBezTo>
                <a:cubicBezTo>
                  <a:pt x="16" y="2"/>
                  <a:pt x="20" y="2"/>
                  <a:pt x="23" y="2"/>
                </a:cubicBezTo>
                <a:cubicBezTo>
                  <a:pt x="32" y="1"/>
                  <a:pt x="37" y="0"/>
                  <a:pt x="43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54" y="1"/>
                  <a:pt x="59" y="3"/>
                  <a:pt x="62" y="4"/>
                </a:cubicBezTo>
                <a:cubicBezTo>
                  <a:pt x="65" y="6"/>
                  <a:pt x="66" y="9"/>
                  <a:pt x="66" y="13"/>
                </a:cubicBezTo>
                <a:cubicBezTo>
                  <a:pt x="66" y="15"/>
                  <a:pt x="66" y="17"/>
                  <a:pt x="66" y="20"/>
                </a:cubicBezTo>
                <a:cubicBezTo>
                  <a:pt x="65" y="23"/>
                  <a:pt x="64" y="26"/>
                  <a:pt x="62" y="29"/>
                </a:cubicBezTo>
                <a:cubicBezTo>
                  <a:pt x="60" y="31"/>
                  <a:pt x="57" y="32"/>
                  <a:pt x="53" y="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accent3"/>
              </a:solidFill>
            </a:endParaRPr>
          </a:p>
        </p:txBody>
      </p:sp>
      <p:sp>
        <p:nvSpPr>
          <p:cNvPr id="26" name="Freeform 84">
            <a:extLst>
              <a:ext uri="{FF2B5EF4-FFF2-40B4-BE49-F238E27FC236}">
                <a16:creationId xmlns:a16="http://schemas.microsoft.com/office/drawing/2014/main" id="{801ACD2F-9E03-4258-BB7D-5006BA0BDB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6274527">
            <a:off x="6910134" y="5273050"/>
            <a:ext cx="647637" cy="678578"/>
          </a:xfrm>
          <a:custGeom>
            <a:avLst/>
            <a:gdLst>
              <a:gd name="T0" fmla="*/ 4 w 57"/>
              <a:gd name="T1" fmla="*/ 34 h 60"/>
              <a:gd name="T2" fmla="*/ 17 w 57"/>
              <a:gd name="T3" fmla="*/ 18 h 60"/>
              <a:gd name="T4" fmla="*/ 26 w 57"/>
              <a:gd name="T5" fmla="*/ 8 h 60"/>
              <a:gd name="T6" fmla="*/ 29 w 57"/>
              <a:gd name="T7" fmla="*/ 5 h 60"/>
              <a:gd name="T8" fmla="*/ 41 w 57"/>
              <a:gd name="T9" fmla="*/ 0 h 60"/>
              <a:gd name="T10" fmla="*/ 51 w 57"/>
              <a:gd name="T11" fmla="*/ 6 h 60"/>
              <a:gd name="T12" fmla="*/ 56 w 57"/>
              <a:gd name="T13" fmla="*/ 16 h 60"/>
              <a:gd name="T14" fmla="*/ 51 w 57"/>
              <a:gd name="T15" fmla="*/ 28 h 60"/>
              <a:gd name="T16" fmla="*/ 29 w 57"/>
              <a:gd name="T17" fmla="*/ 53 h 60"/>
              <a:gd name="T18" fmla="*/ 17 w 57"/>
              <a:gd name="T19" fmla="*/ 59 h 60"/>
              <a:gd name="T20" fmla="*/ 5 w 57"/>
              <a:gd name="T21" fmla="*/ 54 h 60"/>
              <a:gd name="T22" fmla="*/ 0 w 57"/>
              <a:gd name="T23" fmla="*/ 45 h 60"/>
              <a:gd name="T24" fmla="*/ 4 w 57"/>
              <a:gd name="T25" fmla="*/ 34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7" h="60">
                <a:moveTo>
                  <a:pt x="4" y="34"/>
                </a:moveTo>
                <a:cubicBezTo>
                  <a:pt x="5" y="33"/>
                  <a:pt x="17" y="18"/>
                  <a:pt x="17" y="18"/>
                </a:cubicBezTo>
                <a:cubicBezTo>
                  <a:pt x="21" y="14"/>
                  <a:pt x="24" y="10"/>
                  <a:pt x="26" y="8"/>
                </a:cubicBezTo>
                <a:cubicBezTo>
                  <a:pt x="29" y="5"/>
                  <a:pt x="29" y="5"/>
                  <a:pt x="29" y="5"/>
                </a:cubicBezTo>
                <a:cubicBezTo>
                  <a:pt x="34" y="2"/>
                  <a:pt x="38" y="0"/>
                  <a:pt x="41" y="0"/>
                </a:cubicBezTo>
                <a:cubicBezTo>
                  <a:pt x="44" y="1"/>
                  <a:pt x="47" y="2"/>
                  <a:pt x="51" y="6"/>
                </a:cubicBezTo>
                <a:cubicBezTo>
                  <a:pt x="55" y="10"/>
                  <a:pt x="57" y="13"/>
                  <a:pt x="56" y="16"/>
                </a:cubicBezTo>
                <a:cubicBezTo>
                  <a:pt x="56" y="19"/>
                  <a:pt x="54" y="23"/>
                  <a:pt x="51" y="28"/>
                </a:cubicBezTo>
                <a:cubicBezTo>
                  <a:pt x="51" y="28"/>
                  <a:pt x="33" y="48"/>
                  <a:pt x="29" y="53"/>
                </a:cubicBezTo>
                <a:cubicBezTo>
                  <a:pt x="25" y="57"/>
                  <a:pt x="21" y="59"/>
                  <a:pt x="17" y="59"/>
                </a:cubicBezTo>
                <a:cubicBezTo>
                  <a:pt x="13" y="60"/>
                  <a:pt x="9" y="58"/>
                  <a:pt x="5" y="54"/>
                </a:cubicBezTo>
                <a:cubicBezTo>
                  <a:pt x="2" y="51"/>
                  <a:pt x="0" y="48"/>
                  <a:pt x="0" y="45"/>
                </a:cubicBezTo>
                <a:cubicBezTo>
                  <a:pt x="0" y="42"/>
                  <a:pt x="2" y="38"/>
                  <a:pt x="4" y="3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8593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2BFB0E95-9CAE-4968-A118-2B9F7C8BBB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0BBC371-361C-45F7-9235-C3252E336B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1660D2D-F1B9-493B-A36E-6F32ABC991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619200"/>
            <a:ext cx="10728322" cy="681586"/>
          </a:xfrm>
        </p:spPr>
        <p:txBody>
          <a:bodyPr wrap="square">
            <a:normAutofit/>
          </a:bodyPr>
          <a:lstStyle/>
          <a:p>
            <a:r>
              <a:rPr lang="en-US" dirty="0"/>
              <a:t>What Do Motors Do?</a:t>
            </a:r>
          </a:p>
        </p:txBody>
      </p:sp>
      <p:sp useBgFill="1">
        <p:nvSpPr>
          <p:cNvPr id="22" name="Freeform: Shape 21">
            <a:extLst>
              <a:ext uri="{FF2B5EF4-FFF2-40B4-BE49-F238E27FC236}">
                <a16:creationId xmlns:a16="http://schemas.microsoft.com/office/drawing/2014/main" id="{4172FA92-6FD3-495F-95A0-4FD85861D8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0" y="1734458"/>
            <a:ext cx="12191501" cy="5123544"/>
          </a:xfrm>
          <a:custGeom>
            <a:avLst/>
            <a:gdLst>
              <a:gd name="connsiteX0" fmla="*/ 9255953 w 12191501"/>
              <a:gd name="connsiteY0" fmla="*/ 0 h 4430825"/>
              <a:gd name="connsiteX1" fmla="*/ 10762189 w 12191501"/>
              <a:gd name="connsiteY1" fmla="*/ 67992 h 4430825"/>
              <a:gd name="connsiteX2" fmla="*/ 11364025 w 12191501"/>
              <a:gd name="connsiteY2" fmla="*/ 57486 h 4430825"/>
              <a:gd name="connsiteX3" fmla="*/ 12096632 w 12191501"/>
              <a:gd name="connsiteY3" fmla="*/ 44699 h 4430825"/>
              <a:gd name="connsiteX4" fmla="*/ 12191501 w 12191501"/>
              <a:gd name="connsiteY4" fmla="*/ 43042 h 4430825"/>
              <a:gd name="connsiteX5" fmla="*/ 12191501 w 12191501"/>
              <a:gd name="connsiteY5" fmla="*/ 4430825 h 4430825"/>
              <a:gd name="connsiteX6" fmla="*/ 0 w 12191501"/>
              <a:gd name="connsiteY6" fmla="*/ 4430825 h 4430825"/>
              <a:gd name="connsiteX7" fmla="*/ 10182 w 12191501"/>
              <a:gd name="connsiteY7" fmla="*/ 95053 h 4430825"/>
              <a:gd name="connsiteX8" fmla="*/ 70972 w 12191501"/>
              <a:gd name="connsiteY8" fmla="*/ 97164 h 4430825"/>
              <a:gd name="connsiteX9" fmla="*/ 1281624 w 12191501"/>
              <a:gd name="connsiteY9" fmla="*/ 139193 h 4430825"/>
              <a:gd name="connsiteX10" fmla="*/ 2485297 w 12191501"/>
              <a:gd name="connsiteY10" fmla="*/ 118183 h 4430825"/>
              <a:gd name="connsiteX11" fmla="*/ 3237591 w 12191501"/>
              <a:gd name="connsiteY11" fmla="*/ 105051 h 4430825"/>
              <a:gd name="connsiteX12" fmla="*/ 3989887 w 12191501"/>
              <a:gd name="connsiteY12" fmla="*/ 91920 h 4430825"/>
              <a:gd name="connsiteX13" fmla="*/ 9255953 w 12191501"/>
              <a:gd name="connsiteY13" fmla="*/ 0 h 4430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91501" h="4430825">
                <a:moveTo>
                  <a:pt x="9255953" y="0"/>
                </a:moveTo>
                <a:cubicBezTo>
                  <a:pt x="10762189" y="67992"/>
                  <a:pt x="10762189" y="67992"/>
                  <a:pt x="10762189" y="67992"/>
                </a:cubicBezTo>
                <a:cubicBezTo>
                  <a:pt x="11364025" y="57486"/>
                  <a:pt x="11364025" y="57486"/>
                  <a:pt x="11364025" y="57486"/>
                </a:cubicBezTo>
                <a:cubicBezTo>
                  <a:pt x="11589714" y="53547"/>
                  <a:pt x="11836561" y="49238"/>
                  <a:pt x="12096632" y="44699"/>
                </a:cubicBezTo>
                <a:lnTo>
                  <a:pt x="12191501" y="43042"/>
                </a:lnTo>
                <a:lnTo>
                  <a:pt x="12191501" y="4430825"/>
                </a:lnTo>
                <a:lnTo>
                  <a:pt x="0" y="4430825"/>
                </a:lnTo>
                <a:lnTo>
                  <a:pt x="10182" y="95053"/>
                </a:lnTo>
                <a:lnTo>
                  <a:pt x="70972" y="97164"/>
                </a:lnTo>
                <a:cubicBezTo>
                  <a:pt x="1281624" y="139193"/>
                  <a:pt x="1281624" y="139193"/>
                  <a:pt x="1281624" y="139193"/>
                </a:cubicBezTo>
                <a:cubicBezTo>
                  <a:pt x="2485297" y="118183"/>
                  <a:pt x="2485297" y="118183"/>
                  <a:pt x="2485297" y="118183"/>
                </a:cubicBezTo>
                <a:cubicBezTo>
                  <a:pt x="2786215" y="112930"/>
                  <a:pt x="2936672" y="110304"/>
                  <a:pt x="3237591" y="105051"/>
                </a:cubicBezTo>
                <a:cubicBezTo>
                  <a:pt x="3538508" y="99800"/>
                  <a:pt x="3839426" y="94546"/>
                  <a:pt x="3989887" y="91920"/>
                </a:cubicBezTo>
                <a:cubicBezTo>
                  <a:pt x="9255953" y="0"/>
                  <a:pt x="9255953" y="0"/>
                  <a:pt x="9255953" y="0"/>
                </a:cubicBezTo>
                <a:close/>
              </a:path>
            </a:pathLst>
          </a:cu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graphicFrame>
        <p:nvGraphicFramePr>
          <p:cNvPr id="14" name="Content Placeholder 2">
            <a:extLst>
              <a:ext uri="{FF2B5EF4-FFF2-40B4-BE49-F238E27FC236}">
                <a16:creationId xmlns:a16="http://schemas.microsoft.com/office/drawing/2014/main" id="{B8EC88D8-F4C6-47C8-B21F-CCE1511F618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0260547"/>
              </p:ext>
            </p:extLst>
          </p:nvPr>
        </p:nvGraphicFramePr>
        <p:xfrm>
          <a:off x="720725" y="2541588"/>
          <a:ext cx="10728325" cy="35877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32617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9646535-AEF6-4883-A4F9-EEC1F8B431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B7EFF05-A8DA-4B3E-9C21-7A04283D48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44CA1620-2C02-4B4E-97C8-06FCE85EEB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657DE79-27F8-4881-BE3B-5321D18014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B733608-1322-485D-B942-B827E6997F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43527" y="954724"/>
            <a:ext cx="10904945" cy="3364228"/>
            <a:chOff x="643527" y="954724"/>
            <a:chExt cx="10904945" cy="3364228"/>
          </a:xfrm>
        </p:grpSpPr>
        <p:sp>
          <p:nvSpPr>
            <p:cNvPr id="17" name="Freeform 78">
              <a:extLst>
                <a:ext uri="{FF2B5EF4-FFF2-40B4-BE49-F238E27FC236}">
                  <a16:creationId xmlns:a16="http://schemas.microsoft.com/office/drawing/2014/main" id="{7975F1CD-7143-447F-AC1A-8D3EA46ECA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800114">
              <a:off x="1083914" y="3331230"/>
              <a:ext cx="879143" cy="903430"/>
            </a:xfrm>
            <a:custGeom>
              <a:avLst/>
              <a:gdLst>
                <a:gd name="T0" fmla="*/ 32 w 58"/>
                <a:gd name="T1" fmla="*/ 56 h 60"/>
                <a:gd name="T2" fmla="*/ 24 w 58"/>
                <a:gd name="T3" fmla="*/ 48 h 60"/>
                <a:gd name="T4" fmla="*/ 14 w 58"/>
                <a:gd name="T5" fmla="*/ 36 h 60"/>
                <a:gd name="T6" fmla="*/ 7 w 58"/>
                <a:gd name="T7" fmla="*/ 29 h 60"/>
                <a:gd name="T8" fmla="*/ 1 w 58"/>
                <a:gd name="T9" fmla="*/ 17 h 60"/>
                <a:gd name="T10" fmla="*/ 7 w 58"/>
                <a:gd name="T11" fmla="*/ 4 h 60"/>
                <a:gd name="T12" fmla="*/ 17 w 58"/>
                <a:gd name="T13" fmla="*/ 1 h 60"/>
                <a:gd name="T14" fmla="*/ 29 w 58"/>
                <a:gd name="T15" fmla="*/ 6 h 60"/>
                <a:gd name="T16" fmla="*/ 31 w 58"/>
                <a:gd name="T17" fmla="*/ 8 h 60"/>
                <a:gd name="T18" fmla="*/ 38 w 58"/>
                <a:gd name="T19" fmla="*/ 15 h 60"/>
                <a:gd name="T20" fmla="*/ 44 w 58"/>
                <a:gd name="T21" fmla="*/ 22 h 60"/>
                <a:gd name="T22" fmla="*/ 54 w 58"/>
                <a:gd name="T23" fmla="*/ 33 h 60"/>
                <a:gd name="T24" fmla="*/ 58 w 58"/>
                <a:gd name="T25" fmla="*/ 44 h 60"/>
                <a:gd name="T26" fmla="*/ 53 w 58"/>
                <a:gd name="T27" fmla="*/ 54 h 60"/>
                <a:gd name="T28" fmla="*/ 42 w 58"/>
                <a:gd name="T29" fmla="*/ 60 h 60"/>
                <a:gd name="T30" fmla="*/ 32 w 58"/>
                <a:gd name="T31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0">
                  <a:moveTo>
                    <a:pt x="32" y="56"/>
                  </a:moveTo>
                  <a:cubicBezTo>
                    <a:pt x="30" y="54"/>
                    <a:pt x="31" y="55"/>
                    <a:pt x="24" y="48"/>
                  </a:cubicBezTo>
                  <a:cubicBezTo>
                    <a:pt x="17" y="40"/>
                    <a:pt x="14" y="36"/>
                    <a:pt x="14" y="36"/>
                  </a:cubicBezTo>
                  <a:cubicBezTo>
                    <a:pt x="8" y="30"/>
                    <a:pt x="14" y="37"/>
                    <a:pt x="7" y="29"/>
                  </a:cubicBezTo>
                  <a:cubicBezTo>
                    <a:pt x="3" y="24"/>
                    <a:pt x="1" y="20"/>
                    <a:pt x="1" y="17"/>
                  </a:cubicBezTo>
                  <a:cubicBezTo>
                    <a:pt x="0" y="13"/>
                    <a:pt x="3" y="9"/>
                    <a:pt x="7" y="4"/>
                  </a:cubicBezTo>
                  <a:cubicBezTo>
                    <a:pt x="10" y="2"/>
                    <a:pt x="13" y="0"/>
                    <a:pt x="17" y="1"/>
                  </a:cubicBezTo>
                  <a:cubicBezTo>
                    <a:pt x="21" y="1"/>
                    <a:pt x="25" y="3"/>
                    <a:pt x="29" y="6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3" y="11"/>
                    <a:pt x="37" y="15"/>
                    <a:pt x="38" y="15"/>
                  </a:cubicBezTo>
                  <a:cubicBezTo>
                    <a:pt x="42" y="20"/>
                    <a:pt x="40" y="18"/>
                    <a:pt x="44" y="22"/>
                  </a:cubicBezTo>
                  <a:cubicBezTo>
                    <a:pt x="51" y="29"/>
                    <a:pt x="50" y="29"/>
                    <a:pt x="54" y="33"/>
                  </a:cubicBezTo>
                  <a:cubicBezTo>
                    <a:pt x="57" y="37"/>
                    <a:pt x="58" y="40"/>
                    <a:pt x="58" y="44"/>
                  </a:cubicBezTo>
                  <a:cubicBezTo>
                    <a:pt x="58" y="47"/>
                    <a:pt x="56" y="50"/>
                    <a:pt x="53" y="54"/>
                  </a:cubicBezTo>
                  <a:cubicBezTo>
                    <a:pt x="49" y="58"/>
                    <a:pt x="45" y="60"/>
                    <a:pt x="42" y="60"/>
                  </a:cubicBezTo>
                  <a:cubicBezTo>
                    <a:pt x="39" y="60"/>
                    <a:pt x="36" y="59"/>
                    <a:pt x="32" y="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8" name="Freeform 79">
              <a:extLst>
                <a:ext uri="{FF2B5EF4-FFF2-40B4-BE49-F238E27FC236}">
                  <a16:creationId xmlns:a16="http://schemas.microsoft.com/office/drawing/2014/main" id="{501A6B8C-11DF-404A-89DD-354DA4C193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800114">
              <a:off x="869193" y="1989904"/>
              <a:ext cx="743890" cy="1195221"/>
            </a:xfrm>
            <a:custGeom>
              <a:avLst/>
              <a:gdLst>
                <a:gd name="T0" fmla="*/ 15 w 49"/>
                <a:gd name="T1" fmla="*/ 65 h 79"/>
                <a:gd name="T2" fmla="*/ 12 w 49"/>
                <a:gd name="T3" fmla="*/ 54 h 79"/>
                <a:gd name="T4" fmla="*/ 8 w 49"/>
                <a:gd name="T5" fmla="*/ 33 h 79"/>
                <a:gd name="T6" fmla="*/ 38 w 49"/>
                <a:gd name="T7" fmla="*/ 24 h 79"/>
                <a:gd name="T8" fmla="*/ 45 w 49"/>
                <a:gd name="T9" fmla="*/ 70 h 79"/>
                <a:gd name="T10" fmla="*/ 15 w 49"/>
                <a:gd name="T11" fmla="*/ 6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79">
                  <a:moveTo>
                    <a:pt x="15" y="65"/>
                  </a:moveTo>
                  <a:cubicBezTo>
                    <a:pt x="14" y="59"/>
                    <a:pt x="13" y="58"/>
                    <a:pt x="12" y="54"/>
                  </a:cubicBezTo>
                  <a:cubicBezTo>
                    <a:pt x="11" y="45"/>
                    <a:pt x="10" y="40"/>
                    <a:pt x="8" y="33"/>
                  </a:cubicBezTo>
                  <a:cubicBezTo>
                    <a:pt x="0" y="9"/>
                    <a:pt x="34" y="0"/>
                    <a:pt x="38" y="24"/>
                  </a:cubicBezTo>
                  <a:cubicBezTo>
                    <a:pt x="43" y="43"/>
                    <a:pt x="49" y="60"/>
                    <a:pt x="45" y="70"/>
                  </a:cubicBezTo>
                  <a:cubicBezTo>
                    <a:pt x="38" y="77"/>
                    <a:pt x="19" y="79"/>
                    <a:pt x="15" y="6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9" name="Freeform 85">
              <a:extLst>
                <a:ext uri="{FF2B5EF4-FFF2-40B4-BE49-F238E27FC236}">
                  <a16:creationId xmlns:a16="http://schemas.microsoft.com/office/drawing/2014/main" id="{14D1F65C-CD34-4E1F-8743-D3879A8712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800114">
              <a:off x="1316205" y="967005"/>
              <a:ext cx="541011" cy="981989"/>
            </a:xfrm>
            <a:custGeom>
              <a:avLst/>
              <a:gdLst>
                <a:gd name="T0" fmla="*/ 36 w 36"/>
                <a:gd name="T1" fmla="*/ 15 h 65"/>
                <a:gd name="T2" fmla="*/ 34 w 36"/>
                <a:gd name="T3" fmla="*/ 5 h 65"/>
                <a:gd name="T4" fmla="*/ 28 w 36"/>
                <a:gd name="T5" fmla="*/ 1 h 65"/>
                <a:gd name="T6" fmla="*/ 23 w 36"/>
                <a:gd name="T7" fmla="*/ 0 h 65"/>
                <a:gd name="T8" fmla="*/ 13 w 36"/>
                <a:gd name="T9" fmla="*/ 1 h 65"/>
                <a:gd name="T10" fmla="*/ 7 w 36"/>
                <a:gd name="T11" fmla="*/ 9 h 65"/>
                <a:gd name="T12" fmla="*/ 4 w 36"/>
                <a:gd name="T13" fmla="*/ 19 h 65"/>
                <a:gd name="T14" fmla="*/ 0 w 36"/>
                <a:gd name="T15" fmla="*/ 44 h 65"/>
                <a:gd name="T16" fmla="*/ 1 w 36"/>
                <a:gd name="T17" fmla="*/ 58 h 65"/>
                <a:gd name="T18" fmla="*/ 8 w 36"/>
                <a:gd name="T19" fmla="*/ 64 h 65"/>
                <a:gd name="T20" fmla="*/ 16 w 36"/>
                <a:gd name="T21" fmla="*/ 65 h 65"/>
                <a:gd name="T22" fmla="*/ 25 w 36"/>
                <a:gd name="T23" fmla="*/ 63 h 65"/>
                <a:gd name="T24" fmla="*/ 31 w 36"/>
                <a:gd name="T25" fmla="*/ 55 h 65"/>
                <a:gd name="T26" fmla="*/ 34 w 36"/>
                <a:gd name="T27" fmla="*/ 40 h 65"/>
                <a:gd name="T28" fmla="*/ 36 w 36"/>
                <a:gd name="T29" fmla="*/ 1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65">
                  <a:moveTo>
                    <a:pt x="36" y="15"/>
                  </a:moveTo>
                  <a:cubicBezTo>
                    <a:pt x="36" y="10"/>
                    <a:pt x="35" y="7"/>
                    <a:pt x="34" y="5"/>
                  </a:cubicBezTo>
                  <a:cubicBezTo>
                    <a:pt x="33" y="3"/>
                    <a:pt x="31" y="2"/>
                    <a:pt x="28" y="1"/>
                  </a:cubicBezTo>
                  <a:cubicBezTo>
                    <a:pt x="27" y="1"/>
                    <a:pt x="25" y="1"/>
                    <a:pt x="23" y="0"/>
                  </a:cubicBezTo>
                  <a:cubicBezTo>
                    <a:pt x="19" y="0"/>
                    <a:pt x="16" y="0"/>
                    <a:pt x="13" y="1"/>
                  </a:cubicBezTo>
                  <a:cubicBezTo>
                    <a:pt x="11" y="2"/>
                    <a:pt x="9" y="4"/>
                    <a:pt x="7" y="9"/>
                  </a:cubicBezTo>
                  <a:cubicBezTo>
                    <a:pt x="6" y="13"/>
                    <a:pt x="5" y="17"/>
                    <a:pt x="4" y="19"/>
                  </a:cubicBezTo>
                  <a:cubicBezTo>
                    <a:pt x="2" y="29"/>
                    <a:pt x="0" y="44"/>
                    <a:pt x="0" y="44"/>
                  </a:cubicBezTo>
                  <a:cubicBezTo>
                    <a:pt x="0" y="50"/>
                    <a:pt x="0" y="55"/>
                    <a:pt x="1" y="58"/>
                  </a:cubicBezTo>
                  <a:cubicBezTo>
                    <a:pt x="2" y="61"/>
                    <a:pt x="5" y="63"/>
                    <a:pt x="8" y="64"/>
                  </a:cubicBezTo>
                  <a:cubicBezTo>
                    <a:pt x="11" y="65"/>
                    <a:pt x="13" y="65"/>
                    <a:pt x="16" y="65"/>
                  </a:cubicBezTo>
                  <a:cubicBezTo>
                    <a:pt x="19" y="65"/>
                    <a:pt x="22" y="64"/>
                    <a:pt x="25" y="63"/>
                  </a:cubicBezTo>
                  <a:cubicBezTo>
                    <a:pt x="28" y="61"/>
                    <a:pt x="30" y="59"/>
                    <a:pt x="31" y="55"/>
                  </a:cubicBezTo>
                  <a:cubicBezTo>
                    <a:pt x="32" y="50"/>
                    <a:pt x="31" y="54"/>
                    <a:pt x="34" y="40"/>
                  </a:cubicBezTo>
                  <a:lnTo>
                    <a:pt x="36" y="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0" name="Freeform 80">
              <a:extLst>
                <a:ext uri="{FF2B5EF4-FFF2-40B4-BE49-F238E27FC236}">
                  <a16:creationId xmlns:a16="http://schemas.microsoft.com/office/drawing/2014/main" id="{E5C58F66-1B6C-4935-9BB4-583D612CD2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562739" y="2385730"/>
              <a:ext cx="985733" cy="504616"/>
            </a:xfrm>
            <a:custGeom>
              <a:avLst/>
              <a:gdLst>
                <a:gd name="T0" fmla="*/ 53 w 66"/>
                <a:gd name="T1" fmla="*/ 33 h 34"/>
                <a:gd name="T2" fmla="*/ 39 w 66"/>
                <a:gd name="T3" fmla="*/ 33 h 34"/>
                <a:gd name="T4" fmla="*/ 21 w 66"/>
                <a:gd name="T5" fmla="*/ 33 h 34"/>
                <a:gd name="T6" fmla="*/ 12 w 66"/>
                <a:gd name="T7" fmla="*/ 32 h 34"/>
                <a:gd name="T8" fmla="*/ 3 w 66"/>
                <a:gd name="T9" fmla="*/ 28 h 34"/>
                <a:gd name="T10" fmla="*/ 0 w 66"/>
                <a:gd name="T11" fmla="*/ 21 h 34"/>
                <a:gd name="T12" fmla="*/ 0 w 66"/>
                <a:gd name="T13" fmla="*/ 16 h 34"/>
                <a:gd name="T14" fmla="*/ 3 w 66"/>
                <a:gd name="T15" fmla="*/ 7 h 34"/>
                <a:gd name="T16" fmla="*/ 11 w 66"/>
                <a:gd name="T17" fmla="*/ 3 h 34"/>
                <a:gd name="T18" fmla="*/ 23 w 66"/>
                <a:gd name="T19" fmla="*/ 2 h 34"/>
                <a:gd name="T20" fmla="*/ 43 w 66"/>
                <a:gd name="T21" fmla="*/ 0 h 34"/>
                <a:gd name="T22" fmla="*/ 48 w 66"/>
                <a:gd name="T23" fmla="*/ 0 h 34"/>
                <a:gd name="T24" fmla="*/ 62 w 66"/>
                <a:gd name="T25" fmla="*/ 4 h 34"/>
                <a:gd name="T26" fmla="*/ 66 w 66"/>
                <a:gd name="T27" fmla="*/ 13 h 34"/>
                <a:gd name="T28" fmla="*/ 66 w 66"/>
                <a:gd name="T29" fmla="*/ 20 h 34"/>
                <a:gd name="T30" fmla="*/ 62 w 66"/>
                <a:gd name="T31" fmla="*/ 29 h 34"/>
                <a:gd name="T32" fmla="*/ 53 w 66"/>
                <a:gd name="T33" fmla="*/ 3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34">
                  <a:moveTo>
                    <a:pt x="53" y="33"/>
                  </a:moveTo>
                  <a:cubicBezTo>
                    <a:pt x="47" y="33"/>
                    <a:pt x="53" y="34"/>
                    <a:pt x="39" y="33"/>
                  </a:cubicBezTo>
                  <a:cubicBezTo>
                    <a:pt x="24" y="33"/>
                    <a:pt x="21" y="33"/>
                    <a:pt x="21" y="33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7" y="31"/>
                    <a:pt x="4" y="30"/>
                    <a:pt x="3" y="28"/>
                  </a:cubicBezTo>
                  <a:cubicBezTo>
                    <a:pt x="1" y="26"/>
                    <a:pt x="0" y="24"/>
                    <a:pt x="0" y="21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3"/>
                    <a:pt x="1" y="10"/>
                    <a:pt x="3" y="7"/>
                  </a:cubicBezTo>
                  <a:cubicBezTo>
                    <a:pt x="4" y="5"/>
                    <a:pt x="7" y="3"/>
                    <a:pt x="11" y="3"/>
                  </a:cubicBezTo>
                  <a:cubicBezTo>
                    <a:pt x="16" y="2"/>
                    <a:pt x="20" y="2"/>
                    <a:pt x="23" y="2"/>
                  </a:cubicBezTo>
                  <a:cubicBezTo>
                    <a:pt x="32" y="1"/>
                    <a:pt x="37" y="0"/>
                    <a:pt x="43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1"/>
                    <a:pt x="59" y="3"/>
                    <a:pt x="62" y="4"/>
                  </a:cubicBezTo>
                  <a:cubicBezTo>
                    <a:pt x="65" y="6"/>
                    <a:pt x="66" y="9"/>
                    <a:pt x="66" y="13"/>
                  </a:cubicBezTo>
                  <a:cubicBezTo>
                    <a:pt x="66" y="15"/>
                    <a:pt x="66" y="17"/>
                    <a:pt x="66" y="20"/>
                  </a:cubicBezTo>
                  <a:cubicBezTo>
                    <a:pt x="65" y="23"/>
                    <a:pt x="64" y="26"/>
                    <a:pt x="62" y="29"/>
                  </a:cubicBezTo>
                  <a:cubicBezTo>
                    <a:pt x="60" y="31"/>
                    <a:pt x="57" y="32"/>
                    <a:pt x="53" y="3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1" name="Freeform 84">
              <a:extLst>
                <a:ext uri="{FF2B5EF4-FFF2-40B4-BE49-F238E27FC236}">
                  <a16:creationId xmlns:a16="http://schemas.microsoft.com/office/drawing/2014/main" id="{F41F116D-556B-4BC2-9DCD-46DA7CCC0E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874527">
              <a:off x="10288245" y="954724"/>
              <a:ext cx="852074" cy="892781"/>
            </a:xfrm>
            <a:custGeom>
              <a:avLst/>
              <a:gdLst>
                <a:gd name="T0" fmla="*/ 4 w 57"/>
                <a:gd name="T1" fmla="*/ 34 h 60"/>
                <a:gd name="T2" fmla="*/ 17 w 57"/>
                <a:gd name="T3" fmla="*/ 18 h 60"/>
                <a:gd name="T4" fmla="*/ 26 w 57"/>
                <a:gd name="T5" fmla="*/ 8 h 60"/>
                <a:gd name="T6" fmla="*/ 29 w 57"/>
                <a:gd name="T7" fmla="*/ 5 h 60"/>
                <a:gd name="T8" fmla="*/ 41 w 57"/>
                <a:gd name="T9" fmla="*/ 0 h 60"/>
                <a:gd name="T10" fmla="*/ 51 w 57"/>
                <a:gd name="T11" fmla="*/ 6 h 60"/>
                <a:gd name="T12" fmla="*/ 56 w 57"/>
                <a:gd name="T13" fmla="*/ 16 h 60"/>
                <a:gd name="T14" fmla="*/ 51 w 57"/>
                <a:gd name="T15" fmla="*/ 28 h 60"/>
                <a:gd name="T16" fmla="*/ 29 w 57"/>
                <a:gd name="T17" fmla="*/ 53 h 60"/>
                <a:gd name="T18" fmla="*/ 17 w 57"/>
                <a:gd name="T19" fmla="*/ 59 h 60"/>
                <a:gd name="T20" fmla="*/ 5 w 57"/>
                <a:gd name="T21" fmla="*/ 54 h 60"/>
                <a:gd name="T22" fmla="*/ 0 w 57"/>
                <a:gd name="T23" fmla="*/ 45 h 60"/>
                <a:gd name="T24" fmla="*/ 4 w 57"/>
                <a:gd name="T25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60">
                  <a:moveTo>
                    <a:pt x="4" y="34"/>
                  </a:moveTo>
                  <a:cubicBezTo>
                    <a:pt x="5" y="33"/>
                    <a:pt x="17" y="18"/>
                    <a:pt x="17" y="18"/>
                  </a:cubicBezTo>
                  <a:cubicBezTo>
                    <a:pt x="21" y="14"/>
                    <a:pt x="24" y="10"/>
                    <a:pt x="26" y="8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4" y="2"/>
                    <a:pt x="38" y="0"/>
                    <a:pt x="41" y="0"/>
                  </a:cubicBezTo>
                  <a:cubicBezTo>
                    <a:pt x="44" y="1"/>
                    <a:pt x="47" y="2"/>
                    <a:pt x="51" y="6"/>
                  </a:cubicBezTo>
                  <a:cubicBezTo>
                    <a:pt x="55" y="10"/>
                    <a:pt x="57" y="13"/>
                    <a:pt x="56" y="16"/>
                  </a:cubicBezTo>
                  <a:cubicBezTo>
                    <a:pt x="56" y="19"/>
                    <a:pt x="54" y="23"/>
                    <a:pt x="51" y="28"/>
                  </a:cubicBezTo>
                  <a:cubicBezTo>
                    <a:pt x="51" y="28"/>
                    <a:pt x="33" y="48"/>
                    <a:pt x="29" y="53"/>
                  </a:cubicBezTo>
                  <a:cubicBezTo>
                    <a:pt x="25" y="57"/>
                    <a:pt x="21" y="59"/>
                    <a:pt x="17" y="59"/>
                  </a:cubicBezTo>
                  <a:cubicBezTo>
                    <a:pt x="13" y="60"/>
                    <a:pt x="9" y="58"/>
                    <a:pt x="5" y="54"/>
                  </a:cubicBezTo>
                  <a:cubicBezTo>
                    <a:pt x="2" y="51"/>
                    <a:pt x="0" y="48"/>
                    <a:pt x="0" y="45"/>
                  </a:cubicBezTo>
                  <a:cubicBezTo>
                    <a:pt x="0" y="42"/>
                    <a:pt x="2" y="38"/>
                    <a:pt x="4" y="3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2" name="Freeform 87">
              <a:extLst>
                <a:ext uri="{FF2B5EF4-FFF2-40B4-BE49-F238E27FC236}">
                  <a16:creationId xmlns:a16="http://schemas.microsoft.com/office/drawing/2014/main" id="{DE46F0F4-2435-4BDC-A92C-EB13608804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20630858">
              <a:off x="10224385" y="3437261"/>
              <a:ext cx="824227" cy="881691"/>
            </a:xfrm>
            <a:custGeom>
              <a:avLst/>
              <a:gdLst>
                <a:gd name="T0" fmla="*/ 0 w 55"/>
                <a:gd name="T1" fmla="*/ 17 h 59"/>
                <a:gd name="T2" fmla="*/ 1 w 55"/>
                <a:gd name="T3" fmla="*/ 11 h 59"/>
                <a:gd name="T4" fmla="*/ 4 w 55"/>
                <a:gd name="T5" fmla="*/ 6 h 59"/>
                <a:gd name="T6" fmla="*/ 7 w 55"/>
                <a:gd name="T7" fmla="*/ 4 h 59"/>
                <a:gd name="T8" fmla="*/ 14 w 55"/>
                <a:gd name="T9" fmla="*/ 0 h 59"/>
                <a:gd name="T10" fmla="*/ 23 w 55"/>
                <a:gd name="T11" fmla="*/ 3 h 59"/>
                <a:gd name="T12" fmla="*/ 31 w 55"/>
                <a:gd name="T13" fmla="*/ 11 h 59"/>
                <a:gd name="T14" fmla="*/ 38 w 55"/>
                <a:gd name="T15" fmla="*/ 20 h 59"/>
                <a:gd name="T16" fmla="*/ 48 w 55"/>
                <a:gd name="T17" fmla="*/ 31 h 59"/>
                <a:gd name="T18" fmla="*/ 55 w 55"/>
                <a:gd name="T19" fmla="*/ 43 h 59"/>
                <a:gd name="T20" fmla="*/ 49 w 55"/>
                <a:gd name="T21" fmla="*/ 55 h 59"/>
                <a:gd name="T22" fmla="*/ 38 w 55"/>
                <a:gd name="T23" fmla="*/ 59 h 59"/>
                <a:gd name="T24" fmla="*/ 33 w 55"/>
                <a:gd name="T25" fmla="*/ 58 h 59"/>
                <a:gd name="T26" fmla="*/ 26 w 55"/>
                <a:gd name="T27" fmla="*/ 53 h 59"/>
                <a:gd name="T28" fmla="*/ 5 w 55"/>
                <a:gd name="T29" fmla="*/ 27 h 59"/>
                <a:gd name="T30" fmla="*/ 0 w 55"/>
                <a:gd name="T31" fmla="*/ 1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" h="59">
                  <a:moveTo>
                    <a:pt x="0" y="17"/>
                  </a:moveTo>
                  <a:cubicBezTo>
                    <a:pt x="0" y="14"/>
                    <a:pt x="0" y="12"/>
                    <a:pt x="1" y="11"/>
                  </a:cubicBezTo>
                  <a:cubicBezTo>
                    <a:pt x="2" y="9"/>
                    <a:pt x="3" y="8"/>
                    <a:pt x="4" y="6"/>
                  </a:cubicBezTo>
                  <a:cubicBezTo>
                    <a:pt x="6" y="5"/>
                    <a:pt x="7" y="4"/>
                    <a:pt x="7" y="4"/>
                  </a:cubicBezTo>
                  <a:cubicBezTo>
                    <a:pt x="9" y="2"/>
                    <a:pt x="12" y="1"/>
                    <a:pt x="14" y="0"/>
                  </a:cubicBezTo>
                  <a:cubicBezTo>
                    <a:pt x="17" y="0"/>
                    <a:pt x="20" y="1"/>
                    <a:pt x="23" y="3"/>
                  </a:cubicBezTo>
                  <a:cubicBezTo>
                    <a:pt x="26" y="4"/>
                    <a:pt x="29" y="7"/>
                    <a:pt x="31" y="11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52" y="36"/>
                    <a:pt x="54" y="40"/>
                    <a:pt x="55" y="43"/>
                  </a:cubicBezTo>
                  <a:cubicBezTo>
                    <a:pt x="55" y="47"/>
                    <a:pt x="54" y="52"/>
                    <a:pt x="49" y="55"/>
                  </a:cubicBezTo>
                  <a:cubicBezTo>
                    <a:pt x="45" y="58"/>
                    <a:pt x="41" y="59"/>
                    <a:pt x="38" y="59"/>
                  </a:cubicBezTo>
                  <a:cubicBezTo>
                    <a:pt x="37" y="59"/>
                    <a:pt x="35" y="59"/>
                    <a:pt x="33" y="58"/>
                  </a:cubicBezTo>
                  <a:cubicBezTo>
                    <a:pt x="31" y="57"/>
                    <a:pt x="29" y="55"/>
                    <a:pt x="26" y="53"/>
                  </a:cubicBezTo>
                  <a:cubicBezTo>
                    <a:pt x="23" y="50"/>
                    <a:pt x="5" y="27"/>
                    <a:pt x="5" y="27"/>
                  </a:cubicBezTo>
                  <a:cubicBezTo>
                    <a:pt x="2" y="23"/>
                    <a:pt x="0" y="19"/>
                    <a:pt x="0" y="1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711DE377-5751-46B9-8B3D-DC4AE0E0C2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0014" y="1334791"/>
            <a:ext cx="6911974" cy="2803071"/>
          </a:xfrm>
        </p:spPr>
        <p:txBody>
          <a:bodyPr vert="horz" wrap="square" lIns="0" tIns="0" rIns="0" bIns="0" rtlCol="0" anchor="ctr" anchorCtr="0">
            <a:normAutofit/>
          </a:bodyPr>
          <a:lstStyle/>
          <a:p>
            <a:pPr algn="ctr"/>
            <a:r>
              <a:rPr lang="en-US" sz="5600" spc="-100" dirty="0"/>
              <a:t>Various Types of Motors</a:t>
            </a:r>
          </a:p>
        </p:txBody>
      </p:sp>
      <p:sp useBgFill="1">
        <p:nvSpPr>
          <p:cNvPr id="24" name="Freeform: Shape 23">
            <a:extLst>
              <a:ext uri="{FF2B5EF4-FFF2-40B4-BE49-F238E27FC236}">
                <a16:creationId xmlns:a16="http://schemas.microsoft.com/office/drawing/2014/main" id="{085AB271-571D-4C19-9FCC-C760834A89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5693226" y="359229"/>
            <a:ext cx="805544" cy="12191999"/>
          </a:xfrm>
          <a:custGeom>
            <a:avLst/>
            <a:gdLst>
              <a:gd name="connsiteX0" fmla="*/ 0 w 1214924"/>
              <a:gd name="connsiteY0" fmla="*/ 12191999 h 12191999"/>
              <a:gd name="connsiteX1" fmla="*/ 32 w 1214924"/>
              <a:gd name="connsiteY1" fmla="*/ 12166053 h 12191999"/>
              <a:gd name="connsiteX2" fmla="*/ 59979 w 1214924"/>
              <a:gd name="connsiteY2" fmla="*/ 9224089 h 12191999"/>
              <a:gd name="connsiteX3" fmla="*/ 120877 w 1214924"/>
              <a:gd name="connsiteY3" fmla="*/ 8004225 h 12191999"/>
              <a:gd name="connsiteX4" fmla="*/ 59979 w 1214924"/>
              <a:gd name="connsiteY4" fmla="*/ 7211315 h 12191999"/>
              <a:gd name="connsiteX5" fmla="*/ 59979 w 1214924"/>
              <a:gd name="connsiteY5" fmla="*/ 6601383 h 12191999"/>
              <a:gd name="connsiteX6" fmla="*/ 59979 w 1214924"/>
              <a:gd name="connsiteY6" fmla="*/ 5015562 h 12191999"/>
              <a:gd name="connsiteX7" fmla="*/ 120877 w 1214924"/>
              <a:gd name="connsiteY7" fmla="*/ 3185768 h 12191999"/>
              <a:gd name="connsiteX8" fmla="*/ 74847 w 1214924"/>
              <a:gd name="connsiteY8" fmla="*/ 4714 h 12191999"/>
              <a:gd name="connsiteX9" fmla="*/ 74778 w 1214924"/>
              <a:gd name="connsiteY9" fmla="*/ 0 h 12191999"/>
              <a:gd name="connsiteX10" fmla="*/ 1214924 w 1214924"/>
              <a:gd name="connsiteY10" fmla="*/ 0 h 12191999"/>
              <a:gd name="connsiteX11" fmla="*/ 1214924 w 1214924"/>
              <a:gd name="connsiteY11" fmla="*/ 12191999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4924" h="12191999">
                <a:moveTo>
                  <a:pt x="0" y="12191999"/>
                </a:moveTo>
                <a:lnTo>
                  <a:pt x="32" y="12166053"/>
                </a:lnTo>
                <a:cubicBezTo>
                  <a:pt x="2886" y="11339787"/>
                  <a:pt x="14305" y="10367710"/>
                  <a:pt x="59979" y="9224089"/>
                </a:cubicBezTo>
                <a:cubicBezTo>
                  <a:pt x="120877" y="8004225"/>
                  <a:pt x="120877" y="8004225"/>
                  <a:pt x="120877" y="8004225"/>
                </a:cubicBezTo>
                <a:cubicBezTo>
                  <a:pt x="120877" y="7760253"/>
                  <a:pt x="59979" y="7516280"/>
                  <a:pt x="59979" y="7211315"/>
                </a:cubicBezTo>
                <a:cubicBezTo>
                  <a:pt x="59979" y="6906349"/>
                  <a:pt x="59979" y="6662377"/>
                  <a:pt x="59979" y="6601383"/>
                </a:cubicBezTo>
                <a:cubicBezTo>
                  <a:pt x="59979" y="5015562"/>
                  <a:pt x="59979" y="5015562"/>
                  <a:pt x="59979" y="5015562"/>
                </a:cubicBezTo>
                <a:cubicBezTo>
                  <a:pt x="120877" y="3185768"/>
                  <a:pt x="120877" y="3185768"/>
                  <a:pt x="120877" y="3185768"/>
                </a:cubicBezTo>
                <a:cubicBezTo>
                  <a:pt x="98040" y="1607571"/>
                  <a:pt x="83767" y="621197"/>
                  <a:pt x="74847" y="4714"/>
                </a:cubicBezTo>
                <a:lnTo>
                  <a:pt x="74778" y="0"/>
                </a:lnTo>
                <a:lnTo>
                  <a:pt x="1214924" y="0"/>
                </a:lnTo>
                <a:lnTo>
                  <a:pt x="1214924" y="12191999"/>
                </a:lnTo>
                <a:close/>
              </a:path>
            </a:pathLst>
          </a:custGeom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1485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E9D6223-8D87-4038-BE74-D5224B024F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46FBF49-EC0D-4E09-A77B-DB4E8257E7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63AA13D0-BF0A-4B8F-9FD6-CAE2DCD939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" y="0"/>
            <a:ext cx="9705717" cy="6858000"/>
          </a:xfrm>
          <a:custGeom>
            <a:avLst/>
            <a:gdLst>
              <a:gd name="connsiteX0" fmla="*/ 0 w 9705717"/>
              <a:gd name="connsiteY0" fmla="*/ 0 h 6858000"/>
              <a:gd name="connsiteX1" fmla="*/ 8892014 w 9705717"/>
              <a:gd name="connsiteY1" fmla="*/ 0 h 6858000"/>
              <a:gd name="connsiteX2" fmla="*/ 8948109 w 9705717"/>
              <a:gd name="connsiteY2" fmla="*/ 119185 h 6858000"/>
              <a:gd name="connsiteX3" fmla="*/ 9361712 w 9705717"/>
              <a:gd name="connsiteY3" fmla="*/ 1009060 h 6858000"/>
              <a:gd name="connsiteX4" fmla="*/ 9569814 w 9705717"/>
              <a:gd name="connsiteY4" fmla="*/ 4722415 h 6858000"/>
              <a:gd name="connsiteX5" fmla="*/ 8937785 w 9705717"/>
              <a:gd name="connsiteY5" fmla="*/ 6619105 h 6858000"/>
              <a:gd name="connsiteX6" fmla="*/ 8749280 w 9705717"/>
              <a:gd name="connsiteY6" fmla="*/ 6858000 h 6858000"/>
              <a:gd name="connsiteX7" fmla="*/ 0 w 9705717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705717" h="6858000">
                <a:moveTo>
                  <a:pt x="0" y="0"/>
                </a:moveTo>
                <a:lnTo>
                  <a:pt x="8892014" y="0"/>
                </a:lnTo>
                <a:lnTo>
                  <a:pt x="8948109" y="119185"/>
                </a:lnTo>
                <a:cubicBezTo>
                  <a:pt x="9080774" y="406683"/>
                  <a:pt x="9216041" y="706568"/>
                  <a:pt x="9361712" y="1009060"/>
                </a:cubicBezTo>
                <a:cubicBezTo>
                  <a:pt x="9986018" y="2093861"/>
                  <a:pt x="9569814" y="4346908"/>
                  <a:pt x="9569814" y="4722415"/>
                </a:cubicBezTo>
                <a:cubicBezTo>
                  <a:pt x="9569814" y="5635108"/>
                  <a:pt x="9260912" y="6189243"/>
                  <a:pt x="8937785" y="6619105"/>
                </a:cubicBezTo>
                <a:lnTo>
                  <a:pt x="874928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C6A36E-7438-408E-AC17-461E84E210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619200"/>
            <a:ext cx="6911974" cy="1477328"/>
          </a:xfrm>
        </p:spPr>
        <p:txBody>
          <a:bodyPr wrap="square" anchor="ctr">
            <a:normAutofit/>
          </a:bodyPr>
          <a:lstStyle/>
          <a:p>
            <a:r>
              <a:rPr lang="en-US" dirty="0"/>
              <a:t>Direct Current (DC) Motors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08409C-1DC9-43A0-8B66-B77283B0B4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2541600"/>
            <a:ext cx="6911975" cy="3216273"/>
          </a:xfrm>
        </p:spPr>
        <p:txBody>
          <a:bodyPr>
            <a:normAutofit/>
          </a:bodyPr>
          <a:lstStyle/>
          <a:p>
            <a:r>
              <a:rPr lang="en-US" dirty="0"/>
              <a:t>Converts electrical energy into mechanical energy</a:t>
            </a:r>
          </a:p>
          <a:p>
            <a:pPr lvl="1"/>
            <a:r>
              <a:rPr lang="en-US" dirty="0"/>
              <a:t>Using magnets, wire loops, and current</a:t>
            </a:r>
          </a:p>
          <a:p>
            <a:pPr lvl="1"/>
            <a:r>
              <a:rPr lang="en-US" dirty="0"/>
              <a:t>Generates magnetic fields</a:t>
            </a:r>
          </a:p>
          <a:p>
            <a:pPr lvl="1"/>
            <a:r>
              <a:rPr lang="en-US" dirty="0"/>
              <a:t>Interaction turns the motor shaft and generates kinetic energy</a:t>
            </a:r>
          </a:p>
          <a:p>
            <a:r>
              <a:rPr lang="en-US" dirty="0"/>
              <a:t>Simple, inexpensive, easy to find</a:t>
            </a:r>
          </a:p>
          <a:p>
            <a:r>
              <a:rPr lang="en-US" dirty="0"/>
              <a:t>Power it up with electricity in the right voltage range</a:t>
            </a:r>
          </a:p>
          <a:p>
            <a:endParaRPr lang="en-US" dirty="0"/>
          </a:p>
        </p:txBody>
      </p:sp>
      <p:sp>
        <p:nvSpPr>
          <p:cNvPr id="14" name="Freeform 10">
            <a:extLst>
              <a:ext uri="{FF2B5EF4-FFF2-40B4-BE49-F238E27FC236}">
                <a16:creationId xmlns:a16="http://schemas.microsoft.com/office/drawing/2014/main" id="{15BE2CF8-7196-4BC3-B312-B0EE486D92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5824556">
            <a:off x="8226571" y="2916066"/>
            <a:ext cx="3518890" cy="3293724"/>
          </a:xfrm>
          <a:custGeom>
            <a:avLst/>
            <a:gdLst>
              <a:gd name="T0" fmla="*/ 43 w 250"/>
              <a:gd name="T1" fmla="*/ 167 h 234"/>
              <a:gd name="T2" fmla="*/ 70 w 250"/>
              <a:gd name="T3" fmla="*/ 133 h 234"/>
              <a:gd name="T4" fmla="*/ 48 w 250"/>
              <a:gd name="T5" fmla="*/ 134 h 234"/>
              <a:gd name="T6" fmla="*/ 19 w 250"/>
              <a:gd name="T7" fmla="*/ 130 h 234"/>
              <a:gd name="T8" fmla="*/ 6 w 250"/>
              <a:gd name="T9" fmla="*/ 123 h 234"/>
              <a:gd name="T10" fmla="*/ 1 w 250"/>
              <a:gd name="T11" fmla="*/ 103 h 234"/>
              <a:gd name="T12" fmla="*/ 11 w 250"/>
              <a:gd name="T13" fmla="*/ 81 h 234"/>
              <a:gd name="T14" fmla="*/ 23 w 250"/>
              <a:gd name="T15" fmla="*/ 76 h 234"/>
              <a:gd name="T16" fmla="*/ 81 w 250"/>
              <a:gd name="T17" fmla="*/ 78 h 234"/>
              <a:gd name="T18" fmla="*/ 65 w 250"/>
              <a:gd name="T19" fmla="*/ 49 h 234"/>
              <a:gd name="T20" fmla="*/ 57 w 250"/>
              <a:gd name="T21" fmla="*/ 27 h 234"/>
              <a:gd name="T22" fmla="*/ 67 w 250"/>
              <a:gd name="T23" fmla="*/ 12 h 234"/>
              <a:gd name="T24" fmla="*/ 85 w 250"/>
              <a:gd name="T25" fmla="*/ 1 h 234"/>
              <a:gd name="T26" fmla="*/ 101 w 250"/>
              <a:gd name="T27" fmla="*/ 8 h 234"/>
              <a:gd name="T28" fmla="*/ 107 w 250"/>
              <a:gd name="T29" fmla="*/ 15 h 234"/>
              <a:gd name="T30" fmla="*/ 120 w 250"/>
              <a:gd name="T31" fmla="*/ 37 h 234"/>
              <a:gd name="T32" fmla="*/ 131 w 250"/>
              <a:gd name="T33" fmla="*/ 60 h 234"/>
              <a:gd name="T34" fmla="*/ 164 w 250"/>
              <a:gd name="T35" fmla="*/ 25 h 234"/>
              <a:gd name="T36" fmla="*/ 187 w 250"/>
              <a:gd name="T37" fmla="*/ 11 h 234"/>
              <a:gd name="T38" fmla="*/ 205 w 250"/>
              <a:gd name="T39" fmla="*/ 19 h 234"/>
              <a:gd name="T40" fmla="*/ 214 w 250"/>
              <a:gd name="T41" fmla="*/ 34 h 234"/>
              <a:gd name="T42" fmla="*/ 203 w 250"/>
              <a:gd name="T43" fmla="*/ 57 h 234"/>
              <a:gd name="T44" fmla="*/ 166 w 250"/>
              <a:gd name="T45" fmla="*/ 100 h 234"/>
              <a:gd name="T46" fmla="*/ 217 w 250"/>
              <a:gd name="T47" fmla="*/ 98 h 234"/>
              <a:gd name="T48" fmla="*/ 244 w 250"/>
              <a:gd name="T49" fmla="*/ 104 h 234"/>
              <a:gd name="T50" fmla="*/ 249 w 250"/>
              <a:gd name="T51" fmla="*/ 115 h 234"/>
              <a:gd name="T52" fmla="*/ 247 w 250"/>
              <a:gd name="T53" fmla="*/ 129 h 234"/>
              <a:gd name="T54" fmla="*/ 245 w 250"/>
              <a:gd name="T55" fmla="*/ 134 h 234"/>
              <a:gd name="T56" fmla="*/ 241 w 250"/>
              <a:gd name="T57" fmla="*/ 141 h 234"/>
              <a:gd name="T58" fmla="*/ 227 w 250"/>
              <a:gd name="T59" fmla="*/ 147 h 234"/>
              <a:gd name="T60" fmla="*/ 187 w 250"/>
              <a:gd name="T61" fmla="*/ 151 h 234"/>
              <a:gd name="T62" fmla="*/ 160 w 250"/>
              <a:gd name="T63" fmla="*/ 148 h 234"/>
              <a:gd name="T64" fmla="*/ 168 w 250"/>
              <a:gd name="T65" fmla="*/ 168 h 234"/>
              <a:gd name="T66" fmla="*/ 176 w 250"/>
              <a:gd name="T67" fmla="*/ 194 h 234"/>
              <a:gd name="T68" fmla="*/ 176 w 250"/>
              <a:gd name="T69" fmla="*/ 211 h 234"/>
              <a:gd name="T70" fmla="*/ 170 w 250"/>
              <a:gd name="T71" fmla="*/ 221 h 234"/>
              <a:gd name="T72" fmla="*/ 156 w 250"/>
              <a:gd name="T73" fmla="*/ 230 h 234"/>
              <a:gd name="T74" fmla="*/ 130 w 250"/>
              <a:gd name="T75" fmla="*/ 226 h 234"/>
              <a:gd name="T76" fmla="*/ 122 w 250"/>
              <a:gd name="T77" fmla="*/ 213 h 234"/>
              <a:gd name="T78" fmla="*/ 110 w 250"/>
              <a:gd name="T79" fmla="*/ 169 h 234"/>
              <a:gd name="T80" fmla="*/ 92 w 250"/>
              <a:gd name="T81" fmla="*/ 192 h 234"/>
              <a:gd name="T82" fmla="*/ 87 w 250"/>
              <a:gd name="T83" fmla="*/ 197 h 234"/>
              <a:gd name="T84" fmla="*/ 84 w 250"/>
              <a:gd name="T85" fmla="*/ 201 h 234"/>
              <a:gd name="T86" fmla="*/ 65 w 250"/>
              <a:gd name="T87" fmla="*/ 212 h 234"/>
              <a:gd name="T88" fmla="*/ 50 w 250"/>
              <a:gd name="T89" fmla="*/ 204 h 234"/>
              <a:gd name="T90" fmla="*/ 44 w 250"/>
              <a:gd name="T91" fmla="*/ 198 h 234"/>
              <a:gd name="T92" fmla="*/ 38 w 250"/>
              <a:gd name="T93" fmla="*/ 185 h 234"/>
              <a:gd name="T94" fmla="*/ 43 w 250"/>
              <a:gd name="T95" fmla="*/ 167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50" h="234">
                <a:moveTo>
                  <a:pt x="43" y="167"/>
                </a:moveTo>
                <a:cubicBezTo>
                  <a:pt x="70" y="133"/>
                  <a:pt x="70" y="133"/>
                  <a:pt x="70" y="133"/>
                </a:cubicBezTo>
                <a:cubicBezTo>
                  <a:pt x="60" y="134"/>
                  <a:pt x="61" y="134"/>
                  <a:pt x="48" y="134"/>
                </a:cubicBezTo>
                <a:cubicBezTo>
                  <a:pt x="34" y="133"/>
                  <a:pt x="24" y="132"/>
                  <a:pt x="19" y="130"/>
                </a:cubicBezTo>
                <a:cubicBezTo>
                  <a:pt x="13" y="128"/>
                  <a:pt x="9" y="126"/>
                  <a:pt x="6" y="123"/>
                </a:cubicBezTo>
                <a:cubicBezTo>
                  <a:pt x="1" y="119"/>
                  <a:pt x="0" y="112"/>
                  <a:pt x="1" y="103"/>
                </a:cubicBezTo>
                <a:cubicBezTo>
                  <a:pt x="2" y="93"/>
                  <a:pt x="6" y="86"/>
                  <a:pt x="11" y="81"/>
                </a:cubicBezTo>
                <a:cubicBezTo>
                  <a:pt x="15" y="77"/>
                  <a:pt x="18" y="76"/>
                  <a:pt x="23" y="76"/>
                </a:cubicBezTo>
                <a:cubicBezTo>
                  <a:pt x="81" y="78"/>
                  <a:pt x="81" y="78"/>
                  <a:pt x="81" y="78"/>
                </a:cubicBezTo>
                <a:cubicBezTo>
                  <a:pt x="65" y="49"/>
                  <a:pt x="65" y="49"/>
                  <a:pt x="65" y="49"/>
                </a:cubicBezTo>
                <a:cubicBezTo>
                  <a:pt x="58" y="40"/>
                  <a:pt x="56" y="33"/>
                  <a:pt x="57" y="27"/>
                </a:cubicBezTo>
                <a:cubicBezTo>
                  <a:pt x="58" y="21"/>
                  <a:pt x="62" y="16"/>
                  <a:pt x="67" y="12"/>
                </a:cubicBezTo>
                <a:cubicBezTo>
                  <a:pt x="74" y="6"/>
                  <a:pt x="80" y="2"/>
                  <a:pt x="85" y="1"/>
                </a:cubicBezTo>
                <a:cubicBezTo>
                  <a:pt x="90" y="0"/>
                  <a:pt x="95" y="2"/>
                  <a:pt x="101" y="8"/>
                </a:cubicBezTo>
                <a:cubicBezTo>
                  <a:pt x="104" y="11"/>
                  <a:pt x="106" y="13"/>
                  <a:pt x="107" y="15"/>
                </a:cubicBezTo>
                <a:cubicBezTo>
                  <a:pt x="110" y="19"/>
                  <a:pt x="112" y="20"/>
                  <a:pt x="120" y="37"/>
                </a:cubicBezTo>
                <a:cubicBezTo>
                  <a:pt x="129" y="55"/>
                  <a:pt x="128" y="51"/>
                  <a:pt x="131" y="60"/>
                </a:cubicBezTo>
                <a:cubicBezTo>
                  <a:pt x="164" y="25"/>
                  <a:pt x="164" y="25"/>
                  <a:pt x="164" y="25"/>
                </a:cubicBezTo>
                <a:cubicBezTo>
                  <a:pt x="173" y="16"/>
                  <a:pt x="180" y="11"/>
                  <a:pt x="187" y="11"/>
                </a:cubicBezTo>
                <a:cubicBezTo>
                  <a:pt x="193" y="10"/>
                  <a:pt x="200" y="13"/>
                  <a:pt x="205" y="19"/>
                </a:cubicBezTo>
                <a:cubicBezTo>
                  <a:pt x="210" y="24"/>
                  <a:pt x="213" y="29"/>
                  <a:pt x="214" y="34"/>
                </a:cubicBezTo>
                <a:cubicBezTo>
                  <a:pt x="214" y="39"/>
                  <a:pt x="211" y="47"/>
                  <a:pt x="203" y="57"/>
                </a:cubicBezTo>
                <a:cubicBezTo>
                  <a:pt x="166" y="100"/>
                  <a:pt x="166" y="100"/>
                  <a:pt x="166" y="100"/>
                </a:cubicBezTo>
                <a:cubicBezTo>
                  <a:pt x="217" y="98"/>
                  <a:pt x="217" y="98"/>
                  <a:pt x="217" y="98"/>
                </a:cubicBezTo>
                <a:cubicBezTo>
                  <a:pt x="229" y="96"/>
                  <a:pt x="238" y="98"/>
                  <a:pt x="244" y="104"/>
                </a:cubicBezTo>
                <a:cubicBezTo>
                  <a:pt x="247" y="107"/>
                  <a:pt x="249" y="111"/>
                  <a:pt x="249" y="115"/>
                </a:cubicBezTo>
                <a:cubicBezTo>
                  <a:pt x="250" y="120"/>
                  <a:pt x="249" y="124"/>
                  <a:pt x="247" y="129"/>
                </a:cubicBezTo>
                <a:cubicBezTo>
                  <a:pt x="247" y="130"/>
                  <a:pt x="246" y="132"/>
                  <a:pt x="245" y="134"/>
                </a:cubicBezTo>
                <a:cubicBezTo>
                  <a:pt x="244" y="137"/>
                  <a:pt x="243" y="140"/>
                  <a:pt x="241" y="141"/>
                </a:cubicBezTo>
                <a:cubicBezTo>
                  <a:pt x="239" y="144"/>
                  <a:pt x="234" y="146"/>
                  <a:pt x="227" y="147"/>
                </a:cubicBezTo>
                <a:cubicBezTo>
                  <a:pt x="221" y="149"/>
                  <a:pt x="207" y="150"/>
                  <a:pt x="187" y="151"/>
                </a:cubicBezTo>
                <a:cubicBezTo>
                  <a:pt x="175" y="152"/>
                  <a:pt x="161" y="148"/>
                  <a:pt x="160" y="148"/>
                </a:cubicBezTo>
                <a:cubicBezTo>
                  <a:pt x="161" y="151"/>
                  <a:pt x="165" y="161"/>
                  <a:pt x="168" y="168"/>
                </a:cubicBezTo>
                <a:cubicBezTo>
                  <a:pt x="168" y="171"/>
                  <a:pt x="173" y="181"/>
                  <a:pt x="176" y="194"/>
                </a:cubicBezTo>
                <a:cubicBezTo>
                  <a:pt x="179" y="206"/>
                  <a:pt x="176" y="203"/>
                  <a:pt x="176" y="211"/>
                </a:cubicBezTo>
                <a:cubicBezTo>
                  <a:pt x="176" y="214"/>
                  <a:pt x="174" y="217"/>
                  <a:pt x="170" y="221"/>
                </a:cubicBezTo>
                <a:cubicBezTo>
                  <a:pt x="166" y="226"/>
                  <a:pt x="161" y="228"/>
                  <a:pt x="156" y="230"/>
                </a:cubicBezTo>
                <a:cubicBezTo>
                  <a:pt x="147" y="234"/>
                  <a:pt x="137" y="233"/>
                  <a:pt x="130" y="226"/>
                </a:cubicBezTo>
                <a:cubicBezTo>
                  <a:pt x="127" y="223"/>
                  <a:pt x="125" y="219"/>
                  <a:pt x="122" y="213"/>
                </a:cubicBezTo>
                <a:cubicBezTo>
                  <a:pt x="118" y="188"/>
                  <a:pt x="117" y="189"/>
                  <a:pt x="110" y="169"/>
                </a:cubicBezTo>
                <a:cubicBezTo>
                  <a:pt x="92" y="192"/>
                  <a:pt x="92" y="192"/>
                  <a:pt x="92" y="192"/>
                </a:cubicBezTo>
                <a:cubicBezTo>
                  <a:pt x="90" y="193"/>
                  <a:pt x="88" y="195"/>
                  <a:pt x="87" y="197"/>
                </a:cubicBezTo>
                <a:cubicBezTo>
                  <a:pt x="86" y="198"/>
                  <a:pt x="85" y="200"/>
                  <a:pt x="84" y="201"/>
                </a:cubicBezTo>
                <a:cubicBezTo>
                  <a:pt x="76" y="209"/>
                  <a:pt x="70" y="212"/>
                  <a:pt x="65" y="212"/>
                </a:cubicBezTo>
                <a:cubicBezTo>
                  <a:pt x="60" y="211"/>
                  <a:pt x="55" y="209"/>
                  <a:pt x="50" y="204"/>
                </a:cubicBezTo>
                <a:cubicBezTo>
                  <a:pt x="50" y="203"/>
                  <a:pt x="48" y="202"/>
                  <a:pt x="44" y="198"/>
                </a:cubicBezTo>
                <a:cubicBezTo>
                  <a:pt x="41" y="195"/>
                  <a:pt x="39" y="191"/>
                  <a:pt x="38" y="185"/>
                </a:cubicBezTo>
                <a:cubicBezTo>
                  <a:pt x="37" y="179"/>
                  <a:pt x="39" y="173"/>
                  <a:pt x="43" y="16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0756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9646535-AEF6-4883-A4F9-EEC1F8B431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B7EFF05-A8DA-4B3E-9C21-7A04283D48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75FF88DA-F544-48DC-A77D-355F134193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507BD9A-E504-4910-8840-8CD67578C6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27796E5A-5224-4D7A-AE21-974F820DDD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809626" y="0"/>
            <a:ext cx="11382374" cy="6858000"/>
          </a:xfrm>
          <a:custGeom>
            <a:avLst/>
            <a:gdLst>
              <a:gd name="connsiteX0" fmla="*/ 7488223 w 11382374"/>
              <a:gd name="connsiteY0" fmla="*/ 5362710 h 6858000"/>
              <a:gd name="connsiteX1" fmla="*/ 7660754 w 11382374"/>
              <a:gd name="connsiteY1" fmla="*/ 5395635 h 6858000"/>
              <a:gd name="connsiteX2" fmla="*/ 7791274 w 11382374"/>
              <a:gd name="connsiteY2" fmla="*/ 5499694 h 6858000"/>
              <a:gd name="connsiteX3" fmla="*/ 7895690 w 11382374"/>
              <a:gd name="connsiteY3" fmla="*/ 5707813 h 6858000"/>
              <a:gd name="connsiteX4" fmla="*/ 8026210 w 11382374"/>
              <a:gd name="connsiteY4" fmla="*/ 6540288 h 6858000"/>
              <a:gd name="connsiteX5" fmla="*/ 8000106 w 11382374"/>
              <a:gd name="connsiteY5" fmla="*/ 6852467 h 6858000"/>
              <a:gd name="connsiteX6" fmla="*/ 7997209 w 11382374"/>
              <a:gd name="connsiteY6" fmla="*/ 6858000 h 6858000"/>
              <a:gd name="connsiteX7" fmla="*/ 7284161 w 11382374"/>
              <a:gd name="connsiteY7" fmla="*/ 6858000 h 6858000"/>
              <a:gd name="connsiteX8" fmla="*/ 7261037 w 11382374"/>
              <a:gd name="connsiteY8" fmla="*/ 6815477 h 6858000"/>
              <a:gd name="connsiteX9" fmla="*/ 7216986 w 11382374"/>
              <a:gd name="connsiteY9" fmla="*/ 6592318 h 6858000"/>
              <a:gd name="connsiteX10" fmla="*/ 7190882 w 11382374"/>
              <a:gd name="connsiteY10" fmla="*/ 6306155 h 6858000"/>
              <a:gd name="connsiteX11" fmla="*/ 7112570 w 11382374"/>
              <a:gd name="connsiteY11" fmla="*/ 5915932 h 6858000"/>
              <a:gd name="connsiteX12" fmla="*/ 7086466 w 11382374"/>
              <a:gd name="connsiteY12" fmla="*/ 5577739 h 6858000"/>
              <a:gd name="connsiteX13" fmla="*/ 7399714 w 11382374"/>
              <a:gd name="connsiteY13" fmla="*/ 5369620 h 6858000"/>
              <a:gd name="connsiteX14" fmla="*/ 7488223 w 11382374"/>
              <a:gd name="connsiteY14" fmla="*/ 5362710 h 6858000"/>
              <a:gd name="connsiteX15" fmla="*/ 4656642 w 11382374"/>
              <a:gd name="connsiteY15" fmla="*/ 5350109 h 6858000"/>
              <a:gd name="connsiteX16" fmla="*/ 4832285 w 11382374"/>
              <a:gd name="connsiteY16" fmla="*/ 5369620 h 6858000"/>
              <a:gd name="connsiteX17" fmla="*/ 5092495 w 11382374"/>
              <a:gd name="connsiteY17" fmla="*/ 5525709 h 6858000"/>
              <a:gd name="connsiteX18" fmla="*/ 5040453 w 11382374"/>
              <a:gd name="connsiteY18" fmla="*/ 6566303 h 6858000"/>
              <a:gd name="connsiteX19" fmla="*/ 4996086 w 11382374"/>
              <a:gd name="connsiteY19" fmla="*/ 6815071 h 6858000"/>
              <a:gd name="connsiteX20" fmla="*/ 4979880 w 11382374"/>
              <a:gd name="connsiteY20" fmla="*/ 6858000 h 6858000"/>
              <a:gd name="connsiteX21" fmla="*/ 4220086 w 11382374"/>
              <a:gd name="connsiteY21" fmla="*/ 6858000 h 6858000"/>
              <a:gd name="connsiteX22" fmla="*/ 4215097 w 11382374"/>
              <a:gd name="connsiteY22" fmla="*/ 6841085 h 6858000"/>
              <a:gd name="connsiteX23" fmla="*/ 4207778 w 11382374"/>
              <a:gd name="connsiteY23" fmla="*/ 6592318 h 6858000"/>
              <a:gd name="connsiteX24" fmla="*/ 4259820 w 11382374"/>
              <a:gd name="connsiteY24" fmla="*/ 6072021 h 6858000"/>
              <a:gd name="connsiteX25" fmla="*/ 4285842 w 11382374"/>
              <a:gd name="connsiteY25" fmla="*/ 5837887 h 6858000"/>
              <a:gd name="connsiteX26" fmla="*/ 4311863 w 11382374"/>
              <a:gd name="connsiteY26" fmla="*/ 5655783 h 6858000"/>
              <a:gd name="connsiteX27" fmla="*/ 4520031 w 11382374"/>
              <a:gd name="connsiteY27" fmla="*/ 5369620 h 6858000"/>
              <a:gd name="connsiteX28" fmla="*/ 4656642 w 11382374"/>
              <a:gd name="connsiteY28" fmla="*/ 5350109 h 6858000"/>
              <a:gd name="connsiteX29" fmla="*/ 9692662 w 11382374"/>
              <a:gd name="connsiteY29" fmla="*/ 4481788 h 6858000"/>
              <a:gd name="connsiteX30" fmla="*/ 9928184 w 11382374"/>
              <a:gd name="connsiteY30" fmla="*/ 4560075 h 6858000"/>
              <a:gd name="connsiteX31" fmla="*/ 10137538 w 11382374"/>
              <a:gd name="connsiteY31" fmla="*/ 4768841 h 6858000"/>
              <a:gd name="connsiteX32" fmla="*/ 10320722 w 11382374"/>
              <a:gd name="connsiteY32" fmla="*/ 5003703 h 6858000"/>
              <a:gd name="connsiteX33" fmla="*/ 10582413 w 11382374"/>
              <a:gd name="connsiteY33" fmla="*/ 5290756 h 6858000"/>
              <a:gd name="connsiteX34" fmla="*/ 10765597 w 11382374"/>
              <a:gd name="connsiteY34" fmla="*/ 5603905 h 6858000"/>
              <a:gd name="connsiteX35" fmla="*/ 10608582 w 11382374"/>
              <a:gd name="connsiteY35" fmla="*/ 5917053 h 6858000"/>
              <a:gd name="connsiteX36" fmla="*/ 10320722 w 11382374"/>
              <a:gd name="connsiteY36" fmla="*/ 6021436 h 6858000"/>
              <a:gd name="connsiteX37" fmla="*/ 10189876 w 11382374"/>
              <a:gd name="connsiteY37" fmla="*/ 5995340 h 6858000"/>
              <a:gd name="connsiteX38" fmla="*/ 10006692 w 11382374"/>
              <a:gd name="connsiteY38" fmla="*/ 5864862 h 6858000"/>
              <a:gd name="connsiteX39" fmla="*/ 9457140 w 11382374"/>
              <a:gd name="connsiteY39" fmla="*/ 5186373 h 6858000"/>
              <a:gd name="connsiteX40" fmla="*/ 9326294 w 11382374"/>
              <a:gd name="connsiteY40" fmla="*/ 4925416 h 6858000"/>
              <a:gd name="connsiteX41" fmla="*/ 9352463 w 11382374"/>
              <a:gd name="connsiteY41" fmla="*/ 4768841 h 6858000"/>
              <a:gd name="connsiteX42" fmla="*/ 9430971 w 11382374"/>
              <a:gd name="connsiteY42" fmla="*/ 4638363 h 6858000"/>
              <a:gd name="connsiteX43" fmla="*/ 9509478 w 11382374"/>
              <a:gd name="connsiteY43" fmla="*/ 4586171 h 6858000"/>
              <a:gd name="connsiteX44" fmla="*/ 9692662 w 11382374"/>
              <a:gd name="connsiteY44" fmla="*/ 4481788 h 6858000"/>
              <a:gd name="connsiteX45" fmla="*/ 2119526 w 11382374"/>
              <a:gd name="connsiteY45" fmla="*/ 4452741 h 6858000"/>
              <a:gd name="connsiteX46" fmla="*/ 2407387 w 11382374"/>
              <a:gd name="connsiteY46" fmla="*/ 4583154 h 6858000"/>
              <a:gd name="connsiteX47" fmla="*/ 2538232 w 11382374"/>
              <a:gd name="connsiteY47" fmla="*/ 4843979 h 6858000"/>
              <a:gd name="connsiteX48" fmla="*/ 2433556 w 11382374"/>
              <a:gd name="connsiteY48" fmla="*/ 5156969 h 6858000"/>
              <a:gd name="connsiteX49" fmla="*/ 1857834 w 11382374"/>
              <a:gd name="connsiteY49" fmla="*/ 5835114 h 6858000"/>
              <a:gd name="connsiteX50" fmla="*/ 1255944 w 11382374"/>
              <a:gd name="connsiteY50" fmla="*/ 5887279 h 6858000"/>
              <a:gd name="connsiteX51" fmla="*/ 1098929 w 11382374"/>
              <a:gd name="connsiteY51" fmla="*/ 5652536 h 6858000"/>
              <a:gd name="connsiteX52" fmla="*/ 1203606 w 11382374"/>
              <a:gd name="connsiteY52" fmla="*/ 5365629 h 6858000"/>
              <a:gd name="connsiteX53" fmla="*/ 1386790 w 11382374"/>
              <a:gd name="connsiteY53" fmla="*/ 5078721 h 6858000"/>
              <a:gd name="connsiteX54" fmla="*/ 1753158 w 11382374"/>
              <a:gd name="connsiteY54" fmla="*/ 4661401 h 6858000"/>
              <a:gd name="connsiteX55" fmla="*/ 1805496 w 11382374"/>
              <a:gd name="connsiteY55" fmla="*/ 4609236 h 6858000"/>
              <a:gd name="connsiteX56" fmla="*/ 2119526 w 11382374"/>
              <a:gd name="connsiteY56" fmla="*/ 4452741 h 6858000"/>
              <a:gd name="connsiteX57" fmla="*/ 469454 w 11382374"/>
              <a:gd name="connsiteY57" fmla="*/ 2399882 h 6858000"/>
              <a:gd name="connsiteX58" fmla="*/ 1408362 w 11382374"/>
              <a:gd name="connsiteY58" fmla="*/ 2425998 h 6858000"/>
              <a:gd name="connsiteX59" fmla="*/ 1669169 w 11382374"/>
              <a:gd name="connsiteY59" fmla="*/ 2556576 h 6858000"/>
              <a:gd name="connsiteX60" fmla="*/ 1721331 w 11382374"/>
              <a:gd name="connsiteY60" fmla="*/ 2869964 h 6858000"/>
              <a:gd name="connsiteX61" fmla="*/ 1617008 w 11382374"/>
              <a:gd name="connsiteY61" fmla="*/ 3157235 h 6858000"/>
              <a:gd name="connsiteX62" fmla="*/ 1356200 w 11382374"/>
              <a:gd name="connsiteY62" fmla="*/ 3261698 h 6858000"/>
              <a:gd name="connsiteX63" fmla="*/ 469454 w 11382374"/>
              <a:gd name="connsiteY63" fmla="*/ 3235582 h 6858000"/>
              <a:gd name="connsiteX64" fmla="*/ 417292 w 11382374"/>
              <a:gd name="connsiteY64" fmla="*/ 3235582 h 6858000"/>
              <a:gd name="connsiteX65" fmla="*/ 104323 w 11382374"/>
              <a:gd name="connsiteY65" fmla="*/ 3105004 h 6858000"/>
              <a:gd name="connsiteX66" fmla="*/ 0 w 11382374"/>
              <a:gd name="connsiteY66" fmla="*/ 2869964 h 6858000"/>
              <a:gd name="connsiteX67" fmla="*/ 104323 w 11382374"/>
              <a:gd name="connsiteY67" fmla="*/ 2504345 h 6858000"/>
              <a:gd name="connsiteX68" fmla="*/ 469454 w 11382374"/>
              <a:gd name="connsiteY68" fmla="*/ 2399882 h 6858000"/>
              <a:gd name="connsiteX69" fmla="*/ 11342469 w 11382374"/>
              <a:gd name="connsiteY69" fmla="*/ 2399881 h 6858000"/>
              <a:gd name="connsiteX70" fmla="*/ 11382374 w 11382374"/>
              <a:gd name="connsiteY70" fmla="*/ 2399881 h 6858000"/>
              <a:gd name="connsiteX71" fmla="*/ 11382374 w 11382374"/>
              <a:gd name="connsiteY71" fmla="*/ 3263992 h 6858000"/>
              <a:gd name="connsiteX72" fmla="*/ 11352250 w 11382374"/>
              <a:gd name="connsiteY72" fmla="*/ 3262589 h 6858000"/>
              <a:gd name="connsiteX73" fmla="*/ 11238146 w 11382374"/>
              <a:gd name="connsiteY73" fmla="*/ 3255148 h 6858000"/>
              <a:gd name="connsiteX74" fmla="*/ 10768692 w 11382374"/>
              <a:gd name="connsiteY74" fmla="*/ 3255148 h 6858000"/>
              <a:gd name="connsiteX75" fmla="*/ 10533965 w 11382374"/>
              <a:gd name="connsiteY75" fmla="*/ 3229231 h 6858000"/>
              <a:gd name="connsiteX76" fmla="*/ 10299238 w 11382374"/>
              <a:gd name="connsiteY76" fmla="*/ 3125562 h 6858000"/>
              <a:gd name="connsiteX77" fmla="*/ 10220996 w 11382374"/>
              <a:gd name="connsiteY77" fmla="*/ 2944142 h 6858000"/>
              <a:gd name="connsiteX78" fmla="*/ 10220996 w 11382374"/>
              <a:gd name="connsiteY78" fmla="*/ 2814556 h 6858000"/>
              <a:gd name="connsiteX79" fmla="*/ 10299238 w 11382374"/>
              <a:gd name="connsiteY79" fmla="*/ 2581302 h 6858000"/>
              <a:gd name="connsiteX80" fmla="*/ 10507884 w 11382374"/>
              <a:gd name="connsiteY80" fmla="*/ 2477633 h 6858000"/>
              <a:gd name="connsiteX81" fmla="*/ 10820854 w 11382374"/>
              <a:gd name="connsiteY81" fmla="*/ 2451716 h 6858000"/>
              <a:gd name="connsiteX82" fmla="*/ 11342469 w 11382374"/>
              <a:gd name="connsiteY82" fmla="*/ 2399881 h 6858000"/>
              <a:gd name="connsiteX83" fmla="*/ 9918575 w 11382374"/>
              <a:gd name="connsiteY83" fmla="*/ 0 h 6858000"/>
              <a:gd name="connsiteX84" fmla="*/ 10743186 w 11382374"/>
              <a:gd name="connsiteY84" fmla="*/ 0 h 6858000"/>
              <a:gd name="connsiteX85" fmla="*/ 10752356 w 11382374"/>
              <a:gd name="connsiteY85" fmla="*/ 13166 h 6858000"/>
              <a:gd name="connsiteX86" fmla="*/ 10768671 w 11382374"/>
              <a:gd name="connsiteY86" fmla="*/ 133340 h 6858000"/>
              <a:gd name="connsiteX87" fmla="*/ 10638151 w 11382374"/>
              <a:gd name="connsiteY87" fmla="*/ 445143 h 6858000"/>
              <a:gd name="connsiteX88" fmla="*/ 10063862 w 11382374"/>
              <a:gd name="connsiteY88" fmla="*/ 1094733 h 6858000"/>
              <a:gd name="connsiteX89" fmla="*/ 9750613 w 11382374"/>
              <a:gd name="connsiteY89" fmla="*/ 1250634 h 6858000"/>
              <a:gd name="connsiteX90" fmla="*/ 9437364 w 11382374"/>
              <a:gd name="connsiteY90" fmla="*/ 1120716 h 6858000"/>
              <a:gd name="connsiteX91" fmla="*/ 9306844 w 11382374"/>
              <a:gd name="connsiteY91" fmla="*/ 886864 h 6858000"/>
              <a:gd name="connsiteX92" fmla="*/ 9411260 w 11382374"/>
              <a:gd name="connsiteY92" fmla="*/ 601045 h 6858000"/>
              <a:gd name="connsiteX93" fmla="*/ 9750613 w 11382374"/>
              <a:gd name="connsiteY93" fmla="*/ 185307 h 6858000"/>
              <a:gd name="connsiteX94" fmla="*/ 9887659 w 11382374"/>
              <a:gd name="connsiteY94" fmla="*/ 35902 h 6858000"/>
              <a:gd name="connsiteX95" fmla="*/ 7061905 w 11382374"/>
              <a:gd name="connsiteY95" fmla="*/ 0 h 6858000"/>
              <a:gd name="connsiteX96" fmla="*/ 7888888 w 11382374"/>
              <a:gd name="connsiteY96" fmla="*/ 0 h 6858000"/>
              <a:gd name="connsiteX97" fmla="*/ 7883747 w 11382374"/>
              <a:gd name="connsiteY97" fmla="*/ 27195 h 6858000"/>
              <a:gd name="connsiteX98" fmla="*/ 7864297 w 11382374"/>
              <a:gd name="connsiteY98" fmla="*/ 134735 h 6858000"/>
              <a:gd name="connsiteX99" fmla="*/ 7708697 w 11382374"/>
              <a:gd name="connsiteY99" fmla="*/ 343299 h 6858000"/>
              <a:gd name="connsiteX100" fmla="*/ 7475296 w 11382374"/>
              <a:gd name="connsiteY100" fmla="*/ 395440 h 6858000"/>
              <a:gd name="connsiteX101" fmla="*/ 7267829 w 11382374"/>
              <a:gd name="connsiteY101" fmla="*/ 369370 h 6858000"/>
              <a:gd name="connsiteX102" fmla="*/ 7086296 w 11382374"/>
              <a:gd name="connsiteY102" fmla="*/ 212947 h 6858000"/>
              <a:gd name="connsiteX103" fmla="*/ 7063604 w 11382374"/>
              <a:gd name="connsiteY103" fmla="*/ 59783 h 6858000"/>
              <a:gd name="connsiteX104" fmla="*/ 4436312 w 11382374"/>
              <a:gd name="connsiteY104" fmla="*/ 0 h 6858000"/>
              <a:gd name="connsiteX105" fmla="*/ 5284401 w 11382374"/>
              <a:gd name="connsiteY105" fmla="*/ 0 h 6858000"/>
              <a:gd name="connsiteX106" fmla="*/ 5287671 w 11382374"/>
              <a:gd name="connsiteY106" fmla="*/ 38941 h 6858000"/>
              <a:gd name="connsiteX107" fmla="*/ 5253695 w 11382374"/>
              <a:gd name="connsiteY107" fmla="*/ 266980 h 6858000"/>
              <a:gd name="connsiteX108" fmla="*/ 4467755 w 11382374"/>
              <a:gd name="connsiteY108" fmla="*/ 136439 h 6858000"/>
              <a:gd name="connsiteX109" fmla="*/ 4448108 w 11382374"/>
              <a:gd name="connsiteY109" fmla="*/ 40165 h 6858000"/>
              <a:gd name="connsiteX110" fmla="*/ 1329412 w 11382374"/>
              <a:gd name="connsiteY110" fmla="*/ 0 h 6858000"/>
              <a:gd name="connsiteX111" fmla="*/ 2250935 w 11382374"/>
              <a:gd name="connsiteY111" fmla="*/ 0 h 6858000"/>
              <a:gd name="connsiteX112" fmla="*/ 2264829 w 11382374"/>
              <a:gd name="connsiteY112" fmla="*/ 12434 h 6858000"/>
              <a:gd name="connsiteX113" fmla="*/ 2297116 w 11382374"/>
              <a:gd name="connsiteY113" fmla="*/ 29891 h 6858000"/>
              <a:gd name="connsiteX114" fmla="*/ 2454059 w 11382374"/>
              <a:gd name="connsiteY114" fmla="*/ 211776 h 6858000"/>
              <a:gd name="connsiteX115" fmla="*/ 2715628 w 11382374"/>
              <a:gd name="connsiteY115" fmla="*/ 497595 h 6858000"/>
              <a:gd name="connsiteX116" fmla="*/ 2820255 w 11382374"/>
              <a:gd name="connsiteY116" fmla="*/ 783415 h 6858000"/>
              <a:gd name="connsiteX117" fmla="*/ 2689471 w 11382374"/>
              <a:gd name="connsiteY117" fmla="*/ 1043250 h 6858000"/>
              <a:gd name="connsiteX118" fmla="*/ 2401745 w 11382374"/>
              <a:gd name="connsiteY118" fmla="*/ 1199152 h 6858000"/>
              <a:gd name="connsiteX119" fmla="*/ 2140175 w 11382374"/>
              <a:gd name="connsiteY119" fmla="*/ 1095218 h 6858000"/>
              <a:gd name="connsiteX120" fmla="*/ 1930919 w 11382374"/>
              <a:gd name="connsiteY120" fmla="*/ 887349 h 6858000"/>
              <a:gd name="connsiteX121" fmla="*/ 1669350 w 11382374"/>
              <a:gd name="connsiteY121" fmla="*/ 575546 h 6858000"/>
              <a:gd name="connsiteX122" fmla="*/ 1486251 w 11382374"/>
              <a:gd name="connsiteY122" fmla="*/ 393661 h 6858000"/>
              <a:gd name="connsiteX123" fmla="*/ 1329310 w 11382374"/>
              <a:gd name="connsiteY123" fmla="*/ 81858 h 6858000"/>
              <a:gd name="connsiteX124" fmla="*/ 1328084 w 11382374"/>
              <a:gd name="connsiteY124" fmla="*/ 350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11382374" h="6858000">
                <a:moveTo>
                  <a:pt x="7488223" y="5362710"/>
                </a:moveTo>
                <a:cubicBezTo>
                  <a:pt x="7567759" y="5366368"/>
                  <a:pt x="7621598" y="5395635"/>
                  <a:pt x="7660754" y="5395635"/>
                </a:cubicBezTo>
                <a:cubicBezTo>
                  <a:pt x="7712962" y="5421650"/>
                  <a:pt x="7739066" y="5447665"/>
                  <a:pt x="7791274" y="5499694"/>
                </a:cubicBezTo>
                <a:cubicBezTo>
                  <a:pt x="7817378" y="5551724"/>
                  <a:pt x="7843482" y="5603754"/>
                  <a:pt x="7895690" y="5707813"/>
                </a:cubicBezTo>
                <a:cubicBezTo>
                  <a:pt x="7921794" y="5811873"/>
                  <a:pt x="8026210" y="6540288"/>
                  <a:pt x="8026210" y="6540288"/>
                </a:cubicBezTo>
                <a:cubicBezTo>
                  <a:pt x="8052314" y="6696377"/>
                  <a:pt x="8026210" y="6800437"/>
                  <a:pt x="8000106" y="6852467"/>
                </a:cubicBezTo>
                <a:lnTo>
                  <a:pt x="7997209" y="6858000"/>
                </a:lnTo>
                <a:lnTo>
                  <a:pt x="7284161" y="6858000"/>
                </a:lnTo>
                <a:lnTo>
                  <a:pt x="7261037" y="6815477"/>
                </a:lnTo>
                <a:cubicBezTo>
                  <a:pt x="7231670" y="6748407"/>
                  <a:pt x="7216986" y="6670363"/>
                  <a:pt x="7216986" y="6592318"/>
                </a:cubicBezTo>
                <a:cubicBezTo>
                  <a:pt x="7190882" y="6306155"/>
                  <a:pt x="7190882" y="6306155"/>
                  <a:pt x="7190882" y="6306155"/>
                </a:cubicBezTo>
                <a:cubicBezTo>
                  <a:pt x="7112570" y="5915932"/>
                  <a:pt x="7112570" y="5915932"/>
                  <a:pt x="7112570" y="5915932"/>
                </a:cubicBezTo>
                <a:cubicBezTo>
                  <a:pt x="7060362" y="5759843"/>
                  <a:pt x="7060362" y="5655783"/>
                  <a:pt x="7086466" y="5577739"/>
                </a:cubicBezTo>
                <a:cubicBezTo>
                  <a:pt x="7138674" y="5473679"/>
                  <a:pt x="7243090" y="5369620"/>
                  <a:pt x="7399714" y="5369620"/>
                </a:cubicBezTo>
                <a:cubicBezTo>
                  <a:pt x="7432344" y="5363117"/>
                  <a:pt x="7461711" y="5361491"/>
                  <a:pt x="7488223" y="5362710"/>
                </a:cubicBezTo>
                <a:close/>
                <a:moveTo>
                  <a:pt x="4656642" y="5350109"/>
                </a:moveTo>
                <a:cubicBezTo>
                  <a:pt x="4708684" y="5350109"/>
                  <a:pt x="4767233" y="5356613"/>
                  <a:pt x="4832285" y="5369620"/>
                </a:cubicBezTo>
                <a:cubicBezTo>
                  <a:pt x="4962390" y="5395635"/>
                  <a:pt x="5066474" y="5447665"/>
                  <a:pt x="5092495" y="5525709"/>
                </a:cubicBezTo>
                <a:cubicBezTo>
                  <a:pt x="5144537" y="5629769"/>
                  <a:pt x="5040453" y="6462244"/>
                  <a:pt x="5040453" y="6566303"/>
                </a:cubicBezTo>
                <a:cubicBezTo>
                  <a:pt x="5030696" y="6663859"/>
                  <a:pt x="5017279" y="6746782"/>
                  <a:pt x="4996086" y="6815071"/>
                </a:cubicBezTo>
                <a:lnTo>
                  <a:pt x="4979880" y="6858000"/>
                </a:lnTo>
                <a:lnTo>
                  <a:pt x="4220086" y="6858000"/>
                </a:lnTo>
                <a:lnTo>
                  <a:pt x="4215097" y="6841085"/>
                </a:lnTo>
                <a:cubicBezTo>
                  <a:pt x="4198021" y="6772796"/>
                  <a:pt x="4188263" y="6689874"/>
                  <a:pt x="4207778" y="6592318"/>
                </a:cubicBezTo>
                <a:cubicBezTo>
                  <a:pt x="4207778" y="6592318"/>
                  <a:pt x="4259820" y="6124051"/>
                  <a:pt x="4259820" y="6072021"/>
                </a:cubicBezTo>
                <a:cubicBezTo>
                  <a:pt x="4259820" y="5993976"/>
                  <a:pt x="4285842" y="5863902"/>
                  <a:pt x="4285842" y="5837887"/>
                </a:cubicBezTo>
                <a:cubicBezTo>
                  <a:pt x="4311863" y="5655783"/>
                  <a:pt x="4311863" y="5655783"/>
                  <a:pt x="4311863" y="5655783"/>
                </a:cubicBezTo>
                <a:cubicBezTo>
                  <a:pt x="4363905" y="5499694"/>
                  <a:pt x="4441968" y="5421650"/>
                  <a:pt x="4520031" y="5369620"/>
                </a:cubicBezTo>
                <a:cubicBezTo>
                  <a:pt x="4559065" y="5356613"/>
                  <a:pt x="4604600" y="5350109"/>
                  <a:pt x="4656642" y="5350109"/>
                </a:cubicBezTo>
                <a:close/>
                <a:moveTo>
                  <a:pt x="9692662" y="4481788"/>
                </a:moveTo>
                <a:cubicBezTo>
                  <a:pt x="9771169" y="4481788"/>
                  <a:pt x="9849677" y="4507884"/>
                  <a:pt x="9928184" y="4560075"/>
                </a:cubicBezTo>
                <a:cubicBezTo>
                  <a:pt x="10006692" y="4586171"/>
                  <a:pt x="10085199" y="4664458"/>
                  <a:pt x="10137538" y="4768841"/>
                </a:cubicBezTo>
                <a:cubicBezTo>
                  <a:pt x="10320722" y="5003703"/>
                  <a:pt x="10320722" y="5003703"/>
                  <a:pt x="10320722" y="5003703"/>
                </a:cubicBezTo>
                <a:cubicBezTo>
                  <a:pt x="10582413" y="5290756"/>
                  <a:pt x="10582413" y="5290756"/>
                  <a:pt x="10582413" y="5290756"/>
                </a:cubicBezTo>
                <a:cubicBezTo>
                  <a:pt x="10687090" y="5421234"/>
                  <a:pt x="10739428" y="5525617"/>
                  <a:pt x="10765597" y="5603905"/>
                </a:cubicBezTo>
                <a:cubicBezTo>
                  <a:pt x="10765597" y="5708287"/>
                  <a:pt x="10739428" y="5838766"/>
                  <a:pt x="10608582" y="5917053"/>
                </a:cubicBezTo>
                <a:cubicBezTo>
                  <a:pt x="10503906" y="5995340"/>
                  <a:pt x="10399229" y="6021436"/>
                  <a:pt x="10320722" y="6021436"/>
                </a:cubicBezTo>
                <a:cubicBezTo>
                  <a:pt x="10294552" y="6021436"/>
                  <a:pt x="10242214" y="6021436"/>
                  <a:pt x="10189876" y="5995340"/>
                </a:cubicBezTo>
                <a:cubicBezTo>
                  <a:pt x="10137538" y="5969245"/>
                  <a:pt x="10085199" y="5917053"/>
                  <a:pt x="10006692" y="5864862"/>
                </a:cubicBezTo>
                <a:cubicBezTo>
                  <a:pt x="9928184" y="5786575"/>
                  <a:pt x="9457140" y="5186373"/>
                  <a:pt x="9457140" y="5186373"/>
                </a:cubicBezTo>
                <a:cubicBezTo>
                  <a:pt x="9378632" y="5081990"/>
                  <a:pt x="9326294" y="4977607"/>
                  <a:pt x="9326294" y="4925416"/>
                </a:cubicBezTo>
                <a:cubicBezTo>
                  <a:pt x="9326294" y="4847128"/>
                  <a:pt x="9326294" y="4794937"/>
                  <a:pt x="9352463" y="4768841"/>
                </a:cubicBezTo>
                <a:cubicBezTo>
                  <a:pt x="9378632" y="4716650"/>
                  <a:pt x="9404801" y="4690554"/>
                  <a:pt x="9430971" y="4638363"/>
                </a:cubicBezTo>
                <a:cubicBezTo>
                  <a:pt x="9483309" y="4612267"/>
                  <a:pt x="9509478" y="4586171"/>
                  <a:pt x="9509478" y="4586171"/>
                </a:cubicBezTo>
                <a:cubicBezTo>
                  <a:pt x="9561816" y="4533980"/>
                  <a:pt x="9640324" y="4507884"/>
                  <a:pt x="9692662" y="4481788"/>
                </a:cubicBezTo>
                <a:close/>
                <a:moveTo>
                  <a:pt x="2119526" y="4452741"/>
                </a:moveTo>
                <a:cubicBezTo>
                  <a:pt x="2198033" y="4452741"/>
                  <a:pt x="2302710" y="4504906"/>
                  <a:pt x="2407387" y="4583154"/>
                </a:cubicBezTo>
                <a:cubicBezTo>
                  <a:pt x="2512063" y="4661401"/>
                  <a:pt x="2538232" y="4765731"/>
                  <a:pt x="2538232" y="4843979"/>
                </a:cubicBezTo>
                <a:cubicBezTo>
                  <a:pt x="2538232" y="4922226"/>
                  <a:pt x="2512063" y="5026556"/>
                  <a:pt x="2433556" y="5156969"/>
                </a:cubicBezTo>
                <a:cubicBezTo>
                  <a:pt x="2433556" y="5156969"/>
                  <a:pt x="1962511" y="5704701"/>
                  <a:pt x="1857834" y="5835114"/>
                </a:cubicBezTo>
                <a:cubicBezTo>
                  <a:pt x="1674651" y="6043774"/>
                  <a:pt x="1465297" y="6069856"/>
                  <a:pt x="1255944" y="5887279"/>
                </a:cubicBezTo>
                <a:cubicBezTo>
                  <a:pt x="1151267" y="5809031"/>
                  <a:pt x="1125098" y="5756866"/>
                  <a:pt x="1098929" y="5652536"/>
                </a:cubicBezTo>
                <a:cubicBezTo>
                  <a:pt x="1098929" y="5574289"/>
                  <a:pt x="1125098" y="5469959"/>
                  <a:pt x="1203606" y="5365629"/>
                </a:cubicBezTo>
                <a:cubicBezTo>
                  <a:pt x="1203606" y="5313464"/>
                  <a:pt x="1282113" y="5235216"/>
                  <a:pt x="1386790" y="5078721"/>
                </a:cubicBezTo>
                <a:cubicBezTo>
                  <a:pt x="1491467" y="4948309"/>
                  <a:pt x="1700820" y="4739649"/>
                  <a:pt x="1753158" y="4661401"/>
                </a:cubicBezTo>
                <a:cubicBezTo>
                  <a:pt x="1805496" y="4609236"/>
                  <a:pt x="1805496" y="4609236"/>
                  <a:pt x="1805496" y="4609236"/>
                </a:cubicBezTo>
                <a:cubicBezTo>
                  <a:pt x="1936342" y="4504906"/>
                  <a:pt x="2041019" y="4452741"/>
                  <a:pt x="2119526" y="4452741"/>
                </a:cubicBezTo>
                <a:close/>
                <a:moveTo>
                  <a:pt x="469454" y="2399882"/>
                </a:moveTo>
                <a:cubicBezTo>
                  <a:pt x="756342" y="2399882"/>
                  <a:pt x="1251877" y="2425998"/>
                  <a:pt x="1408362" y="2425998"/>
                </a:cubicBezTo>
                <a:cubicBezTo>
                  <a:pt x="1512685" y="2452113"/>
                  <a:pt x="1617008" y="2504345"/>
                  <a:pt x="1669169" y="2556576"/>
                </a:cubicBezTo>
                <a:cubicBezTo>
                  <a:pt x="1695250" y="2608807"/>
                  <a:pt x="1721331" y="2713270"/>
                  <a:pt x="1721331" y="2869964"/>
                </a:cubicBezTo>
                <a:cubicBezTo>
                  <a:pt x="1721331" y="3000541"/>
                  <a:pt x="1669169" y="3078888"/>
                  <a:pt x="1617008" y="3157235"/>
                </a:cubicBezTo>
                <a:cubicBezTo>
                  <a:pt x="1564846" y="3209467"/>
                  <a:pt x="1460523" y="3235582"/>
                  <a:pt x="1356200" y="3261698"/>
                </a:cubicBezTo>
                <a:cubicBezTo>
                  <a:pt x="1199715" y="3261698"/>
                  <a:pt x="599858" y="3235582"/>
                  <a:pt x="469454" y="3235582"/>
                </a:cubicBezTo>
                <a:cubicBezTo>
                  <a:pt x="417292" y="3235582"/>
                  <a:pt x="417292" y="3235582"/>
                  <a:pt x="417292" y="3235582"/>
                </a:cubicBezTo>
                <a:cubicBezTo>
                  <a:pt x="286888" y="3209467"/>
                  <a:pt x="156484" y="3183351"/>
                  <a:pt x="104323" y="3105004"/>
                </a:cubicBezTo>
                <a:cubicBezTo>
                  <a:pt x="26081" y="3026657"/>
                  <a:pt x="0" y="2948310"/>
                  <a:pt x="0" y="2869964"/>
                </a:cubicBezTo>
                <a:cubicBezTo>
                  <a:pt x="0" y="2687154"/>
                  <a:pt x="52161" y="2556576"/>
                  <a:pt x="104323" y="2504345"/>
                </a:cubicBezTo>
                <a:cubicBezTo>
                  <a:pt x="182565" y="2452113"/>
                  <a:pt x="312969" y="2425998"/>
                  <a:pt x="469454" y="2399882"/>
                </a:cubicBezTo>
                <a:close/>
                <a:moveTo>
                  <a:pt x="11342469" y="2399881"/>
                </a:moveTo>
                <a:lnTo>
                  <a:pt x="11382374" y="2399881"/>
                </a:lnTo>
                <a:lnTo>
                  <a:pt x="11382374" y="3263992"/>
                </a:lnTo>
                <a:lnTo>
                  <a:pt x="11352250" y="3262589"/>
                </a:lnTo>
                <a:cubicBezTo>
                  <a:pt x="11321279" y="3260818"/>
                  <a:pt x="11283787" y="3258388"/>
                  <a:pt x="11238146" y="3255148"/>
                </a:cubicBezTo>
                <a:cubicBezTo>
                  <a:pt x="10846935" y="3255148"/>
                  <a:pt x="10768692" y="3255148"/>
                  <a:pt x="10768692" y="3255148"/>
                </a:cubicBezTo>
                <a:cubicBezTo>
                  <a:pt x="10533965" y="3229231"/>
                  <a:pt x="10533965" y="3229231"/>
                  <a:pt x="10533965" y="3229231"/>
                </a:cubicBezTo>
                <a:cubicBezTo>
                  <a:pt x="10403561" y="3203314"/>
                  <a:pt x="10325319" y="3177396"/>
                  <a:pt x="10299238" y="3125562"/>
                </a:cubicBezTo>
                <a:cubicBezTo>
                  <a:pt x="10247077" y="3073728"/>
                  <a:pt x="10220996" y="3021893"/>
                  <a:pt x="10220996" y="2944142"/>
                </a:cubicBezTo>
                <a:cubicBezTo>
                  <a:pt x="10220996" y="2944142"/>
                  <a:pt x="10220996" y="2892307"/>
                  <a:pt x="10220996" y="2814556"/>
                </a:cubicBezTo>
                <a:cubicBezTo>
                  <a:pt x="10220996" y="2736805"/>
                  <a:pt x="10247077" y="2659053"/>
                  <a:pt x="10299238" y="2581302"/>
                </a:cubicBezTo>
                <a:cubicBezTo>
                  <a:pt x="10325319" y="2529467"/>
                  <a:pt x="10403561" y="2477633"/>
                  <a:pt x="10507884" y="2477633"/>
                </a:cubicBezTo>
                <a:cubicBezTo>
                  <a:pt x="10638288" y="2451716"/>
                  <a:pt x="10742611" y="2451716"/>
                  <a:pt x="10820854" y="2451716"/>
                </a:cubicBezTo>
                <a:cubicBezTo>
                  <a:pt x="11055581" y="2425799"/>
                  <a:pt x="11185985" y="2399881"/>
                  <a:pt x="11342469" y="2399881"/>
                </a:cubicBezTo>
                <a:close/>
                <a:moveTo>
                  <a:pt x="9918575" y="0"/>
                </a:moveTo>
                <a:lnTo>
                  <a:pt x="10743186" y="0"/>
                </a:lnTo>
                <a:lnTo>
                  <a:pt x="10752356" y="13166"/>
                </a:lnTo>
                <a:cubicBezTo>
                  <a:pt x="10775197" y="55389"/>
                  <a:pt x="10781723" y="94365"/>
                  <a:pt x="10768671" y="133340"/>
                </a:cubicBezTo>
                <a:cubicBezTo>
                  <a:pt x="10768671" y="211291"/>
                  <a:pt x="10716463" y="315225"/>
                  <a:pt x="10638151" y="445143"/>
                </a:cubicBezTo>
                <a:cubicBezTo>
                  <a:pt x="10638151" y="445143"/>
                  <a:pt x="10168278" y="964815"/>
                  <a:pt x="10063862" y="1094733"/>
                </a:cubicBezTo>
                <a:cubicBezTo>
                  <a:pt x="9959445" y="1198667"/>
                  <a:pt x="9855029" y="1250634"/>
                  <a:pt x="9750613" y="1250634"/>
                </a:cubicBezTo>
                <a:cubicBezTo>
                  <a:pt x="9646197" y="1276618"/>
                  <a:pt x="9541780" y="1224651"/>
                  <a:pt x="9437364" y="1120716"/>
                </a:cubicBezTo>
                <a:cubicBezTo>
                  <a:pt x="9359052" y="1042766"/>
                  <a:pt x="9306844" y="964815"/>
                  <a:pt x="9306844" y="886864"/>
                </a:cubicBezTo>
                <a:cubicBezTo>
                  <a:pt x="9306844" y="808913"/>
                  <a:pt x="9359052" y="704979"/>
                  <a:pt x="9411260" y="601045"/>
                </a:cubicBezTo>
                <a:cubicBezTo>
                  <a:pt x="9437364" y="575061"/>
                  <a:pt x="9750613" y="185307"/>
                  <a:pt x="9750613" y="185307"/>
                </a:cubicBezTo>
                <a:cubicBezTo>
                  <a:pt x="9802821" y="133340"/>
                  <a:pt x="9848503" y="81373"/>
                  <a:pt x="9887659" y="35902"/>
                </a:cubicBezTo>
                <a:close/>
                <a:moveTo>
                  <a:pt x="7061905" y="0"/>
                </a:moveTo>
                <a:lnTo>
                  <a:pt x="7888888" y="0"/>
                </a:lnTo>
                <a:lnTo>
                  <a:pt x="7883747" y="27195"/>
                </a:lnTo>
                <a:cubicBezTo>
                  <a:pt x="7877264" y="63042"/>
                  <a:pt x="7877264" y="69559"/>
                  <a:pt x="7864297" y="134735"/>
                </a:cubicBezTo>
                <a:cubicBezTo>
                  <a:pt x="7838364" y="239017"/>
                  <a:pt x="7786497" y="291158"/>
                  <a:pt x="7708697" y="343299"/>
                </a:cubicBezTo>
                <a:cubicBezTo>
                  <a:pt x="7630897" y="369370"/>
                  <a:pt x="7553097" y="395440"/>
                  <a:pt x="7475296" y="395440"/>
                </a:cubicBezTo>
                <a:cubicBezTo>
                  <a:pt x="7397496" y="395440"/>
                  <a:pt x="7345630" y="395440"/>
                  <a:pt x="7267829" y="369370"/>
                </a:cubicBezTo>
                <a:cubicBezTo>
                  <a:pt x="7190029" y="343299"/>
                  <a:pt x="7112229" y="291158"/>
                  <a:pt x="7086296" y="212947"/>
                </a:cubicBezTo>
                <a:cubicBezTo>
                  <a:pt x="7073329" y="173841"/>
                  <a:pt x="7066846" y="121700"/>
                  <a:pt x="7063604" y="59783"/>
                </a:cubicBezTo>
                <a:close/>
                <a:moveTo>
                  <a:pt x="4436312" y="0"/>
                </a:moveTo>
                <a:lnTo>
                  <a:pt x="5284401" y="0"/>
                </a:lnTo>
                <a:lnTo>
                  <a:pt x="5287671" y="38941"/>
                </a:lnTo>
                <a:cubicBezTo>
                  <a:pt x="5289718" y="125017"/>
                  <a:pt x="5279893" y="201710"/>
                  <a:pt x="5253695" y="266980"/>
                </a:cubicBezTo>
                <a:cubicBezTo>
                  <a:pt x="5070309" y="449737"/>
                  <a:pt x="4572547" y="501953"/>
                  <a:pt x="4467755" y="136439"/>
                </a:cubicBezTo>
                <a:cubicBezTo>
                  <a:pt x="4461206" y="97277"/>
                  <a:pt x="4454657" y="66273"/>
                  <a:pt x="4448108" y="40165"/>
                </a:cubicBezTo>
                <a:close/>
                <a:moveTo>
                  <a:pt x="1329412" y="0"/>
                </a:moveTo>
                <a:lnTo>
                  <a:pt x="2250935" y="0"/>
                </a:lnTo>
                <a:lnTo>
                  <a:pt x="2264829" y="12434"/>
                </a:lnTo>
                <a:cubicBezTo>
                  <a:pt x="2279134" y="23395"/>
                  <a:pt x="2290577" y="29891"/>
                  <a:pt x="2297116" y="29891"/>
                </a:cubicBezTo>
                <a:cubicBezTo>
                  <a:pt x="2401745" y="159809"/>
                  <a:pt x="2349431" y="107842"/>
                  <a:pt x="2454059" y="211776"/>
                </a:cubicBezTo>
                <a:cubicBezTo>
                  <a:pt x="2637157" y="393661"/>
                  <a:pt x="2611000" y="393661"/>
                  <a:pt x="2715628" y="497595"/>
                </a:cubicBezTo>
                <a:cubicBezTo>
                  <a:pt x="2794098" y="601530"/>
                  <a:pt x="2820255" y="679480"/>
                  <a:pt x="2820255" y="783415"/>
                </a:cubicBezTo>
                <a:cubicBezTo>
                  <a:pt x="2820255" y="861365"/>
                  <a:pt x="2767941" y="939316"/>
                  <a:pt x="2689471" y="1043250"/>
                </a:cubicBezTo>
                <a:cubicBezTo>
                  <a:pt x="2584843" y="1147185"/>
                  <a:pt x="2480215" y="1199152"/>
                  <a:pt x="2401745" y="1199152"/>
                </a:cubicBezTo>
                <a:cubicBezTo>
                  <a:pt x="2323274" y="1199152"/>
                  <a:pt x="2244803" y="1173169"/>
                  <a:pt x="2140175" y="1095218"/>
                </a:cubicBezTo>
                <a:cubicBezTo>
                  <a:pt x="2087861" y="1043250"/>
                  <a:pt x="2114018" y="1069234"/>
                  <a:pt x="1930919" y="887349"/>
                </a:cubicBezTo>
                <a:cubicBezTo>
                  <a:pt x="1747820" y="679480"/>
                  <a:pt x="1669350" y="575546"/>
                  <a:pt x="1669350" y="575546"/>
                </a:cubicBezTo>
                <a:cubicBezTo>
                  <a:pt x="1512408" y="419645"/>
                  <a:pt x="1669350" y="601530"/>
                  <a:pt x="1486251" y="393661"/>
                </a:cubicBezTo>
                <a:cubicBezTo>
                  <a:pt x="1381624" y="263743"/>
                  <a:pt x="1329310" y="159809"/>
                  <a:pt x="1329310" y="81858"/>
                </a:cubicBezTo>
                <a:cubicBezTo>
                  <a:pt x="1322771" y="55875"/>
                  <a:pt x="1322771" y="29891"/>
                  <a:pt x="1328084" y="350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accent3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EA9055F-8A5D-49F2-9FED-D5A70B98C2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8723" y="728663"/>
            <a:ext cx="9036996" cy="2710471"/>
          </a:xfrm>
        </p:spPr>
        <p:txBody>
          <a:bodyPr vert="horz" wrap="square" lIns="0" tIns="0" rIns="0" bIns="0" rtlCol="0" anchor="b" anchorCtr="0">
            <a:normAutofit/>
          </a:bodyPr>
          <a:lstStyle/>
          <a:p>
            <a:pPr algn="ctr"/>
            <a:r>
              <a:rPr lang="en-US" spc="-100" dirty="0"/>
              <a:t>Work = Force * Distance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80C756-9FA8-4F6D-8C91-1BC1D91B06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36000" y="3799133"/>
            <a:ext cx="5015988" cy="993670"/>
          </a:xfrm>
        </p:spPr>
        <p:txBody>
          <a:bodyPr vert="horz" lIns="0" tIns="0" rIns="0" bIns="0" rtlCol="0">
            <a:normAutofit/>
          </a:bodyPr>
          <a:lstStyle/>
          <a:p>
            <a:pPr algn="ctr"/>
            <a:r>
              <a:rPr lang="en-US" dirty="0">
                <a:solidFill>
                  <a:schemeClr val="tx2">
                    <a:lumMod val="90000"/>
                  </a:schemeClr>
                </a:solidFill>
              </a:rPr>
              <a:t>Physics definition</a:t>
            </a:r>
          </a:p>
        </p:txBody>
      </p:sp>
    </p:spTree>
    <p:extLst>
      <p:ext uri="{BB962C8B-B14F-4D97-AF65-F5344CB8AC3E}">
        <p14:creationId xmlns:p14="http://schemas.microsoft.com/office/powerpoint/2010/main" val="37423774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173AA7E-FB13-4C7C-BE86-ECAD9E5904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B6EC153-DED3-475F-9AE0-D69887DFC7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8756A1B-6950-48DF-9439-2314515C37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" y="0"/>
            <a:ext cx="4789061" cy="6858000"/>
          </a:xfrm>
          <a:custGeom>
            <a:avLst/>
            <a:gdLst>
              <a:gd name="connsiteX0" fmla="*/ 0 w 4789061"/>
              <a:gd name="connsiteY0" fmla="*/ 0 h 6858000"/>
              <a:gd name="connsiteX1" fmla="*/ 4248416 w 4789061"/>
              <a:gd name="connsiteY1" fmla="*/ 0 h 6858000"/>
              <a:gd name="connsiteX2" fmla="*/ 4442571 w 4789061"/>
              <a:gd name="connsiteY2" fmla="*/ 413260 h 6858000"/>
              <a:gd name="connsiteX3" fmla="*/ 4652176 w 4789061"/>
              <a:gd name="connsiteY3" fmla="*/ 4153439 h 6858000"/>
              <a:gd name="connsiteX4" fmla="*/ 3478386 w 4789061"/>
              <a:gd name="connsiteY4" fmla="*/ 6758958 h 6858000"/>
              <a:gd name="connsiteX5" fmla="*/ 3423920 w 4789061"/>
              <a:gd name="connsiteY5" fmla="*/ 6858000 h 6858000"/>
              <a:gd name="connsiteX6" fmla="*/ 0 w 478906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89061" h="6858000">
                <a:moveTo>
                  <a:pt x="0" y="0"/>
                </a:moveTo>
                <a:lnTo>
                  <a:pt x="4248416" y="0"/>
                </a:lnTo>
                <a:lnTo>
                  <a:pt x="4442571" y="413260"/>
                </a:lnTo>
                <a:cubicBezTo>
                  <a:pt x="5071387" y="1505896"/>
                  <a:pt x="4652176" y="3775219"/>
                  <a:pt x="4652176" y="4153439"/>
                </a:cubicBezTo>
                <a:cubicBezTo>
                  <a:pt x="4652176" y="5624297"/>
                  <a:pt x="3855675" y="6170615"/>
                  <a:pt x="3478386" y="6758958"/>
                </a:cubicBezTo>
                <a:lnTo>
                  <a:pt x="342392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E83D7DA-CFBB-4833-B837-4E918FDC5B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619200"/>
            <a:ext cx="3095626" cy="3241599"/>
          </a:xfrm>
        </p:spPr>
        <p:txBody>
          <a:bodyPr>
            <a:normAutofit/>
          </a:bodyPr>
          <a:lstStyle/>
          <a:p>
            <a:r>
              <a:rPr lang="en-US" dirty="0"/>
              <a:t>More about DC Motors</a:t>
            </a:r>
          </a:p>
        </p:txBody>
      </p:sp>
      <p:sp>
        <p:nvSpPr>
          <p:cNvPr id="14" name="Freeform 10">
            <a:extLst>
              <a:ext uri="{FF2B5EF4-FFF2-40B4-BE49-F238E27FC236}">
                <a16:creationId xmlns:a16="http://schemas.microsoft.com/office/drawing/2014/main" id="{F85A6BBD-7399-450C-8FA5-F8AE24156B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4394617">
            <a:off x="2970833" y="4308884"/>
            <a:ext cx="2069886" cy="1937439"/>
          </a:xfrm>
          <a:custGeom>
            <a:avLst/>
            <a:gdLst>
              <a:gd name="T0" fmla="*/ 43 w 250"/>
              <a:gd name="T1" fmla="*/ 167 h 234"/>
              <a:gd name="T2" fmla="*/ 70 w 250"/>
              <a:gd name="T3" fmla="*/ 133 h 234"/>
              <a:gd name="T4" fmla="*/ 48 w 250"/>
              <a:gd name="T5" fmla="*/ 134 h 234"/>
              <a:gd name="T6" fmla="*/ 19 w 250"/>
              <a:gd name="T7" fmla="*/ 130 h 234"/>
              <a:gd name="T8" fmla="*/ 6 w 250"/>
              <a:gd name="T9" fmla="*/ 123 h 234"/>
              <a:gd name="T10" fmla="*/ 1 w 250"/>
              <a:gd name="T11" fmla="*/ 103 h 234"/>
              <a:gd name="T12" fmla="*/ 11 w 250"/>
              <a:gd name="T13" fmla="*/ 81 h 234"/>
              <a:gd name="T14" fmla="*/ 23 w 250"/>
              <a:gd name="T15" fmla="*/ 76 h 234"/>
              <a:gd name="T16" fmla="*/ 81 w 250"/>
              <a:gd name="T17" fmla="*/ 78 h 234"/>
              <a:gd name="T18" fmla="*/ 65 w 250"/>
              <a:gd name="T19" fmla="*/ 49 h 234"/>
              <a:gd name="T20" fmla="*/ 57 w 250"/>
              <a:gd name="T21" fmla="*/ 27 h 234"/>
              <a:gd name="T22" fmla="*/ 67 w 250"/>
              <a:gd name="T23" fmla="*/ 12 h 234"/>
              <a:gd name="T24" fmla="*/ 85 w 250"/>
              <a:gd name="T25" fmla="*/ 1 h 234"/>
              <a:gd name="T26" fmla="*/ 101 w 250"/>
              <a:gd name="T27" fmla="*/ 8 h 234"/>
              <a:gd name="T28" fmla="*/ 107 w 250"/>
              <a:gd name="T29" fmla="*/ 15 h 234"/>
              <a:gd name="T30" fmla="*/ 120 w 250"/>
              <a:gd name="T31" fmla="*/ 37 h 234"/>
              <a:gd name="T32" fmla="*/ 131 w 250"/>
              <a:gd name="T33" fmla="*/ 60 h 234"/>
              <a:gd name="T34" fmla="*/ 164 w 250"/>
              <a:gd name="T35" fmla="*/ 25 h 234"/>
              <a:gd name="T36" fmla="*/ 187 w 250"/>
              <a:gd name="T37" fmla="*/ 11 h 234"/>
              <a:gd name="T38" fmla="*/ 205 w 250"/>
              <a:gd name="T39" fmla="*/ 19 h 234"/>
              <a:gd name="T40" fmla="*/ 214 w 250"/>
              <a:gd name="T41" fmla="*/ 34 h 234"/>
              <a:gd name="T42" fmla="*/ 203 w 250"/>
              <a:gd name="T43" fmla="*/ 57 h 234"/>
              <a:gd name="T44" fmla="*/ 166 w 250"/>
              <a:gd name="T45" fmla="*/ 100 h 234"/>
              <a:gd name="T46" fmla="*/ 217 w 250"/>
              <a:gd name="T47" fmla="*/ 98 h 234"/>
              <a:gd name="T48" fmla="*/ 244 w 250"/>
              <a:gd name="T49" fmla="*/ 104 h 234"/>
              <a:gd name="T50" fmla="*/ 249 w 250"/>
              <a:gd name="T51" fmla="*/ 115 h 234"/>
              <a:gd name="T52" fmla="*/ 247 w 250"/>
              <a:gd name="T53" fmla="*/ 129 h 234"/>
              <a:gd name="T54" fmla="*/ 245 w 250"/>
              <a:gd name="T55" fmla="*/ 134 h 234"/>
              <a:gd name="T56" fmla="*/ 241 w 250"/>
              <a:gd name="T57" fmla="*/ 141 h 234"/>
              <a:gd name="T58" fmla="*/ 227 w 250"/>
              <a:gd name="T59" fmla="*/ 147 h 234"/>
              <a:gd name="T60" fmla="*/ 187 w 250"/>
              <a:gd name="T61" fmla="*/ 151 h 234"/>
              <a:gd name="T62" fmla="*/ 160 w 250"/>
              <a:gd name="T63" fmla="*/ 148 h 234"/>
              <a:gd name="T64" fmla="*/ 168 w 250"/>
              <a:gd name="T65" fmla="*/ 168 h 234"/>
              <a:gd name="T66" fmla="*/ 176 w 250"/>
              <a:gd name="T67" fmla="*/ 194 h 234"/>
              <a:gd name="T68" fmla="*/ 176 w 250"/>
              <a:gd name="T69" fmla="*/ 211 h 234"/>
              <a:gd name="T70" fmla="*/ 170 w 250"/>
              <a:gd name="T71" fmla="*/ 221 h 234"/>
              <a:gd name="T72" fmla="*/ 156 w 250"/>
              <a:gd name="T73" fmla="*/ 230 h 234"/>
              <a:gd name="T74" fmla="*/ 130 w 250"/>
              <a:gd name="T75" fmla="*/ 226 h 234"/>
              <a:gd name="T76" fmla="*/ 122 w 250"/>
              <a:gd name="T77" fmla="*/ 213 h 234"/>
              <a:gd name="T78" fmla="*/ 110 w 250"/>
              <a:gd name="T79" fmla="*/ 169 h 234"/>
              <a:gd name="T80" fmla="*/ 92 w 250"/>
              <a:gd name="T81" fmla="*/ 192 h 234"/>
              <a:gd name="T82" fmla="*/ 87 w 250"/>
              <a:gd name="T83" fmla="*/ 197 h 234"/>
              <a:gd name="T84" fmla="*/ 84 w 250"/>
              <a:gd name="T85" fmla="*/ 201 h 234"/>
              <a:gd name="T86" fmla="*/ 65 w 250"/>
              <a:gd name="T87" fmla="*/ 212 h 234"/>
              <a:gd name="T88" fmla="*/ 50 w 250"/>
              <a:gd name="T89" fmla="*/ 204 h 234"/>
              <a:gd name="T90" fmla="*/ 44 w 250"/>
              <a:gd name="T91" fmla="*/ 198 h 234"/>
              <a:gd name="T92" fmla="*/ 38 w 250"/>
              <a:gd name="T93" fmla="*/ 185 h 234"/>
              <a:gd name="T94" fmla="*/ 43 w 250"/>
              <a:gd name="T95" fmla="*/ 167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50" h="234">
                <a:moveTo>
                  <a:pt x="43" y="167"/>
                </a:moveTo>
                <a:cubicBezTo>
                  <a:pt x="70" y="133"/>
                  <a:pt x="70" y="133"/>
                  <a:pt x="70" y="133"/>
                </a:cubicBezTo>
                <a:cubicBezTo>
                  <a:pt x="60" y="134"/>
                  <a:pt x="61" y="134"/>
                  <a:pt x="48" y="134"/>
                </a:cubicBezTo>
                <a:cubicBezTo>
                  <a:pt x="34" y="133"/>
                  <a:pt x="24" y="132"/>
                  <a:pt x="19" y="130"/>
                </a:cubicBezTo>
                <a:cubicBezTo>
                  <a:pt x="13" y="128"/>
                  <a:pt x="9" y="126"/>
                  <a:pt x="6" y="123"/>
                </a:cubicBezTo>
                <a:cubicBezTo>
                  <a:pt x="1" y="119"/>
                  <a:pt x="0" y="112"/>
                  <a:pt x="1" y="103"/>
                </a:cubicBezTo>
                <a:cubicBezTo>
                  <a:pt x="2" y="93"/>
                  <a:pt x="6" y="86"/>
                  <a:pt x="11" y="81"/>
                </a:cubicBezTo>
                <a:cubicBezTo>
                  <a:pt x="15" y="77"/>
                  <a:pt x="18" y="76"/>
                  <a:pt x="23" y="76"/>
                </a:cubicBezTo>
                <a:cubicBezTo>
                  <a:pt x="81" y="78"/>
                  <a:pt x="81" y="78"/>
                  <a:pt x="81" y="78"/>
                </a:cubicBezTo>
                <a:cubicBezTo>
                  <a:pt x="65" y="49"/>
                  <a:pt x="65" y="49"/>
                  <a:pt x="65" y="49"/>
                </a:cubicBezTo>
                <a:cubicBezTo>
                  <a:pt x="58" y="40"/>
                  <a:pt x="56" y="33"/>
                  <a:pt x="57" y="27"/>
                </a:cubicBezTo>
                <a:cubicBezTo>
                  <a:pt x="58" y="21"/>
                  <a:pt x="62" y="16"/>
                  <a:pt x="67" y="12"/>
                </a:cubicBezTo>
                <a:cubicBezTo>
                  <a:pt x="74" y="6"/>
                  <a:pt x="80" y="2"/>
                  <a:pt x="85" y="1"/>
                </a:cubicBezTo>
                <a:cubicBezTo>
                  <a:pt x="90" y="0"/>
                  <a:pt x="95" y="2"/>
                  <a:pt x="101" y="8"/>
                </a:cubicBezTo>
                <a:cubicBezTo>
                  <a:pt x="104" y="11"/>
                  <a:pt x="106" y="13"/>
                  <a:pt x="107" y="15"/>
                </a:cubicBezTo>
                <a:cubicBezTo>
                  <a:pt x="110" y="19"/>
                  <a:pt x="112" y="20"/>
                  <a:pt x="120" y="37"/>
                </a:cubicBezTo>
                <a:cubicBezTo>
                  <a:pt x="129" y="55"/>
                  <a:pt x="128" y="51"/>
                  <a:pt x="131" y="60"/>
                </a:cubicBezTo>
                <a:cubicBezTo>
                  <a:pt x="164" y="25"/>
                  <a:pt x="164" y="25"/>
                  <a:pt x="164" y="25"/>
                </a:cubicBezTo>
                <a:cubicBezTo>
                  <a:pt x="173" y="16"/>
                  <a:pt x="180" y="11"/>
                  <a:pt x="187" y="11"/>
                </a:cubicBezTo>
                <a:cubicBezTo>
                  <a:pt x="193" y="10"/>
                  <a:pt x="200" y="13"/>
                  <a:pt x="205" y="19"/>
                </a:cubicBezTo>
                <a:cubicBezTo>
                  <a:pt x="210" y="24"/>
                  <a:pt x="213" y="29"/>
                  <a:pt x="214" y="34"/>
                </a:cubicBezTo>
                <a:cubicBezTo>
                  <a:pt x="214" y="39"/>
                  <a:pt x="211" y="47"/>
                  <a:pt x="203" y="57"/>
                </a:cubicBezTo>
                <a:cubicBezTo>
                  <a:pt x="166" y="100"/>
                  <a:pt x="166" y="100"/>
                  <a:pt x="166" y="100"/>
                </a:cubicBezTo>
                <a:cubicBezTo>
                  <a:pt x="217" y="98"/>
                  <a:pt x="217" y="98"/>
                  <a:pt x="217" y="98"/>
                </a:cubicBezTo>
                <a:cubicBezTo>
                  <a:pt x="229" y="96"/>
                  <a:pt x="238" y="98"/>
                  <a:pt x="244" y="104"/>
                </a:cubicBezTo>
                <a:cubicBezTo>
                  <a:pt x="247" y="107"/>
                  <a:pt x="249" y="111"/>
                  <a:pt x="249" y="115"/>
                </a:cubicBezTo>
                <a:cubicBezTo>
                  <a:pt x="250" y="120"/>
                  <a:pt x="249" y="124"/>
                  <a:pt x="247" y="129"/>
                </a:cubicBezTo>
                <a:cubicBezTo>
                  <a:pt x="247" y="130"/>
                  <a:pt x="246" y="132"/>
                  <a:pt x="245" y="134"/>
                </a:cubicBezTo>
                <a:cubicBezTo>
                  <a:pt x="244" y="137"/>
                  <a:pt x="243" y="140"/>
                  <a:pt x="241" y="141"/>
                </a:cubicBezTo>
                <a:cubicBezTo>
                  <a:pt x="239" y="144"/>
                  <a:pt x="234" y="146"/>
                  <a:pt x="227" y="147"/>
                </a:cubicBezTo>
                <a:cubicBezTo>
                  <a:pt x="221" y="149"/>
                  <a:pt x="207" y="150"/>
                  <a:pt x="187" y="151"/>
                </a:cubicBezTo>
                <a:cubicBezTo>
                  <a:pt x="175" y="152"/>
                  <a:pt x="161" y="148"/>
                  <a:pt x="160" y="148"/>
                </a:cubicBezTo>
                <a:cubicBezTo>
                  <a:pt x="161" y="151"/>
                  <a:pt x="165" y="161"/>
                  <a:pt x="168" y="168"/>
                </a:cubicBezTo>
                <a:cubicBezTo>
                  <a:pt x="168" y="171"/>
                  <a:pt x="173" y="181"/>
                  <a:pt x="176" y="194"/>
                </a:cubicBezTo>
                <a:cubicBezTo>
                  <a:pt x="179" y="206"/>
                  <a:pt x="176" y="203"/>
                  <a:pt x="176" y="211"/>
                </a:cubicBezTo>
                <a:cubicBezTo>
                  <a:pt x="176" y="214"/>
                  <a:pt x="174" y="217"/>
                  <a:pt x="170" y="221"/>
                </a:cubicBezTo>
                <a:cubicBezTo>
                  <a:pt x="166" y="226"/>
                  <a:pt x="161" y="228"/>
                  <a:pt x="156" y="230"/>
                </a:cubicBezTo>
                <a:cubicBezTo>
                  <a:pt x="147" y="234"/>
                  <a:pt x="137" y="233"/>
                  <a:pt x="130" y="226"/>
                </a:cubicBezTo>
                <a:cubicBezTo>
                  <a:pt x="127" y="223"/>
                  <a:pt x="125" y="219"/>
                  <a:pt x="122" y="213"/>
                </a:cubicBezTo>
                <a:cubicBezTo>
                  <a:pt x="118" y="188"/>
                  <a:pt x="117" y="189"/>
                  <a:pt x="110" y="169"/>
                </a:cubicBezTo>
                <a:cubicBezTo>
                  <a:pt x="92" y="192"/>
                  <a:pt x="92" y="192"/>
                  <a:pt x="92" y="192"/>
                </a:cubicBezTo>
                <a:cubicBezTo>
                  <a:pt x="90" y="193"/>
                  <a:pt x="88" y="195"/>
                  <a:pt x="87" y="197"/>
                </a:cubicBezTo>
                <a:cubicBezTo>
                  <a:pt x="86" y="198"/>
                  <a:pt x="85" y="200"/>
                  <a:pt x="84" y="201"/>
                </a:cubicBezTo>
                <a:cubicBezTo>
                  <a:pt x="76" y="209"/>
                  <a:pt x="70" y="212"/>
                  <a:pt x="65" y="212"/>
                </a:cubicBezTo>
                <a:cubicBezTo>
                  <a:pt x="60" y="211"/>
                  <a:pt x="55" y="209"/>
                  <a:pt x="50" y="204"/>
                </a:cubicBezTo>
                <a:cubicBezTo>
                  <a:pt x="50" y="203"/>
                  <a:pt x="48" y="202"/>
                  <a:pt x="44" y="198"/>
                </a:cubicBezTo>
                <a:cubicBezTo>
                  <a:pt x="41" y="195"/>
                  <a:pt x="39" y="191"/>
                  <a:pt x="38" y="185"/>
                </a:cubicBezTo>
                <a:cubicBezTo>
                  <a:pt x="37" y="179"/>
                  <a:pt x="39" y="173"/>
                  <a:pt x="43" y="16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555B2D-7E40-4FE6-BBEC-69C3EF2A61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44000" y="633600"/>
            <a:ext cx="4991962" cy="5135374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When a DC motor is provided with constant voltage in the right range, it draws current in the amount proportional to the work it is doing</a:t>
            </a:r>
          </a:p>
          <a:p>
            <a:pPr lvl="1"/>
            <a:r>
              <a:rPr lang="en-US" dirty="0"/>
              <a:t>Robot pushing against a wall doing more work than a robot moving freely with no obstacles</a:t>
            </a:r>
          </a:p>
          <a:p>
            <a:pPr lvl="1"/>
            <a:r>
              <a:rPr lang="en-US" dirty="0"/>
              <a:t>Current is higher because of wall resistance</a:t>
            </a:r>
          </a:p>
          <a:p>
            <a:r>
              <a:rPr lang="en-US" dirty="0"/>
              <a:t>Robots need to do work</a:t>
            </a:r>
          </a:p>
          <a:p>
            <a:pPr lvl="1"/>
            <a:r>
              <a:rPr lang="en-US" dirty="0"/>
              <a:t>Pull their body load</a:t>
            </a:r>
          </a:p>
          <a:p>
            <a:pPr lvl="1"/>
            <a:r>
              <a:rPr lang="en-US" dirty="0"/>
              <a:t>Turn their wheels</a:t>
            </a:r>
          </a:p>
          <a:p>
            <a:pPr lvl="1"/>
            <a:r>
              <a:rPr lang="en-US" dirty="0"/>
              <a:t>Lift their manipulators</a:t>
            </a:r>
          </a:p>
          <a:p>
            <a:pPr lvl="1"/>
            <a:r>
              <a:rPr lang="en-US" dirty="0"/>
              <a:t>Motors need to turn fast (up to 150 revolutions per second)</a:t>
            </a:r>
          </a:p>
        </p:txBody>
      </p:sp>
    </p:spTree>
    <p:extLst>
      <p:ext uri="{BB962C8B-B14F-4D97-AF65-F5344CB8AC3E}">
        <p14:creationId xmlns:p14="http://schemas.microsoft.com/office/powerpoint/2010/main" val="31262723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52E2836-9095-4D3C-85DB-A013CBD513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92B8916-626C-4C83-B808-82B7DF02CA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Freeform: Shape 11">
            <a:extLst>
              <a:ext uri="{FF2B5EF4-FFF2-40B4-BE49-F238E27FC236}">
                <a16:creationId xmlns:a16="http://schemas.microsoft.com/office/drawing/2014/main" id="{14DAEE6D-D7E7-4E31-9E45-96B6E2F6E0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4896809 h 6858000"/>
              <a:gd name="connsiteX3" fmla="*/ 12035397 w 12192000"/>
              <a:gd name="connsiteY3" fmla="*/ 5061653 h 6858000"/>
              <a:gd name="connsiteX4" fmla="*/ 9984875 w 12192000"/>
              <a:gd name="connsiteY4" fmla="*/ 6788992 h 6858000"/>
              <a:gd name="connsiteX5" fmla="*/ 9851219 w 12192000"/>
              <a:gd name="connsiteY5" fmla="*/ 6858000 h 6858000"/>
              <a:gd name="connsiteX6" fmla="*/ 3573504 w 12192000"/>
              <a:gd name="connsiteY6" fmla="*/ 6858000 h 6858000"/>
              <a:gd name="connsiteX7" fmla="*/ 3556746 w 12192000"/>
              <a:gd name="connsiteY7" fmla="*/ 6850756 h 6858000"/>
              <a:gd name="connsiteX8" fmla="*/ 3261231 w 12192000"/>
              <a:gd name="connsiteY8" fmla="*/ 6719645 h 6858000"/>
              <a:gd name="connsiteX9" fmla="*/ 956496 w 12192000"/>
              <a:gd name="connsiteY9" fmla="*/ 4131559 h 6858000"/>
              <a:gd name="connsiteX10" fmla="*/ 26515 w 12192000"/>
              <a:gd name="connsiteY10" fmla="*/ 2316866 h 6858000"/>
              <a:gd name="connsiteX11" fmla="*/ 0 w 12192000"/>
              <a:gd name="connsiteY11" fmla="*/ 2231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4896809"/>
                </a:lnTo>
                <a:lnTo>
                  <a:pt x="12035397" y="5061653"/>
                </a:lnTo>
                <a:cubicBezTo>
                  <a:pt x="11302532" y="5870430"/>
                  <a:pt x="10648639" y="6426464"/>
                  <a:pt x="9984875" y="6788992"/>
                </a:cubicBezTo>
                <a:lnTo>
                  <a:pt x="9851219" y="6858000"/>
                </a:lnTo>
                <a:lnTo>
                  <a:pt x="3573504" y="6858000"/>
                </a:lnTo>
                <a:lnTo>
                  <a:pt x="3556746" y="6850756"/>
                </a:lnTo>
                <a:cubicBezTo>
                  <a:pt x="3450765" y="6804314"/>
                  <a:pt x="3352207" y="6760084"/>
                  <a:pt x="3261231" y="6719645"/>
                </a:cubicBezTo>
                <a:cubicBezTo>
                  <a:pt x="2573854" y="6234379"/>
                  <a:pt x="1765175" y="5425602"/>
                  <a:pt x="956496" y="4131559"/>
                </a:cubicBezTo>
                <a:cubicBezTo>
                  <a:pt x="552156" y="3565416"/>
                  <a:pt x="238793" y="2958833"/>
                  <a:pt x="26515" y="2316866"/>
                </a:cubicBezTo>
                <a:lnTo>
                  <a:pt x="0" y="2231000"/>
                </a:lnTo>
                <a:close/>
              </a:path>
            </a:pathLst>
          </a:custGeom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CD669C7-C8D6-42FC-AD4E-5F077A02B7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619201"/>
            <a:ext cx="3095626" cy="3238964"/>
          </a:xfrm>
        </p:spPr>
        <p:txBody>
          <a:bodyPr>
            <a:normAutofit/>
          </a:bodyPr>
          <a:lstStyle/>
          <a:p>
            <a:r>
              <a:rPr lang="en-US" dirty="0"/>
              <a:t>Motor Power</a:t>
            </a:r>
          </a:p>
        </p:txBody>
      </p:sp>
      <p:sp>
        <p:nvSpPr>
          <p:cNvPr id="14" name="Freeform 10">
            <a:extLst>
              <a:ext uri="{FF2B5EF4-FFF2-40B4-BE49-F238E27FC236}">
                <a16:creationId xmlns:a16="http://schemas.microsoft.com/office/drawing/2014/main" id="{5D976E54-F014-4833-9EB7-2588113E1C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5824556">
            <a:off x="607106" y="4045531"/>
            <a:ext cx="2158648" cy="2020521"/>
          </a:xfrm>
          <a:custGeom>
            <a:avLst/>
            <a:gdLst>
              <a:gd name="T0" fmla="*/ 43 w 250"/>
              <a:gd name="T1" fmla="*/ 167 h 234"/>
              <a:gd name="T2" fmla="*/ 70 w 250"/>
              <a:gd name="T3" fmla="*/ 133 h 234"/>
              <a:gd name="T4" fmla="*/ 48 w 250"/>
              <a:gd name="T5" fmla="*/ 134 h 234"/>
              <a:gd name="T6" fmla="*/ 19 w 250"/>
              <a:gd name="T7" fmla="*/ 130 h 234"/>
              <a:gd name="T8" fmla="*/ 6 w 250"/>
              <a:gd name="T9" fmla="*/ 123 h 234"/>
              <a:gd name="T10" fmla="*/ 1 w 250"/>
              <a:gd name="T11" fmla="*/ 103 h 234"/>
              <a:gd name="T12" fmla="*/ 11 w 250"/>
              <a:gd name="T13" fmla="*/ 81 h 234"/>
              <a:gd name="T14" fmla="*/ 23 w 250"/>
              <a:gd name="T15" fmla="*/ 76 h 234"/>
              <a:gd name="T16" fmla="*/ 81 w 250"/>
              <a:gd name="T17" fmla="*/ 78 h 234"/>
              <a:gd name="T18" fmla="*/ 65 w 250"/>
              <a:gd name="T19" fmla="*/ 49 h 234"/>
              <a:gd name="T20" fmla="*/ 57 w 250"/>
              <a:gd name="T21" fmla="*/ 27 h 234"/>
              <a:gd name="T22" fmla="*/ 67 w 250"/>
              <a:gd name="T23" fmla="*/ 12 h 234"/>
              <a:gd name="T24" fmla="*/ 85 w 250"/>
              <a:gd name="T25" fmla="*/ 1 h 234"/>
              <a:gd name="T26" fmla="*/ 101 w 250"/>
              <a:gd name="T27" fmla="*/ 8 h 234"/>
              <a:gd name="T28" fmla="*/ 107 w 250"/>
              <a:gd name="T29" fmla="*/ 15 h 234"/>
              <a:gd name="T30" fmla="*/ 120 w 250"/>
              <a:gd name="T31" fmla="*/ 37 h 234"/>
              <a:gd name="T32" fmla="*/ 131 w 250"/>
              <a:gd name="T33" fmla="*/ 60 h 234"/>
              <a:gd name="T34" fmla="*/ 164 w 250"/>
              <a:gd name="T35" fmla="*/ 25 h 234"/>
              <a:gd name="T36" fmla="*/ 187 w 250"/>
              <a:gd name="T37" fmla="*/ 11 h 234"/>
              <a:gd name="T38" fmla="*/ 205 w 250"/>
              <a:gd name="T39" fmla="*/ 19 h 234"/>
              <a:gd name="T40" fmla="*/ 214 w 250"/>
              <a:gd name="T41" fmla="*/ 34 h 234"/>
              <a:gd name="T42" fmla="*/ 203 w 250"/>
              <a:gd name="T43" fmla="*/ 57 h 234"/>
              <a:gd name="T44" fmla="*/ 166 w 250"/>
              <a:gd name="T45" fmla="*/ 100 h 234"/>
              <a:gd name="T46" fmla="*/ 217 w 250"/>
              <a:gd name="T47" fmla="*/ 98 h 234"/>
              <a:gd name="T48" fmla="*/ 244 w 250"/>
              <a:gd name="T49" fmla="*/ 104 h 234"/>
              <a:gd name="T50" fmla="*/ 249 w 250"/>
              <a:gd name="T51" fmla="*/ 115 h 234"/>
              <a:gd name="T52" fmla="*/ 247 w 250"/>
              <a:gd name="T53" fmla="*/ 129 h 234"/>
              <a:gd name="T54" fmla="*/ 245 w 250"/>
              <a:gd name="T55" fmla="*/ 134 h 234"/>
              <a:gd name="T56" fmla="*/ 241 w 250"/>
              <a:gd name="T57" fmla="*/ 141 h 234"/>
              <a:gd name="T58" fmla="*/ 227 w 250"/>
              <a:gd name="T59" fmla="*/ 147 h 234"/>
              <a:gd name="T60" fmla="*/ 187 w 250"/>
              <a:gd name="T61" fmla="*/ 151 h 234"/>
              <a:gd name="T62" fmla="*/ 160 w 250"/>
              <a:gd name="T63" fmla="*/ 148 h 234"/>
              <a:gd name="T64" fmla="*/ 168 w 250"/>
              <a:gd name="T65" fmla="*/ 168 h 234"/>
              <a:gd name="T66" fmla="*/ 176 w 250"/>
              <a:gd name="T67" fmla="*/ 194 h 234"/>
              <a:gd name="T68" fmla="*/ 176 w 250"/>
              <a:gd name="T69" fmla="*/ 211 h 234"/>
              <a:gd name="T70" fmla="*/ 170 w 250"/>
              <a:gd name="T71" fmla="*/ 221 h 234"/>
              <a:gd name="T72" fmla="*/ 156 w 250"/>
              <a:gd name="T73" fmla="*/ 230 h 234"/>
              <a:gd name="T74" fmla="*/ 130 w 250"/>
              <a:gd name="T75" fmla="*/ 226 h 234"/>
              <a:gd name="T76" fmla="*/ 122 w 250"/>
              <a:gd name="T77" fmla="*/ 213 h 234"/>
              <a:gd name="T78" fmla="*/ 110 w 250"/>
              <a:gd name="T79" fmla="*/ 169 h 234"/>
              <a:gd name="T80" fmla="*/ 92 w 250"/>
              <a:gd name="T81" fmla="*/ 192 h 234"/>
              <a:gd name="T82" fmla="*/ 87 w 250"/>
              <a:gd name="T83" fmla="*/ 197 h 234"/>
              <a:gd name="T84" fmla="*/ 84 w 250"/>
              <a:gd name="T85" fmla="*/ 201 h 234"/>
              <a:gd name="T86" fmla="*/ 65 w 250"/>
              <a:gd name="T87" fmla="*/ 212 h 234"/>
              <a:gd name="T88" fmla="*/ 50 w 250"/>
              <a:gd name="T89" fmla="*/ 204 h 234"/>
              <a:gd name="T90" fmla="*/ 44 w 250"/>
              <a:gd name="T91" fmla="*/ 198 h 234"/>
              <a:gd name="T92" fmla="*/ 38 w 250"/>
              <a:gd name="T93" fmla="*/ 185 h 234"/>
              <a:gd name="T94" fmla="*/ 43 w 250"/>
              <a:gd name="T95" fmla="*/ 167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50" h="234">
                <a:moveTo>
                  <a:pt x="43" y="167"/>
                </a:moveTo>
                <a:cubicBezTo>
                  <a:pt x="70" y="133"/>
                  <a:pt x="70" y="133"/>
                  <a:pt x="70" y="133"/>
                </a:cubicBezTo>
                <a:cubicBezTo>
                  <a:pt x="60" y="134"/>
                  <a:pt x="61" y="134"/>
                  <a:pt x="48" y="134"/>
                </a:cubicBezTo>
                <a:cubicBezTo>
                  <a:pt x="34" y="133"/>
                  <a:pt x="24" y="132"/>
                  <a:pt x="19" y="130"/>
                </a:cubicBezTo>
                <a:cubicBezTo>
                  <a:pt x="13" y="128"/>
                  <a:pt x="9" y="126"/>
                  <a:pt x="6" y="123"/>
                </a:cubicBezTo>
                <a:cubicBezTo>
                  <a:pt x="1" y="119"/>
                  <a:pt x="0" y="112"/>
                  <a:pt x="1" y="103"/>
                </a:cubicBezTo>
                <a:cubicBezTo>
                  <a:pt x="2" y="93"/>
                  <a:pt x="6" y="86"/>
                  <a:pt x="11" y="81"/>
                </a:cubicBezTo>
                <a:cubicBezTo>
                  <a:pt x="15" y="77"/>
                  <a:pt x="18" y="76"/>
                  <a:pt x="23" y="76"/>
                </a:cubicBezTo>
                <a:cubicBezTo>
                  <a:pt x="81" y="78"/>
                  <a:pt x="81" y="78"/>
                  <a:pt x="81" y="78"/>
                </a:cubicBezTo>
                <a:cubicBezTo>
                  <a:pt x="65" y="49"/>
                  <a:pt x="65" y="49"/>
                  <a:pt x="65" y="49"/>
                </a:cubicBezTo>
                <a:cubicBezTo>
                  <a:pt x="58" y="40"/>
                  <a:pt x="56" y="33"/>
                  <a:pt x="57" y="27"/>
                </a:cubicBezTo>
                <a:cubicBezTo>
                  <a:pt x="58" y="21"/>
                  <a:pt x="62" y="16"/>
                  <a:pt x="67" y="12"/>
                </a:cubicBezTo>
                <a:cubicBezTo>
                  <a:pt x="74" y="6"/>
                  <a:pt x="80" y="2"/>
                  <a:pt x="85" y="1"/>
                </a:cubicBezTo>
                <a:cubicBezTo>
                  <a:pt x="90" y="0"/>
                  <a:pt x="95" y="2"/>
                  <a:pt x="101" y="8"/>
                </a:cubicBezTo>
                <a:cubicBezTo>
                  <a:pt x="104" y="11"/>
                  <a:pt x="106" y="13"/>
                  <a:pt x="107" y="15"/>
                </a:cubicBezTo>
                <a:cubicBezTo>
                  <a:pt x="110" y="19"/>
                  <a:pt x="112" y="20"/>
                  <a:pt x="120" y="37"/>
                </a:cubicBezTo>
                <a:cubicBezTo>
                  <a:pt x="129" y="55"/>
                  <a:pt x="128" y="51"/>
                  <a:pt x="131" y="60"/>
                </a:cubicBezTo>
                <a:cubicBezTo>
                  <a:pt x="164" y="25"/>
                  <a:pt x="164" y="25"/>
                  <a:pt x="164" y="25"/>
                </a:cubicBezTo>
                <a:cubicBezTo>
                  <a:pt x="173" y="16"/>
                  <a:pt x="180" y="11"/>
                  <a:pt x="187" y="11"/>
                </a:cubicBezTo>
                <a:cubicBezTo>
                  <a:pt x="193" y="10"/>
                  <a:pt x="200" y="13"/>
                  <a:pt x="205" y="19"/>
                </a:cubicBezTo>
                <a:cubicBezTo>
                  <a:pt x="210" y="24"/>
                  <a:pt x="213" y="29"/>
                  <a:pt x="214" y="34"/>
                </a:cubicBezTo>
                <a:cubicBezTo>
                  <a:pt x="214" y="39"/>
                  <a:pt x="211" y="47"/>
                  <a:pt x="203" y="57"/>
                </a:cubicBezTo>
                <a:cubicBezTo>
                  <a:pt x="166" y="100"/>
                  <a:pt x="166" y="100"/>
                  <a:pt x="166" y="100"/>
                </a:cubicBezTo>
                <a:cubicBezTo>
                  <a:pt x="217" y="98"/>
                  <a:pt x="217" y="98"/>
                  <a:pt x="217" y="98"/>
                </a:cubicBezTo>
                <a:cubicBezTo>
                  <a:pt x="229" y="96"/>
                  <a:pt x="238" y="98"/>
                  <a:pt x="244" y="104"/>
                </a:cubicBezTo>
                <a:cubicBezTo>
                  <a:pt x="247" y="107"/>
                  <a:pt x="249" y="111"/>
                  <a:pt x="249" y="115"/>
                </a:cubicBezTo>
                <a:cubicBezTo>
                  <a:pt x="250" y="120"/>
                  <a:pt x="249" y="124"/>
                  <a:pt x="247" y="129"/>
                </a:cubicBezTo>
                <a:cubicBezTo>
                  <a:pt x="247" y="130"/>
                  <a:pt x="246" y="132"/>
                  <a:pt x="245" y="134"/>
                </a:cubicBezTo>
                <a:cubicBezTo>
                  <a:pt x="244" y="137"/>
                  <a:pt x="243" y="140"/>
                  <a:pt x="241" y="141"/>
                </a:cubicBezTo>
                <a:cubicBezTo>
                  <a:pt x="239" y="144"/>
                  <a:pt x="234" y="146"/>
                  <a:pt x="227" y="147"/>
                </a:cubicBezTo>
                <a:cubicBezTo>
                  <a:pt x="221" y="149"/>
                  <a:pt x="207" y="150"/>
                  <a:pt x="187" y="151"/>
                </a:cubicBezTo>
                <a:cubicBezTo>
                  <a:pt x="175" y="152"/>
                  <a:pt x="161" y="148"/>
                  <a:pt x="160" y="148"/>
                </a:cubicBezTo>
                <a:cubicBezTo>
                  <a:pt x="161" y="151"/>
                  <a:pt x="165" y="161"/>
                  <a:pt x="168" y="168"/>
                </a:cubicBezTo>
                <a:cubicBezTo>
                  <a:pt x="168" y="171"/>
                  <a:pt x="173" y="181"/>
                  <a:pt x="176" y="194"/>
                </a:cubicBezTo>
                <a:cubicBezTo>
                  <a:pt x="179" y="206"/>
                  <a:pt x="176" y="203"/>
                  <a:pt x="176" y="211"/>
                </a:cubicBezTo>
                <a:cubicBezTo>
                  <a:pt x="176" y="214"/>
                  <a:pt x="174" y="217"/>
                  <a:pt x="170" y="221"/>
                </a:cubicBezTo>
                <a:cubicBezTo>
                  <a:pt x="166" y="226"/>
                  <a:pt x="161" y="228"/>
                  <a:pt x="156" y="230"/>
                </a:cubicBezTo>
                <a:cubicBezTo>
                  <a:pt x="147" y="234"/>
                  <a:pt x="137" y="233"/>
                  <a:pt x="130" y="226"/>
                </a:cubicBezTo>
                <a:cubicBezTo>
                  <a:pt x="127" y="223"/>
                  <a:pt x="125" y="219"/>
                  <a:pt x="122" y="213"/>
                </a:cubicBezTo>
                <a:cubicBezTo>
                  <a:pt x="118" y="188"/>
                  <a:pt x="117" y="189"/>
                  <a:pt x="110" y="169"/>
                </a:cubicBezTo>
                <a:cubicBezTo>
                  <a:pt x="92" y="192"/>
                  <a:pt x="92" y="192"/>
                  <a:pt x="92" y="192"/>
                </a:cubicBezTo>
                <a:cubicBezTo>
                  <a:pt x="90" y="193"/>
                  <a:pt x="88" y="195"/>
                  <a:pt x="87" y="197"/>
                </a:cubicBezTo>
                <a:cubicBezTo>
                  <a:pt x="86" y="198"/>
                  <a:pt x="85" y="200"/>
                  <a:pt x="84" y="201"/>
                </a:cubicBezTo>
                <a:cubicBezTo>
                  <a:pt x="76" y="209"/>
                  <a:pt x="70" y="212"/>
                  <a:pt x="65" y="212"/>
                </a:cubicBezTo>
                <a:cubicBezTo>
                  <a:pt x="60" y="211"/>
                  <a:pt x="55" y="209"/>
                  <a:pt x="50" y="204"/>
                </a:cubicBezTo>
                <a:cubicBezTo>
                  <a:pt x="50" y="203"/>
                  <a:pt x="48" y="202"/>
                  <a:pt x="44" y="198"/>
                </a:cubicBezTo>
                <a:cubicBezTo>
                  <a:pt x="41" y="195"/>
                  <a:pt x="39" y="191"/>
                  <a:pt x="38" y="185"/>
                </a:cubicBezTo>
                <a:cubicBezTo>
                  <a:pt x="37" y="179"/>
                  <a:pt x="39" y="173"/>
                  <a:pt x="43" y="16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5BDEEA-1C4A-4A90-96E8-D633AA1053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8188" y="633600"/>
            <a:ext cx="6900137" cy="5135374"/>
          </a:xfrm>
        </p:spPr>
        <p:txBody>
          <a:bodyPr>
            <a:normAutofit/>
          </a:bodyPr>
          <a:lstStyle/>
          <a:p>
            <a:r>
              <a:rPr lang="en-US" dirty="0"/>
              <a:t>Amount of power used = </a:t>
            </a:r>
            <a:r>
              <a:rPr lang="en-US" b="1" dirty="0"/>
              <a:t>rotational force</a:t>
            </a:r>
            <a:r>
              <a:rPr lang="en-US" dirty="0"/>
              <a:t> (torque) * </a:t>
            </a:r>
            <a:r>
              <a:rPr lang="en-US" b="1" dirty="0"/>
              <a:t>rotational velocity</a:t>
            </a:r>
          </a:p>
          <a:p>
            <a:pPr lvl="1"/>
            <a:r>
              <a:rPr lang="en-US" dirty="0"/>
              <a:t>When motor spins freely, rotational velocity is at highest level, but torque is zero = Power used is also zero</a:t>
            </a:r>
          </a:p>
          <a:p>
            <a:pPr lvl="1"/>
            <a:r>
              <a:rPr lang="en-US" dirty="0"/>
              <a:t>When motor stalls, torque is at max level, but rotational velocity is zero = Power used is also zero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6148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6A10F56-4600-4E72-882F-DF9A3D7054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4E7C649-57E0-4A93-B134-67101C0725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A35AF4F-B82E-435B-8949-29173A0559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5412222" cy="3734405"/>
          </a:xfrm>
          <a:custGeom>
            <a:avLst/>
            <a:gdLst>
              <a:gd name="connsiteX0" fmla="*/ 1441992 w 5412222"/>
              <a:gd name="connsiteY0" fmla="*/ 2504513 h 3734405"/>
              <a:gd name="connsiteX1" fmla="*/ 1566499 w 5412222"/>
              <a:gd name="connsiteY1" fmla="*/ 2518404 h 3734405"/>
              <a:gd name="connsiteX2" fmla="*/ 1750954 w 5412222"/>
              <a:gd name="connsiteY2" fmla="*/ 2629527 h 3734405"/>
              <a:gd name="connsiteX3" fmla="*/ 1714063 w 5412222"/>
              <a:gd name="connsiteY3" fmla="*/ 3370350 h 3734405"/>
              <a:gd name="connsiteX4" fmla="*/ 1548053 w 5412222"/>
              <a:gd name="connsiteY4" fmla="*/ 3703720 h 3734405"/>
              <a:gd name="connsiteX5" fmla="*/ 1345153 w 5412222"/>
              <a:gd name="connsiteY5" fmla="*/ 3722241 h 3734405"/>
              <a:gd name="connsiteX6" fmla="*/ 1142252 w 5412222"/>
              <a:gd name="connsiteY6" fmla="*/ 3611117 h 3734405"/>
              <a:gd name="connsiteX7" fmla="*/ 1123807 w 5412222"/>
              <a:gd name="connsiteY7" fmla="*/ 3388870 h 3734405"/>
              <a:gd name="connsiteX8" fmla="*/ 1160697 w 5412222"/>
              <a:gd name="connsiteY8" fmla="*/ 3018459 h 3734405"/>
              <a:gd name="connsiteX9" fmla="*/ 1179143 w 5412222"/>
              <a:gd name="connsiteY9" fmla="*/ 2851774 h 3734405"/>
              <a:gd name="connsiteX10" fmla="*/ 1197589 w 5412222"/>
              <a:gd name="connsiteY10" fmla="*/ 2722130 h 3734405"/>
              <a:gd name="connsiteX11" fmla="*/ 1345153 w 5412222"/>
              <a:gd name="connsiteY11" fmla="*/ 2518404 h 3734405"/>
              <a:gd name="connsiteX12" fmla="*/ 1441992 w 5412222"/>
              <a:gd name="connsiteY12" fmla="*/ 2504513 h 3734405"/>
              <a:gd name="connsiteX13" fmla="*/ 2975080 w 5412222"/>
              <a:gd name="connsiteY13" fmla="*/ 2484443 h 3734405"/>
              <a:gd name="connsiteX14" fmla="*/ 3097382 w 5412222"/>
              <a:gd name="connsiteY14" fmla="*/ 2507883 h 3734405"/>
              <a:gd name="connsiteX15" fmla="*/ 3189904 w 5412222"/>
              <a:gd name="connsiteY15" fmla="*/ 2581966 h 3734405"/>
              <a:gd name="connsiteX16" fmla="*/ 3263922 w 5412222"/>
              <a:gd name="connsiteY16" fmla="*/ 2730130 h 3734405"/>
              <a:gd name="connsiteX17" fmla="*/ 3356443 w 5412222"/>
              <a:gd name="connsiteY17" fmla="*/ 3322788 h 3734405"/>
              <a:gd name="connsiteX18" fmla="*/ 3337939 w 5412222"/>
              <a:gd name="connsiteY18" fmla="*/ 3545035 h 3734405"/>
              <a:gd name="connsiteX19" fmla="*/ 3282426 w 5412222"/>
              <a:gd name="connsiteY19" fmla="*/ 3637638 h 3734405"/>
              <a:gd name="connsiteX20" fmla="*/ 3171400 w 5412222"/>
              <a:gd name="connsiteY20" fmla="*/ 3674679 h 3734405"/>
              <a:gd name="connsiteX21" fmla="*/ 3115887 w 5412222"/>
              <a:gd name="connsiteY21" fmla="*/ 3693200 h 3734405"/>
              <a:gd name="connsiteX22" fmla="*/ 2967852 w 5412222"/>
              <a:gd name="connsiteY22" fmla="*/ 3674679 h 3734405"/>
              <a:gd name="connsiteX23" fmla="*/ 2838321 w 5412222"/>
              <a:gd name="connsiteY23" fmla="*/ 3563556 h 3734405"/>
              <a:gd name="connsiteX24" fmla="*/ 2782808 w 5412222"/>
              <a:gd name="connsiteY24" fmla="*/ 3359829 h 3734405"/>
              <a:gd name="connsiteX25" fmla="*/ 2764304 w 5412222"/>
              <a:gd name="connsiteY25" fmla="*/ 3156103 h 3734405"/>
              <a:gd name="connsiteX26" fmla="*/ 2708791 w 5412222"/>
              <a:gd name="connsiteY26" fmla="*/ 2878295 h 3734405"/>
              <a:gd name="connsiteX27" fmla="*/ 2690286 w 5412222"/>
              <a:gd name="connsiteY27" fmla="*/ 2637527 h 3734405"/>
              <a:gd name="connsiteX28" fmla="*/ 2912339 w 5412222"/>
              <a:gd name="connsiteY28" fmla="*/ 2489363 h 3734405"/>
              <a:gd name="connsiteX29" fmla="*/ 2975080 w 5412222"/>
              <a:gd name="connsiteY29" fmla="*/ 2484443 h 3734405"/>
              <a:gd name="connsiteX30" fmla="*/ 4122198 w 5412222"/>
              <a:gd name="connsiteY30" fmla="*/ 1964873 h 3734405"/>
              <a:gd name="connsiteX31" fmla="*/ 4289154 w 5412222"/>
              <a:gd name="connsiteY31" fmla="*/ 2020607 h 3734405"/>
              <a:gd name="connsiteX32" fmla="*/ 4437557 w 5412222"/>
              <a:gd name="connsiteY32" fmla="*/ 2169233 h 3734405"/>
              <a:gd name="connsiteX33" fmla="*/ 4567411 w 5412222"/>
              <a:gd name="connsiteY33" fmla="*/ 2336436 h 3734405"/>
              <a:gd name="connsiteX34" fmla="*/ 4752916 w 5412222"/>
              <a:gd name="connsiteY34" fmla="*/ 2540795 h 3734405"/>
              <a:gd name="connsiteX35" fmla="*/ 4882769 w 5412222"/>
              <a:gd name="connsiteY35" fmla="*/ 2763733 h 3734405"/>
              <a:gd name="connsiteX36" fmla="*/ 4771467 w 5412222"/>
              <a:gd name="connsiteY36" fmla="*/ 2986671 h 3734405"/>
              <a:gd name="connsiteX37" fmla="*/ 4567411 w 5412222"/>
              <a:gd name="connsiteY37" fmla="*/ 3060983 h 3734405"/>
              <a:gd name="connsiteX38" fmla="*/ 4474659 w 5412222"/>
              <a:gd name="connsiteY38" fmla="*/ 3042405 h 3734405"/>
              <a:gd name="connsiteX39" fmla="*/ 4344804 w 5412222"/>
              <a:gd name="connsiteY39" fmla="*/ 2949514 h 3734405"/>
              <a:gd name="connsiteX40" fmla="*/ 3955244 w 5412222"/>
              <a:gd name="connsiteY40" fmla="*/ 2466483 h 3734405"/>
              <a:gd name="connsiteX41" fmla="*/ 3862491 w 5412222"/>
              <a:gd name="connsiteY41" fmla="*/ 2280701 h 3734405"/>
              <a:gd name="connsiteX42" fmla="*/ 3881042 w 5412222"/>
              <a:gd name="connsiteY42" fmla="*/ 2169233 h 3734405"/>
              <a:gd name="connsiteX43" fmla="*/ 3936693 w 5412222"/>
              <a:gd name="connsiteY43" fmla="*/ 2076342 h 3734405"/>
              <a:gd name="connsiteX44" fmla="*/ 3992345 w 5412222"/>
              <a:gd name="connsiteY44" fmla="*/ 2039186 h 3734405"/>
              <a:gd name="connsiteX45" fmla="*/ 4122198 w 5412222"/>
              <a:gd name="connsiteY45" fmla="*/ 1964873 h 3734405"/>
              <a:gd name="connsiteX46" fmla="*/ 146310 w 5412222"/>
              <a:gd name="connsiteY46" fmla="*/ 1953889 h 3734405"/>
              <a:gd name="connsiteX47" fmla="*/ 350366 w 5412222"/>
              <a:gd name="connsiteY47" fmla="*/ 2046733 h 3734405"/>
              <a:gd name="connsiteX48" fmla="*/ 443118 w 5412222"/>
              <a:gd name="connsiteY48" fmla="*/ 2232420 h 3734405"/>
              <a:gd name="connsiteX49" fmla="*/ 368916 w 5412222"/>
              <a:gd name="connsiteY49" fmla="*/ 2455245 h 3734405"/>
              <a:gd name="connsiteX50" fmla="*/ 55877 w 5412222"/>
              <a:gd name="connsiteY50" fmla="*/ 2823429 h 3734405"/>
              <a:gd name="connsiteX51" fmla="*/ 0 w 5412222"/>
              <a:gd name="connsiteY51" fmla="*/ 2890207 h 3734405"/>
              <a:gd name="connsiteX52" fmla="*/ 0 w 5412222"/>
              <a:gd name="connsiteY52" fmla="*/ 2010548 h 3734405"/>
              <a:gd name="connsiteX53" fmla="*/ 48920 w 5412222"/>
              <a:gd name="connsiteY53" fmla="*/ 1981743 h 3734405"/>
              <a:gd name="connsiteX54" fmla="*/ 146310 w 5412222"/>
              <a:gd name="connsiteY54" fmla="*/ 1953889 h 3734405"/>
              <a:gd name="connsiteX55" fmla="*/ 4987001 w 5412222"/>
              <a:gd name="connsiteY55" fmla="*/ 730996 h 3734405"/>
              <a:gd name="connsiteX56" fmla="*/ 5079441 w 5412222"/>
              <a:gd name="connsiteY56" fmla="*/ 730996 h 3734405"/>
              <a:gd name="connsiteX57" fmla="*/ 5338271 w 5412222"/>
              <a:gd name="connsiteY57" fmla="*/ 804801 h 3734405"/>
              <a:gd name="connsiteX58" fmla="*/ 5412222 w 5412222"/>
              <a:gd name="connsiteY58" fmla="*/ 970860 h 3734405"/>
              <a:gd name="connsiteX59" fmla="*/ 5412222 w 5412222"/>
              <a:gd name="connsiteY59" fmla="*/ 1100017 h 3734405"/>
              <a:gd name="connsiteX60" fmla="*/ 5338271 w 5412222"/>
              <a:gd name="connsiteY60" fmla="*/ 1266077 h 3734405"/>
              <a:gd name="connsiteX61" fmla="*/ 5171880 w 5412222"/>
              <a:gd name="connsiteY61" fmla="*/ 1339881 h 3734405"/>
              <a:gd name="connsiteX62" fmla="*/ 4913050 w 5412222"/>
              <a:gd name="connsiteY62" fmla="*/ 1339881 h 3734405"/>
              <a:gd name="connsiteX63" fmla="*/ 4580268 w 5412222"/>
              <a:gd name="connsiteY63" fmla="*/ 1339881 h 3734405"/>
              <a:gd name="connsiteX64" fmla="*/ 4413877 w 5412222"/>
              <a:gd name="connsiteY64" fmla="*/ 1321430 h 3734405"/>
              <a:gd name="connsiteX65" fmla="*/ 4247486 w 5412222"/>
              <a:gd name="connsiteY65" fmla="*/ 1247626 h 3734405"/>
              <a:gd name="connsiteX66" fmla="*/ 4192022 w 5412222"/>
              <a:gd name="connsiteY66" fmla="*/ 1118468 h 3734405"/>
              <a:gd name="connsiteX67" fmla="*/ 4192022 w 5412222"/>
              <a:gd name="connsiteY67" fmla="*/ 1026213 h 3734405"/>
              <a:gd name="connsiteX68" fmla="*/ 4247486 w 5412222"/>
              <a:gd name="connsiteY68" fmla="*/ 860154 h 3734405"/>
              <a:gd name="connsiteX69" fmla="*/ 4395389 w 5412222"/>
              <a:gd name="connsiteY69" fmla="*/ 786350 h 3734405"/>
              <a:gd name="connsiteX70" fmla="*/ 4617243 w 5412222"/>
              <a:gd name="connsiteY70" fmla="*/ 767899 h 3734405"/>
              <a:gd name="connsiteX71" fmla="*/ 4987001 w 5412222"/>
              <a:gd name="connsiteY71" fmla="*/ 730996 h 3734405"/>
              <a:gd name="connsiteX72" fmla="*/ 3807960 w 5412222"/>
              <a:gd name="connsiteY72" fmla="*/ 0 h 3734405"/>
              <a:gd name="connsiteX73" fmla="*/ 4404064 w 5412222"/>
              <a:gd name="connsiteY73" fmla="*/ 0 h 3734405"/>
              <a:gd name="connsiteX74" fmla="*/ 4368291 w 5412222"/>
              <a:gd name="connsiteY74" fmla="*/ 41360 h 3734405"/>
              <a:gd name="connsiteX75" fmla="*/ 4329548 w 5412222"/>
              <a:gd name="connsiteY75" fmla="*/ 87787 h 3734405"/>
              <a:gd name="connsiteX76" fmla="*/ 4107495 w 5412222"/>
              <a:gd name="connsiteY76" fmla="*/ 198776 h 3734405"/>
              <a:gd name="connsiteX77" fmla="*/ 3885443 w 5412222"/>
              <a:gd name="connsiteY77" fmla="*/ 106285 h 3734405"/>
              <a:gd name="connsiteX78" fmla="*/ 3818365 w 5412222"/>
              <a:gd name="connsiteY78" fmla="*/ 23043 h 373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5412222" h="3734405">
                <a:moveTo>
                  <a:pt x="1441992" y="2504513"/>
                </a:moveTo>
                <a:cubicBezTo>
                  <a:pt x="1478883" y="2504513"/>
                  <a:pt x="1520385" y="2509143"/>
                  <a:pt x="1566499" y="2518404"/>
                </a:cubicBezTo>
                <a:cubicBezTo>
                  <a:pt x="1658726" y="2536924"/>
                  <a:pt x="1732509" y="2573965"/>
                  <a:pt x="1750954" y="2629527"/>
                </a:cubicBezTo>
                <a:cubicBezTo>
                  <a:pt x="1787845" y="2703609"/>
                  <a:pt x="1714063" y="3296268"/>
                  <a:pt x="1714063" y="3370350"/>
                </a:cubicBezTo>
                <a:cubicBezTo>
                  <a:pt x="1695617" y="3555556"/>
                  <a:pt x="1658726" y="3666679"/>
                  <a:pt x="1548053" y="3703720"/>
                </a:cubicBezTo>
                <a:cubicBezTo>
                  <a:pt x="1492717" y="3740761"/>
                  <a:pt x="1418935" y="3740761"/>
                  <a:pt x="1345153" y="3722241"/>
                </a:cubicBezTo>
                <a:cubicBezTo>
                  <a:pt x="1252925" y="3722241"/>
                  <a:pt x="1179143" y="3685199"/>
                  <a:pt x="1142252" y="3611117"/>
                </a:cubicBezTo>
                <a:cubicBezTo>
                  <a:pt x="1123807" y="3555556"/>
                  <a:pt x="1105361" y="3481473"/>
                  <a:pt x="1123807" y="3388870"/>
                </a:cubicBezTo>
                <a:cubicBezTo>
                  <a:pt x="1123807" y="3388870"/>
                  <a:pt x="1160697" y="3055500"/>
                  <a:pt x="1160697" y="3018459"/>
                </a:cubicBezTo>
                <a:cubicBezTo>
                  <a:pt x="1160697" y="2962897"/>
                  <a:pt x="1179143" y="2870294"/>
                  <a:pt x="1179143" y="2851774"/>
                </a:cubicBezTo>
                <a:cubicBezTo>
                  <a:pt x="1197589" y="2722130"/>
                  <a:pt x="1197589" y="2722130"/>
                  <a:pt x="1197589" y="2722130"/>
                </a:cubicBezTo>
                <a:cubicBezTo>
                  <a:pt x="1234480" y="2611007"/>
                  <a:pt x="1289816" y="2555445"/>
                  <a:pt x="1345153" y="2518404"/>
                </a:cubicBezTo>
                <a:cubicBezTo>
                  <a:pt x="1372821" y="2509143"/>
                  <a:pt x="1405101" y="2504513"/>
                  <a:pt x="1441992" y="2504513"/>
                </a:cubicBezTo>
                <a:close/>
                <a:moveTo>
                  <a:pt x="2975080" y="2484443"/>
                </a:moveTo>
                <a:cubicBezTo>
                  <a:pt x="3031460" y="2487048"/>
                  <a:pt x="3069626" y="2507883"/>
                  <a:pt x="3097382" y="2507883"/>
                </a:cubicBezTo>
                <a:cubicBezTo>
                  <a:pt x="3134391" y="2526404"/>
                  <a:pt x="3152895" y="2544924"/>
                  <a:pt x="3189904" y="2581966"/>
                </a:cubicBezTo>
                <a:cubicBezTo>
                  <a:pt x="3208409" y="2619007"/>
                  <a:pt x="3226913" y="2656048"/>
                  <a:pt x="3263922" y="2730130"/>
                </a:cubicBezTo>
                <a:cubicBezTo>
                  <a:pt x="3282426" y="2804212"/>
                  <a:pt x="3356443" y="3322788"/>
                  <a:pt x="3356443" y="3322788"/>
                </a:cubicBezTo>
                <a:cubicBezTo>
                  <a:pt x="3374948" y="3433912"/>
                  <a:pt x="3356443" y="3507994"/>
                  <a:pt x="3337939" y="3545035"/>
                </a:cubicBezTo>
                <a:cubicBezTo>
                  <a:pt x="3319435" y="3582076"/>
                  <a:pt x="3300930" y="3619117"/>
                  <a:pt x="3282426" y="3637638"/>
                </a:cubicBezTo>
                <a:cubicBezTo>
                  <a:pt x="3245417" y="3656158"/>
                  <a:pt x="3208409" y="3656158"/>
                  <a:pt x="3171400" y="3674679"/>
                </a:cubicBezTo>
                <a:cubicBezTo>
                  <a:pt x="3152895" y="3674679"/>
                  <a:pt x="3134391" y="3693200"/>
                  <a:pt x="3115887" y="3693200"/>
                </a:cubicBezTo>
                <a:cubicBezTo>
                  <a:pt x="3060374" y="3711720"/>
                  <a:pt x="3004860" y="3711720"/>
                  <a:pt x="2967852" y="3674679"/>
                </a:cubicBezTo>
                <a:cubicBezTo>
                  <a:pt x="2912339" y="3656158"/>
                  <a:pt x="2875330" y="3619117"/>
                  <a:pt x="2838321" y="3563556"/>
                </a:cubicBezTo>
                <a:cubicBezTo>
                  <a:pt x="2801312" y="3507994"/>
                  <a:pt x="2782808" y="3433912"/>
                  <a:pt x="2782808" y="3359829"/>
                </a:cubicBezTo>
                <a:cubicBezTo>
                  <a:pt x="2764304" y="3156103"/>
                  <a:pt x="2764304" y="3156103"/>
                  <a:pt x="2764304" y="3156103"/>
                </a:cubicBezTo>
                <a:cubicBezTo>
                  <a:pt x="2708791" y="2878295"/>
                  <a:pt x="2708791" y="2878295"/>
                  <a:pt x="2708791" y="2878295"/>
                </a:cubicBezTo>
                <a:cubicBezTo>
                  <a:pt x="2671782" y="2767171"/>
                  <a:pt x="2671782" y="2693089"/>
                  <a:pt x="2690286" y="2637527"/>
                </a:cubicBezTo>
                <a:cubicBezTo>
                  <a:pt x="2727295" y="2563445"/>
                  <a:pt x="2801312" y="2489363"/>
                  <a:pt x="2912339" y="2489363"/>
                </a:cubicBezTo>
                <a:cubicBezTo>
                  <a:pt x="2935469" y="2484733"/>
                  <a:pt x="2956286" y="2483575"/>
                  <a:pt x="2975080" y="2484443"/>
                </a:cubicBezTo>
                <a:close/>
                <a:moveTo>
                  <a:pt x="4122198" y="1964873"/>
                </a:moveTo>
                <a:cubicBezTo>
                  <a:pt x="4177850" y="1964873"/>
                  <a:pt x="4233502" y="1983451"/>
                  <a:pt x="4289154" y="2020607"/>
                </a:cubicBezTo>
                <a:cubicBezTo>
                  <a:pt x="4344804" y="2039186"/>
                  <a:pt x="4400456" y="2094920"/>
                  <a:pt x="4437557" y="2169233"/>
                </a:cubicBezTo>
                <a:cubicBezTo>
                  <a:pt x="4567411" y="2336436"/>
                  <a:pt x="4567411" y="2336436"/>
                  <a:pt x="4567411" y="2336436"/>
                </a:cubicBezTo>
                <a:cubicBezTo>
                  <a:pt x="4752916" y="2540795"/>
                  <a:pt x="4752916" y="2540795"/>
                  <a:pt x="4752916" y="2540795"/>
                </a:cubicBezTo>
                <a:cubicBezTo>
                  <a:pt x="4827118" y="2633686"/>
                  <a:pt x="4864220" y="2707999"/>
                  <a:pt x="4882769" y="2763733"/>
                </a:cubicBezTo>
                <a:cubicBezTo>
                  <a:pt x="4882769" y="2838046"/>
                  <a:pt x="4864220" y="2930936"/>
                  <a:pt x="4771467" y="2986671"/>
                </a:cubicBezTo>
                <a:cubicBezTo>
                  <a:pt x="4697264" y="3042405"/>
                  <a:pt x="4623063" y="3060983"/>
                  <a:pt x="4567411" y="3060983"/>
                </a:cubicBezTo>
                <a:cubicBezTo>
                  <a:pt x="4548860" y="3060983"/>
                  <a:pt x="4511759" y="3060983"/>
                  <a:pt x="4474659" y="3042405"/>
                </a:cubicBezTo>
                <a:cubicBezTo>
                  <a:pt x="4437557" y="3023827"/>
                  <a:pt x="4400456" y="2986671"/>
                  <a:pt x="4344804" y="2949514"/>
                </a:cubicBezTo>
                <a:cubicBezTo>
                  <a:pt x="4289154" y="2893780"/>
                  <a:pt x="3955244" y="2466483"/>
                  <a:pt x="3955244" y="2466483"/>
                </a:cubicBezTo>
                <a:cubicBezTo>
                  <a:pt x="3899592" y="2392170"/>
                  <a:pt x="3862491" y="2317858"/>
                  <a:pt x="3862491" y="2280701"/>
                </a:cubicBezTo>
                <a:cubicBezTo>
                  <a:pt x="3862491" y="2224967"/>
                  <a:pt x="3862491" y="2187811"/>
                  <a:pt x="3881042" y="2169233"/>
                </a:cubicBezTo>
                <a:cubicBezTo>
                  <a:pt x="3899592" y="2132076"/>
                  <a:pt x="3918143" y="2113498"/>
                  <a:pt x="3936693" y="2076342"/>
                </a:cubicBezTo>
                <a:cubicBezTo>
                  <a:pt x="3973794" y="2057764"/>
                  <a:pt x="3992345" y="2039186"/>
                  <a:pt x="3992345" y="2039186"/>
                </a:cubicBezTo>
                <a:cubicBezTo>
                  <a:pt x="4029446" y="2002029"/>
                  <a:pt x="4085097" y="1983451"/>
                  <a:pt x="4122198" y="1964873"/>
                </a:cubicBezTo>
                <a:close/>
                <a:moveTo>
                  <a:pt x="146310" y="1953889"/>
                </a:moveTo>
                <a:cubicBezTo>
                  <a:pt x="201962" y="1953889"/>
                  <a:pt x="276164" y="1991027"/>
                  <a:pt x="350366" y="2046733"/>
                </a:cubicBezTo>
                <a:cubicBezTo>
                  <a:pt x="424568" y="2102439"/>
                  <a:pt x="443118" y="2176714"/>
                  <a:pt x="443118" y="2232420"/>
                </a:cubicBezTo>
                <a:cubicBezTo>
                  <a:pt x="443118" y="2288126"/>
                  <a:pt x="424568" y="2362401"/>
                  <a:pt x="368916" y="2455245"/>
                </a:cubicBezTo>
                <a:cubicBezTo>
                  <a:pt x="368916" y="2455245"/>
                  <a:pt x="181092" y="2674589"/>
                  <a:pt x="55877" y="2823429"/>
                </a:cubicBezTo>
                <a:lnTo>
                  <a:pt x="0" y="2890207"/>
                </a:lnTo>
                <a:lnTo>
                  <a:pt x="0" y="2010548"/>
                </a:lnTo>
                <a:lnTo>
                  <a:pt x="48920" y="1981743"/>
                </a:lnTo>
                <a:cubicBezTo>
                  <a:pt x="86021" y="1963174"/>
                  <a:pt x="118485" y="1953889"/>
                  <a:pt x="146310" y="1953889"/>
                </a:cubicBezTo>
                <a:close/>
                <a:moveTo>
                  <a:pt x="4987001" y="730996"/>
                </a:moveTo>
                <a:cubicBezTo>
                  <a:pt x="5079441" y="730996"/>
                  <a:pt x="5079441" y="730996"/>
                  <a:pt x="5079441" y="730996"/>
                </a:cubicBezTo>
                <a:cubicBezTo>
                  <a:pt x="5190368" y="749448"/>
                  <a:pt x="5282808" y="786350"/>
                  <a:pt x="5338271" y="804801"/>
                </a:cubicBezTo>
                <a:cubicBezTo>
                  <a:pt x="5393734" y="841703"/>
                  <a:pt x="5412222" y="897056"/>
                  <a:pt x="5412222" y="970860"/>
                </a:cubicBezTo>
                <a:cubicBezTo>
                  <a:pt x="5412222" y="1007762"/>
                  <a:pt x="5412222" y="1044664"/>
                  <a:pt x="5412222" y="1100017"/>
                </a:cubicBezTo>
                <a:cubicBezTo>
                  <a:pt x="5393734" y="1155371"/>
                  <a:pt x="5375246" y="1210724"/>
                  <a:pt x="5338271" y="1266077"/>
                </a:cubicBezTo>
                <a:cubicBezTo>
                  <a:pt x="5301295" y="1302979"/>
                  <a:pt x="5245832" y="1321430"/>
                  <a:pt x="5171880" y="1339881"/>
                </a:cubicBezTo>
                <a:cubicBezTo>
                  <a:pt x="5060954" y="1339881"/>
                  <a:pt x="5171880" y="1358332"/>
                  <a:pt x="4913050" y="1339881"/>
                </a:cubicBezTo>
                <a:cubicBezTo>
                  <a:pt x="4635731" y="1339881"/>
                  <a:pt x="4580268" y="1339881"/>
                  <a:pt x="4580268" y="1339881"/>
                </a:cubicBezTo>
                <a:cubicBezTo>
                  <a:pt x="4413877" y="1321430"/>
                  <a:pt x="4413877" y="1321430"/>
                  <a:pt x="4413877" y="1321430"/>
                </a:cubicBezTo>
                <a:cubicBezTo>
                  <a:pt x="4321437" y="1302979"/>
                  <a:pt x="4265974" y="1284528"/>
                  <a:pt x="4247486" y="1247626"/>
                </a:cubicBezTo>
                <a:cubicBezTo>
                  <a:pt x="4210510" y="1210724"/>
                  <a:pt x="4192022" y="1173821"/>
                  <a:pt x="4192022" y="1118468"/>
                </a:cubicBezTo>
                <a:cubicBezTo>
                  <a:pt x="4192022" y="1118468"/>
                  <a:pt x="4192022" y="1081566"/>
                  <a:pt x="4192022" y="1026213"/>
                </a:cubicBezTo>
                <a:cubicBezTo>
                  <a:pt x="4192022" y="970860"/>
                  <a:pt x="4210510" y="915507"/>
                  <a:pt x="4247486" y="860154"/>
                </a:cubicBezTo>
                <a:cubicBezTo>
                  <a:pt x="4265974" y="823252"/>
                  <a:pt x="4321437" y="786350"/>
                  <a:pt x="4395389" y="786350"/>
                </a:cubicBezTo>
                <a:cubicBezTo>
                  <a:pt x="4487828" y="767899"/>
                  <a:pt x="4561780" y="767899"/>
                  <a:pt x="4617243" y="767899"/>
                </a:cubicBezTo>
                <a:cubicBezTo>
                  <a:pt x="4783634" y="749448"/>
                  <a:pt x="4876074" y="730996"/>
                  <a:pt x="4987001" y="730996"/>
                </a:cubicBezTo>
                <a:close/>
                <a:moveTo>
                  <a:pt x="3807960" y="0"/>
                </a:moveTo>
                <a:lnTo>
                  <a:pt x="4404064" y="0"/>
                </a:lnTo>
                <a:lnTo>
                  <a:pt x="4368291" y="41360"/>
                </a:lnTo>
                <a:cubicBezTo>
                  <a:pt x="4352100" y="60329"/>
                  <a:pt x="4338800" y="76226"/>
                  <a:pt x="4329548" y="87787"/>
                </a:cubicBezTo>
                <a:cubicBezTo>
                  <a:pt x="4255530" y="161780"/>
                  <a:pt x="4181513" y="198776"/>
                  <a:pt x="4107495" y="198776"/>
                </a:cubicBezTo>
                <a:cubicBezTo>
                  <a:pt x="4033478" y="217275"/>
                  <a:pt x="3959460" y="180278"/>
                  <a:pt x="3885443" y="106285"/>
                </a:cubicBezTo>
                <a:cubicBezTo>
                  <a:pt x="3857687" y="78538"/>
                  <a:pt x="3834556" y="50790"/>
                  <a:pt x="3818365" y="2304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accent3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29A84DA-AD4C-41A3-A664-D3979777F4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619201"/>
            <a:ext cx="3095626" cy="1477328"/>
          </a:xfrm>
        </p:spPr>
        <p:txBody>
          <a:bodyPr>
            <a:normAutofit/>
          </a:bodyPr>
          <a:lstStyle/>
          <a:p>
            <a:r>
              <a:rPr lang="en-US" dirty="0"/>
              <a:t>Servo Motors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487169-1CE5-44CC-99A5-1172591BD9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44000" y="633600"/>
            <a:ext cx="4991962" cy="5135374"/>
          </a:xfrm>
        </p:spPr>
        <p:txBody>
          <a:bodyPr>
            <a:normAutofit/>
          </a:bodyPr>
          <a:lstStyle/>
          <a:p>
            <a:r>
              <a:rPr lang="en-US" dirty="0"/>
              <a:t>Motors that turn shaft to a certain position</a:t>
            </a:r>
          </a:p>
          <a:p>
            <a:r>
              <a:rPr lang="en-US" dirty="0"/>
              <a:t>Used very effectively in toys</a:t>
            </a:r>
          </a:p>
          <a:p>
            <a:pPr lvl="1"/>
            <a:r>
              <a:rPr lang="en-US" dirty="0"/>
              <a:t>Effector moves to a certain place and stops or takes some type of action</a:t>
            </a:r>
          </a:p>
          <a:p>
            <a:pPr lvl="1"/>
            <a:r>
              <a:rPr lang="en-US" dirty="0"/>
              <a:t>Adjusting steering in remote controlled cars</a:t>
            </a:r>
          </a:p>
          <a:p>
            <a:pPr lvl="1"/>
            <a:r>
              <a:rPr lang="en-US" dirty="0"/>
              <a:t>Adjusting wing position in remote controlled  airplanes</a:t>
            </a:r>
          </a:p>
        </p:txBody>
      </p:sp>
    </p:spTree>
    <p:extLst>
      <p:ext uri="{BB962C8B-B14F-4D97-AF65-F5344CB8AC3E}">
        <p14:creationId xmlns:p14="http://schemas.microsoft.com/office/powerpoint/2010/main" val="28118054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7">
            <a:extLst>
              <a:ext uri="{FF2B5EF4-FFF2-40B4-BE49-F238E27FC236}">
                <a16:creationId xmlns:a16="http://schemas.microsoft.com/office/drawing/2014/main" id="{6E9D6223-8D87-4038-BE74-D5224B024F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9">
            <a:extLst>
              <a:ext uri="{FF2B5EF4-FFF2-40B4-BE49-F238E27FC236}">
                <a16:creationId xmlns:a16="http://schemas.microsoft.com/office/drawing/2014/main" id="{A46FBF49-EC0D-4E09-A77B-DB4E8257E7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1">
            <a:extLst>
              <a:ext uri="{FF2B5EF4-FFF2-40B4-BE49-F238E27FC236}">
                <a16:creationId xmlns:a16="http://schemas.microsoft.com/office/drawing/2014/main" id="{63AA13D0-BF0A-4B8F-9FD6-CAE2DCD939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" y="0"/>
            <a:ext cx="9705717" cy="6858000"/>
          </a:xfrm>
          <a:custGeom>
            <a:avLst/>
            <a:gdLst>
              <a:gd name="connsiteX0" fmla="*/ 0 w 9705717"/>
              <a:gd name="connsiteY0" fmla="*/ 0 h 6858000"/>
              <a:gd name="connsiteX1" fmla="*/ 8892014 w 9705717"/>
              <a:gd name="connsiteY1" fmla="*/ 0 h 6858000"/>
              <a:gd name="connsiteX2" fmla="*/ 8948109 w 9705717"/>
              <a:gd name="connsiteY2" fmla="*/ 119185 h 6858000"/>
              <a:gd name="connsiteX3" fmla="*/ 9361712 w 9705717"/>
              <a:gd name="connsiteY3" fmla="*/ 1009060 h 6858000"/>
              <a:gd name="connsiteX4" fmla="*/ 9569814 w 9705717"/>
              <a:gd name="connsiteY4" fmla="*/ 4722415 h 6858000"/>
              <a:gd name="connsiteX5" fmla="*/ 8937785 w 9705717"/>
              <a:gd name="connsiteY5" fmla="*/ 6619105 h 6858000"/>
              <a:gd name="connsiteX6" fmla="*/ 8749280 w 9705717"/>
              <a:gd name="connsiteY6" fmla="*/ 6858000 h 6858000"/>
              <a:gd name="connsiteX7" fmla="*/ 0 w 9705717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705717" h="6858000">
                <a:moveTo>
                  <a:pt x="0" y="0"/>
                </a:moveTo>
                <a:lnTo>
                  <a:pt x="8892014" y="0"/>
                </a:lnTo>
                <a:lnTo>
                  <a:pt x="8948109" y="119185"/>
                </a:lnTo>
                <a:cubicBezTo>
                  <a:pt x="9080774" y="406683"/>
                  <a:pt x="9216041" y="706568"/>
                  <a:pt x="9361712" y="1009060"/>
                </a:cubicBezTo>
                <a:cubicBezTo>
                  <a:pt x="9986018" y="2093861"/>
                  <a:pt x="9569814" y="4346908"/>
                  <a:pt x="9569814" y="4722415"/>
                </a:cubicBezTo>
                <a:cubicBezTo>
                  <a:pt x="9569814" y="5635108"/>
                  <a:pt x="9260912" y="6189243"/>
                  <a:pt x="8937785" y="6619105"/>
                </a:cubicBezTo>
                <a:lnTo>
                  <a:pt x="874928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A13479-D52E-425F-B807-8CD2347E48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619200"/>
            <a:ext cx="6911974" cy="1477328"/>
          </a:xfrm>
        </p:spPr>
        <p:txBody>
          <a:bodyPr wrap="square" anchor="ctr">
            <a:normAutofit/>
          </a:bodyPr>
          <a:lstStyle/>
          <a:p>
            <a:r>
              <a:rPr lang="en-US" dirty="0"/>
              <a:t>Servo Motors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73ED3F-3E28-4879-B9D5-C9BD9A737D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2541600"/>
            <a:ext cx="6911975" cy="3216273"/>
          </a:xfrm>
        </p:spPr>
        <p:txBody>
          <a:bodyPr>
            <a:normAutofit/>
          </a:bodyPr>
          <a:lstStyle/>
          <a:p>
            <a:r>
              <a:rPr lang="en-US" sz="1900" dirty="0"/>
              <a:t>Servo motors are made from DC motors with three additions:</a:t>
            </a:r>
          </a:p>
          <a:p>
            <a:pPr lvl="1"/>
            <a:r>
              <a:rPr lang="en-US" sz="1900" dirty="0"/>
              <a:t>Gear reduction</a:t>
            </a:r>
          </a:p>
          <a:p>
            <a:pPr lvl="1"/>
            <a:r>
              <a:rPr lang="en-US" sz="1900" dirty="0"/>
              <a:t>Position sensor for the motor shaft</a:t>
            </a:r>
          </a:p>
          <a:p>
            <a:pPr lvl="2"/>
            <a:r>
              <a:rPr lang="en-US" sz="1900" dirty="0"/>
              <a:t>Tracks how much motor is turning</a:t>
            </a:r>
          </a:p>
          <a:p>
            <a:pPr lvl="2"/>
            <a:r>
              <a:rPr lang="en-US" sz="1900" dirty="0"/>
              <a:t>Tracks direction of motor</a:t>
            </a:r>
          </a:p>
          <a:p>
            <a:pPr lvl="1"/>
            <a:r>
              <a:rPr lang="en-US" sz="1900" dirty="0"/>
              <a:t>Electronic circuit to control motor</a:t>
            </a:r>
          </a:p>
          <a:p>
            <a:pPr lvl="2"/>
            <a:r>
              <a:rPr lang="en-US" sz="1900" dirty="0"/>
              <a:t>Tells motor how much to turn and in what direction</a:t>
            </a:r>
          </a:p>
          <a:p>
            <a:endParaRPr lang="en-US" sz="1900" dirty="0"/>
          </a:p>
        </p:txBody>
      </p:sp>
      <p:sp>
        <p:nvSpPr>
          <p:cNvPr id="19" name="Freeform 10">
            <a:extLst>
              <a:ext uri="{FF2B5EF4-FFF2-40B4-BE49-F238E27FC236}">
                <a16:creationId xmlns:a16="http://schemas.microsoft.com/office/drawing/2014/main" id="{15BE2CF8-7196-4BC3-B312-B0EE486D92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5824556">
            <a:off x="8226571" y="2916066"/>
            <a:ext cx="3518890" cy="3293724"/>
          </a:xfrm>
          <a:custGeom>
            <a:avLst/>
            <a:gdLst>
              <a:gd name="T0" fmla="*/ 43 w 250"/>
              <a:gd name="T1" fmla="*/ 167 h 234"/>
              <a:gd name="T2" fmla="*/ 70 w 250"/>
              <a:gd name="T3" fmla="*/ 133 h 234"/>
              <a:gd name="T4" fmla="*/ 48 w 250"/>
              <a:gd name="T5" fmla="*/ 134 h 234"/>
              <a:gd name="T6" fmla="*/ 19 w 250"/>
              <a:gd name="T7" fmla="*/ 130 h 234"/>
              <a:gd name="T8" fmla="*/ 6 w 250"/>
              <a:gd name="T9" fmla="*/ 123 h 234"/>
              <a:gd name="T10" fmla="*/ 1 w 250"/>
              <a:gd name="T11" fmla="*/ 103 h 234"/>
              <a:gd name="T12" fmla="*/ 11 w 250"/>
              <a:gd name="T13" fmla="*/ 81 h 234"/>
              <a:gd name="T14" fmla="*/ 23 w 250"/>
              <a:gd name="T15" fmla="*/ 76 h 234"/>
              <a:gd name="T16" fmla="*/ 81 w 250"/>
              <a:gd name="T17" fmla="*/ 78 h 234"/>
              <a:gd name="T18" fmla="*/ 65 w 250"/>
              <a:gd name="T19" fmla="*/ 49 h 234"/>
              <a:gd name="T20" fmla="*/ 57 w 250"/>
              <a:gd name="T21" fmla="*/ 27 h 234"/>
              <a:gd name="T22" fmla="*/ 67 w 250"/>
              <a:gd name="T23" fmla="*/ 12 h 234"/>
              <a:gd name="T24" fmla="*/ 85 w 250"/>
              <a:gd name="T25" fmla="*/ 1 h 234"/>
              <a:gd name="T26" fmla="*/ 101 w 250"/>
              <a:gd name="T27" fmla="*/ 8 h 234"/>
              <a:gd name="T28" fmla="*/ 107 w 250"/>
              <a:gd name="T29" fmla="*/ 15 h 234"/>
              <a:gd name="T30" fmla="*/ 120 w 250"/>
              <a:gd name="T31" fmla="*/ 37 h 234"/>
              <a:gd name="T32" fmla="*/ 131 w 250"/>
              <a:gd name="T33" fmla="*/ 60 h 234"/>
              <a:gd name="T34" fmla="*/ 164 w 250"/>
              <a:gd name="T35" fmla="*/ 25 h 234"/>
              <a:gd name="T36" fmla="*/ 187 w 250"/>
              <a:gd name="T37" fmla="*/ 11 h 234"/>
              <a:gd name="T38" fmla="*/ 205 w 250"/>
              <a:gd name="T39" fmla="*/ 19 h 234"/>
              <a:gd name="T40" fmla="*/ 214 w 250"/>
              <a:gd name="T41" fmla="*/ 34 h 234"/>
              <a:gd name="T42" fmla="*/ 203 w 250"/>
              <a:gd name="T43" fmla="*/ 57 h 234"/>
              <a:gd name="T44" fmla="*/ 166 w 250"/>
              <a:gd name="T45" fmla="*/ 100 h 234"/>
              <a:gd name="T46" fmla="*/ 217 w 250"/>
              <a:gd name="T47" fmla="*/ 98 h 234"/>
              <a:gd name="T48" fmla="*/ 244 w 250"/>
              <a:gd name="T49" fmla="*/ 104 h 234"/>
              <a:gd name="T50" fmla="*/ 249 w 250"/>
              <a:gd name="T51" fmla="*/ 115 h 234"/>
              <a:gd name="T52" fmla="*/ 247 w 250"/>
              <a:gd name="T53" fmla="*/ 129 h 234"/>
              <a:gd name="T54" fmla="*/ 245 w 250"/>
              <a:gd name="T55" fmla="*/ 134 h 234"/>
              <a:gd name="T56" fmla="*/ 241 w 250"/>
              <a:gd name="T57" fmla="*/ 141 h 234"/>
              <a:gd name="T58" fmla="*/ 227 w 250"/>
              <a:gd name="T59" fmla="*/ 147 h 234"/>
              <a:gd name="T60" fmla="*/ 187 w 250"/>
              <a:gd name="T61" fmla="*/ 151 h 234"/>
              <a:gd name="T62" fmla="*/ 160 w 250"/>
              <a:gd name="T63" fmla="*/ 148 h 234"/>
              <a:gd name="T64" fmla="*/ 168 w 250"/>
              <a:gd name="T65" fmla="*/ 168 h 234"/>
              <a:gd name="T66" fmla="*/ 176 w 250"/>
              <a:gd name="T67" fmla="*/ 194 h 234"/>
              <a:gd name="T68" fmla="*/ 176 w 250"/>
              <a:gd name="T69" fmla="*/ 211 h 234"/>
              <a:gd name="T70" fmla="*/ 170 w 250"/>
              <a:gd name="T71" fmla="*/ 221 h 234"/>
              <a:gd name="T72" fmla="*/ 156 w 250"/>
              <a:gd name="T73" fmla="*/ 230 h 234"/>
              <a:gd name="T74" fmla="*/ 130 w 250"/>
              <a:gd name="T75" fmla="*/ 226 h 234"/>
              <a:gd name="T76" fmla="*/ 122 w 250"/>
              <a:gd name="T77" fmla="*/ 213 h 234"/>
              <a:gd name="T78" fmla="*/ 110 w 250"/>
              <a:gd name="T79" fmla="*/ 169 h 234"/>
              <a:gd name="T80" fmla="*/ 92 w 250"/>
              <a:gd name="T81" fmla="*/ 192 h 234"/>
              <a:gd name="T82" fmla="*/ 87 w 250"/>
              <a:gd name="T83" fmla="*/ 197 h 234"/>
              <a:gd name="T84" fmla="*/ 84 w 250"/>
              <a:gd name="T85" fmla="*/ 201 h 234"/>
              <a:gd name="T86" fmla="*/ 65 w 250"/>
              <a:gd name="T87" fmla="*/ 212 h 234"/>
              <a:gd name="T88" fmla="*/ 50 w 250"/>
              <a:gd name="T89" fmla="*/ 204 h 234"/>
              <a:gd name="T90" fmla="*/ 44 w 250"/>
              <a:gd name="T91" fmla="*/ 198 h 234"/>
              <a:gd name="T92" fmla="*/ 38 w 250"/>
              <a:gd name="T93" fmla="*/ 185 h 234"/>
              <a:gd name="T94" fmla="*/ 43 w 250"/>
              <a:gd name="T95" fmla="*/ 167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50" h="234">
                <a:moveTo>
                  <a:pt x="43" y="167"/>
                </a:moveTo>
                <a:cubicBezTo>
                  <a:pt x="70" y="133"/>
                  <a:pt x="70" y="133"/>
                  <a:pt x="70" y="133"/>
                </a:cubicBezTo>
                <a:cubicBezTo>
                  <a:pt x="60" y="134"/>
                  <a:pt x="61" y="134"/>
                  <a:pt x="48" y="134"/>
                </a:cubicBezTo>
                <a:cubicBezTo>
                  <a:pt x="34" y="133"/>
                  <a:pt x="24" y="132"/>
                  <a:pt x="19" y="130"/>
                </a:cubicBezTo>
                <a:cubicBezTo>
                  <a:pt x="13" y="128"/>
                  <a:pt x="9" y="126"/>
                  <a:pt x="6" y="123"/>
                </a:cubicBezTo>
                <a:cubicBezTo>
                  <a:pt x="1" y="119"/>
                  <a:pt x="0" y="112"/>
                  <a:pt x="1" y="103"/>
                </a:cubicBezTo>
                <a:cubicBezTo>
                  <a:pt x="2" y="93"/>
                  <a:pt x="6" y="86"/>
                  <a:pt x="11" y="81"/>
                </a:cubicBezTo>
                <a:cubicBezTo>
                  <a:pt x="15" y="77"/>
                  <a:pt x="18" y="76"/>
                  <a:pt x="23" y="76"/>
                </a:cubicBezTo>
                <a:cubicBezTo>
                  <a:pt x="81" y="78"/>
                  <a:pt x="81" y="78"/>
                  <a:pt x="81" y="78"/>
                </a:cubicBezTo>
                <a:cubicBezTo>
                  <a:pt x="65" y="49"/>
                  <a:pt x="65" y="49"/>
                  <a:pt x="65" y="49"/>
                </a:cubicBezTo>
                <a:cubicBezTo>
                  <a:pt x="58" y="40"/>
                  <a:pt x="56" y="33"/>
                  <a:pt x="57" y="27"/>
                </a:cubicBezTo>
                <a:cubicBezTo>
                  <a:pt x="58" y="21"/>
                  <a:pt x="62" y="16"/>
                  <a:pt x="67" y="12"/>
                </a:cubicBezTo>
                <a:cubicBezTo>
                  <a:pt x="74" y="6"/>
                  <a:pt x="80" y="2"/>
                  <a:pt x="85" y="1"/>
                </a:cubicBezTo>
                <a:cubicBezTo>
                  <a:pt x="90" y="0"/>
                  <a:pt x="95" y="2"/>
                  <a:pt x="101" y="8"/>
                </a:cubicBezTo>
                <a:cubicBezTo>
                  <a:pt x="104" y="11"/>
                  <a:pt x="106" y="13"/>
                  <a:pt x="107" y="15"/>
                </a:cubicBezTo>
                <a:cubicBezTo>
                  <a:pt x="110" y="19"/>
                  <a:pt x="112" y="20"/>
                  <a:pt x="120" y="37"/>
                </a:cubicBezTo>
                <a:cubicBezTo>
                  <a:pt x="129" y="55"/>
                  <a:pt x="128" y="51"/>
                  <a:pt x="131" y="60"/>
                </a:cubicBezTo>
                <a:cubicBezTo>
                  <a:pt x="164" y="25"/>
                  <a:pt x="164" y="25"/>
                  <a:pt x="164" y="25"/>
                </a:cubicBezTo>
                <a:cubicBezTo>
                  <a:pt x="173" y="16"/>
                  <a:pt x="180" y="11"/>
                  <a:pt x="187" y="11"/>
                </a:cubicBezTo>
                <a:cubicBezTo>
                  <a:pt x="193" y="10"/>
                  <a:pt x="200" y="13"/>
                  <a:pt x="205" y="19"/>
                </a:cubicBezTo>
                <a:cubicBezTo>
                  <a:pt x="210" y="24"/>
                  <a:pt x="213" y="29"/>
                  <a:pt x="214" y="34"/>
                </a:cubicBezTo>
                <a:cubicBezTo>
                  <a:pt x="214" y="39"/>
                  <a:pt x="211" y="47"/>
                  <a:pt x="203" y="57"/>
                </a:cubicBezTo>
                <a:cubicBezTo>
                  <a:pt x="166" y="100"/>
                  <a:pt x="166" y="100"/>
                  <a:pt x="166" y="100"/>
                </a:cubicBezTo>
                <a:cubicBezTo>
                  <a:pt x="217" y="98"/>
                  <a:pt x="217" y="98"/>
                  <a:pt x="217" y="98"/>
                </a:cubicBezTo>
                <a:cubicBezTo>
                  <a:pt x="229" y="96"/>
                  <a:pt x="238" y="98"/>
                  <a:pt x="244" y="104"/>
                </a:cubicBezTo>
                <a:cubicBezTo>
                  <a:pt x="247" y="107"/>
                  <a:pt x="249" y="111"/>
                  <a:pt x="249" y="115"/>
                </a:cubicBezTo>
                <a:cubicBezTo>
                  <a:pt x="250" y="120"/>
                  <a:pt x="249" y="124"/>
                  <a:pt x="247" y="129"/>
                </a:cubicBezTo>
                <a:cubicBezTo>
                  <a:pt x="247" y="130"/>
                  <a:pt x="246" y="132"/>
                  <a:pt x="245" y="134"/>
                </a:cubicBezTo>
                <a:cubicBezTo>
                  <a:pt x="244" y="137"/>
                  <a:pt x="243" y="140"/>
                  <a:pt x="241" y="141"/>
                </a:cubicBezTo>
                <a:cubicBezTo>
                  <a:pt x="239" y="144"/>
                  <a:pt x="234" y="146"/>
                  <a:pt x="227" y="147"/>
                </a:cubicBezTo>
                <a:cubicBezTo>
                  <a:pt x="221" y="149"/>
                  <a:pt x="207" y="150"/>
                  <a:pt x="187" y="151"/>
                </a:cubicBezTo>
                <a:cubicBezTo>
                  <a:pt x="175" y="152"/>
                  <a:pt x="161" y="148"/>
                  <a:pt x="160" y="148"/>
                </a:cubicBezTo>
                <a:cubicBezTo>
                  <a:pt x="161" y="151"/>
                  <a:pt x="165" y="161"/>
                  <a:pt x="168" y="168"/>
                </a:cubicBezTo>
                <a:cubicBezTo>
                  <a:pt x="168" y="171"/>
                  <a:pt x="173" y="181"/>
                  <a:pt x="176" y="194"/>
                </a:cubicBezTo>
                <a:cubicBezTo>
                  <a:pt x="179" y="206"/>
                  <a:pt x="176" y="203"/>
                  <a:pt x="176" y="211"/>
                </a:cubicBezTo>
                <a:cubicBezTo>
                  <a:pt x="176" y="214"/>
                  <a:pt x="174" y="217"/>
                  <a:pt x="170" y="221"/>
                </a:cubicBezTo>
                <a:cubicBezTo>
                  <a:pt x="166" y="226"/>
                  <a:pt x="161" y="228"/>
                  <a:pt x="156" y="230"/>
                </a:cubicBezTo>
                <a:cubicBezTo>
                  <a:pt x="147" y="234"/>
                  <a:pt x="137" y="233"/>
                  <a:pt x="130" y="226"/>
                </a:cubicBezTo>
                <a:cubicBezTo>
                  <a:pt x="127" y="223"/>
                  <a:pt x="125" y="219"/>
                  <a:pt x="122" y="213"/>
                </a:cubicBezTo>
                <a:cubicBezTo>
                  <a:pt x="118" y="188"/>
                  <a:pt x="117" y="189"/>
                  <a:pt x="110" y="169"/>
                </a:cubicBezTo>
                <a:cubicBezTo>
                  <a:pt x="92" y="192"/>
                  <a:pt x="92" y="192"/>
                  <a:pt x="92" y="192"/>
                </a:cubicBezTo>
                <a:cubicBezTo>
                  <a:pt x="90" y="193"/>
                  <a:pt x="88" y="195"/>
                  <a:pt x="87" y="197"/>
                </a:cubicBezTo>
                <a:cubicBezTo>
                  <a:pt x="86" y="198"/>
                  <a:pt x="85" y="200"/>
                  <a:pt x="84" y="201"/>
                </a:cubicBezTo>
                <a:cubicBezTo>
                  <a:pt x="76" y="209"/>
                  <a:pt x="70" y="212"/>
                  <a:pt x="65" y="212"/>
                </a:cubicBezTo>
                <a:cubicBezTo>
                  <a:pt x="60" y="211"/>
                  <a:pt x="55" y="209"/>
                  <a:pt x="50" y="204"/>
                </a:cubicBezTo>
                <a:cubicBezTo>
                  <a:pt x="50" y="203"/>
                  <a:pt x="48" y="202"/>
                  <a:pt x="44" y="198"/>
                </a:cubicBezTo>
                <a:cubicBezTo>
                  <a:pt x="41" y="195"/>
                  <a:pt x="39" y="191"/>
                  <a:pt x="38" y="185"/>
                </a:cubicBezTo>
                <a:cubicBezTo>
                  <a:pt x="37" y="179"/>
                  <a:pt x="39" y="173"/>
                  <a:pt x="43" y="16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824057"/>
      </p:ext>
    </p:extLst>
  </p:cSld>
  <p:clrMapOvr>
    <a:masterClrMapping/>
  </p:clrMapOvr>
</p:sld>
</file>

<file path=ppt/theme/theme1.xml><?xml version="1.0" encoding="utf-8"?>
<a:theme xmlns:a="http://schemas.openxmlformats.org/drawingml/2006/main" name="BlobVTI">
  <a:themeElements>
    <a:clrScheme name="AnalogousFromRegularSeedLeftStep">
      <a:dk1>
        <a:srgbClr val="000000"/>
      </a:dk1>
      <a:lt1>
        <a:srgbClr val="FFFFFF"/>
      </a:lt1>
      <a:dk2>
        <a:srgbClr val="1B2430"/>
      </a:dk2>
      <a:lt2>
        <a:srgbClr val="F0F1F3"/>
      </a:lt2>
      <a:accent1>
        <a:srgbClr val="C09D42"/>
      </a:accent1>
      <a:accent2>
        <a:srgbClr val="B95C34"/>
      </a:accent2>
      <a:accent3>
        <a:srgbClr val="CA4554"/>
      </a:accent3>
      <a:accent4>
        <a:srgbClr val="B9347A"/>
      </a:accent4>
      <a:accent5>
        <a:srgbClr val="CA45C3"/>
      </a:accent5>
      <a:accent6>
        <a:srgbClr val="8934B9"/>
      </a:accent6>
      <a:hlink>
        <a:srgbClr val="4769C1"/>
      </a:hlink>
      <a:folHlink>
        <a:srgbClr val="7F7F7F"/>
      </a:folHlink>
    </a:clrScheme>
    <a:fontScheme name="Blob">
      <a:majorFont>
        <a:latin typeface="Sagona Book"/>
        <a:ea typeface=""/>
        <a:cs typeface=""/>
      </a:majorFont>
      <a:minorFont>
        <a:latin typeface="Avenir Next LT Pr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lobVTI" id="{06D3AACF-B619-4265-899F-5E2FB3A445D5}" vid="{F5918863-BA1A-4735-81A8-3E7BFBDA847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534</Words>
  <Application>Microsoft Office PowerPoint</Application>
  <PresentationFormat>Widescreen</PresentationFormat>
  <Paragraphs>67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Avenir Next LT Pro</vt:lpstr>
      <vt:lpstr>Sagona Book</vt:lpstr>
      <vt:lpstr>The Hand Extrablack</vt:lpstr>
      <vt:lpstr>BlobVTI</vt:lpstr>
      <vt:lpstr>Lecture – All About Robot Motors</vt:lpstr>
      <vt:lpstr>What Do Motors Do?</vt:lpstr>
      <vt:lpstr>Various Types of Motors</vt:lpstr>
      <vt:lpstr>Direct Current (DC) Motors</vt:lpstr>
      <vt:lpstr>Work = Force * Distance</vt:lpstr>
      <vt:lpstr>More about DC Motors</vt:lpstr>
      <vt:lpstr>Motor Power</vt:lpstr>
      <vt:lpstr>Servo Motors</vt:lpstr>
      <vt:lpstr>Servo Motors (continued)</vt:lpstr>
      <vt:lpstr>Turning Radius of Servo Motor</vt:lpstr>
      <vt:lpstr>Pulse – Width Modulation</vt:lpstr>
      <vt:lpstr>Position Control &amp; Torque Control</vt:lpstr>
      <vt:lpstr>Make sure you go through this information on motors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– All About Robot Motors</dc:title>
  <dc:creator>Anthony Winchester</dc:creator>
  <cp:lastModifiedBy>Anthony Winchester</cp:lastModifiedBy>
  <cp:revision>10</cp:revision>
  <dcterms:created xsi:type="dcterms:W3CDTF">2021-02-10T05:17:58Z</dcterms:created>
  <dcterms:modified xsi:type="dcterms:W3CDTF">2021-02-10T06:09:19Z</dcterms:modified>
</cp:coreProperties>
</file>