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C847B0-0144-4996-A71E-D0873161B310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A930C6F-3F00-4385-B7B2-4CDE6F228A1C}">
      <dgm:prSet/>
      <dgm:spPr/>
      <dgm:t>
        <a:bodyPr/>
        <a:lstStyle/>
        <a:p>
          <a:r>
            <a:rPr lang="en-US"/>
            <a:t>Ohmic Region</a:t>
          </a:r>
        </a:p>
      </dgm:t>
    </dgm:pt>
    <dgm:pt modelId="{772A91E6-AA7B-4191-B727-8B5128D3DB8A}" type="parTrans" cxnId="{4A743112-BD8E-4BF2-BFAF-4B11556F5DEC}">
      <dgm:prSet/>
      <dgm:spPr/>
      <dgm:t>
        <a:bodyPr/>
        <a:lstStyle/>
        <a:p>
          <a:endParaRPr lang="en-US"/>
        </a:p>
      </dgm:t>
    </dgm:pt>
    <dgm:pt modelId="{5BBC5032-5D27-4353-BE21-DB5D27351E7C}" type="sibTrans" cxnId="{4A743112-BD8E-4BF2-BFAF-4B11556F5DEC}">
      <dgm:prSet/>
      <dgm:spPr/>
      <dgm:t>
        <a:bodyPr/>
        <a:lstStyle/>
        <a:p>
          <a:endParaRPr lang="en-US"/>
        </a:p>
      </dgm:t>
    </dgm:pt>
    <dgm:pt modelId="{1F3D7108-53D5-4743-A1E7-2998E7ACFA54}">
      <dgm:prSet/>
      <dgm:spPr/>
      <dgm:t>
        <a:bodyPr/>
        <a:lstStyle/>
        <a:p>
          <a:r>
            <a:rPr lang="en-US"/>
            <a:t>When the voltage between the Gate and the Source is 0, the depletion layer of the channel is very small and the JFET acts like a voltage-controlled resistor</a:t>
          </a:r>
        </a:p>
      </dgm:t>
    </dgm:pt>
    <dgm:pt modelId="{5708F31A-3571-4F10-95E7-DD1CE0C2FA63}" type="parTrans" cxnId="{72AA178C-8ACF-400C-9CDD-4C95ED674D89}">
      <dgm:prSet/>
      <dgm:spPr/>
      <dgm:t>
        <a:bodyPr/>
        <a:lstStyle/>
        <a:p>
          <a:endParaRPr lang="en-US"/>
        </a:p>
      </dgm:t>
    </dgm:pt>
    <dgm:pt modelId="{1230DD26-DFEA-4466-8189-D82006C48681}" type="sibTrans" cxnId="{72AA178C-8ACF-400C-9CDD-4C95ED674D89}">
      <dgm:prSet/>
      <dgm:spPr/>
      <dgm:t>
        <a:bodyPr/>
        <a:lstStyle/>
        <a:p>
          <a:endParaRPr lang="en-US"/>
        </a:p>
      </dgm:t>
    </dgm:pt>
    <dgm:pt modelId="{78A71DA7-2FB7-4FE9-8EFA-DFE8C76BCA76}">
      <dgm:prSet/>
      <dgm:spPr/>
      <dgm:t>
        <a:bodyPr/>
        <a:lstStyle/>
        <a:p>
          <a:r>
            <a:rPr lang="en-US"/>
            <a:t>Cut-off Region</a:t>
          </a:r>
        </a:p>
      </dgm:t>
    </dgm:pt>
    <dgm:pt modelId="{C08EFDE7-2D3B-4916-AAF7-5BA6348BD9E3}" type="parTrans" cxnId="{34B57500-F8EC-43D2-A4DB-C556A658CDCD}">
      <dgm:prSet/>
      <dgm:spPr/>
      <dgm:t>
        <a:bodyPr/>
        <a:lstStyle/>
        <a:p>
          <a:endParaRPr lang="en-US"/>
        </a:p>
      </dgm:t>
    </dgm:pt>
    <dgm:pt modelId="{3023B735-1B76-483A-8DB9-174A81D8C2DC}" type="sibTrans" cxnId="{34B57500-F8EC-43D2-A4DB-C556A658CDCD}">
      <dgm:prSet/>
      <dgm:spPr/>
      <dgm:t>
        <a:bodyPr/>
        <a:lstStyle/>
        <a:p>
          <a:endParaRPr lang="en-US"/>
        </a:p>
      </dgm:t>
    </dgm:pt>
    <dgm:pt modelId="{BBAEA56A-19CE-4188-8023-35405F46B0EC}">
      <dgm:prSet/>
      <dgm:spPr/>
      <dgm:t>
        <a:bodyPr/>
        <a:lstStyle/>
        <a:p>
          <a:r>
            <a:rPr lang="en-US"/>
            <a:t>Also known as the pinch-off region where the Gate voltage is sufficient for the JFET to act as an open circuit because channel resistance is at max</a:t>
          </a:r>
        </a:p>
      </dgm:t>
    </dgm:pt>
    <dgm:pt modelId="{FDF5C779-AE68-473C-B4BB-E71A0758B5B3}" type="parTrans" cxnId="{4CB4D07A-32F3-42B0-A89C-507D0C2F9FFF}">
      <dgm:prSet/>
      <dgm:spPr/>
      <dgm:t>
        <a:bodyPr/>
        <a:lstStyle/>
        <a:p>
          <a:endParaRPr lang="en-US"/>
        </a:p>
      </dgm:t>
    </dgm:pt>
    <dgm:pt modelId="{8B028049-5E03-46C0-9133-C403FF060885}" type="sibTrans" cxnId="{4CB4D07A-32F3-42B0-A89C-507D0C2F9FFF}">
      <dgm:prSet/>
      <dgm:spPr/>
      <dgm:t>
        <a:bodyPr/>
        <a:lstStyle/>
        <a:p>
          <a:endParaRPr lang="en-US"/>
        </a:p>
      </dgm:t>
    </dgm:pt>
    <dgm:pt modelId="{5CF835F8-055C-4E8E-8E06-B4E9AEDA5CB9}">
      <dgm:prSet/>
      <dgm:spPr/>
      <dgm:t>
        <a:bodyPr/>
        <a:lstStyle/>
        <a:p>
          <a:r>
            <a:rPr lang="en-US"/>
            <a:t>Saturation (Active) Region</a:t>
          </a:r>
        </a:p>
      </dgm:t>
    </dgm:pt>
    <dgm:pt modelId="{2A43A56F-6078-4CCD-BAE4-8568BBEE2571}" type="parTrans" cxnId="{4E961CE0-3CDD-495D-8571-C245A0BB983E}">
      <dgm:prSet/>
      <dgm:spPr/>
      <dgm:t>
        <a:bodyPr/>
        <a:lstStyle/>
        <a:p>
          <a:endParaRPr lang="en-US"/>
        </a:p>
      </dgm:t>
    </dgm:pt>
    <dgm:pt modelId="{D257DEAD-B3F7-4449-89DC-F6CF8D4EE18C}" type="sibTrans" cxnId="{4E961CE0-3CDD-495D-8571-C245A0BB983E}">
      <dgm:prSet/>
      <dgm:spPr/>
      <dgm:t>
        <a:bodyPr/>
        <a:lstStyle/>
        <a:p>
          <a:endParaRPr lang="en-US"/>
        </a:p>
      </dgm:t>
    </dgm:pt>
    <dgm:pt modelId="{2AFDBCDA-6A4B-4457-9667-CF6155079848}">
      <dgm:prSet/>
      <dgm:spPr/>
      <dgm:t>
        <a:bodyPr/>
        <a:lstStyle/>
        <a:p>
          <a:r>
            <a:rPr lang="en-US"/>
            <a:t>JFET becomes a good conductor and is controlled by the Gate-Source voltage while the Drain-Source voltage has little or no effect.</a:t>
          </a:r>
        </a:p>
      </dgm:t>
    </dgm:pt>
    <dgm:pt modelId="{0E61C5A7-4DB5-40FA-92F6-7C62AD02728C}" type="parTrans" cxnId="{DBF261D7-C96D-49BB-A426-C6E2D255B9E1}">
      <dgm:prSet/>
      <dgm:spPr/>
      <dgm:t>
        <a:bodyPr/>
        <a:lstStyle/>
        <a:p>
          <a:endParaRPr lang="en-US"/>
        </a:p>
      </dgm:t>
    </dgm:pt>
    <dgm:pt modelId="{4210A45D-0973-4BC5-A033-CC4B29D26821}" type="sibTrans" cxnId="{DBF261D7-C96D-49BB-A426-C6E2D255B9E1}">
      <dgm:prSet/>
      <dgm:spPr/>
      <dgm:t>
        <a:bodyPr/>
        <a:lstStyle/>
        <a:p>
          <a:endParaRPr lang="en-US"/>
        </a:p>
      </dgm:t>
    </dgm:pt>
    <dgm:pt modelId="{0E527414-2CF9-4A88-982C-856809B9B78F}">
      <dgm:prSet/>
      <dgm:spPr/>
      <dgm:t>
        <a:bodyPr/>
        <a:lstStyle/>
        <a:p>
          <a:r>
            <a:rPr lang="en-US"/>
            <a:t>Breakdown Region</a:t>
          </a:r>
        </a:p>
      </dgm:t>
    </dgm:pt>
    <dgm:pt modelId="{A093D48D-1FDC-4669-B12B-A31602223A2A}" type="parTrans" cxnId="{054DB4C8-011B-4819-960C-1574A5DAAE61}">
      <dgm:prSet/>
      <dgm:spPr/>
      <dgm:t>
        <a:bodyPr/>
        <a:lstStyle/>
        <a:p>
          <a:endParaRPr lang="en-US"/>
        </a:p>
      </dgm:t>
    </dgm:pt>
    <dgm:pt modelId="{5951F820-CDDF-438F-BAA5-B862631AEEA9}" type="sibTrans" cxnId="{054DB4C8-011B-4819-960C-1574A5DAAE61}">
      <dgm:prSet/>
      <dgm:spPr/>
      <dgm:t>
        <a:bodyPr/>
        <a:lstStyle/>
        <a:p>
          <a:endParaRPr lang="en-US"/>
        </a:p>
      </dgm:t>
    </dgm:pt>
    <dgm:pt modelId="{E6EDA7A1-9025-4FC8-8070-1E624337AFB9}">
      <dgm:prSet/>
      <dgm:spPr/>
      <dgm:t>
        <a:bodyPr/>
        <a:lstStyle/>
        <a:p>
          <a:r>
            <a:rPr lang="en-US"/>
            <a:t>Voltage between the Drain and the Source is high enough to cause the resistive channel to break down and pass uncontrolled max current</a:t>
          </a:r>
        </a:p>
      </dgm:t>
    </dgm:pt>
    <dgm:pt modelId="{3A87D39F-D342-45D6-8DF3-B49579473C0B}" type="parTrans" cxnId="{7567C874-AEA0-48AB-AB95-36971F9E0E2C}">
      <dgm:prSet/>
      <dgm:spPr/>
      <dgm:t>
        <a:bodyPr/>
        <a:lstStyle/>
        <a:p>
          <a:endParaRPr lang="en-US"/>
        </a:p>
      </dgm:t>
    </dgm:pt>
    <dgm:pt modelId="{E4BD5C02-3D8B-416E-BEC2-934F8AA895DA}" type="sibTrans" cxnId="{7567C874-AEA0-48AB-AB95-36971F9E0E2C}">
      <dgm:prSet/>
      <dgm:spPr/>
      <dgm:t>
        <a:bodyPr/>
        <a:lstStyle/>
        <a:p>
          <a:endParaRPr lang="en-US"/>
        </a:p>
      </dgm:t>
    </dgm:pt>
    <dgm:pt modelId="{1AA8C805-E60C-4E0E-9183-C9474C4C96B4}" type="pres">
      <dgm:prSet presAssocID="{7BC847B0-0144-4996-A71E-D0873161B310}" presName="linear" presStyleCnt="0">
        <dgm:presLayoutVars>
          <dgm:dir/>
          <dgm:animLvl val="lvl"/>
          <dgm:resizeHandles val="exact"/>
        </dgm:presLayoutVars>
      </dgm:prSet>
      <dgm:spPr/>
    </dgm:pt>
    <dgm:pt modelId="{685730BD-FCBB-4142-BBFE-FBB5FBF48D43}" type="pres">
      <dgm:prSet presAssocID="{DA930C6F-3F00-4385-B7B2-4CDE6F228A1C}" presName="parentLin" presStyleCnt="0"/>
      <dgm:spPr/>
    </dgm:pt>
    <dgm:pt modelId="{3D0BAF2B-0275-4BC4-B1F9-DBFA50ED6742}" type="pres">
      <dgm:prSet presAssocID="{DA930C6F-3F00-4385-B7B2-4CDE6F228A1C}" presName="parentLeftMargin" presStyleLbl="node1" presStyleIdx="0" presStyleCnt="4"/>
      <dgm:spPr/>
    </dgm:pt>
    <dgm:pt modelId="{B4B290CF-C6AA-4B6A-ABE5-847DF9B3D388}" type="pres">
      <dgm:prSet presAssocID="{DA930C6F-3F00-4385-B7B2-4CDE6F228A1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331BBB0-689A-4ACF-B13A-64CECE6F81DE}" type="pres">
      <dgm:prSet presAssocID="{DA930C6F-3F00-4385-B7B2-4CDE6F228A1C}" presName="negativeSpace" presStyleCnt="0"/>
      <dgm:spPr/>
    </dgm:pt>
    <dgm:pt modelId="{4B49F235-416D-4777-A353-A0B4765786BB}" type="pres">
      <dgm:prSet presAssocID="{DA930C6F-3F00-4385-B7B2-4CDE6F228A1C}" presName="childText" presStyleLbl="conFgAcc1" presStyleIdx="0" presStyleCnt="4">
        <dgm:presLayoutVars>
          <dgm:bulletEnabled val="1"/>
        </dgm:presLayoutVars>
      </dgm:prSet>
      <dgm:spPr/>
    </dgm:pt>
    <dgm:pt modelId="{2ECCFFB7-9090-4628-841D-B3ED99482619}" type="pres">
      <dgm:prSet presAssocID="{5BBC5032-5D27-4353-BE21-DB5D27351E7C}" presName="spaceBetweenRectangles" presStyleCnt="0"/>
      <dgm:spPr/>
    </dgm:pt>
    <dgm:pt modelId="{A20405F7-2B3A-472B-AD84-F56AEE51F396}" type="pres">
      <dgm:prSet presAssocID="{78A71DA7-2FB7-4FE9-8EFA-DFE8C76BCA76}" presName="parentLin" presStyleCnt="0"/>
      <dgm:spPr/>
    </dgm:pt>
    <dgm:pt modelId="{63A301E8-3F4F-4600-AF84-91DA9DDD6A22}" type="pres">
      <dgm:prSet presAssocID="{78A71DA7-2FB7-4FE9-8EFA-DFE8C76BCA76}" presName="parentLeftMargin" presStyleLbl="node1" presStyleIdx="0" presStyleCnt="4"/>
      <dgm:spPr/>
    </dgm:pt>
    <dgm:pt modelId="{0272BC6A-001F-48CC-9E28-86DAA4327519}" type="pres">
      <dgm:prSet presAssocID="{78A71DA7-2FB7-4FE9-8EFA-DFE8C76BCA7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68F57AF-4306-4A22-A060-EB68E416252D}" type="pres">
      <dgm:prSet presAssocID="{78A71DA7-2FB7-4FE9-8EFA-DFE8C76BCA76}" presName="negativeSpace" presStyleCnt="0"/>
      <dgm:spPr/>
    </dgm:pt>
    <dgm:pt modelId="{A3719E07-6BFC-46E4-92FA-F47332A1E2F4}" type="pres">
      <dgm:prSet presAssocID="{78A71DA7-2FB7-4FE9-8EFA-DFE8C76BCA76}" presName="childText" presStyleLbl="conFgAcc1" presStyleIdx="1" presStyleCnt="4">
        <dgm:presLayoutVars>
          <dgm:bulletEnabled val="1"/>
        </dgm:presLayoutVars>
      </dgm:prSet>
      <dgm:spPr/>
    </dgm:pt>
    <dgm:pt modelId="{DB20AC32-7D46-4069-BB1A-F3AB369F6767}" type="pres">
      <dgm:prSet presAssocID="{3023B735-1B76-483A-8DB9-174A81D8C2DC}" presName="spaceBetweenRectangles" presStyleCnt="0"/>
      <dgm:spPr/>
    </dgm:pt>
    <dgm:pt modelId="{486127C1-1E71-46CB-9CD3-A1FFA771DC5B}" type="pres">
      <dgm:prSet presAssocID="{5CF835F8-055C-4E8E-8E06-B4E9AEDA5CB9}" presName="parentLin" presStyleCnt="0"/>
      <dgm:spPr/>
    </dgm:pt>
    <dgm:pt modelId="{02C6527F-6DA1-4118-97E4-65622C522D19}" type="pres">
      <dgm:prSet presAssocID="{5CF835F8-055C-4E8E-8E06-B4E9AEDA5CB9}" presName="parentLeftMargin" presStyleLbl="node1" presStyleIdx="1" presStyleCnt="4"/>
      <dgm:spPr/>
    </dgm:pt>
    <dgm:pt modelId="{22A4E5D2-8FD6-481A-A131-18219BC9973A}" type="pres">
      <dgm:prSet presAssocID="{5CF835F8-055C-4E8E-8E06-B4E9AEDA5CB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8036647-895A-4747-9926-C812F872A568}" type="pres">
      <dgm:prSet presAssocID="{5CF835F8-055C-4E8E-8E06-B4E9AEDA5CB9}" presName="negativeSpace" presStyleCnt="0"/>
      <dgm:spPr/>
    </dgm:pt>
    <dgm:pt modelId="{AF672C92-D77F-46AF-8FC3-940E7DCF22C0}" type="pres">
      <dgm:prSet presAssocID="{5CF835F8-055C-4E8E-8E06-B4E9AEDA5CB9}" presName="childText" presStyleLbl="conFgAcc1" presStyleIdx="2" presStyleCnt="4">
        <dgm:presLayoutVars>
          <dgm:bulletEnabled val="1"/>
        </dgm:presLayoutVars>
      </dgm:prSet>
      <dgm:spPr/>
    </dgm:pt>
    <dgm:pt modelId="{5385D393-6F5F-4E91-ABFB-2A7C5A6BA41F}" type="pres">
      <dgm:prSet presAssocID="{D257DEAD-B3F7-4449-89DC-F6CF8D4EE18C}" presName="spaceBetweenRectangles" presStyleCnt="0"/>
      <dgm:spPr/>
    </dgm:pt>
    <dgm:pt modelId="{3A20C543-3DC1-4D2E-B967-822465B17C88}" type="pres">
      <dgm:prSet presAssocID="{0E527414-2CF9-4A88-982C-856809B9B78F}" presName="parentLin" presStyleCnt="0"/>
      <dgm:spPr/>
    </dgm:pt>
    <dgm:pt modelId="{207E1A38-9C8B-431D-A667-557E6ECD2481}" type="pres">
      <dgm:prSet presAssocID="{0E527414-2CF9-4A88-982C-856809B9B78F}" presName="parentLeftMargin" presStyleLbl="node1" presStyleIdx="2" presStyleCnt="4"/>
      <dgm:spPr/>
    </dgm:pt>
    <dgm:pt modelId="{79CA6FF9-6803-4DBF-A5F0-34B5634A1CF6}" type="pres">
      <dgm:prSet presAssocID="{0E527414-2CF9-4A88-982C-856809B9B78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6485BE2-354E-41B6-8652-88CFEA193FAC}" type="pres">
      <dgm:prSet presAssocID="{0E527414-2CF9-4A88-982C-856809B9B78F}" presName="negativeSpace" presStyleCnt="0"/>
      <dgm:spPr/>
    </dgm:pt>
    <dgm:pt modelId="{9F61C324-586C-4DA9-A3AF-3F00550B7EBC}" type="pres">
      <dgm:prSet presAssocID="{0E527414-2CF9-4A88-982C-856809B9B78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4B57500-F8EC-43D2-A4DB-C556A658CDCD}" srcId="{7BC847B0-0144-4996-A71E-D0873161B310}" destId="{78A71DA7-2FB7-4FE9-8EFA-DFE8C76BCA76}" srcOrd="1" destOrd="0" parTransId="{C08EFDE7-2D3B-4916-AAF7-5BA6348BD9E3}" sibTransId="{3023B735-1B76-483A-8DB9-174A81D8C2DC}"/>
    <dgm:cxn modelId="{4A743112-BD8E-4BF2-BFAF-4B11556F5DEC}" srcId="{7BC847B0-0144-4996-A71E-D0873161B310}" destId="{DA930C6F-3F00-4385-B7B2-4CDE6F228A1C}" srcOrd="0" destOrd="0" parTransId="{772A91E6-AA7B-4191-B727-8B5128D3DB8A}" sibTransId="{5BBC5032-5D27-4353-BE21-DB5D27351E7C}"/>
    <dgm:cxn modelId="{5B2B3412-AA43-4243-B4AE-73E74DB5062B}" type="presOf" srcId="{DA930C6F-3F00-4385-B7B2-4CDE6F228A1C}" destId="{3D0BAF2B-0275-4BC4-B1F9-DBFA50ED6742}" srcOrd="0" destOrd="0" presId="urn:microsoft.com/office/officeart/2005/8/layout/list1"/>
    <dgm:cxn modelId="{E49E0644-1FD6-4868-A37C-53CBB781C732}" type="presOf" srcId="{2AFDBCDA-6A4B-4457-9667-CF6155079848}" destId="{AF672C92-D77F-46AF-8FC3-940E7DCF22C0}" srcOrd="0" destOrd="0" presId="urn:microsoft.com/office/officeart/2005/8/layout/list1"/>
    <dgm:cxn modelId="{CA2C8768-8368-4702-B581-A73708A633A1}" type="presOf" srcId="{7BC847B0-0144-4996-A71E-D0873161B310}" destId="{1AA8C805-E60C-4E0E-9183-C9474C4C96B4}" srcOrd="0" destOrd="0" presId="urn:microsoft.com/office/officeart/2005/8/layout/list1"/>
    <dgm:cxn modelId="{7567C874-AEA0-48AB-AB95-36971F9E0E2C}" srcId="{0E527414-2CF9-4A88-982C-856809B9B78F}" destId="{E6EDA7A1-9025-4FC8-8070-1E624337AFB9}" srcOrd="0" destOrd="0" parTransId="{3A87D39F-D342-45D6-8DF3-B49579473C0B}" sibTransId="{E4BD5C02-3D8B-416E-BEC2-934F8AA895DA}"/>
    <dgm:cxn modelId="{4CB4D07A-32F3-42B0-A89C-507D0C2F9FFF}" srcId="{78A71DA7-2FB7-4FE9-8EFA-DFE8C76BCA76}" destId="{BBAEA56A-19CE-4188-8023-35405F46B0EC}" srcOrd="0" destOrd="0" parTransId="{FDF5C779-AE68-473C-B4BB-E71A0758B5B3}" sibTransId="{8B028049-5E03-46C0-9133-C403FF060885}"/>
    <dgm:cxn modelId="{72AA178C-8ACF-400C-9CDD-4C95ED674D89}" srcId="{DA930C6F-3F00-4385-B7B2-4CDE6F228A1C}" destId="{1F3D7108-53D5-4743-A1E7-2998E7ACFA54}" srcOrd="0" destOrd="0" parTransId="{5708F31A-3571-4F10-95E7-DD1CE0C2FA63}" sibTransId="{1230DD26-DFEA-4466-8189-D82006C48681}"/>
    <dgm:cxn modelId="{5A9E428E-26A1-44FE-BF38-AD1722A31B50}" type="presOf" srcId="{0E527414-2CF9-4A88-982C-856809B9B78F}" destId="{207E1A38-9C8B-431D-A667-557E6ECD2481}" srcOrd="0" destOrd="0" presId="urn:microsoft.com/office/officeart/2005/8/layout/list1"/>
    <dgm:cxn modelId="{3BA38690-DCB6-47E8-A40A-0B048FE9A3C2}" type="presOf" srcId="{0E527414-2CF9-4A88-982C-856809B9B78F}" destId="{79CA6FF9-6803-4DBF-A5F0-34B5634A1CF6}" srcOrd="1" destOrd="0" presId="urn:microsoft.com/office/officeart/2005/8/layout/list1"/>
    <dgm:cxn modelId="{D3058D98-C572-4A69-A8FD-884092F87718}" type="presOf" srcId="{5CF835F8-055C-4E8E-8E06-B4E9AEDA5CB9}" destId="{22A4E5D2-8FD6-481A-A131-18219BC9973A}" srcOrd="1" destOrd="0" presId="urn:microsoft.com/office/officeart/2005/8/layout/list1"/>
    <dgm:cxn modelId="{76A8E0B6-8881-40E8-A14C-7C2C24434290}" type="presOf" srcId="{5CF835F8-055C-4E8E-8E06-B4E9AEDA5CB9}" destId="{02C6527F-6DA1-4118-97E4-65622C522D19}" srcOrd="0" destOrd="0" presId="urn:microsoft.com/office/officeart/2005/8/layout/list1"/>
    <dgm:cxn modelId="{67DB87BA-158E-4DC2-B5EB-4367BC296384}" type="presOf" srcId="{78A71DA7-2FB7-4FE9-8EFA-DFE8C76BCA76}" destId="{63A301E8-3F4F-4600-AF84-91DA9DDD6A22}" srcOrd="0" destOrd="0" presId="urn:microsoft.com/office/officeart/2005/8/layout/list1"/>
    <dgm:cxn modelId="{4C71E7C1-6038-4CE3-AD3C-EAE2BFE254B2}" type="presOf" srcId="{DA930C6F-3F00-4385-B7B2-4CDE6F228A1C}" destId="{B4B290CF-C6AA-4B6A-ABE5-847DF9B3D388}" srcOrd="1" destOrd="0" presId="urn:microsoft.com/office/officeart/2005/8/layout/list1"/>
    <dgm:cxn modelId="{054DB4C8-011B-4819-960C-1574A5DAAE61}" srcId="{7BC847B0-0144-4996-A71E-D0873161B310}" destId="{0E527414-2CF9-4A88-982C-856809B9B78F}" srcOrd="3" destOrd="0" parTransId="{A093D48D-1FDC-4669-B12B-A31602223A2A}" sibTransId="{5951F820-CDDF-438F-BAA5-B862631AEEA9}"/>
    <dgm:cxn modelId="{3A2A60CC-FB2E-47C8-96B7-D751F0EBBE04}" type="presOf" srcId="{1F3D7108-53D5-4743-A1E7-2998E7ACFA54}" destId="{4B49F235-416D-4777-A353-A0B4765786BB}" srcOrd="0" destOrd="0" presId="urn:microsoft.com/office/officeart/2005/8/layout/list1"/>
    <dgm:cxn modelId="{DBF261D7-C96D-49BB-A426-C6E2D255B9E1}" srcId="{5CF835F8-055C-4E8E-8E06-B4E9AEDA5CB9}" destId="{2AFDBCDA-6A4B-4457-9667-CF6155079848}" srcOrd="0" destOrd="0" parTransId="{0E61C5A7-4DB5-40FA-92F6-7C62AD02728C}" sibTransId="{4210A45D-0973-4BC5-A033-CC4B29D26821}"/>
    <dgm:cxn modelId="{4E961CE0-3CDD-495D-8571-C245A0BB983E}" srcId="{7BC847B0-0144-4996-A71E-D0873161B310}" destId="{5CF835F8-055C-4E8E-8E06-B4E9AEDA5CB9}" srcOrd="2" destOrd="0" parTransId="{2A43A56F-6078-4CCD-BAE4-8568BBEE2571}" sibTransId="{D257DEAD-B3F7-4449-89DC-F6CF8D4EE18C}"/>
    <dgm:cxn modelId="{A6A315E9-C126-4B41-B8B9-4E2CFFD1842B}" type="presOf" srcId="{E6EDA7A1-9025-4FC8-8070-1E624337AFB9}" destId="{9F61C324-586C-4DA9-A3AF-3F00550B7EBC}" srcOrd="0" destOrd="0" presId="urn:microsoft.com/office/officeart/2005/8/layout/list1"/>
    <dgm:cxn modelId="{D399FFF2-1126-4ACB-B0DE-68BA5127CC2E}" type="presOf" srcId="{78A71DA7-2FB7-4FE9-8EFA-DFE8C76BCA76}" destId="{0272BC6A-001F-48CC-9E28-86DAA4327519}" srcOrd="1" destOrd="0" presId="urn:microsoft.com/office/officeart/2005/8/layout/list1"/>
    <dgm:cxn modelId="{1948E0F4-C0CC-463D-A20E-570F5B25342F}" type="presOf" srcId="{BBAEA56A-19CE-4188-8023-35405F46B0EC}" destId="{A3719E07-6BFC-46E4-92FA-F47332A1E2F4}" srcOrd="0" destOrd="0" presId="urn:microsoft.com/office/officeart/2005/8/layout/list1"/>
    <dgm:cxn modelId="{FACC0081-FAE2-4E02-89A8-5E9E2CAEF696}" type="presParOf" srcId="{1AA8C805-E60C-4E0E-9183-C9474C4C96B4}" destId="{685730BD-FCBB-4142-BBFE-FBB5FBF48D43}" srcOrd="0" destOrd="0" presId="urn:microsoft.com/office/officeart/2005/8/layout/list1"/>
    <dgm:cxn modelId="{55962E75-06D6-4580-BA5C-2B698A0AF66A}" type="presParOf" srcId="{685730BD-FCBB-4142-BBFE-FBB5FBF48D43}" destId="{3D0BAF2B-0275-4BC4-B1F9-DBFA50ED6742}" srcOrd="0" destOrd="0" presId="urn:microsoft.com/office/officeart/2005/8/layout/list1"/>
    <dgm:cxn modelId="{96CC2506-BE39-4036-9DE5-E6D9E709F06C}" type="presParOf" srcId="{685730BD-FCBB-4142-BBFE-FBB5FBF48D43}" destId="{B4B290CF-C6AA-4B6A-ABE5-847DF9B3D388}" srcOrd="1" destOrd="0" presId="urn:microsoft.com/office/officeart/2005/8/layout/list1"/>
    <dgm:cxn modelId="{EB0A996C-0133-4A16-92E5-9CB01B8C3AE1}" type="presParOf" srcId="{1AA8C805-E60C-4E0E-9183-C9474C4C96B4}" destId="{D331BBB0-689A-4ACF-B13A-64CECE6F81DE}" srcOrd="1" destOrd="0" presId="urn:microsoft.com/office/officeart/2005/8/layout/list1"/>
    <dgm:cxn modelId="{0E67CDF0-0833-4224-8F4E-25170F2AC309}" type="presParOf" srcId="{1AA8C805-E60C-4E0E-9183-C9474C4C96B4}" destId="{4B49F235-416D-4777-A353-A0B4765786BB}" srcOrd="2" destOrd="0" presId="urn:microsoft.com/office/officeart/2005/8/layout/list1"/>
    <dgm:cxn modelId="{BA75D35F-179E-4FEB-91F6-09DFC4205013}" type="presParOf" srcId="{1AA8C805-E60C-4E0E-9183-C9474C4C96B4}" destId="{2ECCFFB7-9090-4628-841D-B3ED99482619}" srcOrd="3" destOrd="0" presId="urn:microsoft.com/office/officeart/2005/8/layout/list1"/>
    <dgm:cxn modelId="{6B56449A-7204-4B66-9329-D1A8F65F5644}" type="presParOf" srcId="{1AA8C805-E60C-4E0E-9183-C9474C4C96B4}" destId="{A20405F7-2B3A-472B-AD84-F56AEE51F396}" srcOrd="4" destOrd="0" presId="urn:microsoft.com/office/officeart/2005/8/layout/list1"/>
    <dgm:cxn modelId="{95F9FB97-FFFC-4B6E-B144-034DEC708E07}" type="presParOf" srcId="{A20405F7-2B3A-472B-AD84-F56AEE51F396}" destId="{63A301E8-3F4F-4600-AF84-91DA9DDD6A22}" srcOrd="0" destOrd="0" presId="urn:microsoft.com/office/officeart/2005/8/layout/list1"/>
    <dgm:cxn modelId="{DD1C3843-76AB-44EA-BF88-7B038F869823}" type="presParOf" srcId="{A20405F7-2B3A-472B-AD84-F56AEE51F396}" destId="{0272BC6A-001F-48CC-9E28-86DAA4327519}" srcOrd="1" destOrd="0" presId="urn:microsoft.com/office/officeart/2005/8/layout/list1"/>
    <dgm:cxn modelId="{55F79163-0895-49E4-BF8C-6F632A55D5DF}" type="presParOf" srcId="{1AA8C805-E60C-4E0E-9183-C9474C4C96B4}" destId="{668F57AF-4306-4A22-A060-EB68E416252D}" srcOrd="5" destOrd="0" presId="urn:microsoft.com/office/officeart/2005/8/layout/list1"/>
    <dgm:cxn modelId="{A280BA8A-B6C2-410F-A017-69F8744E1DBC}" type="presParOf" srcId="{1AA8C805-E60C-4E0E-9183-C9474C4C96B4}" destId="{A3719E07-6BFC-46E4-92FA-F47332A1E2F4}" srcOrd="6" destOrd="0" presId="urn:microsoft.com/office/officeart/2005/8/layout/list1"/>
    <dgm:cxn modelId="{3196B11B-3147-48B9-A671-60927740F18F}" type="presParOf" srcId="{1AA8C805-E60C-4E0E-9183-C9474C4C96B4}" destId="{DB20AC32-7D46-4069-BB1A-F3AB369F6767}" srcOrd="7" destOrd="0" presId="urn:microsoft.com/office/officeart/2005/8/layout/list1"/>
    <dgm:cxn modelId="{CC69F5CE-D046-4AC8-B1B1-3474E782E481}" type="presParOf" srcId="{1AA8C805-E60C-4E0E-9183-C9474C4C96B4}" destId="{486127C1-1E71-46CB-9CD3-A1FFA771DC5B}" srcOrd="8" destOrd="0" presId="urn:microsoft.com/office/officeart/2005/8/layout/list1"/>
    <dgm:cxn modelId="{9E174A6E-51F9-4714-8B98-A304B48C47C8}" type="presParOf" srcId="{486127C1-1E71-46CB-9CD3-A1FFA771DC5B}" destId="{02C6527F-6DA1-4118-97E4-65622C522D19}" srcOrd="0" destOrd="0" presId="urn:microsoft.com/office/officeart/2005/8/layout/list1"/>
    <dgm:cxn modelId="{214A7B7F-F124-439D-B046-98E7B30B69DD}" type="presParOf" srcId="{486127C1-1E71-46CB-9CD3-A1FFA771DC5B}" destId="{22A4E5D2-8FD6-481A-A131-18219BC9973A}" srcOrd="1" destOrd="0" presId="urn:microsoft.com/office/officeart/2005/8/layout/list1"/>
    <dgm:cxn modelId="{32C50897-5705-4EEF-A9AD-0839C776AD97}" type="presParOf" srcId="{1AA8C805-E60C-4E0E-9183-C9474C4C96B4}" destId="{B8036647-895A-4747-9926-C812F872A568}" srcOrd="9" destOrd="0" presId="urn:microsoft.com/office/officeart/2005/8/layout/list1"/>
    <dgm:cxn modelId="{99932D9D-7CE3-42F1-9F12-7610A4940803}" type="presParOf" srcId="{1AA8C805-E60C-4E0E-9183-C9474C4C96B4}" destId="{AF672C92-D77F-46AF-8FC3-940E7DCF22C0}" srcOrd="10" destOrd="0" presId="urn:microsoft.com/office/officeart/2005/8/layout/list1"/>
    <dgm:cxn modelId="{E890810C-9CC6-444C-939F-144DF244A89E}" type="presParOf" srcId="{1AA8C805-E60C-4E0E-9183-C9474C4C96B4}" destId="{5385D393-6F5F-4E91-ABFB-2A7C5A6BA41F}" srcOrd="11" destOrd="0" presId="urn:microsoft.com/office/officeart/2005/8/layout/list1"/>
    <dgm:cxn modelId="{1F259F30-0269-4A63-98CD-58ADB9C8776A}" type="presParOf" srcId="{1AA8C805-E60C-4E0E-9183-C9474C4C96B4}" destId="{3A20C543-3DC1-4D2E-B967-822465B17C88}" srcOrd="12" destOrd="0" presId="urn:microsoft.com/office/officeart/2005/8/layout/list1"/>
    <dgm:cxn modelId="{F6A2084C-FFE6-4463-97E4-C1064F9E82B8}" type="presParOf" srcId="{3A20C543-3DC1-4D2E-B967-822465B17C88}" destId="{207E1A38-9C8B-431D-A667-557E6ECD2481}" srcOrd="0" destOrd="0" presId="urn:microsoft.com/office/officeart/2005/8/layout/list1"/>
    <dgm:cxn modelId="{31DAB603-ABBA-4071-B0C4-4EA168A384D0}" type="presParOf" srcId="{3A20C543-3DC1-4D2E-B967-822465B17C88}" destId="{79CA6FF9-6803-4DBF-A5F0-34B5634A1CF6}" srcOrd="1" destOrd="0" presId="urn:microsoft.com/office/officeart/2005/8/layout/list1"/>
    <dgm:cxn modelId="{E2A21C3E-A429-4810-B03D-8356FFBD3A62}" type="presParOf" srcId="{1AA8C805-E60C-4E0E-9183-C9474C4C96B4}" destId="{66485BE2-354E-41B6-8652-88CFEA193FAC}" srcOrd="13" destOrd="0" presId="urn:microsoft.com/office/officeart/2005/8/layout/list1"/>
    <dgm:cxn modelId="{E0FE4657-0CA7-41AB-8D99-2829B858E854}" type="presParOf" srcId="{1AA8C805-E60C-4E0E-9183-C9474C4C96B4}" destId="{9F61C324-586C-4DA9-A3AF-3F00550B7EB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9F235-416D-4777-A353-A0B4765786BB}">
      <dsp:nvSpPr>
        <dsp:cNvPr id="0" name=""/>
        <dsp:cNvSpPr/>
      </dsp:nvSpPr>
      <dsp:spPr>
        <a:xfrm>
          <a:off x="0" y="247710"/>
          <a:ext cx="690051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33248" rIns="53555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When the voltage between the Gate and the Source is 0, the depletion layer of the channel is very small and the JFET acts like a voltage-controlled resistor</a:t>
          </a:r>
        </a:p>
      </dsp:txBody>
      <dsp:txXfrm>
        <a:off x="0" y="247710"/>
        <a:ext cx="6900512" cy="1134000"/>
      </dsp:txXfrm>
    </dsp:sp>
    <dsp:sp modelId="{B4B290CF-C6AA-4B6A-ABE5-847DF9B3D388}">
      <dsp:nvSpPr>
        <dsp:cNvPr id="0" name=""/>
        <dsp:cNvSpPr/>
      </dsp:nvSpPr>
      <dsp:spPr>
        <a:xfrm>
          <a:off x="345025" y="11550"/>
          <a:ext cx="4830358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Ohmic Region</a:t>
          </a:r>
        </a:p>
      </dsp:txBody>
      <dsp:txXfrm>
        <a:off x="368082" y="34607"/>
        <a:ext cx="4784244" cy="426206"/>
      </dsp:txXfrm>
    </dsp:sp>
    <dsp:sp modelId="{A3719E07-6BFC-46E4-92FA-F47332A1E2F4}">
      <dsp:nvSpPr>
        <dsp:cNvPr id="0" name=""/>
        <dsp:cNvSpPr/>
      </dsp:nvSpPr>
      <dsp:spPr>
        <a:xfrm>
          <a:off x="0" y="1704270"/>
          <a:ext cx="690051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33248" rIns="53555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Also known as the pinch-off region where the Gate voltage is sufficient for the JFET to act as an open circuit because channel resistance is at max</a:t>
          </a:r>
        </a:p>
      </dsp:txBody>
      <dsp:txXfrm>
        <a:off x="0" y="1704270"/>
        <a:ext cx="6900512" cy="1134000"/>
      </dsp:txXfrm>
    </dsp:sp>
    <dsp:sp modelId="{0272BC6A-001F-48CC-9E28-86DAA4327519}">
      <dsp:nvSpPr>
        <dsp:cNvPr id="0" name=""/>
        <dsp:cNvSpPr/>
      </dsp:nvSpPr>
      <dsp:spPr>
        <a:xfrm>
          <a:off x="345025" y="1468110"/>
          <a:ext cx="4830358" cy="4723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Cut-off Region</a:t>
          </a:r>
        </a:p>
      </dsp:txBody>
      <dsp:txXfrm>
        <a:off x="368082" y="1491167"/>
        <a:ext cx="4784244" cy="426206"/>
      </dsp:txXfrm>
    </dsp:sp>
    <dsp:sp modelId="{AF672C92-D77F-46AF-8FC3-940E7DCF22C0}">
      <dsp:nvSpPr>
        <dsp:cNvPr id="0" name=""/>
        <dsp:cNvSpPr/>
      </dsp:nvSpPr>
      <dsp:spPr>
        <a:xfrm>
          <a:off x="0" y="3160830"/>
          <a:ext cx="690051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33248" rIns="53555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JFET becomes a good conductor and is controlled by the Gate-Source voltage while the Drain-Source voltage has little or no effect.</a:t>
          </a:r>
        </a:p>
      </dsp:txBody>
      <dsp:txXfrm>
        <a:off x="0" y="3160830"/>
        <a:ext cx="6900512" cy="907200"/>
      </dsp:txXfrm>
    </dsp:sp>
    <dsp:sp modelId="{22A4E5D2-8FD6-481A-A131-18219BC9973A}">
      <dsp:nvSpPr>
        <dsp:cNvPr id="0" name=""/>
        <dsp:cNvSpPr/>
      </dsp:nvSpPr>
      <dsp:spPr>
        <a:xfrm>
          <a:off x="345025" y="2924670"/>
          <a:ext cx="4830358" cy="4723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Saturation (Active) Region</a:t>
          </a:r>
        </a:p>
      </dsp:txBody>
      <dsp:txXfrm>
        <a:off x="368082" y="2947727"/>
        <a:ext cx="4784244" cy="426206"/>
      </dsp:txXfrm>
    </dsp:sp>
    <dsp:sp modelId="{9F61C324-586C-4DA9-A3AF-3F00550B7EBC}">
      <dsp:nvSpPr>
        <dsp:cNvPr id="0" name=""/>
        <dsp:cNvSpPr/>
      </dsp:nvSpPr>
      <dsp:spPr>
        <a:xfrm>
          <a:off x="0" y="4390590"/>
          <a:ext cx="690051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33248" rIns="53555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Voltage between the Drain and the Source is high enough to cause the resistive channel to break down and pass uncontrolled max current</a:t>
          </a:r>
        </a:p>
      </dsp:txBody>
      <dsp:txXfrm>
        <a:off x="0" y="4390590"/>
        <a:ext cx="6900512" cy="1134000"/>
      </dsp:txXfrm>
    </dsp:sp>
    <dsp:sp modelId="{79CA6FF9-6803-4DBF-A5F0-34B5634A1CF6}">
      <dsp:nvSpPr>
        <dsp:cNvPr id="0" name=""/>
        <dsp:cNvSpPr/>
      </dsp:nvSpPr>
      <dsp:spPr>
        <a:xfrm>
          <a:off x="345025" y="4154430"/>
          <a:ext cx="4830358" cy="4723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Breakdown Region</a:t>
          </a:r>
        </a:p>
      </dsp:txBody>
      <dsp:txXfrm>
        <a:off x="368082" y="4177487"/>
        <a:ext cx="4784244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5BC59-82B3-43F1-B01F-09E60EBAA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02082D-2715-4CD0-B219-006180648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7453D-2AFE-4FC2-9A20-53808C8E7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EF286-438C-4438-B6DC-2E0A58ED9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D589C-01D5-492A-BD1D-50610BDD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2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C3EC-A411-40E7-9D67-33D7EFB2F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7F8AC-72A0-449B-9E04-864ED2D51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FDE8D-E34E-4857-A6DE-EE4835937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D4A46-E46B-44AF-9FB0-1A619230B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F898A-6D0A-4257-9519-4D299238C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1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38561B-1855-481D-94AD-EAA4F79C05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59D345-E892-477F-8D1C-BE16A588F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2C9BB-B3CB-46B2-979A-1E04FA012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CC581-4076-4241-B745-EF8A1D02C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982-0A4F-4C92-A05E-91132E496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4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93A1-5112-4EB5-8D7B-4F281614D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0EBC1-10A2-4304-8719-56CF3D7DF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D94F6-371D-4874-896F-EF82DFA62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AD0FE-B5BD-47D0-A568-9DFAE0BF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27FBD-F1D7-46DD-B9F5-925F99E89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8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F6396-06B7-43E3-9F05-94B36A74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FFCCC-1072-4BAB-A23C-19875991E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7B371-26CC-4143-8B25-5D44665C1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E60F8-AB78-4ECF-81DF-974F983D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C7350-79FF-499F-8AFD-D22D6F6F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00178-D54B-43D5-9DC4-B66D40B4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891C8-D35B-40F7-9744-7E48BEA16A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EA110-4EB0-4202-8234-EA4B29B2D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835EA-577C-4C1A-861E-2507F50E8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18576-4E17-461C-9485-3683E58B4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5832D-9597-4D7B-820D-8D02FF33C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6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712DE-D098-4B69-9E7C-797526915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FA93D-6984-425C-A3BB-B9FE9B89F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B8C8D-3753-4FCA-A578-CD4071A9C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75559C-25A5-4790-981A-E128FF4C4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B26CC7-E518-483C-9886-496FFFE6AC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B81110-028B-4781-B4E7-000CF09AA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8A53E8-22E9-4330-AC87-BF913E33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32459A-12F6-459F-B232-66F894B3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7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0C3A4-B8C9-4980-9E34-3722BD3E9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1596A-016C-465D-9C7C-2CD078D8E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FC965-ED8B-43EA-8D0F-E0F5FD97F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AC6C9-DC24-4897-BE51-585EB7FB6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71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745CEC-7F8B-4380-ADDA-C004C72B3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3DE407-6B54-4F2A-A50A-7EDDB0474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73CF0-4607-40CD-97F8-BC9A7E98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82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69860-BC66-4908-9532-D19E98FF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F39E7-E14C-4A5B-B5F4-614FCD953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C9EF-DAAA-4974-92C5-0835C8DFC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6E91A-AA7F-446C-826C-CE5ED3C8A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4C8AB-5EEB-45C4-9FBB-A3EC1B27B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F1DF7-2990-4595-B30C-93936AE5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2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7683E-273A-493E-BDED-C96691C9E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F80CAC-9B30-451E-B4DB-865CE296E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13D2A6-9E54-4EE5-8B1D-7E04B51A2B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8BF80-B441-4DDF-82DE-4B845D6B6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56FEBE-A9E0-4A62-B3E9-F39EC5322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5683A-170D-4A13-A95A-F88114A98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85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7224D4-DD31-4267-92BE-1E932DC10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94B86-3199-4FA8-9E10-5566418DAD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65A9A-E41F-4B80-8FDC-A9F99721E4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F45EE-07A6-4AE6-BE44-59CFA9F60B7D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D2391-02A6-4A92-8588-26891BDA8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E053D-AFE8-4A1A-86AC-84E61B426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3B2E0-A711-4B4A-8F53-8A1EE7384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4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C8AFA0-B3FD-455D-8F4C-A4E22EA3D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80808"/>
                </a:solidFill>
              </a:rPr>
              <a:t>CAC 240</a:t>
            </a:r>
          </a:p>
          <a:p>
            <a:r>
              <a:rPr lang="en-US" sz="2000" dirty="0">
                <a:solidFill>
                  <a:srgbClr val="080808"/>
                </a:solidFill>
              </a:rPr>
              <a:t>Anthony Winchester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68D8A7-2EAF-4C75-84BC-1F96F6E475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080808"/>
                </a:solidFill>
              </a:rPr>
              <a:t>Junction Field Effect Transistor (JFET)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82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C7742-B215-451D-A3CA-C3397D82D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/>
              <a:t>What is a Junction Field Effect Transistor?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92947-A641-4C06-BDC6-F7FF22634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2000" dirty="0"/>
              <a:t>Voltage controlled three terminal unipolar semiconductor device </a:t>
            </a:r>
          </a:p>
          <a:p>
            <a:r>
              <a:rPr lang="en-US" sz="2000" dirty="0"/>
              <a:t>Contains a narrow piece of high resistivity semiconductor material</a:t>
            </a:r>
          </a:p>
          <a:p>
            <a:r>
              <a:rPr lang="en-US" sz="2000" dirty="0"/>
              <a:t>Forms a “channel” of either N-type or P-type silicon</a:t>
            </a:r>
          </a:p>
          <a:p>
            <a:r>
              <a:rPr lang="en-US" sz="2000" dirty="0"/>
              <a:t>Allows majority carriers to flow through with two ohmic electrical connections at either end</a:t>
            </a:r>
          </a:p>
          <a:p>
            <a:pPr lvl="1"/>
            <a:r>
              <a:rPr lang="en-US" sz="2000" dirty="0"/>
              <a:t>Drain</a:t>
            </a:r>
          </a:p>
          <a:p>
            <a:pPr lvl="1"/>
            <a:r>
              <a:rPr lang="en-US" sz="2000" dirty="0"/>
              <a:t>Source</a:t>
            </a:r>
          </a:p>
          <a:p>
            <a:r>
              <a:rPr lang="en-US" sz="2000" dirty="0"/>
              <a:t>Also, third electrical connection called the Gate terminal</a:t>
            </a:r>
          </a:p>
        </p:txBody>
      </p:sp>
      <p:pic>
        <p:nvPicPr>
          <p:cNvPr id="5" name="Picture 4" descr="CPU with binary numbers and blueprint">
            <a:extLst>
              <a:ext uri="{FF2B5EF4-FFF2-40B4-BE49-F238E27FC236}">
                <a16:creationId xmlns:a16="http://schemas.microsoft.com/office/drawing/2014/main" id="{0D4B92BF-D4DA-4066-8172-35A4189B89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39" r="28039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87E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381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B892B6-8C28-499E-B563-924892E1F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698171"/>
            <a:ext cx="3962061" cy="4516360"/>
          </a:xfrm>
        </p:spPr>
        <p:txBody>
          <a:bodyPr anchor="t">
            <a:normAutofit/>
          </a:bodyPr>
          <a:lstStyle/>
          <a:p>
            <a:r>
              <a:rPr lang="en-US" sz="3600"/>
              <a:t>Two Basic JFET Configurations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5CC9B-2A4F-4BF5-9547-29000B369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0020" y="1698170"/>
            <a:ext cx="6478513" cy="4516361"/>
          </a:xfrm>
        </p:spPr>
        <p:txBody>
          <a:bodyPr>
            <a:normAutofit/>
          </a:bodyPr>
          <a:lstStyle/>
          <a:p>
            <a:r>
              <a:rPr lang="en-US" sz="2000"/>
              <a:t>P-channel JFET </a:t>
            </a:r>
          </a:p>
          <a:p>
            <a:pPr lvl="1"/>
            <a:r>
              <a:rPr lang="en-US" sz="2000"/>
              <a:t>Acceptor impurities added to semiconductor</a:t>
            </a:r>
          </a:p>
          <a:p>
            <a:pPr lvl="1"/>
            <a:r>
              <a:rPr lang="en-US" sz="2000"/>
              <a:t>Flow of current through the channel is positive (hence the term P-channel) in the form of holes</a:t>
            </a:r>
          </a:p>
          <a:p>
            <a:r>
              <a:rPr lang="en-US" sz="2000"/>
              <a:t>N-channel JFET</a:t>
            </a:r>
          </a:p>
          <a:p>
            <a:pPr lvl="1"/>
            <a:r>
              <a:rPr lang="en-US" sz="2000"/>
              <a:t>Donor impurities added to semiconductor</a:t>
            </a:r>
          </a:p>
          <a:p>
            <a:pPr lvl="1"/>
            <a:r>
              <a:rPr lang="en-US" sz="2000"/>
              <a:t>Flow of current through the channel is negative (hence the term N-channel) in the form of electrons</a:t>
            </a:r>
          </a:p>
          <a:p>
            <a:pPr lvl="1"/>
            <a:r>
              <a:rPr lang="en-US" sz="2000"/>
              <a:t>More efficient conductor compared to their P-channel counterparts</a:t>
            </a:r>
          </a:p>
          <a:p>
            <a:pPr lvl="2"/>
            <a:r>
              <a:rPr lang="en-US" dirty="0"/>
              <a:t>Greater channel conductivity (lower resistance) than their equivalent P-channel types</a:t>
            </a:r>
          </a:p>
          <a:p>
            <a:pPr lvl="2"/>
            <a:r>
              <a:rPr lang="en-US" dirty="0"/>
              <a:t>Electrons have a higher mobility through a conductor compared to holes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04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59146D-71B6-4704-A175-1AB183D34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>
                <a:solidFill>
                  <a:srgbClr val="000000"/>
                </a:solidFill>
              </a:rPr>
              <a:t>Junction Field Effect Transistor</a:t>
            </a:r>
          </a:p>
        </p:txBody>
      </p:sp>
      <p:sp>
        <p:nvSpPr>
          <p:cNvPr id="1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Content Placeholder 5" descr="A picture containing cosmetic&#10;&#10;Description automatically generated">
            <a:extLst>
              <a:ext uri="{FF2B5EF4-FFF2-40B4-BE49-F238E27FC236}">
                <a16:creationId xmlns:a16="http://schemas.microsoft.com/office/drawing/2014/main" id="{0C871764-BBBC-45FB-966B-97A84A4FA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r="-3" b="-3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0A70FC-EC31-4B6D-8C13-E2C7CDECD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0574" y="2421682"/>
            <a:ext cx="4977578" cy="3639289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Semiconductor “channel” of the Junction Field Effect Transistor is a resistive path through which a voltage causes a current to flow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The junction field effect transistor can conduct current equally well in either direction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Voltage gradient is formed down the length of the </a:t>
            </a:r>
            <a:r>
              <a:rPr lang="en-US" sz="2000" dirty="0" err="1">
                <a:solidFill>
                  <a:srgbClr val="000000"/>
                </a:solidFill>
              </a:rPr>
              <a:t>channel,becoming</a:t>
            </a:r>
            <a:r>
              <a:rPr lang="en-US" sz="2000" dirty="0">
                <a:solidFill>
                  <a:srgbClr val="000000"/>
                </a:solidFill>
              </a:rPr>
              <a:t> less positive as we go from the Drain terminal to the Source terminal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Result: the PN-junction has a high reverse bias at the Drain terminal and a lower reverse bias at the Source terminal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Bias causes a “depletion layer” to be formed within the channel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Depletion layer width increases with the bias</a:t>
            </a:r>
          </a:p>
        </p:txBody>
      </p:sp>
    </p:spTree>
    <p:extLst>
      <p:ext uri="{BB962C8B-B14F-4D97-AF65-F5344CB8AC3E}">
        <p14:creationId xmlns:p14="http://schemas.microsoft.com/office/powerpoint/2010/main" val="2612683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3A9CF-A1AE-4F55-8630-AEBB4C632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4804064" cy="5571065"/>
          </a:xfrm>
        </p:spPr>
        <p:txBody>
          <a:bodyPr>
            <a:normAutofit/>
          </a:bodyPr>
          <a:lstStyle/>
          <a:p>
            <a:r>
              <a:rPr lang="en-US" sz="3600" dirty="0"/>
              <a:t>Current Flow of JFET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7F3E0-2A0E-4BC5-B7C7-0C11989F4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998" y="643467"/>
            <a:ext cx="5457533" cy="557106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Magnitude of the current flowing through the channel between the Drain and the Source terminals is controlled by a voltage applied to the Gate terminal, which is a reverse-biased</a:t>
            </a:r>
          </a:p>
          <a:p>
            <a:pPr lvl="1"/>
            <a:r>
              <a:rPr lang="en-US" sz="1600" dirty="0"/>
              <a:t>N-channel JFET - Gate voltage is negative </a:t>
            </a:r>
          </a:p>
          <a:p>
            <a:pPr lvl="1"/>
            <a:r>
              <a:rPr lang="en-US" sz="1600" dirty="0"/>
              <a:t>P-channel JFET - Gate voltage is positive</a:t>
            </a:r>
          </a:p>
          <a:p>
            <a:r>
              <a:rPr lang="en-US" sz="2000" dirty="0"/>
              <a:t>Because a Junction Field Effect Transistor (JFET) is a voltage-controlled device, NO current flows into the Gate Terminal</a:t>
            </a:r>
          </a:p>
          <a:p>
            <a:pPr lvl="1"/>
            <a:r>
              <a:rPr lang="en-US" sz="1600" dirty="0"/>
              <a:t>Source current flowing out of the device = Drain current flowing into the device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4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61EC4-2F5A-410B-86A0-3E708B426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JFET Diagrams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789FBD-4410-4015-B4BA-AB437BC238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N-Channel JFET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14974D-06A0-45A4-AC1B-88FC1AE9F3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P-Channel JFET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ED88F33-0586-4DFA-B740-0B6C89CFF73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1627" y="2769303"/>
            <a:ext cx="3150468" cy="3081978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188DAE88-E030-45CD-AB9C-698D71367E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455" y="2774702"/>
            <a:ext cx="3480066" cy="3076579"/>
          </a:xfrm>
        </p:spPr>
      </p:pic>
    </p:spTree>
    <p:extLst>
      <p:ext uri="{BB962C8B-B14F-4D97-AF65-F5344CB8AC3E}">
        <p14:creationId xmlns:p14="http://schemas.microsoft.com/office/powerpoint/2010/main" val="14356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777EA1-5890-4513-842C-DFBC8053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/>
              <a:t>Four Regions for JFET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BAC0019-1D38-401F-9A72-A5D145A519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729962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463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470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Junction Field Effect Transistor (JFET)</vt:lpstr>
      <vt:lpstr>What is a Junction Field Effect Transistor?</vt:lpstr>
      <vt:lpstr>Two Basic JFET Configurations</vt:lpstr>
      <vt:lpstr>Junction Field Effect Transistor</vt:lpstr>
      <vt:lpstr>Current Flow of JFET</vt:lpstr>
      <vt:lpstr>JFET Diagrams</vt:lpstr>
      <vt:lpstr>Four Regions for JFET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Junction Field Effect Transistor (JFET)</dc:title>
  <dc:creator>Anthony Winchester</dc:creator>
  <cp:lastModifiedBy>Anthony Winchester</cp:lastModifiedBy>
  <cp:revision>12</cp:revision>
  <dcterms:created xsi:type="dcterms:W3CDTF">2021-04-20T03:08:03Z</dcterms:created>
  <dcterms:modified xsi:type="dcterms:W3CDTF">2021-04-20T04:43:04Z</dcterms:modified>
</cp:coreProperties>
</file>