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0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292ECB-DBEB-496C-9241-0BF4252CF06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36097DC-CF07-4DF5-93CA-34FEF2C95AF8}">
      <dgm:prSet/>
      <dgm:spPr/>
      <dgm:t>
        <a:bodyPr/>
        <a:lstStyle/>
        <a:p>
          <a:r>
            <a:rPr lang="en-US" b="1"/>
            <a:t>“Hello World” (string in double quotes)</a:t>
          </a:r>
          <a:endParaRPr lang="en-US"/>
        </a:p>
      </dgm:t>
    </dgm:pt>
    <dgm:pt modelId="{10C9B23B-E55D-4BC5-8331-0FE6A3294F39}" type="parTrans" cxnId="{407D1829-9BFF-46FB-BD3F-F3AB5BCB78CD}">
      <dgm:prSet/>
      <dgm:spPr/>
      <dgm:t>
        <a:bodyPr/>
        <a:lstStyle/>
        <a:p>
          <a:endParaRPr lang="en-US"/>
        </a:p>
      </dgm:t>
    </dgm:pt>
    <dgm:pt modelId="{53B9B1F2-BADA-499C-9AF5-5304ECFECA68}" type="sibTrans" cxnId="{407D1829-9BFF-46FB-BD3F-F3AB5BCB78CD}">
      <dgm:prSet/>
      <dgm:spPr/>
      <dgm:t>
        <a:bodyPr/>
        <a:lstStyle/>
        <a:p>
          <a:endParaRPr lang="en-US"/>
        </a:p>
      </dgm:t>
    </dgm:pt>
    <dgm:pt modelId="{DE08FD7D-E714-4F47-8B3D-D83F3E7D7A29}">
      <dgm:prSet/>
      <dgm:spPr/>
      <dgm:t>
        <a:bodyPr/>
        <a:lstStyle/>
        <a:p>
          <a:r>
            <a:rPr lang="en-US" b="1"/>
            <a:t>‘Learning Advanced Python’ (string in single quotes)</a:t>
          </a:r>
          <a:endParaRPr lang="en-US"/>
        </a:p>
      </dgm:t>
    </dgm:pt>
    <dgm:pt modelId="{2EC5075C-7730-4ADA-B1FB-CCC1A6A20E6E}" type="parTrans" cxnId="{849DB07D-254E-4D16-8ADD-35DD4DB63996}">
      <dgm:prSet/>
      <dgm:spPr/>
      <dgm:t>
        <a:bodyPr/>
        <a:lstStyle/>
        <a:p>
          <a:endParaRPr lang="en-US"/>
        </a:p>
      </dgm:t>
    </dgm:pt>
    <dgm:pt modelId="{C1AF99DF-2BF4-459A-92A6-8FDFA9CACB50}" type="sibTrans" cxnId="{849DB07D-254E-4D16-8ADD-35DD4DB63996}">
      <dgm:prSet/>
      <dgm:spPr/>
      <dgm:t>
        <a:bodyPr/>
        <a:lstStyle/>
        <a:p>
          <a:endParaRPr lang="en-US"/>
        </a:p>
      </dgm:t>
    </dgm:pt>
    <dgm:pt modelId="{FB26D4F2-6E72-408C-BA66-7E217BE1DB7B}" type="pres">
      <dgm:prSet presAssocID="{5B292ECB-DBEB-496C-9241-0BF4252CF060}" presName="root" presStyleCnt="0">
        <dgm:presLayoutVars>
          <dgm:dir/>
          <dgm:resizeHandles val="exact"/>
        </dgm:presLayoutVars>
      </dgm:prSet>
      <dgm:spPr/>
    </dgm:pt>
    <dgm:pt modelId="{A41DE1D2-BF3D-4296-9A6A-FAB65317EA5D}" type="pres">
      <dgm:prSet presAssocID="{136097DC-CF07-4DF5-93CA-34FEF2C95AF8}" presName="compNode" presStyleCnt="0"/>
      <dgm:spPr/>
    </dgm:pt>
    <dgm:pt modelId="{7A9EDB18-4B8C-4F83-9035-3ADA08CF2BCB}" type="pres">
      <dgm:prSet presAssocID="{136097DC-CF07-4DF5-93CA-34FEF2C95AF8}" presName="bgRect" presStyleLbl="bgShp" presStyleIdx="0" presStyleCnt="2"/>
      <dgm:spPr/>
    </dgm:pt>
    <dgm:pt modelId="{94B33D5F-82F1-4F06-ADBC-BCA6D2984574}" type="pres">
      <dgm:prSet presAssocID="{136097DC-CF07-4DF5-93CA-34FEF2C95AF8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BF9AEE03-F4D8-445D-A3B2-03B65F2BBFCF}" type="pres">
      <dgm:prSet presAssocID="{136097DC-CF07-4DF5-93CA-34FEF2C95AF8}" presName="spaceRect" presStyleCnt="0"/>
      <dgm:spPr/>
    </dgm:pt>
    <dgm:pt modelId="{E41400AB-A69B-4508-BDE5-56380D24718C}" type="pres">
      <dgm:prSet presAssocID="{136097DC-CF07-4DF5-93CA-34FEF2C95AF8}" presName="parTx" presStyleLbl="revTx" presStyleIdx="0" presStyleCnt="2">
        <dgm:presLayoutVars>
          <dgm:chMax val="0"/>
          <dgm:chPref val="0"/>
        </dgm:presLayoutVars>
      </dgm:prSet>
      <dgm:spPr/>
    </dgm:pt>
    <dgm:pt modelId="{0BC92917-EFC6-4BD6-8F71-25515767322F}" type="pres">
      <dgm:prSet presAssocID="{53B9B1F2-BADA-499C-9AF5-5304ECFECA68}" presName="sibTrans" presStyleCnt="0"/>
      <dgm:spPr/>
    </dgm:pt>
    <dgm:pt modelId="{7D940B99-EF17-4E90-A417-C4B9715E20BD}" type="pres">
      <dgm:prSet presAssocID="{DE08FD7D-E714-4F47-8B3D-D83F3E7D7A29}" presName="compNode" presStyleCnt="0"/>
      <dgm:spPr/>
    </dgm:pt>
    <dgm:pt modelId="{42F917E7-4F54-410C-B40C-3BFF9A8E4E92}" type="pres">
      <dgm:prSet presAssocID="{DE08FD7D-E714-4F47-8B3D-D83F3E7D7A29}" presName="bgRect" presStyleLbl="bgShp" presStyleIdx="1" presStyleCnt="2"/>
      <dgm:spPr/>
    </dgm:pt>
    <dgm:pt modelId="{F0F92738-2455-4B9E-A1DB-C64ED41F1922}" type="pres">
      <dgm:prSet presAssocID="{DE08FD7D-E714-4F47-8B3D-D83F3E7D7A2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7EB92F74-E44B-4836-B3EB-769B4DC31309}" type="pres">
      <dgm:prSet presAssocID="{DE08FD7D-E714-4F47-8B3D-D83F3E7D7A29}" presName="spaceRect" presStyleCnt="0"/>
      <dgm:spPr/>
    </dgm:pt>
    <dgm:pt modelId="{E9D7F289-4EE3-4A04-A8FA-D7A40EB8E0EE}" type="pres">
      <dgm:prSet presAssocID="{DE08FD7D-E714-4F47-8B3D-D83F3E7D7A29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5695761D-3AD1-4C34-BA4F-9A4A511D227A}" type="presOf" srcId="{136097DC-CF07-4DF5-93CA-34FEF2C95AF8}" destId="{E41400AB-A69B-4508-BDE5-56380D24718C}" srcOrd="0" destOrd="0" presId="urn:microsoft.com/office/officeart/2018/2/layout/IconVerticalSolidList"/>
    <dgm:cxn modelId="{AAA21623-3B3A-4755-822F-2A96C1CC25A1}" type="presOf" srcId="{DE08FD7D-E714-4F47-8B3D-D83F3E7D7A29}" destId="{E9D7F289-4EE3-4A04-A8FA-D7A40EB8E0EE}" srcOrd="0" destOrd="0" presId="urn:microsoft.com/office/officeart/2018/2/layout/IconVerticalSolidList"/>
    <dgm:cxn modelId="{407D1829-9BFF-46FB-BD3F-F3AB5BCB78CD}" srcId="{5B292ECB-DBEB-496C-9241-0BF4252CF060}" destId="{136097DC-CF07-4DF5-93CA-34FEF2C95AF8}" srcOrd="0" destOrd="0" parTransId="{10C9B23B-E55D-4BC5-8331-0FE6A3294F39}" sibTransId="{53B9B1F2-BADA-499C-9AF5-5304ECFECA68}"/>
    <dgm:cxn modelId="{849DB07D-254E-4D16-8ADD-35DD4DB63996}" srcId="{5B292ECB-DBEB-496C-9241-0BF4252CF060}" destId="{DE08FD7D-E714-4F47-8B3D-D83F3E7D7A29}" srcOrd="1" destOrd="0" parTransId="{2EC5075C-7730-4ADA-B1FB-CCC1A6A20E6E}" sibTransId="{C1AF99DF-2BF4-459A-92A6-8FDFA9CACB50}"/>
    <dgm:cxn modelId="{2F88B9DA-0E5C-4D90-AD2A-714B71372B0B}" type="presOf" srcId="{5B292ECB-DBEB-496C-9241-0BF4252CF060}" destId="{FB26D4F2-6E72-408C-BA66-7E217BE1DB7B}" srcOrd="0" destOrd="0" presId="urn:microsoft.com/office/officeart/2018/2/layout/IconVerticalSolidList"/>
    <dgm:cxn modelId="{F90D1E1D-8F79-41DC-9BF0-6C661482F478}" type="presParOf" srcId="{FB26D4F2-6E72-408C-BA66-7E217BE1DB7B}" destId="{A41DE1D2-BF3D-4296-9A6A-FAB65317EA5D}" srcOrd="0" destOrd="0" presId="urn:microsoft.com/office/officeart/2018/2/layout/IconVerticalSolidList"/>
    <dgm:cxn modelId="{D6859EED-1777-42AE-ADB4-5DCEE90E9A23}" type="presParOf" srcId="{A41DE1D2-BF3D-4296-9A6A-FAB65317EA5D}" destId="{7A9EDB18-4B8C-4F83-9035-3ADA08CF2BCB}" srcOrd="0" destOrd="0" presId="urn:microsoft.com/office/officeart/2018/2/layout/IconVerticalSolidList"/>
    <dgm:cxn modelId="{FF5B4D65-0629-4678-BD8E-865B178B2DD3}" type="presParOf" srcId="{A41DE1D2-BF3D-4296-9A6A-FAB65317EA5D}" destId="{94B33D5F-82F1-4F06-ADBC-BCA6D2984574}" srcOrd="1" destOrd="0" presId="urn:microsoft.com/office/officeart/2018/2/layout/IconVerticalSolidList"/>
    <dgm:cxn modelId="{A0DB4FBB-E483-48F7-8222-0FB99221D821}" type="presParOf" srcId="{A41DE1D2-BF3D-4296-9A6A-FAB65317EA5D}" destId="{BF9AEE03-F4D8-445D-A3B2-03B65F2BBFCF}" srcOrd="2" destOrd="0" presId="urn:microsoft.com/office/officeart/2018/2/layout/IconVerticalSolidList"/>
    <dgm:cxn modelId="{760305C7-7551-4E27-B47E-82BAF4EC0FC3}" type="presParOf" srcId="{A41DE1D2-BF3D-4296-9A6A-FAB65317EA5D}" destId="{E41400AB-A69B-4508-BDE5-56380D24718C}" srcOrd="3" destOrd="0" presId="urn:microsoft.com/office/officeart/2018/2/layout/IconVerticalSolidList"/>
    <dgm:cxn modelId="{B90FF517-8D7B-4CA2-ADBB-F0C3FC5C76EC}" type="presParOf" srcId="{FB26D4F2-6E72-408C-BA66-7E217BE1DB7B}" destId="{0BC92917-EFC6-4BD6-8F71-25515767322F}" srcOrd="1" destOrd="0" presId="urn:microsoft.com/office/officeart/2018/2/layout/IconVerticalSolidList"/>
    <dgm:cxn modelId="{6841D34E-62DB-45AF-ACF5-73D0FD70C3EF}" type="presParOf" srcId="{FB26D4F2-6E72-408C-BA66-7E217BE1DB7B}" destId="{7D940B99-EF17-4E90-A417-C4B9715E20BD}" srcOrd="2" destOrd="0" presId="urn:microsoft.com/office/officeart/2018/2/layout/IconVerticalSolidList"/>
    <dgm:cxn modelId="{F7E987F9-E3C8-4C52-9EFA-8E6F72BD126F}" type="presParOf" srcId="{7D940B99-EF17-4E90-A417-C4B9715E20BD}" destId="{42F917E7-4F54-410C-B40C-3BFF9A8E4E92}" srcOrd="0" destOrd="0" presId="urn:microsoft.com/office/officeart/2018/2/layout/IconVerticalSolidList"/>
    <dgm:cxn modelId="{B8C72536-6753-48AB-965F-35E19A123717}" type="presParOf" srcId="{7D940B99-EF17-4E90-A417-C4B9715E20BD}" destId="{F0F92738-2455-4B9E-A1DB-C64ED41F1922}" srcOrd="1" destOrd="0" presId="urn:microsoft.com/office/officeart/2018/2/layout/IconVerticalSolidList"/>
    <dgm:cxn modelId="{D4292654-75FC-42A5-B1DE-A433756D6501}" type="presParOf" srcId="{7D940B99-EF17-4E90-A417-C4B9715E20BD}" destId="{7EB92F74-E44B-4836-B3EB-769B4DC31309}" srcOrd="2" destOrd="0" presId="urn:microsoft.com/office/officeart/2018/2/layout/IconVerticalSolidList"/>
    <dgm:cxn modelId="{E453F3A2-1B43-4828-B0F6-2C85322C85B2}" type="presParOf" srcId="{7D940B99-EF17-4E90-A417-C4B9715E20BD}" destId="{E9D7F289-4EE3-4A04-A8FA-D7A40EB8E0E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EDB18-4B8C-4F83-9035-3ADA08CF2BCB}">
      <dsp:nvSpPr>
        <dsp:cNvPr id="0" name=""/>
        <dsp:cNvSpPr/>
      </dsp:nvSpPr>
      <dsp:spPr>
        <a:xfrm>
          <a:off x="0" y="955306"/>
          <a:ext cx="6301601" cy="17636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B33D5F-82F1-4F06-ADBC-BCA6D2984574}">
      <dsp:nvSpPr>
        <dsp:cNvPr id="0" name=""/>
        <dsp:cNvSpPr/>
      </dsp:nvSpPr>
      <dsp:spPr>
        <a:xfrm>
          <a:off x="533501" y="1352126"/>
          <a:ext cx="970003" cy="9700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400AB-A69B-4508-BDE5-56380D24718C}">
      <dsp:nvSpPr>
        <dsp:cNvPr id="0" name=""/>
        <dsp:cNvSpPr/>
      </dsp:nvSpPr>
      <dsp:spPr>
        <a:xfrm>
          <a:off x="2037007" y="955306"/>
          <a:ext cx="4264593" cy="1763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52" tIns="186652" rIns="186652" bIns="18665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“Hello World” (string in double quotes)</a:t>
          </a:r>
          <a:endParaRPr lang="en-US" sz="2500" kern="1200"/>
        </a:p>
      </dsp:txBody>
      <dsp:txXfrm>
        <a:off x="2037007" y="955306"/>
        <a:ext cx="4264593" cy="1763642"/>
      </dsp:txXfrm>
    </dsp:sp>
    <dsp:sp modelId="{42F917E7-4F54-410C-B40C-3BFF9A8E4E92}">
      <dsp:nvSpPr>
        <dsp:cNvPr id="0" name=""/>
        <dsp:cNvSpPr/>
      </dsp:nvSpPr>
      <dsp:spPr>
        <a:xfrm>
          <a:off x="0" y="3159859"/>
          <a:ext cx="6301601" cy="176364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F92738-2455-4B9E-A1DB-C64ED41F1922}">
      <dsp:nvSpPr>
        <dsp:cNvPr id="0" name=""/>
        <dsp:cNvSpPr/>
      </dsp:nvSpPr>
      <dsp:spPr>
        <a:xfrm>
          <a:off x="533501" y="3556679"/>
          <a:ext cx="970003" cy="9700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D7F289-4EE3-4A04-A8FA-D7A40EB8E0EE}">
      <dsp:nvSpPr>
        <dsp:cNvPr id="0" name=""/>
        <dsp:cNvSpPr/>
      </dsp:nvSpPr>
      <dsp:spPr>
        <a:xfrm>
          <a:off x="2037007" y="3159859"/>
          <a:ext cx="4264593" cy="1763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52" tIns="186652" rIns="186652" bIns="186652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‘Learning Advanced Python’ (string in single quotes)</a:t>
          </a:r>
          <a:endParaRPr lang="en-US" sz="2500" kern="1200"/>
        </a:p>
      </dsp:txBody>
      <dsp:txXfrm>
        <a:off x="2037007" y="3159859"/>
        <a:ext cx="4264593" cy="17636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34E6F-D583-44CE-B02A-10F4E2570B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2C83D6-E4C6-48CF-98C3-DDC9EF1A8B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221E6-613C-4A5E-B218-D14AAC6F5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929463-7F8B-4956-9D71-E3D01C130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5C2FB-799A-444D-96CE-389F96EEA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8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B1F86-2221-4418-B756-D997503C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1FCD23-0437-4564-BE58-95B897386F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5D5ED-8DA6-4643-ABC5-D7D89FFAA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124A2-6D55-4EF1-BF30-6671E7CF1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6313A-4427-4664-BF2B-0C52654BA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21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F90404-89BE-42F4-94BD-EDE2603EE2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BD91D8-C174-4BBB-98F3-BDF714C9CC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DB97E-A3C0-4957-933D-841576301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72D37-29DE-42A4-934B-1675F9562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12E2F-5CDB-4EAE-8FFE-47251D7B3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75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216C4-2611-4D4A-833E-ACBFEB754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47A50-209C-496B-AD73-3850E928D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4FE43-EB5B-46EE-BEFC-1C5DCA8C6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3F333-5EF1-488D-B15F-BC3F24C6A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FA4EF-E3D5-4A34-817B-774717CBF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26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63621-5ED1-4242-BC22-8456639B8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CECB7-5E4D-4773-9E7E-6B7E762A5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D153AC-C232-400C-9305-70D7630DC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242D-B465-41BB-8B6D-E7B6119D7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5158E-0495-4791-98F3-058D500D1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86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716C6-CAC6-4183-8C7F-54169E335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E13BD-C12A-454F-A0EF-1BF3CCB2FA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51635-2046-4D8B-BEB7-7DFE3276A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7B3509-2C4D-493F-A467-3143F5B74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66662D-FBBC-4E4F-BB1D-8B5854E50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67CD1E-EC49-46BF-854F-6863D31FD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66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A516B-9955-4D89-B641-1EA9C7780C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EB9EE-E00E-4A03-9776-3DC3931B5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A71FD0-24DE-4A1F-8D13-C5EC92AFD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F6C735-4A7E-4995-886B-9C7683DA82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CA087B-6D74-4FD0-A030-0F08192090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9A8F98-0621-40A7-A667-B334B610A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E0C06B-CAE0-4C5D-AB99-E8A41109F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126D79-DC23-4155-9131-83316BAEC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0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F9897-1A0A-48ED-A5CA-1C4295E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D04911-1D92-4F95-8597-F865186EE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B1B7C5-B455-4D52-AEEF-A3C3D1ED1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125A96-94B0-48A6-9617-B6079653D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13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1CAD2-5E9D-4A85-ADE4-43771CF87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8D91CE-51E5-4C0C-B26E-E78130FB1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D39E88-0270-406E-8969-E1DFAF289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061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05EC7-C350-4129-9039-6F2C8669D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D5D05-1372-4472-A94B-6429B0DCF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85D9B1-75C1-4D56-A123-C51D489DAD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991BA-1652-47F7-8F74-15102987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B59C60-CF99-4E72-B251-CCF9624F4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3EBDE8-8EFC-4794-8E8C-69448CD4A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605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0CF22-0840-4FDB-AA53-3C4BABCB9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C4171D-F073-45D2-9B7F-739D25241A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27A151-EA8B-4F46-9550-55E59BD78D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D6FA19-FE11-43C3-9148-D78DB5DEC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640B52-FEF4-43C6-ABA4-AE453D198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C4853B-B84E-4B9E-B211-2E8294BEC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AA668B-548B-42EE-AD91-8FAA64CA2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83241-A82C-4543-BCB1-CF1281516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CEA08-F7C2-4631-898B-977F50F3A0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2B1A2-83A2-4DBD-B32F-1DD93FFC55BD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E23B7-E79C-4850-89D2-CD0827FFF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A39FA-E6CE-4F70-AACC-624665BD3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1AF61-BADE-4EE4-B3C2-F8824F72F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8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lourful threads on white background">
            <a:extLst>
              <a:ext uri="{FF2B5EF4-FFF2-40B4-BE49-F238E27FC236}">
                <a16:creationId xmlns:a16="http://schemas.microsoft.com/office/drawing/2014/main" id="{EE13987E-BEE9-4A0B-AAC8-23882A7D13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22614" b="2386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2A6135-4D5A-492E-BEEF-76E43A252F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Strings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BA007D-DC73-4061-BC26-155780A8F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CAC 190</a:t>
            </a:r>
          </a:p>
          <a:p>
            <a:r>
              <a:rPr lang="en-US">
                <a:solidFill>
                  <a:srgbClr val="FFFFFF"/>
                </a:solidFill>
              </a:rPr>
              <a:t>Anthony Winchester</a:t>
            </a:r>
          </a:p>
        </p:txBody>
      </p:sp>
    </p:spTree>
    <p:extLst>
      <p:ext uri="{BB962C8B-B14F-4D97-AF65-F5344CB8AC3E}">
        <p14:creationId xmlns:p14="http://schemas.microsoft.com/office/powerpoint/2010/main" val="2502058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BA3315-421D-4040-A688-F1B7C0D27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694268"/>
            <a:ext cx="3553510" cy="5477932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String Slicing Examples (continued)</a:t>
            </a:r>
          </a:p>
        </p:txBody>
      </p:sp>
      <p:grpSp>
        <p:nvGrpSpPr>
          <p:cNvPr id="10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37426" y="2203010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D6D40-5564-4DFD-A49C-E765FE39E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6"/>
            <a:ext cx="521717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phrase = "Hello, World!"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print(phrase[2:5])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Output of code =&gt; </a:t>
            </a:r>
            <a:r>
              <a:rPr lang="en-US" b="1" dirty="0" err="1">
                <a:solidFill>
                  <a:srgbClr val="FFFF00"/>
                </a:solidFill>
              </a:rPr>
              <a:t>llo</a:t>
            </a:r>
            <a:endParaRPr lang="en-US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(Remember, the end index position is NOT included, so only positions 2, 3, and 4 will be printed)</a:t>
            </a:r>
          </a:p>
        </p:txBody>
      </p:sp>
    </p:spTree>
    <p:extLst>
      <p:ext uri="{BB962C8B-B14F-4D97-AF65-F5344CB8AC3E}">
        <p14:creationId xmlns:p14="http://schemas.microsoft.com/office/powerpoint/2010/main" val="4094741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57EACD-61CA-4775-9551-2078FC0BC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31107" y="5203828"/>
            <a:ext cx="1861478" cy="1557272"/>
            <a:chOff x="9731107" y="5203828"/>
            <a:chExt cx="1861478" cy="1557272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EA9CEFA-65DF-4773-AB16-4E0811348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203828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5B46568-197D-4462-A2AB-B32016E07D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310550-C5D3-4B44-A74F-CA522D3EA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4320944-CB85-404B-ACEB-4C621A2DE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F09ADAE-8ED7-4349-9F53-C9846B34A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4A30888-D632-4303-AD63-F9F6425F6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494E026-3245-4E27-8FA4-B5E503989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0980A2D-E8F8-4D53-96BD-549B6E43C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9B2DDE9-70F9-46DE-A98D-A9E6A15B0C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D6359C0-FED2-4F38-AF2C-D2CCB137C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731DFD6-7643-4367-B357-419597215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D5AD929-BDD1-4C17-B069-7F26DA239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A89B223-AC6D-428A-ADA0-A8107F132C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55AE910-CDA0-467B-91F1-30022FC702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356051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280BBB4-49D0-40C7-949B-CE40E918B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3560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5A691FB-DA8E-4CB6-B2CB-43996A8A6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6ABC7EF-0297-4356-A5FE-85B70C226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2A4C124-2BE2-47A7-88BD-0D0E70225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77B5782-F97B-49E6-B4CF-05080D43F7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356051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B45F28A-82A7-4E2A-AC1D-A9080F5F5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04D3904-C2B3-4481-9AD0-4F4B97BF7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356044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7E99BD2-8425-452F-BBC9-DA271A4D4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6826B2E-CE5F-4751-AB16-2F5D38E0D5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3D69C59-2023-4CEC-BA7C-5EE1834EC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B90D7BC-1D4E-4E24-B1E4-700CFE90C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35604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9425F03-8DA8-4B30-8D52-0F823F557C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356046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042418-2AFD-437C-BDFE-95057749D1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50803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F7247EC-FBD7-42B0-89E1-981401897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42B17A-8F41-4932-B0D0-CAA198A36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BC09251-BDF7-47DB-8213-2FD24431C9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F3F5D47-FD51-41B4-B385-72FB1B83FD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FEDA36F-4DFB-4CF9-AFCB-DF2830797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4B82A4E-24F2-4AF9-ACD9-032004D5C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8A1B0D-4A06-45BC-B4BC-CFC5300FB0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50802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FAD49E-FD72-4576-A940-2428587BC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0C5050F-FCF4-41AE-A014-DA0E79C9D0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05C37E2-39BD-41F3-A48B-0D6656AFD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ADE8E63-21C2-4361-9759-81558A67F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BB2F91E-6261-407E-AB8B-BC2971C5E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508025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1B8D98F-3287-4463-9C66-4D5562880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660254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4B4DF75-5954-4360-BD08-C0F14F07B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660248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9646D91-7334-4EF7-854E-31229C0EB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B52D0D3-BAB6-4E87-A7E3-042FE194E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C99FAD0-CAF0-416B-A5C2-BF67795C5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E22E26C-C150-4D82-9949-7CBE6C6E37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660254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072F62D-B9FA-4CBD-8427-DCDAE97240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A5E7E19-8DF1-4E35-B975-14DB353C5C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6602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29CC129-69D0-48B1-969C-406A8EC16C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863A762-C2BE-4B7F-8F77-FB38598FD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75ED5B7-A269-4716-8A91-60C4640BC4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53D700F-89B5-47C3-88CF-F491CCA23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60B6165-C5E0-4495-B9AC-5D3FAA17C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66025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2C06BE7-B255-49E8-AFD7-16EA0DEED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812233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62BAA60-4FD3-4ED5-85B8-FA1AEBB543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D285C5F-B15D-4C99-876E-11EA0EDDB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1D3315B-6CF6-4B8A-9AD6-15E8ED774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316A1B-DF30-4B08-A25E-634088C3A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3B9824C-F3A0-4BB5-BA2D-E7B2C8739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74AA607-331A-4D12-9628-01D4184CA8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C5FC238-AD32-4501-B2D5-55A3F1409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2651C95-EE88-4D97-A4BD-842E093F0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D800BB2-C68A-40A6-8CD4-A733BD0DB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697780E-7DCF-4651-9953-FE1A7062C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B417FEE-0006-405F-A3EF-741EC0C6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D2CA75D-333A-4FC0-A35C-150218932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8122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1FE7FEB-856E-4B91-9524-7CB608A04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964459"/>
              <a:ext cx="36465" cy="36221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815A820-71A2-4F06-909A-802956FCD9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964453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135222E-6463-4F37-A52D-8E5F48B17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4C684AC-F7CB-4096-BD97-E024A2203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AEB483C-20AB-4095-912D-AB52A7C32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D1625C5-4D6F-4AF0-8F52-3E430AD86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964459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E6AC22C-25A4-400A-8E40-0DA9119C5D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4586291-7B87-4844-A3C7-1B10E7070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964451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7E6C849B-AC63-4611-9425-9677632806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3DD2AB7-F94D-4A1E-8D17-3A8418C7D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99CE3DE-A5D3-4CBC-9771-BA0D4A71C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51F4BCD-DCFB-49C5-AA53-912A2644D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9644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17BD47A-2F24-467E-A016-650656A35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964453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60F5B69-D34A-4A38-AC4F-E04BB730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11644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6D5DFC6-ED6D-4E93-BBFD-32876861C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46009FB-3E9E-46F5-9DC9-B225C7B7D6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0C4A9D-1BAD-4C1A-B643-39CEA7C56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786231-B3C8-45C0-AB76-F0F35D7E1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8E05DBD8-3FC9-47DE-88E7-849A2BE28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8B45623-D400-48AE-99CB-C50EF8208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50817F4-286D-4A64-A707-319964118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611643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E2CBB23-BC03-4233-B66D-F3E1BC3612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45B057C8-A242-41ED-B0DB-78B245C07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CB4C1C0-5F41-4E24-A7CD-AFB1DE7B3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61164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153209C-5637-4CEC-AB94-73A0EA2C7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611643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7A55A31-FEC9-482A-B837-9658289139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3BA94A3-F00C-4D17-9254-A955E4414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268419"/>
              <a:ext cx="36465" cy="36219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A2902DE-23EF-49CE-A669-B9096A9D4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5780746-7CB1-459B-ACF8-EE4C8FA2DA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EC72100-CCC7-485B-AB73-AFE6263C2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0330226-7157-4C26-8B12-849E7E40B5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6FC5CE2-A4E9-48A9-A687-9D3CBDF2C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71F8A61-039C-4875-ABD2-DDAD0AF611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E9C48D7-E617-453A-95A7-4CBADCB709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268419"/>
              <a:ext cx="36221" cy="36219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028847A-3236-456C-ABCA-F17FACC74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68F10DA-E024-4DFF-B71A-284CE3783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D1258F2-08D2-4674-BB2B-00DA3F0541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CA4E673-ADD3-4C6A-B67D-077CD7F768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8412C5A-7E5C-437B-A36E-FD4ADC57E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268417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B56AC8FA-ED34-4749-9A15-E878B408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420645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EE8845F-6312-4CB4-8345-10FAA6E91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B6649974-BABE-465B-934C-798CD398A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A2E8120-B8AC-4058-AB81-44A99CF53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B3ACBEF-904A-4B73-A8B1-3A62AC125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F80CD75B-0C3D-4186-B1D8-E58A7580E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17D40FB-488F-4EFD-9019-8E5802A73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089A9FA-C815-459B-8D43-862AC2805A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42065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CA360E5B-3ABC-46DD-9DFE-5D8D1D4D2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42066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DBCC9121-E8F5-49AE-869E-1245398D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190A7C8-B00C-4DCB-929A-328811039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FBC02C4-69CC-4293-9249-E28D9F2C5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42067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4748328-B03B-4EDD-96F0-DAF652720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420679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7E29EF6-5C38-4836-AE46-64215DD78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572627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333BC27D-A755-4489-B73A-5B0EA4BDD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018ADBF-7412-4D0F-BC0F-8710DB9A4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70D54CD-D372-4C7F-B2AC-AB600FE52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9BB9398E-F21C-4918-8C5A-90735B80B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A7E3180-5F52-4B48-B3BD-F02177C4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B657DEC7-1A91-41CA-B3FD-593EFF9427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F66DBED-0EF0-4BC7-A733-8CEB9301F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57265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27BC7E2-BB50-457E-8D53-CBADC3D0A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2E5B2F2A-FBC8-42A5-9305-B5C98A24D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67BC862E-B59F-4BFB-A777-05409E727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3FB1571-92E7-4829-BCCD-7DCB0FE98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57265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4F917C1-A8BC-4A0E-AE36-F9D0BE981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6F8931C-3AC8-4029-B30C-5361BFBCAE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07" y="6724848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76E87F7-1BC0-472D-B19E-FFB4942471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3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65149F4-5FFD-4DA3-B387-25DDFF149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2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FCC143A2-5B71-45E0-A5DC-1AE44CF27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A29C66E6-99F1-4166-B11B-8C47DD310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7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D782C24-70D1-4DF0-A631-9FA264292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0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04EA4D6-FB90-4EE9-9C94-FACE6D79A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71E17C7-CF11-4295-85DA-5237670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724881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73AF0AFB-AF22-44B2-B981-AF6098F19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EC7A3631-6B95-4E40-89A4-0DC231A1A2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E320EDD3-FA1E-4F06-B5E6-86BA66BFF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25CB6263-11E9-4CF8-B171-7C627720C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19FB7707-C4F1-4107-A1AA-C702870A5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67" y="6724876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BA3315-421D-4040-A688-F1B7C0D27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6992" y="1202026"/>
            <a:ext cx="4030132" cy="4406508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String Slicing Examples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D6D40-5564-4DFD-A49C-E765FE39E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2228" y="1257565"/>
            <a:ext cx="521717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This is an example of slicing from the beginning.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Again, the end index position is NOT included, so only positions 0, 1, 2, 3, and 4 will be printed.</a:t>
            </a:r>
          </a:p>
          <a:p>
            <a:pPr marL="0" indent="0">
              <a:buNone/>
            </a:pPr>
            <a:endParaRPr lang="en-US" sz="22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2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200" b="1" dirty="0">
                <a:solidFill>
                  <a:schemeClr val="bg1"/>
                </a:solidFill>
              </a:rPr>
              <a:t>phrase = "Hello, World!"</a:t>
            </a:r>
          </a:p>
          <a:p>
            <a:pPr marL="0" indent="0">
              <a:buNone/>
            </a:pPr>
            <a:r>
              <a:rPr lang="en-US" sz="2200" b="1" dirty="0">
                <a:solidFill>
                  <a:schemeClr val="bg1"/>
                </a:solidFill>
              </a:rPr>
              <a:t>print(phrase[:5])</a:t>
            </a:r>
          </a:p>
          <a:p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Output of code =&gt; </a:t>
            </a:r>
            <a:r>
              <a:rPr lang="en-US" sz="2200" b="1" dirty="0">
                <a:solidFill>
                  <a:srgbClr val="FFFF00"/>
                </a:solidFill>
              </a:rPr>
              <a:t>Hello</a:t>
            </a:r>
          </a:p>
          <a:p>
            <a:pPr marL="0" indent="0">
              <a:buNone/>
            </a:pPr>
            <a:endParaRPr lang="en-US" sz="2200" b="1" dirty="0">
              <a:solidFill>
                <a:schemeClr val="bg1"/>
              </a:solidFill>
            </a:endParaRPr>
          </a:p>
        </p:txBody>
      </p:sp>
      <p:grpSp>
        <p:nvGrpSpPr>
          <p:cNvPr id="155" name="Graphic 190">
            <a:extLst>
              <a:ext uri="{FF2B5EF4-FFF2-40B4-BE49-F238E27FC236}">
                <a16:creationId xmlns:a16="http://schemas.microsoft.com/office/drawing/2014/main" id="{55A100E1-E66E-4ED2-A56A-F7A819228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91531" y="725954"/>
            <a:ext cx="1598829" cy="531293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AB9672F-EB60-4C69-965D-C7AD5217C2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47B9190C-E3A6-476A-9BBD-79CC3E7A0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59" name="Graphic 212">
            <a:extLst>
              <a:ext uri="{FF2B5EF4-FFF2-40B4-BE49-F238E27FC236}">
                <a16:creationId xmlns:a16="http://schemas.microsoft.com/office/drawing/2014/main" id="{CAB9AD4F-A248-4D49-8779-CE40E64C0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1258" y="315927"/>
            <a:ext cx="93220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61" name="Graphic 212">
            <a:extLst>
              <a:ext uri="{FF2B5EF4-FFF2-40B4-BE49-F238E27FC236}">
                <a16:creationId xmlns:a16="http://schemas.microsoft.com/office/drawing/2014/main" id="{3D4C1981-3D8B-446C-BFAE-E7EE5CF2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1258" y="315927"/>
            <a:ext cx="93220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365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EBFCD5-5356-4326-8D39-8235A46CD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0809" y="1187311"/>
            <a:ext cx="5089552" cy="4483379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14848-248A-47DD-88E0-95099D951E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301" y="1178924"/>
            <a:ext cx="5089552" cy="4483379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8BDA89-0D2C-4C4E-99F6-D7A220FE4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3787" y="1130846"/>
            <a:ext cx="5039475" cy="4439266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aphic 38">
            <a:extLst>
              <a:ext uri="{FF2B5EF4-FFF2-40B4-BE49-F238E27FC236}">
                <a16:creationId xmlns:a16="http://schemas.microsoft.com/office/drawing/2014/main" id="{6B67BE95-96EF-433C-9F29-B0732AA6B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040" y="1424181"/>
            <a:ext cx="1355538" cy="503582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D324976-1596-4B76-A61C-5626816B24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44DEF24-FB22-48A2-8257-B97AD7E1A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7CE98B01-ED41-482F-AFA1-19C7FA7C0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502" y="629793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B9CABDD0-8DF6-4974-A224-9A2A81778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502" y="629793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4" name="Graphic 4">
            <a:extLst>
              <a:ext uri="{FF2B5EF4-FFF2-40B4-BE49-F238E27FC236}">
                <a16:creationId xmlns:a16="http://schemas.microsoft.com/office/drawing/2014/main" id="{D6E8B984-55B9-4A62-A043-997D00F0A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32680" y="5188771"/>
            <a:ext cx="1076787" cy="1076789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4FAF4A8-82EB-4F6F-B601-43EBF0BD1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6F2473F-E069-4558-9B41-E285BBE030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9A4A76-2C9F-486C-9663-6A30A022DE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431DC7-D4CB-479A-AFA4-5B0C597A2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0755DA1-6F28-4612-A4A7-B915468C6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616ED79-5475-49E6-A5FE-8D9DB12FB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1DCEB47-7140-4682-8DBF-7667BE28F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A931BD3-5A56-42F2-B6B5-647B28D1C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20E4C8E-4190-498D-9556-6DA668A81F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4B2F30F-0B57-4D60-A087-CD6A471F68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C5E8C73-ED41-4214-AEE6-3C5F493846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1F94534-FE3E-476C-870B-E714E4A66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E6C1B0-4D58-4937-B2B7-B1207CA18F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BA3315-421D-4040-A688-F1B7C0D27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1619"/>
            <a:ext cx="4905401" cy="4042196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String Slicing Examples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D6D40-5564-4DFD-A49C-E765FE39E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1130846"/>
            <a:ext cx="49747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This is an example of slicing to the end.</a:t>
            </a:r>
          </a:p>
          <a:p>
            <a:pPr marL="0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phrase = "Hello, World!"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print(phrase[7:])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Output of code =&gt; </a:t>
            </a:r>
            <a:r>
              <a:rPr lang="en-US" b="1" dirty="0">
                <a:solidFill>
                  <a:srgbClr val="FFFF00"/>
                </a:solidFill>
              </a:rPr>
              <a:t>World!</a:t>
            </a:r>
          </a:p>
          <a:p>
            <a:pPr marL="0" indent="0">
              <a:buNone/>
            </a:pP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223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BA3315-421D-4040-A688-F1B7C0D27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923293"/>
            <a:ext cx="4030132" cy="4641720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String Slicing Examples (continued)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0A98BBA-D3EA-45DC-B8A1-9C61397D4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5862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5744 h 274629"/>
              <a:gd name="connsiteX2" fmla="*/ 924829 w 1170294"/>
              <a:gd name="connsiteY2" fmla="*/ 0 h 274629"/>
              <a:gd name="connsiteX3" fmla="*/ 1170294 w 1170294"/>
              <a:gd name="connsiteY3" fmla="*/ 24546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577 h 274629"/>
              <a:gd name="connsiteX11" fmla="*/ 215168 w 1170294"/>
              <a:gd name="connsiteY11" fmla="*/ 23574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5744"/>
                </a:lnTo>
                <a:lnTo>
                  <a:pt x="924829" y="0"/>
                </a:lnTo>
                <a:lnTo>
                  <a:pt x="1170294" y="24546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577"/>
                </a:lnTo>
                <a:lnTo>
                  <a:pt x="215168" y="235744"/>
                </a:lnTo>
                <a:close/>
              </a:path>
            </a:pathLst>
          </a:cu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E4C95AB-2BD7-4E38-BDD5-1E41F3A9B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90894"/>
            <a:ext cx="1170294" cy="274629"/>
          </a:xfrm>
          <a:custGeom>
            <a:avLst/>
            <a:gdLst>
              <a:gd name="connsiteX0" fmla="*/ 453342 w 1170294"/>
              <a:gd name="connsiteY0" fmla="*/ 0 h 274629"/>
              <a:gd name="connsiteX1" fmla="*/ 689085 w 1170294"/>
              <a:gd name="connsiteY1" fmla="*/ 238174 h 274629"/>
              <a:gd name="connsiteX2" fmla="*/ 924829 w 1170294"/>
              <a:gd name="connsiteY2" fmla="*/ 0 h 274629"/>
              <a:gd name="connsiteX3" fmla="*/ 1170294 w 1170294"/>
              <a:gd name="connsiteY3" fmla="*/ 247895 h 274629"/>
              <a:gd name="connsiteX4" fmla="*/ 1153282 w 1170294"/>
              <a:gd name="connsiteY4" fmla="*/ 264908 h 274629"/>
              <a:gd name="connsiteX5" fmla="*/ 924829 w 1170294"/>
              <a:gd name="connsiteY5" fmla="*/ 38885 h 274629"/>
              <a:gd name="connsiteX6" fmla="*/ 689085 w 1170294"/>
              <a:gd name="connsiteY6" fmla="*/ 274629 h 274629"/>
              <a:gd name="connsiteX7" fmla="*/ 453342 w 1170294"/>
              <a:gd name="connsiteY7" fmla="*/ 38885 h 274629"/>
              <a:gd name="connsiteX8" fmla="*/ 215168 w 1170294"/>
              <a:gd name="connsiteY8" fmla="*/ 274629 h 274629"/>
              <a:gd name="connsiteX9" fmla="*/ 0 w 1170294"/>
              <a:gd name="connsiteY9" fmla="*/ 59462 h 274629"/>
              <a:gd name="connsiteX10" fmla="*/ 0 w 1170294"/>
              <a:gd name="connsiteY10" fmla="*/ 20789 h 274629"/>
              <a:gd name="connsiteX11" fmla="*/ 215168 w 1170294"/>
              <a:gd name="connsiteY11" fmla="*/ 238174 h 27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70294" h="274629">
                <a:moveTo>
                  <a:pt x="453342" y="0"/>
                </a:moveTo>
                <a:lnTo>
                  <a:pt x="689085" y="238174"/>
                </a:lnTo>
                <a:lnTo>
                  <a:pt x="924829" y="0"/>
                </a:lnTo>
                <a:lnTo>
                  <a:pt x="1170294" y="247895"/>
                </a:lnTo>
                <a:lnTo>
                  <a:pt x="1153282" y="264908"/>
                </a:lnTo>
                <a:lnTo>
                  <a:pt x="924829" y="38885"/>
                </a:lnTo>
                <a:lnTo>
                  <a:pt x="689085" y="274629"/>
                </a:lnTo>
                <a:lnTo>
                  <a:pt x="453342" y="38885"/>
                </a:lnTo>
                <a:lnTo>
                  <a:pt x="215168" y="274629"/>
                </a:lnTo>
                <a:lnTo>
                  <a:pt x="0" y="59462"/>
                </a:lnTo>
                <a:lnTo>
                  <a:pt x="0" y="20789"/>
                </a:lnTo>
                <a:lnTo>
                  <a:pt x="215168" y="238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D6D40-5564-4DFD-A49C-E765FE39E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133" y="923293"/>
            <a:ext cx="5558971" cy="47524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This is an example of slicing using negative indexing.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We start at the END of the string (position -1) and go backwards.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Do NOT include the character at position -2.</a:t>
            </a:r>
          </a:p>
          <a:p>
            <a:pPr marL="0" indent="0">
              <a:buNone/>
            </a:pPr>
            <a:endParaRPr lang="en-US" sz="22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200" b="1" dirty="0">
                <a:solidFill>
                  <a:schemeClr val="bg1"/>
                </a:solidFill>
              </a:rPr>
              <a:t>phrase = "Hello, World!"</a:t>
            </a:r>
          </a:p>
          <a:p>
            <a:pPr marL="0" indent="0">
              <a:buNone/>
            </a:pPr>
            <a:r>
              <a:rPr lang="en-US" sz="2200" b="1" dirty="0">
                <a:solidFill>
                  <a:schemeClr val="bg1"/>
                </a:solidFill>
              </a:rPr>
              <a:t>print(phrase[-5:-2])</a:t>
            </a:r>
          </a:p>
          <a:p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Output of code =&gt; </a:t>
            </a:r>
            <a:r>
              <a:rPr lang="en-US" sz="2200" b="1" dirty="0" err="1">
                <a:solidFill>
                  <a:srgbClr val="FFFF00"/>
                </a:solidFill>
              </a:rPr>
              <a:t>orl</a:t>
            </a:r>
            <a:endParaRPr lang="en-US" sz="22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2200" b="1" dirty="0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5836128-58DE-4E5A-B27E-DFE747CA0B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21348" y="5364542"/>
            <a:ext cx="1562428" cy="1493465"/>
            <a:chOff x="3121343" y="4864099"/>
            <a:chExt cx="2085971" cy="1993901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38556" y="4981312"/>
              <a:ext cx="442726" cy="44272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8809" y="4871565"/>
              <a:ext cx="902626" cy="902626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21343" y="4864099"/>
              <a:ext cx="1152732" cy="1152732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52324" y="4894707"/>
              <a:ext cx="1321462" cy="1321838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15037" y="4957793"/>
              <a:ext cx="1428975" cy="1428975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301642" y="5044398"/>
              <a:ext cx="1490195" cy="1490195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09523" y="5152279"/>
              <a:ext cx="1509607" cy="1509607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538685" y="5279576"/>
              <a:ext cx="1488326" cy="1490192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683896" y="5426652"/>
              <a:ext cx="1429720" cy="1429720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DA0090F-4FBF-434D-83B1-B274F83A9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01021" y="5597624"/>
              <a:ext cx="1275308" cy="1260376"/>
            </a:xfrm>
            <a:custGeom>
              <a:avLst/>
              <a:gdLst>
                <a:gd name="connsiteX0" fmla="*/ 1260376 w 1275308"/>
                <a:gd name="connsiteY0" fmla="*/ 0 h 1260376"/>
                <a:gd name="connsiteX1" fmla="*/ 1275308 w 1275308"/>
                <a:gd name="connsiteY1" fmla="*/ 52634 h 1260376"/>
                <a:gd name="connsiteX2" fmla="*/ 67566 w 1275308"/>
                <a:gd name="connsiteY2" fmla="*/ 1260376 h 1260376"/>
                <a:gd name="connsiteX3" fmla="*/ 0 w 1275308"/>
                <a:gd name="connsiteY3" fmla="*/ 1260376 h 126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5308" h="1260376">
                  <a:moveTo>
                    <a:pt x="1260376" y="0"/>
                  </a:moveTo>
                  <a:cubicBezTo>
                    <a:pt x="1265977" y="17174"/>
                    <a:pt x="1270829" y="34716"/>
                    <a:pt x="1275308" y="52634"/>
                  </a:cubicBezTo>
                  <a:lnTo>
                    <a:pt x="67566" y="1260376"/>
                  </a:lnTo>
                  <a:lnTo>
                    <a:pt x="0" y="1260376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8DF6032-C07A-45C6-8A4F-04EF4EDC0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41456" y="5797338"/>
              <a:ext cx="1065858" cy="1060662"/>
            </a:xfrm>
            <a:custGeom>
              <a:avLst/>
              <a:gdLst>
                <a:gd name="connsiteX0" fmla="*/ 1061006 w 1065858"/>
                <a:gd name="connsiteY0" fmla="*/ 0 h 1060662"/>
                <a:gd name="connsiteX1" fmla="*/ 1065858 w 1065858"/>
                <a:gd name="connsiteY1" fmla="*/ 62342 h 1060662"/>
                <a:gd name="connsiteX2" fmla="*/ 67196 w 1065858"/>
                <a:gd name="connsiteY2" fmla="*/ 1060662 h 1060662"/>
                <a:gd name="connsiteX3" fmla="*/ 0 w 1065858"/>
                <a:gd name="connsiteY3" fmla="*/ 1060662 h 1060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5858" h="1060662">
                  <a:moveTo>
                    <a:pt x="1061006" y="0"/>
                  </a:moveTo>
                  <a:cubicBezTo>
                    <a:pt x="1063248" y="20905"/>
                    <a:pt x="1064741" y="41809"/>
                    <a:pt x="1065858" y="62342"/>
                  </a:cubicBezTo>
                  <a:lnTo>
                    <a:pt x="67196" y="1060662"/>
                  </a:lnTo>
                  <a:lnTo>
                    <a:pt x="0" y="106066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5B89F44-A096-479D-AD1F-120561C282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381830" y="6039978"/>
              <a:ext cx="818022" cy="818022"/>
            </a:xfrm>
            <a:custGeom>
              <a:avLst/>
              <a:gdLst>
                <a:gd name="connsiteX0" fmla="*/ 818022 w 818022"/>
                <a:gd name="connsiteY0" fmla="*/ 0 h 818022"/>
                <a:gd name="connsiteX1" fmla="*/ 804584 w 818022"/>
                <a:gd name="connsiteY1" fmla="*/ 80632 h 818022"/>
                <a:gd name="connsiteX2" fmla="*/ 67190 w 818022"/>
                <a:gd name="connsiteY2" fmla="*/ 818022 h 818022"/>
                <a:gd name="connsiteX3" fmla="*/ 0 w 818022"/>
                <a:gd name="connsiteY3" fmla="*/ 818022 h 818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8022" h="818022">
                  <a:moveTo>
                    <a:pt x="818022" y="0"/>
                  </a:moveTo>
                  <a:cubicBezTo>
                    <a:pt x="814660" y="27250"/>
                    <a:pt x="810180" y="53755"/>
                    <a:pt x="804584" y="80632"/>
                  </a:cubicBezTo>
                  <a:lnTo>
                    <a:pt x="67190" y="818022"/>
                  </a:lnTo>
                  <a:lnTo>
                    <a:pt x="0" y="818022"/>
                  </a:ln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647375" y="6390131"/>
              <a:ext cx="442354" cy="442354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0326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57EACD-61CA-4775-9551-2078FC0BC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31107" y="5203828"/>
            <a:ext cx="1861478" cy="1557272"/>
            <a:chOff x="9731107" y="5203828"/>
            <a:chExt cx="1861478" cy="1557272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EA9CEFA-65DF-4773-AB16-4E0811348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203828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5B46568-197D-4462-A2AB-B32016E07D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310550-C5D3-4B44-A74F-CA522D3EA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4320944-CB85-404B-ACEB-4C621A2DE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F09ADAE-8ED7-4349-9F53-C9846B34A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4A30888-D632-4303-AD63-F9F6425F6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494E026-3245-4E27-8FA4-B5E503989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0980A2D-E8F8-4D53-96BD-549B6E43C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9B2DDE9-70F9-46DE-A98D-A9E6A15B0C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D6359C0-FED2-4F38-AF2C-D2CCB137C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731DFD6-7643-4367-B357-419597215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D5AD929-BDD1-4C17-B069-7F26DA239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A89B223-AC6D-428A-ADA0-A8107F132C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55AE910-CDA0-467B-91F1-30022FC702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356051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280BBB4-49D0-40C7-949B-CE40E918B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3560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5A691FB-DA8E-4CB6-B2CB-43996A8A6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6ABC7EF-0297-4356-A5FE-85B70C226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2A4C124-2BE2-47A7-88BD-0D0E70225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77B5782-F97B-49E6-B4CF-05080D43F7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356051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B45F28A-82A7-4E2A-AC1D-A9080F5F5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04D3904-C2B3-4481-9AD0-4F4B97BF7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356044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7E99BD2-8425-452F-BBC9-DA271A4D4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6826B2E-CE5F-4751-AB16-2F5D38E0D5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3D69C59-2023-4CEC-BA7C-5EE1834EC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B90D7BC-1D4E-4E24-B1E4-700CFE90C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35604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9425F03-8DA8-4B30-8D52-0F823F557C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356046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042418-2AFD-437C-BDFE-95057749D1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50803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F7247EC-FBD7-42B0-89E1-981401897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42B17A-8F41-4932-B0D0-CAA198A36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BC09251-BDF7-47DB-8213-2FD24431C9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F3F5D47-FD51-41B4-B385-72FB1B83FD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FEDA36F-4DFB-4CF9-AFCB-DF2830797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4B82A4E-24F2-4AF9-ACD9-032004D5C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8A1B0D-4A06-45BC-B4BC-CFC5300FB0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50802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FAD49E-FD72-4576-A940-2428587BC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0C5050F-FCF4-41AE-A014-DA0E79C9D0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05C37E2-39BD-41F3-A48B-0D6656AFD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ADE8E63-21C2-4361-9759-81558A67F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BB2F91E-6261-407E-AB8B-BC2971C5E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508025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1B8D98F-3287-4463-9C66-4D5562880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660254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4B4DF75-5954-4360-BD08-C0F14F07B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660248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9646D91-7334-4EF7-854E-31229C0EB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B52D0D3-BAB6-4E87-A7E3-042FE194E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C99FAD0-CAF0-416B-A5C2-BF67795C5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E22E26C-C150-4D82-9949-7CBE6C6E37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660254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072F62D-B9FA-4CBD-8427-DCDAE97240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A5E7E19-8DF1-4E35-B975-14DB353C5C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6602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29CC129-69D0-48B1-969C-406A8EC16C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863A762-C2BE-4B7F-8F77-FB38598FD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75ED5B7-A269-4716-8A91-60C4640BC4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53D700F-89B5-47C3-88CF-F491CCA23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60B6165-C5E0-4495-B9AC-5D3FAA17C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66025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2C06BE7-B255-49E8-AFD7-16EA0DEED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812233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62BAA60-4FD3-4ED5-85B8-FA1AEBB543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D285C5F-B15D-4C99-876E-11EA0EDDB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1D3315B-6CF6-4B8A-9AD6-15E8ED774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316A1B-DF30-4B08-A25E-634088C3A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3B9824C-F3A0-4BB5-BA2D-E7B2C8739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74AA607-331A-4D12-9628-01D4184CA8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C5FC238-AD32-4501-B2D5-55A3F1409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2651C95-EE88-4D97-A4BD-842E093F0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D800BB2-C68A-40A6-8CD4-A733BD0DB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697780E-7DCF-4651-9953-FE1A7062C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B417FEE-0006-405F-A3EF-741EC0C6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D2CA75D-333A-4FC0-A35C-150218932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8122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1FE7FEB-856E-4B91-9524-7CB608A04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964459"/>
              <a:ext cx="36465" cy="36221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815A820-71A2-4F06-909A-802956FCD9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964453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135222E-6463-4F37-A52D-8E5F48B17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4C684AC-F7CB-4096-BD97-E024A2203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AEB483C-20AB-4095-912D-AB52A7C32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D1625C5-4D6F-4AF0-8F52-3E430AD86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964459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E6AC22C-25A4-400A-8E40-0DA9119C5D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4586291-7B87-4844-A3C7-1B10E7070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964451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7E6C849B-AC63-4611-9425-9677632806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3DD2AB7-F94D-4A1E-8D17-3A8418C7D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99CE3DE-A5D3-4CBC-9771-BA0D4A71C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51F4BCD-DCFB-49C5-AA53-912A2644D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9644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17BD47A-2F24-467E-A016-650656A35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964453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60F5B69-D34A-4A38-AC4F-E04BB730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11644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6D5DFC6-ED6D-4E93-BBFD-32876861C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46009FB-3E9E-46F5-9DC9-B225C7B7D6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0C4A9D-1BAD-4C1A-B643-39CEA7C56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786231-B3C8-45C0-AB76-F0F35D7E1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8E05DBD8-3FC9-47DE-88E7-849A2BE28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8B45623-D400-48AE-99CB-C50EF8208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50817F4-286D-4A64-A707-319964118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611643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E2CBB23-BC03-4233-B66D-F3E1BC3612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45B057C8-A242-41ED-B0DB-78B245C07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CB4C1C0-5F41-4E24-A7CD-AFB1DE7B3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61164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153209C-5637-4CEC-AB94-73A0EA2C7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611643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7A55A31-FEC9-482A-B837-9658289139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3BA94A3-F00C-4D17-9254-A955E4414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268419"/>
              <a:ext cx="36465" cy="36219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A2902DE-23EF-49CE-A669-B9096A9D4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5780746-7CB1-459B-ACF8-EE4C8FA2DA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EC72100-CCC7-485B-AB73-AFE6263C2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0330226-7157-4C26-8B12-849E7E40B5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6FC5CE2-A4E9-48A9-A687-9D3CBDF2C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71F8A61-039C-4875-ABD2-DDAD0AF611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E9C48D7-E617-453A-95A7-4CBADCB709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268419"/>
              <a:ext cx="36221" cy="36219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028847A-3236-456C-ABCA-F17FACC74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68F10DA-E024-4DFF-B71A-284CE3783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D1258F2-08D2-4674-BB2B-00DA3F0541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CA4E673-ADD3-4C6A-B67D-077CD7F768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8412C5A-7E5C-437B-A36E-FD4ADC57E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268417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B56AC8FA-ED34-4749-9A15-E878B408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420645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EE8845F-6312-4CB4-8345-10FAA6E91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B6649974-BABE-465B-934C-798CD398A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A2E8120-B8AC-4058-AB81-44A99CF53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B3ACBEF-904A-4B73-A8B1-3A62AC125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F80CD75B-0C3D-4186-B1D8-E58A7580E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17D40FB-488F-4EFD-9019-8E5802A73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089A9FA-C815-459B-8D43-862AC2805A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42065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CA360E5B-3ABC-46DD-9DFE-5D8D1D4D2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42066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DBCC9121-E8F5-49AE-869E-1245398D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190A7C8-B00C-4DCB-929A-328811039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FBC02C4-69CC-4293-9249-E28D9F2C5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42067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4748328-B03B-4EDD-96F0-DAF652720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420679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7E29EF6-5C38-4836-AE46-64215DD78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572627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333BC27D-A755-4489-B73A-5B0EA4BDD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018ADBF-7412-4D0F-BC0F-8710DB9A4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70D54CD-D372-4C7F-B2AC-AB600FE52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9BB9398E-F21C-4918-8C5A-90735B80B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A7E3180-5F52-4B48-B3BD-F02177C4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B657DEC7-1A91-41CA-B3FD-593EFF9427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F66DBED-0EF0-4BC7-A733-8CEB9301F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57265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27BC7E2-BB50-457E-8D53-CBADC3D0A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2E5B2F2A-FBC8-42A5-9305-B5C98A24D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67BC862E-B59F-4BFB-A777-05409E727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3FB1571-92E7-4829-BCCD-7DCB0FE98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57265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4F917C1-A8BC-4A0E-AE36-F9D0BE981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6F8931C-3AC8-4029-B30C-5361BFBCAE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07" y="6724848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76E87F7-1BC0-472D-B19E-FFB4942471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3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65149F4-5FFD-4DA3-B387-25DDFF149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2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FCC143A2-5B71-45E0-A5DC-1AE44CF27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A29C66E6-99F1-4166-B11B-8C47DD310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7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D782C24-70D1-4DF0-A631-9FA264292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0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04EA4D6-FB90-4EE9-9C94-FACE6D79A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71E17C7-CF11-4295-85DA-5237670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724881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73AF0AFB-AF22-44B2-B981-AF6098F19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EC7A3631-6B95-4E40-89A4-0DC231A1A2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E320EDD3-FA1E-4F06-B5E6-86BA66BFF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25CB6263-11E9-4CF8-B171-7C627720C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19FB7707-C4F1-4107-A1AA-C702870A5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67" y="6724876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F69D825-FE0B-4FEA-8F7D-870266C9F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6992" y="1202026"/>
            <a:ext cx="4030132" cy="4406508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Concatenating 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D7840-0AD9-4B3F-A38E-20AC4964A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114" y="315927"/>
            <a:ext cx="5993287" cy="610471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Combine two strings by using the plus (+) sign</a:t>
            </a:r>
          </a:p>
          <a:p>
            <a:r>
              <a:rPr lang="en-US" sz="2400" dirty="0">
                <a:solidFill>
                  <a:schemeClr val="bg1"/>
                </a:solidFill>
              </a:rPr>
              <a:t>Add space between two concatenated strings by using two double quotes with a space (“ “)</a:t>
            </a:r>
          </a:p>
          <a:p>
            <a:r>
              <a:rPr lang="en-US" sz="2400" dirty="0">
                <a:solidFill>
                  <a:schemeClr val="bg1"/>
                </a:solidFill>
              </a:rPr>
              <a:t>Examples:</a:t>
            </a:r>
          </a:p>
          <a:p>
            <a:pPr lvl="1"/>
            <a:r>
              <a:rPr lang="en-US" sz="1800" dirty="0">
                <a:solidFill>
                  <a:schemeClr val="bg1"/>
                </a:solidFill>
              </a:rPr>
              <a:t>string1 = “Just keep”</a:t>
            </a:r>
          </a:p>
          <a:p>
            <a:pPr lvl="1"/>
            <a:r>
              <a:rPr lang="en-US" sz="1800" dirty="0">
                <a:solidFill>
                  <a:schemeClr val="bg1"/>
                </a:solidFill>
              </a:rPr>
              <a:t>string2 = “swimming, Nemo”</a:t>
            </a:r>
          </a:p>
          <a:p>
            <a:pPr lvl="1"/>
            <a:r>
              <a:rPr lang="en-US" sz="1800" dirty="0" err="1">
                <a:solidFill>
                  <a:schemeClr val="bg1"/>
                </a:solidFill>
              </a:rPr>
              <a:t>newString</a:t>
            </a:r>
            <a:r>
              <a:rPr lang="en-US" sz="1800" dirty="0">
                <a:solidFill>
                  <a:schemeClr val="bg1"/>
                </a:solidFill>
              </a:rPr>
              <a:t> = string1 + string2</a:t>
            </a:r>
          </a:p>
          <a:p>
            <a:pPr lvl="1"/>
            <a:r>
              <a:rPr lang="en-US" sz="1800" dirty="0" err="1">
                <a:solidFill>
                  <a:schemeClr val="bg1"/>
                </a:solidFill>
              </a:rPr>
              <a:t>correctString</a:t>
            </a:r>
            <a:r>
              <a:rPr lang="en-US" sz="1800" dirty="0">
                <a:solidFill>
                  <a:schemeClr val="bg1"/>
                </a:solidFill>
              </a:rPr>
              <a:t> = string1 + “ “ + string2</a:t>
            </a:r>
          </a:p>
          <a:p>
            <a:r>
              <a:rPr lang="en-US" sz="2400" dirty="0">
                <a:solidFill>
                  <a:schemeClr val="bg1"/>
                </a:solidFill>
              </a:rPr>
              <a:t>Printing out </a:t>
            </a:r>
            <a:r>
              <a:rPr lang="en-US" sz="2400" dirty="0" err="1">
                <a:solidFill>
                  <a:schemeClr val="bg1"/>
                </a:solidFill>
              </a:rPr>
              <a:t>newString</a:t>
            </a:r>
            <a:r>
              <a:rPr lang="en-US" sz="2400" dirty="0">
                <a:solidFill>
                  <a:schemeClr val="bg1"/>
                </a:solidFill>
              </a:rPr>
              <a:t> will give “</a:t>
            </a:r>
            <a:r>
              <a:rPr lang="en-US" sz="2400" dirty="0">
                <a:solidFill>
                  <a:srgbClr val="FFFF00"/>
                </a:solidFill>
              </a:rPr>
              <a:t>Just </a:t>
            </a:r>
            <a:r>
              <a:rPr lang="en-US" sz="2400" dirty="0" err="1">
                <a:solidFill>
                  <a:srgbClr val="FFFF00"/>
                </a:solidFill>
              </a:rPr>
              <a:t>keepswimming</a:t>
            </a:r>
            <a:r>
              <a:rPr lang="en-US" sz="2400" dirty="0">
                <a:solidFill>
                  <a:srgbClr val="FFFF00"/>
                </a:solidFill>
              </a:rPr>
              <a:t>, Nemo</a:t>
            </a:r>
            <a:r>
              <a:rPr lang="en-US" sz="2400" dirty="0">
                <a:solidFill>
                  <a:schemeClr val="bg1"/>
                </a:solidFill>
              </a:rPr>
              <a:t>”</a:t>
            </a:r>
          </a:p>
          <a:p>
            <a:pPr lvl="1"/>
            <a:r>
              <a:rPr lang="en-US" sz="1800" dirty="0">
                <a:solidFill>
                  <a:schemeClr val="bg1"/>
                </a:solidFill>
              </a:rPr>
              <a:t>Wait, there is a space missing between the words “keep” and “swimming”</a:t>
            </a:r>
          </a:p>
          <a:p>
            <a:r>
              <a:rPr lang="en-US" sz="2400" dirty="0">
                <a:solidFill>
                  <a:schemeClr val="bg1"/>
                </a:solidFill>
              </a:rPr>
              <a:t>Printing out </a:t>
            </a:r>
            <a:r>
              <a:rPr lang="en-US" sz="2400" dirty="0" err="1">
                <a:solidFill>
                  <a:schemeClr val="bg1"/>
                </a:solidFill>
              </a:rPr>
              <a:t>correctString</a:t>
            </a:r>
            <a:r>
              <a:rPr lang="en-US" sz="2400" dirty="0">
                <a:solidFill>
                  <a:schemeClr val="bg1"/>
                </a:solidFill>
              </a:rPr>
              <a:t> fixes that problem “</a:t>
            </a:r>
            <a:r>
              <a:rPr lang="en-US" sz="2400" dirty="0">
                <a:solidFill>
                  <a:srgbClr val="FFFF00"/>
                </a:solidFill>
              </a:rPr>
              <a:t>Just keep swimming, Nemo</a:t>
            </a:r>
            <a:r>
              <a:rPr lang="en-US" sz="2400" dirty="0">
                <a:solidFill>
                  <a:schemeClr val="bg1"/>
                </a:solidFill>
              </a:rPr>
              <a:t>”</a:t>
            </a:r>
          </a:p>
        </p:txBody>
      </p:sp>
      <p:grpSp>
        <p:nvGrpSpPr>
          <p:cNvPr id="155" name="Graphic 190">
            <a:extLst>
              <a:ext uri="{FF2B5EF4-FFF2-40B4-BE49-F238E27FC236}">
                <a16:creationId xmlns:a16="http://schemas.microsoft.com/office/drawing/2014/main" id="{55A100E1-E66E-4ED2-A56A-F7A819228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91531" y="725954"/>
            <a:ext cx="1598829" cy="531293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AB9672F-EB60-4C69-965D-C7AD5217C2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47B9190C-E3A6-476A-9BBD-79CC3E7A0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59" name="Graphic 212">
            <a:extLst>
              <a:ext uri="{FF2B5EF4-FFF2-40B4-BE49-F238E27FC236}">
                <a16:creationId xmlns:a16="http://schemas.microsoft.com/office/drawing/2014/main" id="{CAB9AD4F-A248-4D49-8779-CE40E64C0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1258" y="315927"/>
            <a:ext cx="93220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61" name="Graphic 212">
            <a:extLst>
              <a:ext uri="{FF2B5EF4-FFF2-40B4-BE49-F238E27FC236}">
                <a16:creationId xmlns:a16="http://schemas.microsoft.com/office/drawing/2014/main" id="{3D4C1981-3D8B-446C-BFAE-E7EE5CF2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1258" y="315927"/>
            <a:ext cx="93220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60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395" y="1040837"/>
            <a:ext cx="4754948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411" y="1029607"/>
            <a:ext cx="4754948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60" y="934855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B8D19C-D720-44E0-966E-08A031C17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1877492"/>
            <a:ext cx="4030132" cy="3215373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Several String Methods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4EDD0-0918-4CF7-BE4B-0F400D93A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457812"/>
            <a:ext cx="5217173" cy="576397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len</a:t>
            </a:r>
            <a:r>
              <a:rPr lang="en-US" sz="2400" dirty="0">
                <a:solidFill>
                  <a:schemeClr val="bg1"/>
                </a:solidFill>
              </a:rPr>
              <a:t>() – returns the length of a string</a:t>
            </a:r>
          </a:p>
          <a:p>
            <a:r>
              <a:rPr lang="en-US" sz="2400" dirty="0">
                <a:solidFill>
                  <a:schemeClr val="bg1"/>
                </a:solidFill>
              </a:rPr>
              <a:t>count() – returns the number of times a value appears in a string</a:t>
            </a:r>
          </a:p>
          <a:p>
            <a:r>
              <a:rPr lang="en-US" sz="2400" dirty="0">
                <a:solidFill>
                  <a:schemeClr val="bg1"/>
                </a:solidFill>
              </a:rPr>
              <a:t>upper() – returns the uppercase value of a string</a:t>
            </a:r>
          </a:p>
          <a:p>
            <a:r>
              <a:rPr lang="en-US" sz="2400" dirty="0">
                <a:solidFill>
                  <a:schemeClr val="bg1"/>
                </a:solidFill>
              </a:rPr>
              <a:t>lower() – returns the lowercase value of a string</a:t>
            </a:r>
          </a:p>
          <a:p>
            <a:r>
              <a:rPr lang="en-US" sz="2400" dirty="0" err="1">
                <a:solidFill>
                  <a:schemeClr val="bg1"/>
                </a:solidFill>
              </a:rPr>
              <a:t>swapcase</a:t>
            </a:r>
            <a:r>
              <a:rPr lang="en-US" sz="2400" dirty="0">
                <a:solidFill>
                  <a:schemeClr val="bg1"/>
                </a:solidFill>
              </a:rPr>
              <a:t>() – changes the case of a string (lowercase letters change to uppercase letters, and uppercase letters change to lowercase letters)</a:t>
            </a:r>
          </a:p>
          <a:p>
            <a:r>
              <a:rPr lang="en-US" sz="2400" dirty="0">
                <a:solidFill>
                  <a:schemeClr val="bg1"/>
                </a:solidFill>
              </a:rPr>
              <a:t>split() – splits the string at the given separator (default is a blank space) and returns a list</a:t>
            </a:r>
          </a:p>
          <a:p>
            <a:r>
              <a:rPr lang="en-US" sz="2400" dirty="0">
                <a:solidFill>
                  <a:schemeClr val="bg1"/>
                </a:solidFill>
              </a:rPr>
              <a:t>join() – takes all items in a list and joins them into one string, using the separator defined at the beginning</a:t>
            </a:r>
          </a:p>
        </p:txBody>
      </p:sp>
      <p:grpSp>
        <p:nvGrpSpPr>
          <p:cNvPr id="28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12239" y="61394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9343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24561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564296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782347" cy="2943932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BA9E676-A8FC-4C2F-8D78-C13ED8ABD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782347" cy="2943932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65207" y="4529611"/>
            <a:ext cx="2426793" cy="2328389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ECD79B5-5FC5-495F-BFD6-346C16E78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65207" y="4529611"/>
            <a:ext cx="2426793" cy="2328389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21898" y="819446"/>
            <a:ext cx="8751370" cy="5402463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2D9D048-3063-435A-8C23-26C1907E9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21898" y="819446"/>
            <a:ext cx="8751370" cy="5402463"/>
          </a:xfrm>
          <a:prstGeom prst="rect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20315" y="727769"/>
            <a:ext cx="8751370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61ED2B-97CC-4D55-A115-239AD6241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534" y="1344304"/>
            <a:ext cx="7451678" cy="28437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You know what time it 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D7B77F-26A7-43A6-9688-5B0EABC21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86765" y="4414123"/>
            <a:ext cx="6418471" cy="143210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2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Let’s see what you remember from this lecture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9446" y="4786746"/>
            <a:ext cx="620727" cy="620727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6C541AE-9B02-44C0-B8C6-B2DEA7ED3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9446" y="4786746"/>
            <a:ext cx="620727" cy="620727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52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EBFCD5-5356-4326-8D39-8235A46CD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0809" y="1187311"/>
            <a:ext cx="5089552" cy="4483379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14848-248A-47DD-88E0-95099D951E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301" y="1178924"/>
            <a:ext cx="5089552" cy="4483379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8BDA89-0D2C-4C4E-99F6-D7A220FE4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3787" y="1130846"/>
            <a:ext cx="5039475" cy="4439266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aphic 38">
            <a:extLst>
              <a:ext uri="{FF2B5EF4-FFF2-40B4-BE49-F238E27FC236}">
                <a16:creationId xmlns:a16="http://schemas.microsoft.com/office/drawing/2014/main" id="{6B67BE95-96EF-433C-9F29-B0732AA6B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040" y="1424181"/>
            <a:ext cx="1355538" cy="503582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D324976-1596-4B76-A61C-5626816B24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44DEF24-FB22-48A2-8257-B97AD7E1A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7CE98B01-ED41-482F-AFA1-19C7FA7C0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502" y="629793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B9CABDD0-8DF6-4974-A224-9A2A81778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502" y="629793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4" name="Graphic 4">
            <a:extLst>
              <a:ext uri="{FF2B5EF4-FFF2-40B4-BE49-F238E27FC236}">
                <a16:creationId xmlns:a16="http://schemas.microsoft.com/office/drawing/2014/main" id="{D6E8B984-55B9-4A62-A043-997D00F0A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32680" y="5188771"/>
            <a:ext cx="1076787" cy="1076789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4FAF4A8-82EB-4F6F-B601-43EBF0BD1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6F2473F-E069-4558-9B41-E285BBE030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9A4A76-2C9F-486C-9663-6A30A022DE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431DC7-D4CB-479A-AFA4-5B0C597A2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0755DA1-6F28-4612-A4A7-B915468C6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616ED79-5475-49E6-A5FE-8D9DB12FB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1DCEB47-7140-4682-8DBF-7667BE28F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A931BD3-5A56-42F2-B6B5-647B28D1C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20E4C8E-4190-498D-9556-6DA668A81F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4B2F30F-0B57-4D60-A087-CD6A471F68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C5E8C73-ED41-4214-AEE6-3C5F493846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1F94534-FE3E-476C-870B-E714E4A66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E6C1B0-4D58-4937-B2B7-B1207CA18F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56A96EA-D632-44FA-A769-1EA80A4A8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1619"/>
            <a:ext cx="4905401" cy="4042196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Which one of these is the correct way to slice a string from the beginning?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5B0E5-2868-414A-97BC-731DEBFA6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1130846"/>
            <a:ext cx="4974771" cy="4351338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(A) phrase[2:6]</a:t>
            </a:r>
          </a:p>
          <a:p>
            <a:r>
              <a:rPr lang="en-US" dirty="0">
                <a:solidFill>
                  <a:schemeClr val="bg1"/>
                </a:solidFill>
              </a:rPr>
              <a:t>(B) phrase[:6]</a:t>
            </a:r>
          </a:p>
          <a:p>
            <a:r>
              <a:rPr lang="en-US" dirty="0">
                <a:solidFill>
                  <a:schemeClr val="bg1"/>
                </a:solidFill>
              </a:rPr>
              <a:t>(C) phrase[2:]</a:t>
            </a:r>
          </a:p>
          <a:p>
            <a:r>
              <a:rPr lang="en-US" dirty="0">
                <a:solidFill>
                  <a:schemeClr val="bg1"/>
                </a:solidFill>
              </a:rPr>
              <a:t>(D) phrase[beginning:6]</a:t>
            </a:r>
          </a:p>
        </p:txBody>
      </p:sp>
    </p:spTree>
    <p:extLst>
      <p:ext uri="{BB962C8B-B14F-4D97-AF65-F5344CB8AC3E}">
        <p14:creationId xmlns:p14="http://schemas.microsoft.com/office/powerpoint/2010/main" val="3228563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EBFCD5-5356-4326-8D39-8235A46CD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0809" y="1187311"/>
            <a:ext cx="5089552" cy="4483379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14848-248A-47DD-88E0-95099D951E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301" y="1178924"/>
            <a:ext cx="5089552" cy="4483379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8BDA89-0D2C-4C4E-99F6-D7A220FE4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3787" y="1130846"/>
            <a:ext cx="5039475" cy="4439266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aphic 38">
            <a:extLst>
              <a:ext uri="{FF2B5EF4-FFF2-40B4-BE49-F238E27FC236}">
                <a16:creationId xmlns:a16="http://schemas.microsoft.com/office/drawing/2014/main" id="{6B67BE95-96EF-433C-9F29-B0732AA6B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040" y="1424181"/>
            <a:ext cx="1355538" cy="503582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D324976-1596-4B76-A61C-5626816B24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44DEF24-FB22-48A2-8257-B97AD7E1A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7CE98B01-ED41-482F-AFA1-19C7FA7C0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502" y="629793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B9CABDD0-8DF6-4974-A224-9A2A81778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502" y="629793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4" name="Graphic 4">
            <a:extLst>
              <a:ext uri="{FF2B5EF4-FFF2-40B4-BE49-F238E27FC236}">
                <a16:creationId xmlns:a16="http://schemas.microsoft.com/office/drawing/2014/main" id="{D6E8B984-55B9-4A62-A043-997D00F0A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32680" y="5188771"/>
            <a:ext cx="1076787" cy="1076789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4FAF4A8-82EB-4F6F-B601-43EBF0BD1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6F2473F-E069-4558-9B41-E285BBE030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9A4A76-2C9F-486C-9663-6A30A022DE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431DC7-D4CB-479A-AFA4-5B0C597A2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0755DA1-6F28-4612-A4A7-B915468C6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616ED79-5475-49E6-A5FE-8D9DB12FB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1DCEB47-7140-4682-8DBF-7667BE28F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A931BD3-5A56-42F2-B6B5-647B28D1C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20E4C8E-4190-498D-9556-6DA668A81F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4B2F30F-0B57-4D60-A087-CD6A471F68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C5E8C73-ED41-4214-AEE6-3C5F493846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1F94534-FE3E-476C-870B-E714E4A66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E6C1B0-4D58-4937-B2B7-B1207CA18F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56A96EA-D632-44FA-A769-1EA80A4A8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1619"/>
            <a:ext cx="4905401" cy="4042196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5B0E5-2868-414A-97BC-731DEBFA6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1130846"/>
            <a:ext cx="4974771" cy="4351338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(A) phrase[2:6]</a:t>
            </a:r>
          </a:p>
          <a:p>
            <a:r>
              <a:rPr lang="en-US" b="1" dirty="0">
                <a:solidFill>
                  <a:srgbClr val="FFFF00"/>
                </a:solidFill>
              </a:rPr>
              <a:t>(B) phrase[:6]</a:t>
            </a:r>
          </a:p>
          <a:p>
            <a:r>
              <a:rPr lang="en-US" dirty="0">
                <a:solidFill>
                  <a:schemeClr val="bg1"/>
                </a:solidFill>
              </a:rPr>
              <a:t>(C) phrase[2:]</a:t>
            </a:r>
          </a:p>
          <a:p>
            <a:r>
              <a:rPr lang="en-US" dirty="0">
                <a:solidFill>
                  <a:schemeClr val="bg1"/>
                </a:solidFill>
              </a:rPr>
              <a:t>(D) phrase[beginning:6]</a:t>
            </a:r>
          </a:p>
        </p:txBody>
      </p:sp>
    </p:spTree>
    <p:extLst>
      <p:ext uri="{BB962C8B-B14F-4D97-AF65-F5344CB8AC3E}">
        <p14:creationId xmlns:p14="http://schemas.microsoft.com/office/powerpoint/2010/main" val="1939240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5A1FA8-6AD8-4A19-8B28-A997D1970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694268"/>
            <a:ext cx="3553510" cy="5477932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TRUE OR FALSE?</a:t>
            </a:r>
          </a:p>
        </p:txBody>
      </p:sp>
      <p:grpSp>
        <p:nvGrpSpPr>
          <p:cNvPr id="10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37426" y="2203010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30D16-6358-4D3F-9608-7EA1098B7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6"/>
            <a:ext cx="5217173" cy="4351338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You cannot use single quotes and double quotes interchangeably to denote a string.</a:t>
            </a:r>
          </a:p>
        </p:txBody>
      </p:sp>
    </p:spTree>
    <p:extLst>
      <p:ext uri="{BB962C8B-B14F-4D97-AF65-F5344CB8AC3E}">
        <p14:creationId xmlns:p14="http://schemas.microsoft.com/office/powerpoint/2010/main" val="1725917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5E6CFF1-2F42-4E10-9A97-F116F46F5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olourful knotted rope">
            <a:extLst>
              <a:ext uri="{FF2B5EF4-FFF2-40B4-BE49-F238E27FC236}">
                <a16:creationId xmlns:a16="http://schemas.microsoft.com/office/drawing/2014/main" id="{1CEFE946-C2F4-48A3-BB86-BC40C1E7CA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7824" b="7906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DDB0B3-732C-4005-BED8-86D109BC2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065862"/>
            <a:ext cx="3313164" cy="4726276"/>
          </a:xfrm>
        </p:spPr>
        <p:txBody>
          <a:bodyPr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What are Strings?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182200-4859-4C8D-BCBB-55B245C2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372" y="2286000"/>
            <a:ext cx="0" cy="2286000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0CA4A3-BA02-4694-9EC4-D6638F2CF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5379" y="1065862"/>
            <a:ext cx="5744685" cy="4726276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Strings are basically a set of characters enclosed in either single or double quotes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Most popular data type in Python</a:t>
            </a:r>
          </a:p>
          <a:p>
            <a:r>
              <a:rPr lang="en-US" sz="2000" dirty="0">
                <a:solidFill>
                  <a:srgbClr val="FFFFFF"/>
                </a:solidFill>
              </a:rPr>
              <a:t>Single quotes and double quotes are treated the same way</a:t>
            </a:r>
          </a:p>
        </p:txBody>
      </p:sp>
    </p:spTree>
    <p:extLst>
      <p:ext uri="{BB962C8B-B14F-4D97-AF65-F5344CB8AC3E}">
        <p14:creationId xmlns:p14="http://schemas.microsoft.com/office/powerpoint/2010/main" val="15053436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5A1FA8-6AD8-4A19-8B28-A997D1970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694268"/>
            <a:ext cx="3553510" cy="5477932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SOLUTION</a:t>
            </a:r>
          </a:p>
        </p:txBody>
      </p:sp>
      <p:grpSp>
        <p:nvGrpSpPr>
          <p:cNvPr id="10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37426" y="2203010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30D16-6358-4D3F-9608-7EA1098B7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6"/>
            <a:ext cx="5217173" cy="4351338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You cannot use single quotes and double quotes interchangeably to denote a string.</a:t>
            </a:r>
          </a:p>
          <a:p>
            <a:r>
              <a:rPr lang="en-US" b="1" dirty="0">
                <a:solidFill>
                  <a:srgbClr val="FFFF00"/>
                </a:solidFill>
              </a:rPr>
              <a:t>FALSE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Remember from the first slide “Single quotes and double quotes are treated the same way”</a:t>
            </a:r>
          </a:p>
        </p:txBody>
      </p:sp>
    </p:spTree>
    <p:extLst>
      <p:ext uri="{BB962C8B-B14F-4D97-AF65-F5344CB8AC3E}">
        <p14:creationId xmlns:p14="http://schemas.microsoft.com/office/powerpoint/2010/main" val="1662727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905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5C83AA-343D-4174-9A16-72EBABE70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697"/>
            <a:ext cx="3200400" cy="42381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Examples of Strings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5539935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8FB95EA3-1B4A-466C-8E32-6AB567AAAD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5387907"/>
              </p:ext>
            </p:extLst>
          </p:nvPr>
        </p:nvGraphicFramePr>
        <p:xfrm>
          <a:off x="5484139" y="477540"/>
          <a:ext cx="63016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9828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E0A5C5C-2A95-428E-9F6A-0D29EBD57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8395" y="1040837"/>
            <a:ext cx="4754948" cy="4754948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056F38F-7C4E-461D-8709-7D0024AE1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411" y="1029607"/>
            <a:ext cx="4754948" cy="4754948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7278469-3C3C-49CE-AEEE-E176A4900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960" y="934855"/>
            <a:ext cx="4754948" cy="475494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D0F342-276D-42B4-B7FB-5D5A6139D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1877492"/>
            <a:ext cx="4030132" cy="321537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Multi-Line Strings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DC754C-7E09-422D-A8BB-AF632E90DF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77893"/>
            <a:ext cx="1861854" cy="717514"/>
            <a:chOff x="0" y="377893"/>
            <a:chExt cx="1861854" cy="717514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5A741B9-65EC-4C5B-9FE0-4A18575771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778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BB4301-41FA-4453-956F-A11CC664B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1762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4C6598AB-1C17-4D54-951C-A082D94AC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C83B66D7-137D-4AC1-B172-53D60F08BE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8524" y="457812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6B92503-6984-4D15-8B98-8718709B7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8DDF938-524E-4C18-A47D-C00627832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976" y="4946663"/>
            <a:ext cx="319941" cy="31994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A87FD9B3-BF48-487C-B0AC-375909419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5"/>
            <a:ext cx="5391075" cy="466493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If you need a string to go across multiple lines, use three single quotes OR three double quotes at the beginning and at the end of the set of strings</a:t>
            </a:r>
          </a:p>
          <a:p>
            <a:r>
              <a:rPr lang="en-US" sz="2400" dirty="0">
                <a:solidFill>
                  <a:schemeClr val="bg1"/>
                </a:solidFill>
              </a:rPr>
              <a:t>Example:</a:t>
            </a:r>
          </a:p>
          <a:p>
            <a:pPr marL="457200" lvl="1" indent="0">
              <a:buNone/>
            </a:pPr>
            <a:r>
              <a:rPr lang="en-US" sz="1800" dirty="0" err="1">
                <a:solidFill>
                  <a:schemeClr val="bg1"/>
                </a:solidFill>
              </a:rPr>
              <a:t>jingleBellLyrics</a:t>
            </a:r>
            <a:r>
              <a:rPr lang="en-US" sz="1800" dirty="0">
                <a:solidFill>
                  <a:schemeClr val="bg1"/>
                </a:solidFill>
              </a:rPr>
              <a:t> = ‘’’Jingle bells, jingle bells,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Jingle all the way,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Oh, what fun it is to ride</a:t>
            </a:r>
          </a:p>
          <a:p>
            <a:pPr marL="457200" lvl="1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In a one-horse open sleigh – HEY!’’’</a:t>
            </a:r>
          </a:p>
          <a:p>
            <a:pPr marL="457200" lvl="1" indent="0"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lang="en-US" sz="1800" dirty="0">
                <a:solidFill>
                  <a:schemeClr val="bg1"/>
                </a:solidFill>
              </a:rPr>
              <a:t>print(</a:t>
            </a:r>
            <a:r>
              <a:rPr lang="en-US" sz="1800" dirty="0" err="1">
                <a:solidFill>
                  <a:schemeClr val="bg1"/>
                </a:solidFill>
              </a:rPr>
              <a:t>jingleBellLyrics</a:t>
            </a:r>
            <a:r>
              <a:rPr lang="en-US" sz="1800" dirty="0">
                <a:solidFill>
                  <a:schemeClr val="bg1"/>
                </a:solidFill>
              </a:rPr>
              <a:t>)</a:t>
            </a:r>
          </a:p>
          <a:p>
            <a:pPr marL="457200" lvl="1" indent="0">
              <a:buNone/>
            </a:pPr>
            <a:endParaRPr lang="en-US" sz="1500" dirty="0">
              <a:solidFill>
                <a:schemeClr val="bg1"/>
              </a:solidFill>
            </a:endParaRPr>
          </a:p>
        </p:txBody>
      </p:sp>
      <p:grpSp>
        <p:nvGrpSpPr>
          <p:cNvPr id="28" name="Graphic 185">
            <a:extLst>
              <a:ext uri="{FF2B5EF4-FFF2-40B4-BE49-F238E27FC236}">
                <a16:creationId xmlns:a16="http://schemas.microsoft.com/office/drawing/2014/main" id="{3773FAF5-C452-4455-9411-D6AF5EBD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12239" y="6139464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ECA0D96-F63C-4F7B-BE16-0F3FE76D7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F83A81-0546-400A-918A-90C9C48B81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741F692-A5B6-4215-86D9-B1FD4FF2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C0876CB-9C60-4580-8FED-CD64EC7664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879B3B7-48DB-4D3A-BB33-02766EAD3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298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F1B23D-D2B0-4414-BC8C-AD5342FAE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368" y="694268"/>
            <a:ext cx="3553510" cy="5477932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Accessing Characters in Strings</a:t>
            </a:r>
          </a:p>
        </p:txBody>
      </p:sp>
      <p:grpSp>
        <p:nvGrpSpPr>
          <p:cNvPr id="10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737426" y="2203010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502" y="4752208"/>
            <a:ext cx="365021" cy="365021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AFC19-CD00-4C01-9F07-7BBCBA6F4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868" y="1130845"/>
            <a:ext cx="5217173" cy="4732925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Strings are arrays of characters</a:t>
            </a:r>
          </a:p>
          <a:p>
            <a:r>
              <a:rPr lang="en-US" dirty="0">
                <a:solidFill>
                  <a:schemeClr val="bg1"/>
                </a:solidFill>
              </a:rPr>
              <a:t>Can access parts of strings (substrings) by using square brackets []</a:t>
            </a:r>
          </a:p>
          <a:p>
            <a:r>
              <a:rPr lang="en-US" dirty="0">
                <a:solidFill>
                  <a:schemeClr val="bg1"/>
                </a:solidFill>
              </a:rPr>
              <a:t>Strings start at position 0</a:t>
            </a:r>
          </a:p>
          <a:p>
            <a:r>
              <a:rPr lang="en-US" dirty="0">
                <a:solidFill>
                  <a:schemeClr val="bg1"/>
                </a:solidFill>
              </a:rPr>
              <a:t>Characters are NOT a data type in Python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Single character is simply a string with a length of 1</a:t>
            </a:r>
          </a:p>
          <a:p>
            <a:r>
              <a:rPr lang="en-US" dirty="0">
                <a:solidFill>
                  <a:schemeClr val="bg1"/>
                </a:solidFill>
              </a:rPr>
              <a:t>Substrings can be accessed by using slices</a:t>
            </a:r>
          </a:p>
        </p:txBody>
      </p:sp>
    </p:spTree>
    <p:extLst>
      <p:ext uri="{BB962C8B-B14F-4D97-AF65-F5344CB8AC3E}">
        <p14:creationId xmlns:p14="http://schemas.microsoft.com/office/powerpoint/2010/main" val="1345166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EBFCD5-5356-4326-8D39-8235A46CD7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0809" y="1187311"/>
            <a:ext cx="5089552" cy="4483379"/>
          </a:xfrm>
          <a:prstGeom prst="rect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14848-248A-47DD-88E0-95099D951E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301" y="1178924"/>
            <a:ext cx="5089552" cy="4483379"/>
          </a:xfrm>
          <a:prstGeom prst="rect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8BDA89-0D2C-4C4E-99F6-D7A220FE4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3787" y="1130846"/>
            <a:ext cx="5039475" cy="4439266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aphic 38">
            <a:extLst>
              <a:ext uri="{FF2B5EF4-FFF2-40B4-BE49-F238E27FC236}">
                <a16:creationId xmlns:a16="http://schemas.microsoft.com/office/drawing/2014/main" id="{6B67BE95-96EF-433C-9F29-B0732AA6B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040" y="1424181"/>
            <a:ext cx="1355538" cy="503582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D324976-1596-4B76-A61C-5626816B24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44DEF24-FB22-48A2-8257-B97AD7E1A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Graphic 212">
            <a:extLst>
              <a:ext uri="{FF2B5EF4-FFF2-40B4-BE49-F238E27FC236}">
                <a16:creationId xmlns:a16="http://schemas.microsoft.com/office/drawing/2014/main" id="{7CE98B01-ED41-482F-AFA1-19C7FA7C04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502" y="629793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B9CABDD0-8DF6-4974-A224-9A2A81778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02502" y="629793"/>
            <a:ext cx="914565" cy="91456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4" name="Graphic 4">
            <a:extLst>
              <a:ext uri="{FF2B5EF4-FFF2-40B4-BE49-F238E27FC236}">
                <a16:creationId xmlns:a16="http://schemas.microsoft.com/office/drawing/2014/main" id="{D6E8B984-55B9-4A62-A043-997D00F0A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32680" y="5188771"/>
            <a:ext cx="1076787" cy="1076789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4FAF4A8-82EB-4F6F-B601-43EBF0BD1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6F2473F-E069-4558-9B41-E285BBE030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C9A4A76-2C9F-486C-9663-6A30A022DE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431DC7-D4CB-479A-AFA4-5B0C597A2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0755DA1-6F28-4612-A4A7-B915468C6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616ED79-5475-49E6-A5FE-8D9DB12FB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1DCEB47-7140-4682-8DBF-7667BE28F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A931BD3-5A56-42F2-B6B5-647B28D1C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20E4C8E-4190-498D-9556-6DA668A81F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4B2F30F-0B57-4D60-A087-CD6A471F68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C5E8C73-ED41-4214-AEE6-3C5F493846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1F94534-FE3E-476C-870B-E714E4A66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DE6C1B0-4D58-4937-B2B7-B1207CA18F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2F9CAEF-9F9C-40A5-AF82-068230336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1619"/>
            <a:ext cx="4905401" cy="4042196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Accessing One Character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5006D-73B4-4AAA-A7CE-334DBAC2D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1130846"/>
            <a:ext cx="4974771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Example: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/>
                </a:solidFill>
              </a:rPr>
              <a:t>a = "Hello, World!"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	print(a[1])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Output of code =&gt; </a:t>
            </a:r>
            <a:r>
              <a:rPr lang="en-US" b="1" dirty="0">
                <a:solidFill>
                  <a:srgbClr val="FFFF00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839726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57EACD-61CA-4775-9551-2078FC0BC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731107" y="5203828"/>
            <a:ext cx="1861478" cy="1557272"/>
            <a:chOff x="9731107" y="5203828"/>
            <a:chExt cx="1861478" cy="1557272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EA9CEFA-65DF-4773-AB16-4E0811348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203828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5B46568-197D-4462-A2AB-B32016E07D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310550-C5D3-4B44-A74F-CA522D3EA1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4320944-CB85-404B-ACEB-4C621A2DE0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F09ADAE-8ED7-4349-9F53-C9846B34AC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4A30888-D632-4303-AD63-F9F6425F6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494E026-3245-4E27-8FA4-B5E503989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0980A2D-E8F8-4D53-96BD-549B6E43C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203828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9B2DDE9-70F9-46DE-A98D-A9E6A15B0C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D6359C0-FED2-4F38-AF2C-D2CCB137C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731DFD6-7643-4367-B357-419597215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D5AD929-BDD1-4C17-B069-7F26DA239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A89B223-AC6D-428A-ADA0-A8107F132C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203828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55AE910-CDA0-467B-91F1-30022FC702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356051"/>
              <a:ext cx="36465" cy="36221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280BBB4-49D0-40C7-949B-CE40E918B3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3560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5A691FB-DA8E-4CB6-B2CB-43996A8A62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6ABC7EF-0297-4356-A5FE-85B70C2267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2A4C124-2BE2-47A7-88BD-0D0E70225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77B5782-F97B-49E6-B4CF-05080D43F7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356051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B45F28A-82A7-4E2A-AC1D-A9080F5F5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3560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04D3904-C2B3-4481-9AD0-4F4B97BF7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356044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7E99BD2-8425-452F-BBC9-DA271A4D4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6826B2E-CE5F-4751-AB16-2F5D38E0D5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3D69C59-2023-4CEC-BA7C-5EE1834EC6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356044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B90D7BC-1D4E-4E24-B1E4-700CFE90C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35604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9425F03-8DA8-4B30-8D52-0F823F557C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356046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042418-2AFD-437C-BDFE-95057749D1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50803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F7247EC-FBD7-42B0-89E1-981401897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642B17A-8F41-4932-B0D0-CAA198A36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BC09251-BDF7-47DB-8213-2FD24431C9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F3F5D47-FD51-41B4-B385-72FB1B83FD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FEDA36F-4DFB-4CF9-AFCB-DF2830797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5508030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74B82A4E-24F2-4AF9-ACD9-032004D5C7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5080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48A1B0D-4A06-45BC-B4BC-CFC5300FB0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50802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FAD49E-FD72-4576-A940-2428587BC1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0C5050F-FCF4-41AE-A014-DA0E79C9D0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05C37E2-39BD-41F3-A48B-0D6656AFDF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ADE8E63-21C2-4361-9759-81558A67FB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50802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BB2F91E-6261-407E-AB8B-BC2971C5E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508025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1B8D98F-3287-4463-9C66-4D5562880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660254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4B4DF75-5954-4360-BD08-C0F14F07B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660248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9646D91-7334-4EF7-854E-31229C0EB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B52D0D3-BAB6-4E87-A7E3-042FE194E0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C99FAD0-CAF0-416B-A5C2-BF67795C5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0E22E26C-C150-4D82-9949-7CBE6C6E37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660254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072F62D-B9FA-4CBD-8427-DCDAE97240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6602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A5E7E19-8DF1-4E35-B975-14DB353C5C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660246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29CC129-69D0-48B1-969C-406A8EC16C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863A762-C2BE-4B7F-8F77-FB38598FD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75ED5B7-A269-4716-8A91-60C4640BC4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53D700F-89B5-47C3-88CF-F491CCA231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660246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60B6165-C5E0-4495-B9AC-5D3FAA17C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66025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2C06BE7-B255-49E8-AFD7-16EA0DEED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812233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62BAA60-4FD3-4ED5-85B8-FA1AEBB543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D285C5F-B15D-4C99-876E-11EA0EDDB8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1D3315B-6CF6-4B8A-9AD6-15E8ED774D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2316A1B-DF30-4B08-A25E-634088C3A8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3B9824C-F3A0-4BB5-BA2D-E7B2C8739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E74AA607-331A-4D12-9628-01D4184CA8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C5FC238-AD32-4501-B2D5-55A3F14093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81223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2651C95-EE88-4D97-A4BD-842E093F04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D800BB2-C68A-40A6-8CD4-A733BD0DB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697780E-7DCF-4651-9953-FE1A7062C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B417FEE-0006-405F-A3EF-741EC0C6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8122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D2CA75D-333A-4FC0-A35C-150218932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81223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1FE7FEB-856E-4B91-9524-7CB608A04D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5964459"/>
              <a:ext cx="36465" cy="36221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815A820-71A2-4F06-909A-802956FCD9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5964453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135222E-6463-4F37-A52D-8E5F48B17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4C684AC-F7CB-4096-BD97-E024A2203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AEB483C-20AB-4095-912D-AB52A7C322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D1625C5-4D6F-4AF0-8F52-3E430AD86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5964459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E6AC22C-25A4-400A-8E40-0DA9119C5D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5964453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4586291-7B87-4844-A3C7-1B10E7070A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5964451"/>
              <a:ext cx="36221" cy="36226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7E6C849B-AC63-4611-9425-9677632806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3DD2AB7-F94D-4A1E-8D17-3A8418C7D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99CE3DE-A5D3-4CBC-9771-BA0D4A71C3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5964451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51F4BCD-DCFB-49C5-AA53-912A2644D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5964448"/>
              <a:ext cx="36218" cy="36226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17BD47A-2F24-467E-A016-650656A35B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5964453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60F5B69-D34A-4A38-AC4F-E04BB730A0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116440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6D5DFC6-ED6D-4E93-BBFD-32876861C6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046009FB-3E9E-46F5-9DC9-B225C7B7D6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E10C4A9D-1BAD-4C1A-B643-39CEA7C56A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786231-B3C8-45C0-AB76-F0F35D7E1D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8E05DBD8-3FC9-47DE-88E7-849A2BE28C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116440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8B45623-D400-48AE-99CB-C50EF8208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50817F4-286D-4A64-A707-3199641184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47" y="6116435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E2CBB23-BC03-4233-B66D-F3E1BC3612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29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45B057C8-A242-41ED-B0DB-78B245C078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52" y="611643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CB4C1C0-5F41-4E24-A7CD-AFB1DE7B39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31" y="611643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153209C-5637-4CEC-AB94-73A0EA2C7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57" y="611643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7A55A31-FEC9-482A-B837-9658289139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36" y="6116440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3BA94A3-F00C-4D17-9254-A955E4414F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268419"/>
              <a:ext cx="36465" cy="36219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A2902DE-23EF-49CE-A669-B9096A9D4B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35780746-7CB1-459B-ACF8-EE4C8FA2DA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EC72100-CCC7-485B-AB73-AFE6263C2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0330226-7157-4C26-8B12-849E7E40B5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6FC5CE2-A4E9-48A9-A687-9D3CBDF2C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268419"/>
              <a:ext cx="36221" cy="36221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71F8A61-039C-4875-ABD2-DDAD0AF611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E9C48D7-E617-453A-95A7-4CBADCB709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268419"/>
              <a:ext cx="36221" cy="36219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028847A-3236-456C-ABCA-F17FACC74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68F10DA-E024-4DFF-B71A-284CE37839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D1258F2-08D2-4674-BB2B-00DA3F0541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CA4E673-ADD3-4C6A-B67D-077CD7F768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268419"/>
              <a:ext cx="36218" cy="36219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8412C5A-7E5C-437B-A36E-FD4ADC57EE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268417"/>
              <a:ext cx="36218" cy="36221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B56AC8FA-ED34-4749-9A15-E878B4088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420645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EE8845F-6312-4CB4-8345-10FAA6E91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B6649974-BABE-465B-934C-798CD398A3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A2E8120-B8AC-4058-AB81-44A99CF53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B3ACBEF-904A-4B73-A8B1-3A62AC125D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F80CD75B-0C3D-4186-B1D8-E58A7580E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5" y="6420645"/>
              <a:ext cx="36221" cy="36221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17D40FB-488F-4EFD-9019-8E5802A73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420645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089A9FA-C815-459B-8D43-862AC2805A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420653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CA360E5B-3ABC-46DD-9DFE-5D8D1D4D2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42066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DBCC9121-E8F5-49AE-869E-1245398D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190A7C8-B00C-4DCB-929A-328811039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42066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FBC02C4-69CC-4293-9249-E28D9F2C5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42067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4748328-B03B-4EDD-96F0-DAF6527201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420679"/>
              <a:ext cx="36218" cy="36221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7E29EF6-5C38-4836-AE46-64215DD78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12" y="6572627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333BC27D-A755-4489-B73A-5B0EA4BDD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5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018ADBF-7412-4D0F-BC0F-8710DB9A4D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70D54CD-D372-4C7F-B2AC-AB600FE52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9BB9398E-F21C-4918-8C5A-90735B80B3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9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A7E3180-5F52-4B48-B3BD-F02177C4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2" y="6572627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B657DEC7-1A91-41CA-B3FD-593EFF9427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572627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F66DBED-0EF0-4BC7-A733-8CEB9301F0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57265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27BC7E2-BB50-457E-8D53-CBADC3D0A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2E5B2F2A-FBC8-42A5-9305-B5C98A24D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67BC862E-B59F-4BFB-A777-05409E727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3FB1571-92E7-4829-BCCD-7DCB0FE981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572653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4F917C1-A8BC-4A0E-AE36-F9D0BE981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57" y="657265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6F8931C-3AC8-4029-B30C-5361BFBCAE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31107" y="6724848"/>
              <a:ext cx="36465" cy="36219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76E87F7-1BC0-472D-B19E-FFB4942471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83333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65149F4-5FFD-4DA3-B387-25DDFF149B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35312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FCC143A2-5B71-45E0-A5DC-1AE44CF27E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87538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A29C66E6-99F1-4166-B11B-8C47DD310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9517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D782C24-70D1-4DF0-A631-9FA264292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91740" y="6724848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04EA4D6-FB90-4EE9-9C94-FACE6D79A1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643724" y="6724848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71E17C7-CF11-4295-85DA-5237670B3A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95968" y="6724881"/>
              <a:ext cx="36221" cy="36219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73AF0AFB-AF22-44B2-B981-AF6098F19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795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EC7A3631-6B95-4E40-89A4-0DC231A1A2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00173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E320EDD3-FA1E-4F06-B5E6-86BA66BFF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52154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25CB6263-11E9-4CF8-B171-7C627720CC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04380" y="6724881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19FB7707-C4F1-4107-A1AA-C702870A5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556367" y="6724876"/>
              <a:ext cx="36218" cy="36219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5E8F952-3BE2-44EC-8A8C-E21C3C512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6992" y="1202026"/>
            <a:ext cx="4030132" cy="4406508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Accessing Substrings Using Slices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C1465-A434-4F97-A790-908B85394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2228" y="1257564"/>
            <a:ext cx="5217173" cy="504707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Return a range of characters using the slice syntax</a:t>
            </a:r>
          </a:p>
          <a:p>
            <a:pPr lvl="1"/>
            <a:r>
              <a:rPr lang="en-US" sz="1800" dirty="0">
                <a:solidFill>
                  <a:schemeClr val="bg1"/>
                </a:solidFill>
              </a:rPr>
              <a:t>The start index </a:t>
            </a:r>
          </a:p>
          <a:p>
            <a:pPr lvl="1"/>
            <a:r>
              <a:rPr lang="en-US" sz="1800" dirty="0">
                <a:solidFill>
                  <a:schemeClr val="bg1"/>
                </a:solidFill>
              </a:rPr>
              <a:t>The end index (not included in the slice)</a:t>
            </a:r>
          </a:p>
          <a:p>
            <a:pPr lvl="1"/>
            <a:r>
              <a:rPr lang="en-US" sz="1800" dirty="0">
                <a:solidFill>
                  <a:schemeClr val="bg1"/>
                </a:solidFill>
              </a:rPr>
              <a:t>Separated by colon (:)</a:t>
            </a:r>
          </a:p>
          <a:p>
            <a:r>
              <a:rPr lang="en-US" sz="2400" dirty="0">
                <a:solidFill>
                  <a:schemeClr val="bg1"/>
                </a:solidFill>
              </a:rPr>
              <a:t>Syntax:</a:t>
            </a:r>
          </a:p>
          <a:p>
            <a:pPr lvl="1"/>
            <a:r>
              <a:rPr lang="en-US" sz="1800" b="1" dirty="0" err="1">
                <a:solidFill>
                  <a:srgbClr val="FFFF00"/>
                </a:solidFill>
              </a:rPr>
              <a:t>variable_name</a:t>
            </a:r>
            <a:r>
              <a:rPr lang="en-US" sz="1800" b="1" dirty="0">
                <a:solidFill>
                  <a:srgbClr val="FFFF00"/>
                </a:solidFill>
              </a:rPr>
              <a:t>[</a:t>
            </a:r>
            <a:r>
              <a:rPr lang="en-US" sz="1800" b="1" dirty="0" err="1">
                <a:solidFill>
                  <a:srgbClr val="FFFF00"/>
                </a:solidFill>
              </a:rPr>
              <a:t>start_index:end_index</a:t>
            </a:r>
            <a:r>
              <a:rPr lang="en-US" sz="1800" b="1" dirty="0">
                <a:solidFill>
                  <a:srgbClr val="FFFF00"/>
                </a:solidFill>
              </a:rPr>
              <a:t>]</a:t>
            </a:r>
          </a:p>
          <a:p>
            <a:r>
              <a:rPr lang="en-US" sz="2400" dirty="0">
                <a:solidFill>
                  <a:schemeClr val="bg1"/>
                </a:solidFill>
              </a:rPr>
              <a:t>Can remove the start index to slice a string from the starting character</a:t>
            </a:r>
          </a:p>
          <a:p>
            <a:r>
              <a:rPr lang="en-US" sz="2400" dirty="0">
                <a:solidFill>
                  <a:schemeClr val="bg1"/>
                </a:solidFill>
              </a:rPr>
              <a:t>Can remove the end index to slice a string from the ending character</a:t>
            </a:r>
          </a:p>
          <a:p>
            <a:r>
              <a:rPr lang="en-US" sz="2400" dirty="0">
                <a:solidFill>
                  <a:schemeClr val="bg1"/>
                </a:solidFill>
              </a:rPr>
              <a:t>Negative indexing starts slice from the end of the string</a:t>
            </a:r>
          </a:p>
        </p:txBody>
      </p:sp>
      <p:grpSp>
        <p:nvGrpSpPr>
          <p:cNvPr id="155" name="Graphic 190">
            <a:extLst>
              <a:ext uri="{FF2B5EF4-FFF2-40B4-BE49-F238E27FC236}">
                <a16:creationId xmlns:a16="http://schemas.microsoft.com/office/drawing/2014/main" id="{55A100E1-E66E-4ED2-A56A-F7A819228F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91531" y="725954"/>
            <a:ext cx="1598829" cy="531293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AB9672F-EB60-4C69-965D-C7AD5217C2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47B9190C-E3A6-476A-9BBD-79CC3E7A0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59" name="Graphic 212">
            <a:extLst>
              <a:ext uri="{FF2B5EF4-FFF2-40B4-BE49-F238E27FC236}">
                <a16:creationId xmlns:a16="http://schemas.microsoft.com/office/drawing/2014/main" id="{CAB9AD4F-A248-4D49-8779-CE40E64C0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1258" y="315927"/>
            <a:ext cx="93220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61" name="Graphic 212">
            <a:extLst>
              <a:ext uri="{FF2B5EF4-FFF2-40B4-BE49-F238E27FC236}">
                <a16:creationId xmlns:a16="http://schemas.microsoft.com/office/drawing/2014/main" id="{3D4C1981-3D8B-446C-BFAE-E7EE5CF2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91258" y="315927"/>
            <a:ext cx="932200" cy="932200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160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BC7E5-76DB-4826-8C07-4A49B6353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479558"/>
            <a:ext cx="1861854" cy="717514"/>
            <a:chOff x="0" y="1479558"/>
            <a:chExt cx="1861854" cy="717514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47955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9192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98F8FF6-43B4-494A-AF8F-123A4983E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18992" y="-34538"/>
            <a:ext cx="6655405" cy="6335470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B06059C-C357-4011-82B9-9C0106301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5194" y="-23905"/>
            <a:ext cx="6705251" cy="6318526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AFEC601-A132-47EE-B0C2-B38ACD9FC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6886" y="-23905"/>
            <a:ext cx="6705251" cy="6215019"/>
          </a:xfrm>
          <a:custGeom>
            <a:avLst/>
            <a:gdLst>
              <a:gd name="connsiteX0" fmla="*/ 1529549 w 6355652"/>
              <a:gd name="connsiteY0" fmla="*/ 0 h 5890980"/>
              <a:gd name="connsiteX1" fmla="*/ 4826104 w 6355652"/>
              <a:gd name="connsiteY1" fmla="*/ 0 h 5890980"/>
              <a:gd name="connsiteX2" fmla="*/ 4954579 w 6355652"/>
              <a:gd name="connsiteY2" fmla="*/ 78051 h 5890980"/>
              <a:gd name="connsiteX3" fmla="*/ 6355652 w 6355652"/>
              <a:gd name="connsiteY3" fmla="*/ 2713154 h 5890980"/>
              <a:gd name="connsiteX4" fmla="*/ 3177826 w 6355652"/>
              <a:gd name="connsiteY4" fmla="*/ 5890980 h 5890980"/>
              <a:gd name="connsiteX5" fmla="*/ 0 w 6355652"/>
              <a:gd name="connsiteY5" fmla="*/ 2713154 h 5890980"/>
              <a:gd name="connsiteX6" fmla="*/ 1401073 w 6355652"/>
              <a:gd name="connsiteY6" fmla="*/ 78051 h 589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5890980">
                <a:moveTo>
                  <a:pt x="1529549" y="0"/>
                </a:moveTo>
                <a:lnTo>
                  <a:pt x="4826104" y="0"/>
                </a:lnTo>
                <a:lnTo>
                  <a:pt x="4954579" y="78051"/>
                </a:lnTo>
                <a:cubicBezTo>
                  <a:pt x="5799886" y="649129"/>
                  <a:pt x="6355652" y="1616239"/>
                  <a:pt x="6355652" y="2713154"/>
                </a:cubicBezTo>
                <a:cubicBezTo>
                  <a:pt x="6355652" y="4468219"/>
                  <a:pt x="4932891" y="5890980"/>
                  <a:pt x="3177826" y="5890980"/>
                </a:cubicBezTo>
                <a:cubicBezTo>
                  <a:pt x="1422761" y="5890980"/>
                  <a:pt x="0" y="4468219"/>
                  <a:pt x="0" y="2713154"/>
                </a:cubicBezTo>
                <a:cubicBezTo>
                  <a:pt x="0" y="1616239"/>
                  <a:pt x="555766" y="649129"/>
                  <a:pt x="1401073" y="78051"/>
                </a:cubicBezTo>
                <a:close/>
              </a:path>
            </a:pathLst>
          </a:cu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9B9097-E908-4B87-A48F-C63B841CA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409" y="895483"/>
            <a:ext cx="5786232" cy="30111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Let’s look at some slicing examples….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63A90-D51A-44FD-81F3-4276B4FAF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66270" y="4142096"/>
            <a:ext cx="5338511" cy="1055142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endParaRPr lang="en-US" sz="2000" kern="120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Graphic 212">
            <a:extLst>
              <a:ext uri="{FF2B5EF4-FFF2-40B4-BE49-F238E27FC236}">
                <a16:creationId xmlns:a16="http://schemas.microsoft.com/office/drawing/2014/main" id="{218E095B-4870-4AD5-9C41-C16D59523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4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583101" y="3578317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E8CB2F0-2F5A-4EBD-B214-E0309C31F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FD3887D-244B-4EC4-9208-E304984C5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7224C31-855E-4593-8A58-5B2B0CC4F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318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99050EE-26AF-4253-BD50-F0FCD965A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284" y="575361"/>
            <a:ext cx="5707277" cy="5707277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BA3315-421D-4040-A688-F1B7C0D27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48452"/>
            <a:ext cx="4974771" cy="3587786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String Slicing Examples</a:t>
            </a:r>
          </a:p>
        </p:txBody>
      </p:sp>
      <p:grpSp>
        <p:nvGrpSpPr>
          <p:cNvPr id="12" name="Graphic 190">
            <a:extLst>
              <a:ext uri="{FF2B5EF4-FFF2-40B4-BE49-F238E27FC236}">
                <a16:creationId xmlns:a16="http://schemas.microsoft.com/office/drawing/2014/main" id="{00E015F5-1A99-4E40-BC3D-770780299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3117" y="1193254"/>
            <a:ext cx="1291642" cy="429215"/>
            <a:chOff x="2504802" y="1755501"/>
            <a:chExt cx="1598829" cy="531293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E6F571-2BB7-46DA-A3D9-B32ADDC16A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05CC16-753C-4B9F-B3E2-C456795AE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6" name="Graphic 212">
            <a:extLst>
              <a:ext uri="{FF2B5EF4-FFF2-40B4-BE49-F238E27FC236}">
                <a16:creationId xmlns:a16="http://schemas.microsoft.com/office/drawing/2014/main" id="{D0C78466-EB6E-45A0-99A6-A00789ACD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7727" y="421588"/>
            <a:ext cx="1291468" cy="1291468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8" name="Graphic 212">
            <a:extLst>
              <a:ext uri="{FF2B5EF4-FFF2-40B4-BE49-F238E27FC236}">
                <a16:creationId xmlns:a16="http://schemas.microsoft.com/office/drawing/2014/main" id="{E99F76E4-5DFD-4DBE-B042-66FBCD118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97727" y="421588"/>
            <a:ext cx="1291468" cy="1291468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0" name="Graphic 4">
            <a:extLst>
              <a:ext uri="{FF2B5EF4-FFF2-40B4-BE49-F238E27FC236}">
                <a16:creationId xmlns:a16="http://schemas.microsoft.com/office/drawing/2014/main" id="{5468B3A9-705E-43C3-A742-0619B0D8F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D439AD-5D67-497C-B831-D17FC3E592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3F54BF2-C71C-45C5-9408-3B5E011B0F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BBABE17-DB56-44AB-934B-63C07C79F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B483D20-A128-4076-AF54-88646172B8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5EFA818-FDDA-49E9-B11F-E9DC1854A9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A1F8728-F8F7-4828-A718-A15E7663E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DA1F73F-AA1D-41D7-BAAB-292FD94A3E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9441DEA-C85E-4B9C-A48D-8437854C4C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5EBAA20-1368-4495-8D7C-820FAD8ECF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FB92591-626C-4D2B-A3E6-EC8742D67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392448D-513F-4528-9D8D-A151982041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1946BAE-1546-4EA4-A108-A799BF5D2C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2A8EC93-6A35-4D37-A8CB-59362BF875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FC3ECA2-E914-4D83-ABF9-B9FFD96E9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2B1108-9AAC-4F10-A64F-0D6963E51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84CDA0C-B2AB-4791-83B1-C053C061D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857BF6B-E0CA-49C0-8827-B44CE8B928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D7B06A7-ADDF-4F27-B11F-08422FC180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8B0DA6C-71D7-4FCB-AE4C-035E0ADB50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B078173-ADFB-480D-91A4-4D71C0109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A4027A-C97B-4C9A-B04C-EBE2112200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06DA92D-C6D0-4C7D-98CF-D9576912E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6601653-3941-4C9B-BD39-62EECE23A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BC4A394-4FFE-4BFE-9A59-2B624E071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B4EABA5-FDCF-4F6F-8FF1-6FDFF50580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0F3C940-2320-488A-B24C-AB0A4FB53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525BA82-37D8-47ED-AFF6-AE57124A4E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2D78955-C80F-4DA3-83AA-D28A5A6FA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C23DAAC-7C06-4012-8CBB-8E3126B68B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60D19F80-DC80-49EC-8EDD-7889092C18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1F50BB3-EA39-4693-BAE1-1101EF0A41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0EFD45B-69A8-47F6-A5BF-779F7EB49F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9E53C464-7272-4EBC-830B-CB29A9698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6BF10CE-C2AD-487A-9402-8D5C746ECF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064C7FE-F8EB-47EF-97FA-348A52059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991C553-06A1-4F26-BBBC-80F7E11E7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CE9C081-2191-4C84-956E-F106BB015C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92F6F03-BC34-40C6-8F17-7A169CD72F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5101B80-7351-4F0F-AB7D-3E40B4D266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570EE1D-95AC-4660-8E96-7C8A36FEB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85D9A56-2D15-4E0A-B981-E168F09064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8D0BA2F-9273-4EAA-AD17-C4EFE11403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12CC54E-7976-4DC9-984C-45C2A23A72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8A3FC72-9FF9-41F6-97E0-45A0FEE94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8918C16-C9B6-40D5-93A0-DB547B644A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05612C6-4858-4854-A3D3-90CF1E1C75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8E88D77-C726-4008-849C-DA7361F885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4CFE7CA-C955-4365-90C3-6272CB9A3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8B43FC8-B81C-490A-A346-4C6235DA8A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14D0221-0C97-4C71-B535-7506956EF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D0C44EA-BD25-49A3-9EB8-9D8DED7C19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3C9CCF2-15CC-4F7D-87F5-7FFEBAC9C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AA321D8-1D2C-472C-A2DB-EBB74498DD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24680C1-4BB5-45DB-A558-82514418C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94F4CEF-82DD-4CFB-8EE3-4AB115F6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F186C9C-C620-4426-A674-E40F808F66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929942C-BA3F-40EF-94DD-4A5C22C5B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234974B-3555-465B-95A7-1C63CE7386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E38F9FD-48AC-4C3E-9E75-D1C0B555E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AA72E26-5C3D-4231-9042-E00AE43E80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6684433D-3C9E-4C19-A801-D51CF3064F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DADB0C3D-A021-4F40-93B3-76B61334FD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1781C18-F408-401D-8A86-99FFBB989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9D958D9F-E4B0-48B1-ADA4-3053AFB5D9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3EFCD46-F0FB-499C-81B9-3508FE5C8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2B6A130F-CB85-4BDA-8DDF-8DAAB2F7D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359DA40-CA94-4B1F-9BE6-C800BEEC77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73304FCD-8DAD-4BC8-A16E-84DDCA07FF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CB4864C-8F67-4BE7-89CC-664EA25EC5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845F543D-67FC-4640-A2A1-69DA6D0528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BDB2A9C-60E5-4F7E-BA2B-4DD1595FB9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2B10DA2-D88E-4952-BDB5-102E61B4B2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C5F5BED-3698-4F52-9977-D8CA2DC031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19CCEBC-AD20-45B2-A751-42B40BB31C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A978AD9-9A35-4B89-B3BC-61E54AD9EB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7D8C808-AFC9-42DD-B253-0048903791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CD0BF1-7C64-407E-8306-4C447B1D32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53B0F94-AC35-4CB2-878D-1DC7D68BE9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08EA50C2-BB5F-4368-AA91-67B207C1AB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E45A7FE-0A45-45F6-8417-EBDA5A12D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A8B8DC8-F88C-432E-A8C2-8D13FE874F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D02C5430-233D-49F7-B852-181D2B2F61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6DB286F-9E15-441C-8697-57007B76C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534DC0EE-15B7-44AE-A7DC-8B5E22688A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FBE9900-F640-4248-9C4C-EDBE5E00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7FF04AF-F86B-49F8-AAB5-DA696591A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10DCFEA-4572-47A3-A6BE-7B21F5758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A42ED8E-CCC8-478F-9EF4-625B63307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46DF8F4-DF09-4E6C-887F-C9269E56A5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FF3916E-5C82-4956-A88B-81BFAC91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E5CF7AE-ED45-4AB5-9AEB-56FC964BFA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CFB132C-BEB1-4897-B1A4-97422811F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4EE49F21-E336-41BC-8256-85A9AB597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2510EE-BDCD-4393-9AD7-2D0C9A722D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420F94B-4F00-4C6C-97E3-BA5B5E6871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E712560A-A110-4132-85D5-21BBBFA8C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D1E3102B-23D5-43AE-A67D-583AAA52BA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D5ABE4E-EB80-423C-BBCE-9C1B77D9B0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EB8CCC5-38F5-4892-A00B-14B645BBDF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8860175F-F7D5-4464-AD61-5B435528F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28C20B0-98AA-4A5B-8CE1-236A3F6CAA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A56719F-13F0-4B75-8C04-DAACD8FD86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B30555DA-285C-4859-83DE-B16FF6DB13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7AF00E9-C8D6-41C4-9703-5468F51639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D07F88BD-A2E8-4F25-BB43-9372C6C9F3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FAE35DA-8283-4F4B-8C00-FF8EFE39B3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340DEBE-A255-48E2-B7B2-AE881651C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E968FB9-507A-4F2E-B346-15995081B1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4DA99BD8-9C2B-46BF-AA27-ED405540D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0C84F67-D2C2-48DF-8537-DF99C6024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5CAEB9A-26A6-4FBF-916B-19FC9B0BFC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4DEDE1B-4819-4E4B-849E-330D7DF56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C441B73E-F19C-4313-8F46-F600603B36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014FE805-EF51-4859-A6DF-CF75F9A0F5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CF2A5-BD9E-4570-8560-063BC70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BEC415C-7946-43B2-9AC8-348B6B5CD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1B615AD5-3365-43D4-8E16-377A2A2F9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D184DFD-DD33-491E-90FF-6E4ECA266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1B62FE1-0262-4B09-ABEA-8AA010137D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0C539C6-FAA9-4EBE-93D9-1F946E1449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C6EF3FF-09E5-4099-A49B-CA364A6E83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B3C5E06F-8F1E-4771-AAE4-B34B1D6A3D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538D5AE9-76CC-4AE4-B026-656EDCB01B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F1A9B9-52AB-4527-BD4A-1802F7C960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46A57D78-C020-4EEF-971D-0C8802889A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7666D7A3-5ABF-4EDE-A0C5-F2099B2D86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13BC460A-E0FF-4658-A2FD-A3AF4D51D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26467CC2-3AB3-4D37-8323-385B7399F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563A1F58-33CE-4EDF-B902-3F43F69DA2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DDCFAB2F-7E88-4A57-999A-2506A1FE71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571BEB66-3787-441F-BB54-80C05C6F13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41DC095-611E-4979-8664-6C0EB878F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210B9ECF-D859-4919-A9D6-3208548F00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FBC31D4-7E98-452C-8A87-822DE0432C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302346C-F328-435B-87ED-447C6F8542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B94F507E-9E94-432E-AE8A-A6CB2C5D0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1FFAC4F0-FD7F-4943-B60E-E276F8B23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A8A5D871-92FD-43C3-BF94-0B524FA7D3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6A79A241-1665-453E-ADD4-18892D4F8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1EABE18-4189-4E07-93C9-9B76673E3E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B658A0EE-6F09-4EF7-B5E7-F23A556B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15EB019C-C95B-4DE3-BD17-DC20F8007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948B3ED-79C1-47C8-B712-0BFB5536C3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13387DB9-900B-422D-90F7-C5C7EB5D59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48FDCCF3-E6D6-4CD0-9D47-02FE785C7A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BC14E8F6-33F6-47CE-9A24-EA71D7149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F78CC38F-63FC-4552-B17B-8D79D3C8F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89042823-A002-49CE-B03D-ED1291DC13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96EFC6CE-198B-489B-B1EE-72CE84262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49FEA23D-54D9-45D7-9325-1E2F638C9C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2DB04EE3-370F-49CE-BCFE-C2999C3C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8BCBCC34-797D-41A8-8AD1-7E03E1BBFF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AFF5C1F8-0EDE-4835-89E6-1FCB2EA395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6171D504-6300-457C-AFCC-064DBB3FCC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62ACE739-C8C4-4495-B04C-C3AFC4481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F4771CD-CDCA-4FFE-8EF5-E42D1781E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A10C0BFE-A8F9-4E21-9DFD-37A4D26C6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4D8D4EF9-4EF7-4538-A4AE-439F9335EA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7E0500AB-5662-43B9-95C2-2EC80CC54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984021AD-A6A2-4CDA-A953-72FBA7598B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FD1FBF47-CAC8-4385-9DC7-C9BB6167E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FBAEE482-005F-4288-8D66-09EA246C4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2C5DCF49-33DE-4AFF-818E-42F59F280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866903F3-208B-46D5-925B-254DC74291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2550D219-E342-4A38-BB89-575C1EE7A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5B5485FC-95D0-4660-9594-2C9BD3B776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2EA358DA-C7E8-4DF8-B7D6-CC58295655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7990E8BB-4369-4845-8436-A6F3FE1D1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D6C050C5-1951-434B-A7FE-D271E73F8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1" name="Graphic 4">
            <a:extLst>
              <a:ext uri="{FF2B5EF4-FFF2-40B4-BE49-F238E27FC236}">
                <a16:creationId xmlns:a16="http://schemas.microsoft.com/office/drawing/2014/main" id="{773717CC-ECEE-4ABF-BA61-C59F468017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80915" y="4748271"/>
            <a:ext cx="1330536" cy="1330521"/>
            <a:chOff x="5734037" y="3067039"/>
            <a:chExt cx="724483" cy="724489"/>
          </a:xfrm>
          <a:solidFill>
            <a:schemeClr val="bg1">
              <a:alpha val="60000"/>
            </a:schemeClr>
          </a:solidFill>
        </p:grpSpPr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9A4FAE41-62DF-4B8E-BD66-8EC206E0E3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564C7F1F-5546-40DC-A16B-C9A3E45777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45583216-FC24-4B75-9703-DBEC401FF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2FD0A70D-2E7E-4048-8145-0F45EDBBC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B703C78E-D176-4455-B7B5-2DB4F418DB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AD23B98E-D1FB-4BD9-BA4A-060BC8266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C1541992-EEDB-4D6B-BDA9-B66E58A17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08072B3B-B852-4186-ACFE-F614251324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7B5DD2CA-BCBA-4F3E-B472-840067686A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C7335DFE-05E4-4D45-B035-1D85E7648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ADCF9375-A092-491A-960D-A4DBB376C3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95341599-7E99-490F-9AF8-07EAE5C8DB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E1C55EB0-818A-46E6-8D53-550310029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319B036C-5BD8-4F3B-8935-96D50F410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A8445880-106C-4DC8-A250-D132F0D6F3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952AA1DD-5DBE-43CD-9B85-63C7626929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2A412466-ED73-4944-83CE-224B1769C2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807E195A-10DB-494C-A547-E1D0C6F616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4CD4AECE-734D-4B90-984F-B2ABFA2B6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2927072E-8001-4AD1-A4C4-2EDBA3BF87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499D6F50-E593-46A3-81D8-73389276B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7A96E600-84B4-452B-AE40-295FC5807E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CBBA17AC-C1AB-4BFC-A051-457275D1D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488E850C-90D5-4D0F-A57D-7809327EF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9F98D808-AB13-4D8D-B4C5-9D32153462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95AFFBC0-FF37-4117-86FA-21ABDA17A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ED0AC42A-17B0-4154-968C-CAE2A04C2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4A7A31A0-8490-4B9D-B9CC-7FF28053E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8188899C-6A74-43D8-B36C-F86B278C8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1537EAA6-95B6-4674-A7B9-40F9AB7F59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4B29507-C08F-4764-B703-0EB33A0FAC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4200E500-6A99-47FC-A30F-FA4C85DA8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9558677C-76AD-451F-AEEE-C5FEE4179C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79E472E5-A81A-44E7-AEBA-C3A593497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5CD54F54-9E41-4635-A533-6CC6515E13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B22D6F46-74C0-49D9-8CD8-BC125E973D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C6FAA6EC-EDF6-4522-ACD8-8D4F7FF872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5F8364DC-ED1A-482D-A418-7941B199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1896D361-70A8-4528-940B-F306550F88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4D1CB00A-0CE1-4E25-ADCE-9562845F54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E1B6761E-B7C6-4218-B95F-F6DEC0066D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CA081177-DAC3-4667-91A1-4CC885D4A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435007DC-BB8D-43BA-9598-AE79AA262E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46628B8A-02EC-44EF-B52C-5EBAFBCF9C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2DACEC99-8F4C-495C-8EAA-670A3A02ED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C8EFEAD4-1425-4357-9D8A-F326DABC6E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DA70E94-A082-47D4-B4F8-142AEF1DC3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10E96E8A-1EEA-4F1D-8CFE-12DC9B9E7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B12D7CC4-A548-4FF7-A6B2-9151CFA9E3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CB3F1C68-B597-4669-87F8-C80124ABE0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A57037D2-0958-4F34-815F-C8CA7F86AE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30AF3969-3F11-4157-B4B9-33B1314623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51D613E3-18F5-4426-ADEB-DEC123E16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1DC25548-A3A9-4018-A29B-6972D353F9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7EDE6372-94D2-435D-BD43-A20072D80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729575A6-77E2-4199-8F0A-27C89330A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12EB506D-59AD-4011-80F8-36A2BDB95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92FD46FA-14EB-46A2-B4A3-ECD1F49BAC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1CD84E07-49A9-40E3-B34C-91C156C9C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F3090306-C384-44A0-8C38-77397133BA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3515E97E-31A4-4273-AB55-8EAD74CB9E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792F63CA-0494-43E2-A0AA-37C35C8326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5389A040-E4CC-4CE7-8B9F-40ECA9ACE1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1BA51B23-705C-49BE-B606-8A9B623E0A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B16EF17A-F451-4B5B-9052-33A9116E9D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1B20B7D1-27D7-4E1A-A317-E9E7A105A9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1E3FADAF-FD1D-45B2-A40D-EBDD536E7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301257BA-BCE2-4479-A04F-A9DBFAF92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619D0ABC-04D9-405A-A52F-5EEC01762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123AE5C7-608A-47A7-B7A1-55662B70BF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957BDA1A-3081-45EB-A31E-3F98EC6DC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683DDA50-C794-4DC5-8297-CFDEB8DCB4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FA42024A-A832-4635-9CE6-B968232CE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564D00AA-3E68-4F56-80A0-08D5DFFB6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D988A711-E3E8-4172-AFE1-60E93FF10A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7A89FF34-EE34-461C-A3EF-73AC3801B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80D55E43-BE59-444D-B32B-9C0306A126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639C823F-B16B-4DF7-BA6E-0D832AAB27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2E623C08-172F-41EA-90CB-59ED0D583B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94C0577F-0FF9-47D5-8C6D-FC7B4CC31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30C80E9D-7909-4C52-ACAD-80FF874F99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2B9598CE-4E74-4A54-BAB8-59379D211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E7188EAA-47E1-4B73-8682-C74A0421B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36900E8B-61F2-411F-B29F-A9CDC6E81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0A25598A-334A-487D-9604-4753EAE81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C8DBE472-045A-491C-AB7C-4153EE2B0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2F6DD374-5D5F-48BB-8135-8F37EE2C2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386B8A5A-00D0-4291-937B-931B3F19CD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89C10BFA-8067-495D-810E-1F4085F7B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51F94E69-8294-4AB3-A457-3BD4ACF085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AD2859C5-45C5-4EE2-8272-0FA7A02353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14AFB321-1B9D-41AF-9686-8C689A3F4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5C4403F4-D893-4E4C-8DFE-E79AE6A62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BA894316-677B-4B51-AF19-0D3FAF96A7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07FDE9AD-8F5A-44B0-AC7E-30148150D0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A4D0E6BA-489D-4EA4-994E-225F7D078B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7EDFBCCB-EC92-4860-BBDB-2EC6355FEE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459DBA8E-2EB0-4C51-A161-2C595B89D4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FB1BA285-9A95-49B7-A098-F38400D92B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D29C405E-90F5-4AB5-8B5F-3CA2F1815A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F7214FFD-3321-412F-9CA5-4BC6E874F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5F16C3D8-64A1-443D-92A7-EA97518A63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7E4EFAB9-436A-4B6B-A16B-8DA3F614A8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037DDFC3-D7A5-443D-8417-D723296DA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253AC142-F4B4-47E8-BBEE-F7D0F8547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890AAA82-94E2-41D0-AE92-9C87195CCB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FD33B856-EF4E-40FC-BDA0-9E26203D0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24AEBF58-C8A2-4D00-9AFB-B5012AEA36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21270E55-4211-4529-BDC3-29B80BDF5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16DD7E91-EFBB-4DD7-B30F-4A13C20BE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96260F31-66FB-4E2C-801E-701C2B859A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B5FEE1C9-3961-4400-AD3E-B5AD93A47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34E1BE05-269F-4A13-99FE-2A973A0E77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2D591FBD-65C6-46C4-AF19-875D652DCF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85F7E635-CB45-4346-BBFB-10FF0576AF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3BDAC885-F0B3-4D66-8587-4384652983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3427A7E1-71C9-42CC-9CAF-53642DC4D0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20BF60C4-2E5D-473E-96B6-D22BB8536F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C4703732-1088-4448-ACC0-D8BD901B2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6777D706-23BF-4962-98D3-D5AE7DF4E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783FF777-4C59-44D0-9441-2B40E0A70E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2037F33C-65F4-44B6-9CB2-D32D1552C6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E73BA403-F3FD-4D76-A516-5698375D6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0AF0D29B-415A-4327-A4B4-B5DC8F0AC0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374A9388-F55E-4F94-817D-5BFF0B59E7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30C52183-F223-4E0A-B713-C91589CEB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A6BEE030-DC6B-4CB1-A01B-95CC825525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2D41CF67-37BB-443C-85CF-2A05174FD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65A449CF-396F-45B8-B268-6824A4E89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9C20A7EF-7013-4D6C-ADD8-868A931DF2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F787692C-3BA9-4D4D-82F8-E497797AAE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A6D539D6-A55E-40F5-83AC-A773405241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D4D7922F-CA55-4202-B99F-ED303E7044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4120C846-A602-4B6C-9C07-11D2B0F8A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84B5D527-4684-45F5-84CE-73642492DB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FF31CF21-8169-4D45-A115-9CF8D37189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DA8762B9-9CD8-4676-93F5-6C9358A94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A183E80A-70D1-4F52-A92D-D396648CCB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83FBB0F7-E17E-4890-9B66-3625BA1468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708E7BF1-2D4D-44AB-A5CC-0ED91B8462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4B468C4E-6F63-4172-AE1F-8965744DBC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974C7149-F567-4D55-8F48-511DCF3A81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54A551FA-7E10-4D28-9A10-B9A06C0780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1D04F3C0-CE2C-4B8D-A5BD-0E994FD8D9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D2EA9230-DD52-48A9-B268-56744EA506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043A05F5-A8CF-4D01-AF12-95D1ECAE46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1F47C6BC-BD1A-4291-B018-05E5A72E4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E5B89844-FD17-4048-A3F5-35E390C6EF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B5593F34-8B0E-4D34-9781-B594E2F5D7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4428E4BB-2263-4D19-8254-C9B54B856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2366216E-6EA2-4872-8370-C5EC22520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D66F8E3F-BF33-4F99-A1F0-EB5885BF2C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EB506747-ED9D-43EA-BD67-DF7971849E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AC803CE8-FFF7-40EA-AF62-102724C32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7EF6FFCA-06CC-4395-AEB0-425719A42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0D95F285-AAC0-4F32-8665-2677878BD3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8DFCCA2E-BF12-4D26-A5A4-A03387546A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2ABEAC60-6AC3-4D6A-95F9-2E79F6BE00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FA6015B7-49FE-4729-B2F4-585F0F305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D611DEB1-76FE-4625-9449-88E52D15F4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97F031C1-1AA7-4CA7-ADD3-E0577626E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96F5D0CB-22E6-4536-8403-F42527F31F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A32718AB-7401-4F66-9C77-E06C3CF7C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85B6B5F1-D1E4-45A3-8117-348D02D2A3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534869FD-184C-42DB-B9DA-293DB67E5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A781504F-CAFD-4201-B288-8B4A809B43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D9FC8348-2BA6-4631-8AA7-D63CD898C5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C1AF95A2-64EA-45E2-A43B-1EBD569109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CFC80050-240D-434A-BFCB-DE4DA4FAF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D6D40-5564-4DFD-A49C-E765FE39E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270" y="1130846"/>
            <a:ext cx="49747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phrase = "Hello, World!"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</a:rPr>
              <a:t>print(phrase[2:5])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Output of code =&gt; </a:t>
            </a:r>
            <a:r>
              <a:rPr lang="en-US" b="1" dirty="0" err="1">
                <a:solidFill>
                  <a:srgbClr val="FFFF00"/>
                </a:solidFill>
              </a:rPr>
              <a:t>llo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34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878</Words>
  <Application>Microsoft Office PowerPoint</Application>
  <PresentationFormat>Widescreen</PresentationFormat>
  <Paragraphs>124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Strings</vt:lpstr>
      <vt:lpstr>What are Strings?</vt:lpstr>
      <vt:lpstr>Examples of Strings</vt:lpstr>
      <vt:lpstr>Multi-Line Strings</vt:lpstr>
      <vt:lpstr>Accessing Characters in Strings</vt:lpstr>
      <vt:lpstr>Accessing One Character</vt:lpstr>
      <vt:lpstr>Accessing Substrings Using Slices</vt:lpstr>
      <vt:lpstr>Let’s look at some slicing examples….</vt:lpstr>
      <vt:lpstr>String Slicing Examples</vt:lpstr>
      <vt:lpstr>String Slicing Examples (continued)</vt:lpstr>
      <vt:lpstr>String Slicing Examples (continued)</vt:lpstr>
      <vt:lpstr>String Slicing Examples (continued)</vt:lpstr>
      <vt:lpstr>String Slicing Examples (continued)</vt:lpstr>
      <vt:lpstr>Concatenating Strings</vt:lpstr>
      <vt:lpstr>Several String Methods</vt:lpstr>
      <vt:lpstr>You know what time it is</vt:lpstr>
      <vt:lpstr>Which one of these is the correct way to slice a string from the beginning?</vt:lpstr>
      <vt:lpstr>SOLUTION</vt:lpstr>
      <vt:lpstr>TRUE OR FALSE?</vt:lpstr>
      <vt:lpstr>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Strings</dc:title>
  <dc:creator>Anthony Winchester</dc:creator>
  <cp:lastModifiedBy>Anthony Winchester</cp:lastModifiedBy>
  <cp:revision>7</cp:revision>
  <dcterms:created xsi:type="dcterms:W3CDTF">2022-02-16T07:20:21Z</dcterms:created>
  <dcterms:modified xsi:type="dcterms:W3CDTF">2022-02-16T12:11:48Z</dcterms:modified>
</cp:coreProperties>
</file>