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16B337-3212-446B-A089-0685DB7C368E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F28D884-2816-4156-A93A-D36743341ACC}">
      <dgm:prSet custT="1"/>
      <dgm:spPr/>
      <dgm:t>
        <a:bodyPr/>
        <a:lstStyle/>
        <a:p>
          <a:r>
            <a:rPr lang="en-US" sz="2000" dirty="0"/>
            <a:t>If list is empty, then there are no permutations</a:t>
          </a:r>
        </a:p>
      </dgm:t>
    </dgm:pt>
    <dgm:pt modelId="{D1CA2808-0490-4FEC-8EDC-B0679F0CFBB0}" type="parTrans" cxnId="{EB9CD249-5F3A-4EF0-84A9-3D119CBA64B9}">
      <dgm:prSet/>
      <dgm:spPr/>
      <dgm:t>
        <a:bodyPr/>
        <a:lstStyle/>
        <a:p>
          <a:endParaRPr lang="en-US"/>
        </a:p>
      </dgm:t>
    </dgm:pt>
    <dgm:pt modelId="{F43293AC-5B76-4C27-BE4A-AA7C468FD2DE}" type="sibTrans" cxnId="{EB9CD249-5F3A-4EF0-84A9-3D119CBA64B9}">
      <dgm:prSet/>
      <dgm:spPr/>
      <dgm:t>
        <a:bodyPr/>
        <a:lstStyle/>
        <a:p>
          <a:endParaRPr lang="en-US"/>
        </a:p>
      </dgm:t>
    </dgm:pt>
    <dgm:pt modelId="{945612AC-135F-4D2F-966F-92D9A45B1DE3}">
      <dgm:prSet custT="1"/>
      <dgm:spPr/>
      <dgm:t>
        <a:bodyPr/>
        <a:lstStyle/>
        <a:p>
          <a:r>
            <a:rPr lang="en-US" sz="1800" dirty="0"/>
            <a:t>if </a:t>
          </a:r>
          <a:r>
            <a:rPr lang="en-US" sz="1800" dirty="0" err="1"/>
            <a:t>len</a:t>
          </a:r>
          <a:r>
            <a:rPr lang="en-US" sz="1800" dirty="0"/>
            <a:t>(list) == 0:</a:t>
          </a:r>
        </a:p>
      </dgm:t>
    </dgm:pt>
    <dgm:pt modelId="{9AFBC415-047B-43BF-BACC-76DD60820B5D}" type="parTrans" cxnId="{5CDF8419-08FE-473E-8252-C28BEA58EA8F}">
      <dgm:prSet/>
      <dgm:spPr/>
      <dgm:t>
        <a:bodyPr/>
        <a:lstStyle/>
        <a:p>
          <a:endParaRPr lang="en-US"/>
        </a:p>
      </dgm:t>
    </dgm:pt>
    <dgm:pt modelId="{6C879F43-1FEE-4D55-8AED-1098C7925F70}" type="sibTrans" cxnId="{5CDF8419-08FE-473E-8252-C28BEA58EA8F}">
      <dgm:prSet/>
      <dgm:spPr/>
      <dgm:t>
        <a:bodyPr/>
        <a:lstStyle/>
        <a:p>
          <a:endParaRPr lang="en-US"/>
        </a:p>
      </dgm:t>
    </dgm:pt>
    <dgm:pt modelId="{E2CAB937-CFB7-4C70-A983-DC502D934847}">
      <dgm:prSet custT="1"/>
      <dgm:spPr/>
      <dgm:t>
        <a:bodyPr/>
        <a:lstStyle/>
        <a:p>
          <a:r>
            <a:rPr lang="en-US" sz="1800" dirty="0"/>
            <a:t>return []</a:t>
          </a:r>
        </a:p>
      </dgm:t>
    </dgm:pt>
    <dgm:pt modelId="{91571DDD-7B63-436F-B9D8-6109994C74EF}" type="parTrans" cxnId="{45D71D3C-A4C1-4C68-A33F-11ACA6C24325}">
      <dgm:prSet/>
      <dgm:spPr/>
      <dgm:t>
        <a:bodyPr/>
        <a:lstStyle/>
        <a:p>
          <a:endParaRPr lang="en-US"/>
        </a:p>
      </dgm:t>
    </dgm:pt>
    <dgm:pt modelId="{122CDB67-1F17-4433-A988-A4E92799D086}" type="sibTrans" cxnId="{45D71D3C-A4C1-4C68-A33F-11ACA6C24325}">
      <dgm:prSet/>
      <dgm:spPr/>
      <dgm:t>
        <a:bodyPr/>
        <a:lstStyle/>
        <a:p>
          <a:endParaRPr lang="en-US"/>
        </a:p>
      </dgm:t>
    </dgm:pt>
    <dgm:pt modelId="{0EA4475B-47B2-4B9B-ACF9-7D346664489D}" type="pres">
      <dgm:prSet presAssocID="{9A16B337-3212-446B-A089-0685DB7C368E}" presName="linear" presStyleCnt="0">
        <dgm:presLayoutVars>
          <dgm:dir/>
          <dgm:animLvl val="lvl"/>
          <dgm:resizeHandles val="exact"/>
        </dgm:presLayoutVars>
      </dgm:prSet>
      <dgm:spPr/>
    </dgm:pt>
    <dgm:pt modelId="{D805E095-0EF6-490E-8562-53BBDF40C6F8}" type="pres">
      <dgm:prSet presAssocID="{2F28D884-2816-4156-A93A-D36743341ACC}" presName="parentLin" presStyleCnt="0"/>
      <dgm:spPr/>
    </dgm:pt>
    <dgm:pt modelId="{3A78973C-DA53-4387-A0B5-11508B5A3847}" type="pres">
      <dgm:prSet presAssocID="{2F28D884-2816-4156-A93A-D36743341ACC}" presName="parentLeftMargin" presStyleLbl="node1" presStyleIdx="0" presStyleCnt="1"/>
      <dgm:spPr/>
    </dgm:pt>
    <dgm:pt modelId="{351589C1-921D-4A69-B973-1688519EE056}" type="pres">
      <dgm:prSet presAssocID="{2F28D884-2816-4156-A93A-D36743341AC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871CA20-72FD-48A7-AFA8-72B819E73DBF}" type="pres">
      <dgm:prSet presAssocID="{2F28D884-2816-4156-A93A-D36743341ACC}" presName="negativeSpace" presStyleCnt="0"/>
      <dgm:spPr/>
    </dgm:pt>
    <dgm:pt modelId="{8496A917-CC38-4190-8FD7-305C16A3A4C2}" type="pres">
      <dgm:prSet presAssocID="{2F28D884-2816-4156-A93A-D36743341AC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B2F37414-8702-424E-9B5E-59FB640F268C}" type="presOf" srcId="{2F28D884-2816-4156-A93A-D36743341ACC}" destId="{351589C1-921D-4A69-B973-1688519EE056}" srcOrd="1" destOrd="0" presId="urn:microsoft.com/office/officeart/2005/8/layout/list1"/>
    <dgm:cxn modelId="{5CDF8419-08FE-473E-8252-C28BEA58EA8F}" srcId="{2F28D884-2816-4156-A93A-D36743341ACC}" destId="{945612AC-135F-4D2F-966F-92D9A45B1DE3}" srcOrd="0" destOrd="0" parTransId="{9AFBC415-047B-43BF-BACC-76DD60820B5D}" sibTransId="{6C879F43-1FEE-4D55-8AED-1098C7925F70}"/>
    <dgm:cxn modelId="{5AF2A52C-A1A6-4A85-8C33-7019C2EED129}" type="presOf" srcId="{945612AC-135F-4D2F-966F-92D9A45B1DE3}" destId="{8496A917-CC38-4190-8FD7-305C16A3A4C2}" srcOrd="0" destOrd="0" presId="urn:microsoft.com/office/officeart/2005/8/layout/list1"/>
    <dgm:cxn modelId="{D78F8A36-EF0F-4F84-AFC7-6AB42A522002}" type="presOf" srcId="{E2CAB937-CFB7-4C70-A983-DC502D934847}" destId="{8496A917-CC38-4190-8FD7-305C16A3A4C2}" srcOrd="0" destOrd="1" presId="urn:microsoft.com/office/officeart/2005/8/layout/list1"/>
    <dgm:cxn modelId="{45D71D3C-A4C1-4C68-A33F-11ACA6C24325}" srcId="{945612AC-135F-4D2F-966F-92D9A45B1DE3}" destId="{E2CAB937-CFB7-4C70-A983-DC502D934847}" srcOrd="0" destOrd="0" parTransId="{91571DDD-7B63-436F-B9D8-6109994C74EF}" sibTransId="{122CDB67-1F17-4433-A988-A4E92799D086}"/>
    <dgm:cxn modelId="{A3097E3C-0C21-469B-9527-6E57BAC9B958}" type="presOf" srcId="{2F28D884-2816-4156-A93A-D36743341ACC}" destId="{3A78973C-DA53-4387-A0B5-11508B5A3847}" srcOrd="0" destOrd="0" presId="urn:microsoft.com/office/officeart/2005/8/layout/list1"/>
    <dgm:cxn modelId="{707A193F-35C4-4DD7-B715-5F0E6031A70A}" type="presOf" srcId="{9A16B337-3212-446B-A089-0685DB7C368E}" destId="{0EA4475B-47B2-4B9B-ACF9-7D346664489D}" srcOrd="0" destOrd="0" presId="urn:microsoft.com/office/officeart/2005/8/layout/list1"/>
    <dgm:cxn modelId="{EB9CD249-5F3A-4EF0-84A9-3D119CBA64B9}" srcId="{9A16B337-3212-446B-A089-0685DB7C368E}" destId="{2F28D884-2816-4156-A93A-D36743341ACC}" srcOrd="0" destOrd="0" parTransId="{D1CA2808-0490-4FEC-8EDC-B0679F0CFBB0}" sibTransId="{F43293AC-5B76-4C27-BE4A-AA7C468FD2DE}"/>
    <dgm:cxn modelId="{86401A9A-2200-46E2-8277-CBBB05BA278A}" type="presParOf" srcId="{0EA4475B-47B2-4B9B-ACF9-7D346664489D}" destId="{D805E095-0EF6-490E-8562-53BBDF40C6F8}" srcOrd="0" destOrd="0" presId="urn:microsoft.com/office/officeart/2005/8/layout/list1"/>
    <dgm:cxn modelId="{FE2C0094-931D-4783-B9A0-F9F64165BA37}" type="presParOf" srcId="{D805E095-0EF6-490E-8562-53BBDF40C6F8}" destId="{3A78973C-DA53-4387-A0B5-11508B5A3847}" srcOrd="0" destOrd="0" presId="urn:microsoft.com/office/officeart/2005/8/layout/list1"/>
    <dgm:cxn modelId="{672E2C0C-E23C-449F-8A27-8122F6A93F14}" type="presParOf" srcId="{D805E095-0EF6-490E-8562-53BBDF40C6F8}" destId="{351589C1-921D-4A69-B973-1688519EE056}" srcOrd="1" destOrd="0" presId="urn:microsoft.com/office/officeart/2005/8/layout/list1"/>
    <dgm:cxn modelId="{0B513144-46A2-4F3C-95DA-87280167D5F7}" type="presParOf" srcId="{0EA4475B-47B2-4B9B-ACF9-7D346664489D}" destId="{0871CA20-72FD-48A7-AFA8-72B819E73DBF}" srcOrd="1" destOrd="0" presId="urn:microsoft.com/office/officeart/2005/8/layout/list1"/>
    <dgm:cxn modelId="{04FE6EA1-57CA-41A0-807D-7754A9271E40}" type="presParOf" srcId="{0EA4475B-47B2-4B9B-ACF9-7D346664489D}" destId="{8496A917-CC38-4190-8FD7-305C16A3A4C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6A917-CC38-4190-8FD7-305C16A3A4C2}">
      <dsp:nvSpPr>
        <dsp:cNvPr id="0" name=""/>
        <dsp:cNvSpPr/>
      </dsp:nvSpPr>
      <dsp:spPr>
        <a:xfrm>
          <a:off x="0" y="1448527"/>
          <a:ext cx="6400800" cy="2047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6773" tIns="1353820" rIns="496773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if </a:t>
          </a:r>
          <a:r>
            <a:rPr lang="en-US" sz="1800" kern="1200" dirty="0" err="1"/>
            <a:t>len</a:t>
          </a:r>
          <a:r>
            <a:rPr lang="en-US" sz="1800" kern="1200" dirty="0"/>
            <a:t>(list) == 0: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return []</a:t>
          </a:r>
        </a:p>
      </dsp:txBody>
      <dsp:txXfrm>
        <a:off x="0" y="1448527"/>
        <a:ext cx="6400800" cy="2047500"/>
      </dsp:txXfrm>
    </dsp:sp>
    <dsp:sp modelId="{351589C1-921D-4A69-B973-1688519EE056}">
      <dsp:nvSpPr>
        <dsp:cNvPr id="0" name=""/>
        <dsp:cNvSpPr/>
      </dsp:nvSpPr>
      <dsp:spPr>
        <a:xfrm>
          <a:off x="320040" y="489127"/>
          <a:ext cx="4480560" cy="1918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9355" tIns="0" rIns="16935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If list is empty, then there are no permutations</a:t>
          </a:r>
        </a:p>
      </dsp:txBody>
      <dsp:txXfrm>
        <a:off x="413708" y="582795"/>
        <a:ext cx="4293224" cy="1731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97BAA-33B3-4BF9-BB76-384CFB14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15BFFD-BA4D-47E0-B700-75D279C1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AC090-C54B-48A0-95D3-B9214527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52655-3FA7-4EEE-BC4C-F5F2ED303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997D5-733F-4BC4-BC16-8936E03A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0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D3452-07AB-4136-A12B-D28134168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EA4052-B33E-4D91-BDAD-8250A2073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932CD-42F6-476D-A2D4-C70CCAA3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398B8-0C41-42A1-A229-02DB137A0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6C6CB-8CA9-4BEE-B699-79C07296E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8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F1ABFB-7C7E-442B-97FF-72784A11FF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D0E1F-3190-4919-A8A2-CCB109F2F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72379-428B-4A7E-B53E-4F9DD73C5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FF400-9FF5-47E1-A099-8695E043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903E-768B-443E-AF47-A04A36E9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22E7-3B96-471B-A213-F7F2C2039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024B4-1B7D-4325-A14E-E68438C25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581FA-54DB-4A35-9E0E-7946C2621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2B4A9-96A1-456C-9CAA-C7E1CFB36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FAF2E-3494-4313-A431-DCE2F30B8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9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FAFAD-E9D4-4583-A749-069C3E7E7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034C-F265-4DCD-86FC-8A776F42D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10838-665F-4AE6-AEE7-568E0BA6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BC7AC-6DBD-4F5D-A3CC-E902CE7BA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F8D2D-6BE9-4CD1-95FD-DB56246F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8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5A687-463C-46CF-A9EE-C052716B6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4E0B1-F8E0-4BBE-A61D-DF65A0BBD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3A1C5C-903F-44F1-AEA7-AD4AD3244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21B66-74E0-4F7E-9A0A-D141500E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6C121-3A45-4DC1-94D3-E5DC1DA9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4CD1C-3462-416E-84B0-C3CECDDAE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4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F104D-01AE-421C-828B-A662A754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A3705-68E7-4C51-8697-058CDEC1F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572A9-A6D4-4532-BC02-D2E64F7D7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91D965-272C-4DAC-B50E-9D715ED7EC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C8911-B220-4519-B0DA-977731799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745F84-CD8B-4C74-8A50-A3755EE3B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A63B1A-BBC2-4EC9-A4D5-F22BF808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2FD3D9-C70E-4534-9D71-0509F58A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4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C334-8CCC-41E7-B1A6-15838909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6959B9-1399-44BA-8A00-B29A042F4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87CAF-512F-4502-A914-B6F97F12A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4DAE15-63E0-47BA-A34F-6056E6F62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2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16D87D-4556-49DC-9596-AB4F4DD28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0B069E-E896-421C-924D-45C03FBB2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70464-75DC-4AA0-91F5-C9DEBDBB2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0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76C1-2B85-475B-A16A-A4EF6F65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673E0-B1A3-43D1-BD98-A7FAEAB8A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B80A8-3F84-4DC5-A5EC-3AEE2B3C4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BA6DB-E8F2-4236-8D36-7103D9D2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57BE-4C60-4B79-941A-4CFAFBC9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8602C5-AE9D-4EEA-8FCF-C84496B9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9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7188-1A2A-4F3F-9C79-229ED843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3C27E-8DD4-4501-9FCD-7CF3D86F8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17B7F1-DC3E-412F-8F2A-29E10E78F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3D9C8-749A-446B-A28A-EEA539B2F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CE7444-957F-48F6-9CE8-420A164D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091F7F-65BC-4220-9E23-F4918F84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5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A681D-3F23-4F7A-A7FE-921F9A93E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5B075-0755-471D-9292-7B3DC3BA4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98265-F4F8-47A0-BB13-B019400DA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9302-8EB5-43D6-8167-912352B3F73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296AC-0A85-43D2-A7F0-D4EB50F73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E5ABB-9905-4701-BCBF-1133C1A55B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8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0B4F3-B22B-4097-A876-A3C90A2FA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520" r="9089" b="2713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77737A-7283-4557-B331-DC50B783A2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Permutations</a:t>
            </a:r>
            <a:br>
              <a:rPr lang="en-US" sz="4800"/>
            </a:br>
            <a:endParaRPr lang="en-US" sz="48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E12A41-64B8-4FEE-A096-520F88B2B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CAC 190</a:t>
            </a:r>
          </a:p>
          <a:p>
            <a:pPr algn="l"/>
            <a:r>
              <a:rPr lang="en-US" sz="2000" dirty="0"/>
              <a:t>Anthony Winchester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5450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5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11" descr="Multi-coloured lines">
            <a:extLst>
              <a:ext uri="{FF2B5EF4-FFF2-40B4-BE49-F238E27FC236}">
                <a16:creationId xmlns:a16="http://schemas.microsoft.com/office/drawing/2014/main" id="{FBC9471E-3966-4C48-86EC-8BD06285C7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6" name="Rectangle 17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2D7F0-6ADE-4C51-ABCC-0854DCE3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Permutation Defined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3632B-5EF8-4DC0-94EB-5A80CA668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b="0" i="0">
                <a:effectLst/>
              </a:rPr>
              <a:t>the action of changing the arrangement, especially the linear order, of a set of items.</a:t>
            </a:r>
            <a:endParaRPr lang="en-US" sz="2000"/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Rectangle 21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1054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3C47C2-33A2-44B2-BEAB-FEB679075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3324"/>
            <a:ext cx="12192000" cy="6861324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3">
            <a:extLst>
              <a:ext uri="{FF2B5EF4-FFF2-40B4-BE49-F238E27FC236}">
                <a16:creationId xmlns:a16="http://schemas.microsoft.com/office/drawing/2014/main" id="{AD182BA8-54AD-4D9F-8264-B0FA8BB47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4ED83379-0499-45E1-AB78-6AA230F96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EBAB23-014C-460A-B01E-1F48EB15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962246"/>
            <a:ext cx="6437700" cy="26119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Let’s review a couple of</a:t>
            </a:r>
            <a:b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permutation examples…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4ACF7-950A-41C3-A377-E8570776C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3719618"/>
            <a:ext cx="4167376" cy="1155525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592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7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EBAB23-014C-460A-B01E-1F48EB15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448253"/>
            <a:ext cx="10520702" cy="1325563"/>
          </a:xfrm>
        </p:spPr>
        <p:txBody>
          <a:bodyPr>
            <a:normAutofit/>
          </a:bodyPr>
          <a:lstStyle/>
          <a:p>
            <a:r>
              <a:rPr lang="en-US" dirty="0"/>
              <a:t>Permutation Example</a:t>
            </a:r>
          </a:p>
        </p:txBody>
      </p:sp>
      <p:pic>
        <p:nvPicPr>
          <p:cNvPr id="13" name="Picture 12" descr="White plate on white surface">
            <a:extLst>
              <a:ext uri="{FF2B5EF4-FFF2-40B4-BE49-F238E27FC236}">
                <a16:creationId xmlns:a16="http://schemas.microsoft.com/office/drawing/2014/main" id="{9654D8B7-BABB-4955-852B-2E6C4D0F72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7" r="27477"/>
          <a:stretch/>
        </p:blipFill>
        <p:spPr>
          <a:xfrm>
            <a:off x="8234313" y="2191807"/>
            <a:ext cx="3119391" cy="3985156"/>
          </a:xfrm>
          <a:prstGeom prst="rect">
            <a:avLst/>
          </a:prstGeom>
        </p:spPr>
      </p:pic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587291CA-FECF-4ACF-89CE-BCF3CA6307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298544"/>
              </p:ext>
            </p:extLst>
          </p:nvPr>
        </p:nvGraphicFramePr>
        <p:xfrm>
          <a:off x="669304" y="2191807"/>
          <a:ext cx="6400800" cy="3985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414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10300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4D6A4-EA3C-44BB-B166-AD2F2E7D6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3973667" cy="58118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Permutation Example (continued)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D181DD-89A6-4EEB-8ED0-A8E7FD828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6927" y="365125"/>
            <a:ext cx="5996871" cy="5811837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If there is only one element in the list, only one permutation is possible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if </a:t>
            </a:r>
            <a:r>
              <a:rPr lang="en-US" sz="2000" dirty="0" err="1">
                <a:solidFill>
                  <a:srgbClr val="FFFFFF"/>
                </a:solidFill>
              </a:rPr>
              <a:t>len</a:t>
            </a:r>
            <a:r>
              <a:rPr lang="en-US" sz="2000" dirty="0">
                <a:solidFill>
                  <a:srgbClr val="FFFFFF"/>
                </a:solidFill>
              </a:rPr>
              <a:t>(list) == 1: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      return [list]</a:t>
            </a:r>
          </a:p>
          <a:p>
            <a:r>
              <a:rPr lang="en-US" sz="2400" dirty="0">
                <a:solidFill>
                  <a:srgbClr val="FFFFFF"/>
                </a:solidFill>
              </a:rPr>
              <a:t>Nothing else to return back to the user but the list of one item</a:t>
            </a:r>
          </a:p>
        </p:txBody>
      </p:sp>
    </p:spTree>
    <p:extLst>
      <p:ext uri="{BB962C8B-B14F-4D97-AF65-F5344CB8AC3E}">
        <p14:creationId xmlns:p14="http://schemas.microsoft.com/office/powerpoint/2010/main" val="537132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Wood human figure">
            <a:extLst>
              <a:ext uri="{FF2B5EF4-FFF2-40B4-BE49-F238E27FC236}">
                <a16:creationId xmlns:a16="http://schemas.microsoft.com/office/drawing/2014/main" id="{16679DD2-7FC4-40C1-9961-DD986022A1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27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85DB6-E02B-4801-82FA-AB3C9FF0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What if there is more than one item in a list?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861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C7FA33FF-088D-4F16-95A2-2C64D353DE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16">
            <a:extLst>
              <a:ext uri="{FF2B5EF4-FFF2-40B4-BE49-F238E27FC236}">
                <a16:creationId xmlns:a16="http://schemas.microsoft.com/office/drawing/2014/main" id="{A376EFB1-01CF-419F-ABF1-2AF02BBFC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0916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F9DEA15-78BD-4750-AA18-B9F28A6D5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84331" cy="6858000"/>
          </a:xfrm>
          <a:custGeom>
            <a:avLst/>
            <a:gdLst>
              <a:gd name="connsiteX0" fmla="*/ 0 w 4319042"/>
              <a:gd name="connsiteY0" fmla="*/ 0 h 6858000"/>
              <a:gd name="connsiteX1" fmla="*/ 1142888 w 4319042"/>
              <a:gd name="connsiteY1" fmla="*/ 0 h 6858000"/>
              <a:gd name="connsiteX2" fmla="*/ 4319042 w 4319042"/>
              <a:gd name="connsiteY2" fmla="*/ 6858000 h 6858000"/>
              <a:gd name="connsiteX3" fmla="*/ 0 w 43190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9042" h="6858000">
                <a:moveTo>
                  <a:pt x="0" y="0"/>
                </a:moveTo>
                <a:lnTo>
                  <a:pt x="1142888" y="0"/>
                </a:lnTo>
                <a:lnTo>
                  <a:pt x="431904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85DB6-E02B-4801-82FA-AB3C9FF0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640080"/>
            <a:ext cx="3282696" cy="5257800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Permutations for more than one item in list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8961832-FB1A-4A63-8D49-B1CB130C0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384" y="300251"/>
            <a:ext cx="6024654" cy="624157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First, create an empty list to store all permutations</a:t>
            </a:r>
          </a:p>
          <a:p>
            <a:pPr lvl="1"/>
            <a:r>
              <a:rPr lang="en-US" sz="2000" dirty="0"/>
              <a:t>l = []  # empty list that will store current permutation</a:t>
            </a:r>
          </a:p>
          <a:p>
            <a:r>
              <a:rPr lang="en-US" sz="2000" dirty="0"/>
              <a:t>Next, iterate through the input list and calculate the permutation</a:t>
            </a:r>
          </a:p>
          <a:p>
            <a:pPr lvl="1"/>
            <a:r>
              <a:rPr lang="en-US" sz="2000" dirty="0"/>
              <a:t>    for </a:t>
            </a:r>
            <a:r>
              <a:rPr lang="en-US" sz="2000" dirty="0" err="1"/>
              <a:t>i</a:t>
            </a:r>
            <a:r>
              <a:rPr lang="en-US" sz="2000" dirty="0"/>
              <a:t> in range(</a:t>
            </a:r>
            <a:r>
              <a:rPr lang="en-US" sz="2000" dirty="0" err="1"/>
              <a:t>len</a:t>
            </a:r>
            <a:r>
              <a:rPr lang="en-US" sz="2000" dirty="0"/>
              <a:t>(list)):</a:t>
            </a:r>
          </a:p>
          <a:p>
            <a:pPr lvl="1"/>
            <a:r>
              <a:rPr lang="en-US" sz="2000" dirty="0"/>
              <a:t>         m = list[</a:t>
            </a:r>
            <a:r>
              <a:rPr lang="en-US" sz="2000" dirty="0" err="1"/>
              <a:t>i</a:t>
            </a:r>
            <a:r>
              <a:rPr lang="en-US" sz="2000" dirty="0"/>
              <a:t>]</a:t>
            </a:r>
          </a:p>
          <a:p>
            <a:r>
              <a:rPr lang="en-US" sz="2000" dirty="0"/>
              <a:t>Extract m from the input list.  </a:t>
            </a:r>
            <a:r>
              <a:rPr lang="en-US" sz="2000" dirty="0" err="1"/>
              <a:t>remList</a:t>
            </a:r>
            <a:r>
              <a:rPr lang="en-US" sz="2000" dirty="0"/>
              <a:t> is remaining list</a:t>
            </a:r>
          </a:p>
          <a:p>
            <a:pPr lvl="1"/>
            <a:r>
              <a:rPr lang="en-US" sz="2000" dirty="0"/>
              <a:t>       </a:t>
            </a:r>
            <a:r>
              <a:rPr lang="en-US" sz="2000" dirty="0" err="1"/>
              <a:t>remList</a:t>
            </a:r>
            <a:r>
              <a:rPr lang="en-US" sz="2000" dirty="0"/>
              <a:t> = list[:</a:t>
            </a:r>
            <a:r>
              <a:rPr lang="en-US" sz="2000" dirty="0" err="1"/>
              <a:t>i</a:t>
            </a:r>
            <a:r>
              <a:rPr lang="en-US" sz="2000" dirty="0"/>
              <a:t>] + list[i+1:]</a:t>
            </a:r>
          </a:p>
          <a:p>
            <a:r>
              <a:rPr lang="en-US" sz="2000" dirty="0"/>
              <a:t>Generate all permutations where m is first element</a:t>
            </a:r>
          </a:p>
          <a:p>
            <a:pPr lvl="1"/>
            <a:r>
              <a:rPr lang="en-US" sz="2000" dirty="0"/>
              <a:t>       for p in permutation(</a:t>
            </a:r>
            <a:r>
              <a:rPr lang="en-US" sz="2000" dirty="0" err="1"/>
              <a:t>remList</a:t>
            </a:r>
            <a:r>
              <a:rPr lang="en-US" sz="2000" dirty="0"/>
              <a:t>):</a:t>
            </a:r>
          </a:p>
          <a:p>
            <a:pPr lvl="1"/>
            <a:r>
              <a:rPr lang="en-US" sz="2000" dirty="0"/>
              <a:t>           </a:t>
            </a:r>
            <a:r>
              <a:rPr lang="en-US" sz="2000" dirty="0" err="1"/>
              <a:t>l.append</a:t>
            </a:r>
            <a:r>
              <a:rPr lang="en-US" sz="2000" dirty="0"/>
              <a:t>([m] + p)</a:t>
            </a:r>
          </a:p>
          <a:p>
            <a:r>
              <a:rPr lang="en-US" sz="2000" dirty="0"/>
              <a:t>Continue iterating through the for loop until you reach the end of the input list, then return the new list with the permutations</a:t>
            </a:r>
          </a:p>
          <a:p>
            <a:pPr lvl="1"/>
            <a:r>
              <a:rPr lang="en-US" sz="2000" dirty="0"/>
              <a:t>return l</a:t>
            </a:r>
          </a:p>
        </p:txBody>
      </p:sp>
    </p:spTree>
    <p:extLst>
      <p:ext uri="{BB962C8B-B14F-4D97-AF65-F5344CB8AC3E}">
        <p14:creationId xmlns:p14="http://schemas.microsoft.com/office/powerpoint/2010/main" val="8886978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10300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49E380-EA36-40F2-AC15-49359DF97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3973667" cy="58118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What does this line from the previous slide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D9BC6-B8AA-4AB2-B1E5-759AC82CA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6927" y="365125"/>
            <a:ext cx="5996871" cy="5811837"/>
          </a:xfrm>
        </p:spPr>
        <p:txBody>
          <a:bodyPr anchor="ctr">
            <a:normAutofit/>
          </a:bodyPr>
          <a:lstStyle/>
          <a:p>
            <a:r>
              <a:rPr lang="en-US" b="1" dirty="0" err="1">
                <a:solidFill>
                  <a:srgbClr val="FFFFFF"/>
                </a:solidFill>
              </a:rPr>
              <a:t>remList</a:t>
            </a:r>
            <a:r>
              <a:rPr lang="en-US" b="1" dirty="0">
                <a:solidFill>
                  <a:srgbClr val="FFFFFF"/>
                </a:solidFill>
              </a:rPr>
              <a:t> = list[:</a:t>
            </a:r>
            <a:r>
              <a:rPr lang="en-US" b="1" dirty="0" err="1">
                <a:solidFill>
                  <a:srgbClr val="FFFFFF"/>
                </a:solidFill>
              </a:rPr>
              <a:t>i</a:t>
            </a:r>
            <a:r>
              <a:rPr lang="en-US" b="1" dirty="0">
                <a:solidFill>
                  <a:srgbClr val="FFFFFF"/>
                </a:solidFill>
              </a:rPr>
              <a:t>] + list[i+1:]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This line of code says that the remaining list is the concatenation of two parts of the input list:</a:t>
            </a:r>
          </a:p>
          <a:p>
            <a:pPr lvl="2"/>
            <a:r>
              <a:rPr lang="en-US" dirty="0">
                <a:solidFill>
                  <a:srgbClr val="FFFFFF"/>
                </a:solidFill>
              </a:rPr>
              <a:t>The list from the beginning to the value before </a:t>
            </a:r>
            <a:r>
              <a:rPr lang="en-US" dirty="0" err="1">
                <a:solidFill>
                  <a:srgbClr val="FFFFFF"/>
                </a:solidFill>
              </a:rPr>
              <a:t>i</a:t>
            </a:r>
            <a:r>
              <a:rPr lang="en-US" dirty="0">
                <a:solidFill>
                  <a:srgbClr val="FFFFFF"/>
                </a:solidFill>
              </a:rPr>
              <a:t> (remember, the :</a:t>
            </a:r>
            <a:r>
              <a:rPr lang="en-US" dirty="0" err="1">
                <a:solidFill>
                  <a:srgbClr val="FFFFFF"/>
                </a:solidFill>
              </a:rPr>
              <a:t>i</a:t>
            </a:r>
            <a:r>
              <a:rPr lang="en-US" dirty="0">
                <a:solidFill>
                  <a:srgbClr val="FFFFFF"/>
                </a:solidFill>
              </a:rPr>
              <a:t> means it does not include that last value) </a:t>
            </a:r>
          </a:p>
          <a:p>
            <a:pPr lvl="2"/>
            <a:r>
              <a:rPr lang="en-US" dirty="0">
                <a:solidFill>
                  <a:srgbClr val="FFFFFF"/>
                </a:solidFill>
              </a:rPr>
              <a:t>The list from i+1 to the end of the list</a:t>
            </a:r>
          </a:p>
          <a:p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599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761F9-494D-4559-B7CC-A79A16C7E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313404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/>
              <a:t>Time to look at the Problem Set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Different coloured question marks">
            <a:extLst>
              <a:ext uri="{FF2B5EF4-FFF2-40B4-BE49-F238E27FC236}">
                <a16:creationId xmlns:a16="http://schemas.microsoft.com/office/drawing/2014/main" id="{28C914F1-1F7F-41AD-8D57-087DCD30D6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83" r="22869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429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337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Permutations </vt:lpstr>
      <vt:lpstr>Permutation Defined</vt:lpstr>
      <vt:lpstr>Let’s review a couple of permutation examples…</vt:lpstr>
      <vt:lpstr>Permutation Example</vt:lpstr>
      <vt:lpstr>Permutation Example (continued)</vt:lpstr>
      <vt:lpstr>What if there is more than one item in a list?</vt:lpstr>
      <vt:lpstr>Permutations for more than one item in list</vt:lpstr>
      <vt:lpstr>What does this line from the previous slide mean?</vt:lpstr>
      <vt:lpstr>Time to look at the Problem Set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Data Types</dc:title>
  <dc:creator>Anthony Winchester</dc:creator>
  <cp:lastModifiedBy>Anthony Winchester</cp:lastModifiedBy>
  <cp:revision>23</cp:revision>
  <dcterms:created xsi:type="dcterms:W3CDTF">2022-02-07T04:00:03Z</dcterms:created>
  <dcterms:modified xsi:type="dcterms:W3CDTF">2022-03-02T06:22:02Z</dcterms:modified>
</cp:coreProperties>
</file>