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0"/>
  </p:notesMasterIdLst>
  <p:sldIdLst>
    <p:sldId id="257" r:id="rId2"/>
    <p:sldId id="312" r:id="rId3"/>
    <p:sldId id="313" r:id="rId4"/>
    <p:sldId id="315" r:id="rId5"/>
    <p:sldId id="259" r:id="rId6"/>
    <p:sldId id="260" r:id="rId7"/>
    <p:sldId id="317" r:id="rId8"/>
    <p:sldId id="261" r:id="rId9"/>
    <p:sldId id="262" r:id="rId10"/>
    <p:sldId id="264" r:id="rId11"/>
    <p:sldId id="318" r:id="rId12"/>
    <p:sldId id="319" r:id="rId13"/>
    <p:sldId id="265" r:id="rId14"/>
    <p:sldId id="281" r:id="rId15"/>
    <p:sldId id="282" r:id="rId16"/>
    <p:sldId id="303" r:id="rId17"/>
    <p:sldId id="267" r:id="rId18"/>
    <p:sldId id="269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92" autoAdjust="0"/>
    <p:restoredTop sz="94660"/>
  </p:normalViewPr>
  <p:slideViewPr>
    <p:cSldViewPr snapToGrid="0">
      <p:cViewPr varScale="1">
        <p:scale>
          <a:sx n="112" d="100"/>
          <a:sy n="112" d="100"/>
        </p:scale>
        <p:origin x="145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8C62CE6-B48D-46F2-B9AF-1A1A967FF807}" type="datetimeFigureOut">
              <a:rPr lang="en-US" smtClean="0"/>
              <a:t>8/22/2022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314B613-1F7C-4AB5-9E39-8C17857F3C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35989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Answer: B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907A2F-5469-45F3-A347-1BBB5168463B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329953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Answer: C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907A2F-5469-45F3-A347-1BBB5168463B}" type="slidenum">
              <a:rPr lang="en-US" smtClean="0"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34806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1950">
                <a:solidFill>
                  <a:srgbClr val="FFFFFF"/>
                </a:solidFill>
              </a:defRPr>
            </a:lvl1pPr>
            <a:lvl2pPr marL="342900" indent="0" algn="ctr">
              <a:buNone/>
            </a:lvl2pPr>
            <a:lvl3pPr marL="685800" indent="0" algn="ctr">
              <a:buNone/>
            </a:lvl3pPr>
            <a:lvl4pPr marL="1028700" indent="0" algn="ctr">
              <a:buNone/>
            </a:lvl4pPr>
            <a:lvl5pPr marL="1371600" indent="0" algn="ctr">
              <a:buNone/>
            </a:lvl5pPr>
            <a:lvl6pPr marL="1714500" indent="0" algn="ctr">
              <a:buNone/>
            </a:lvl6pPr>
            <a:lvl7pPr marL="2057400" indent="0" algn="ctr">
              <a:buNone/>
            </a:lvl7pPr>
            <a:lvl8pPr marL="2400300" indent="0" algn="ctr">
              <a:buNone/>
            </a:lvl8pPr>
            <a:lvl9pPr marL="2743200" indent="0" algn="ctr">
              <a:buNone/>
            </a:lvl9pPr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1500">
                <a:solidFill>
                  <a:srgbClr val="FFFFFF"/>
                </a:solidFill>
              </a:defRPr>
            </a:lvl1pPr>
          </a:lstStyle>
          <a:p>
            <a:fld id="{37C95CCB-A8CF-4FD7-8E2F-CC34A4574F68}" type="datetimeFigureOut">
              <a:rPr lang="en-US" smtClean="0"/>
              <a:t>8/22/2022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40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FF0C266-55FF-493F-8E44-1C5586D76B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456529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95CCB-A8CF-4FD7-8E2F-CC34A4574F68}" type="datetimeFigureOut">
              <a:rPr lang="en-US" smtClean="0"/>
              <a:t>8/22/2022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F0C266-55FF-493F-8E44-1C5586D76B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3277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2"/>
            <a:ext cx="2057400" cy="5516563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4"/>
            <a:ext cx="2209800" cy="365125"/>
          </a:xfrm>
        </p:spPr>
        <p:txBody>
          <a:bodyPr/>
          <a:lstStyle/>
          <a:p>
            <a:fld id="{37C95CCB-A8CF-4FD7-8E2F-CC34A4574F68}" type="datetimeFigureOut">
              <a:rPr lang="en-US" smtClean="0"/>
              <a:t>8/22/2022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2" y="6248209"/>
            <a:ext cx="557348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2FF0C266-55FF-493F-8E44-1C5586D76B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973054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95CCB-A8CF-4FD7-8E2F-CC34A4574F68}" type="datetimeFigureOut">
              <a:rPr lang="en-US" smtClean="0"/>
              <a:t>8/22/2022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2FF0C266-55FF-493F-8E44-1C5586D76B0D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0604427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1" y="2743200"/>
            <a:ext cx="7123113" cy="1673225"/>
          </a:xfrm>
        </p:spPr>
        <p:txBody>
          <a:bodyPr anchor="t"/>
          <a:lstStyle>
            <a:lvl1pPr marL="0" indent="0">
              <a:buNone/>
              <a:defRPr sz="2100">
                <a:solidFill>
                  <a:schemeClr val="tx2"/>
                </a:solidFill>
              </a:defRPr>
            </a:lvl1pPr>
            <a:lvl2pPr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/>
              <a:t>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33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95CCB-A8CF-4FD7-8E2F-CC34A4574F68}" type="datetimeFigureOut">
              <a:rPr lang="en-US" smtClean="0"/>
              <a:t>8/22/2022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1800">
                <a:solidFill>
                  <a:srgbClr val="FFFFFF"/>
                </a:solidFill>
              </a:defRPr>
            </a:lvl1pPr>
          </a:lstStyle>
          <a:p>
            <a:fld id="{2FF0C266-55FF-493F-8E44-1C5586D76B0D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160675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37C95CCB-A8CF-4FD7-8E2F-CC34A4574F68}" type="datetimeFigureOut">
              <a:rPr lang="en-US" smtClean="0"/>
              <a:t>8/22/2022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2FF0C266-55FF-493F-8E44-1C5586D76B0D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17808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37C95CCB-A8CF-4FD7-8E2F-CC34A4574F68}" type="datetimeFigureOut">
              <a:rPr lang="en-US" smtClean="0"/>
              <a:t>8/22/2022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2FF0C266-55FF-493F-8E44-1C5586D76B0D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15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/>
              <a:t>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15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563600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95CCB-A8CF-4FD7-8E2F-CC34A4574F68}" type="datetimeFigureOut">
              <a:rPr lang="en-US" smtClean="0"/>
              <a:t>8/22/2022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2FF0C266-55FF-493F-8E44-1C5586D76B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87836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95CCB-A8CF-4FD7-8E2F-CC34A4574F68}" type="datetimeFigureOut">
              <a:rPr lang="en-US" smtClean="0"/>
              <a:t>8/22/2022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FF0C266-55FF-493F-8E44-1C5586D76B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32029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3300" b="0"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95CCB-A8CF-4FD7-8E2F-CC34A4574F68}" type="datetimeFigureOut">
              <a:rPr lang="en-US" smtClean="0"/>
              <a:t>8/22/2022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2FF0C266-55FF-493F-8E44-1C5586D76B0D}" type="slidenum">
              <a:rPr lang="en-US" smtClean="0"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750"/>
              </a:spcAft>
              <a:buNone/>
              <a:defRPr sz="1350"/>
            </a:lvl1pPr>
            <a:lvl2pPr>
              <a:buNone/>
              <a:defRPr sz="900"/>
            </a:lvl2pPr>
            <a:lvl3pPr>
              <a:buNone/>
              <a:defRPr sz="750"/>
            </a:lvl3pPr>
            <a:lvl4pPr>
              <a:buNone/>
              <a:defRPr sz="675"/>
            </a:lvl4pPr>
            <a:lvl5pPr>
              <a:buNone/>
              <a:defRPr sz="675"/>
            </a:lvl5pPr>
          </a:lstStyle>
          <a:p>
            <a:pPr lvl="0" eaLnBrk="1" latinLnBrk="0" hangingPunct="1"/>
            <a:r>
              <a:rPr kumimoji="0" lang="en-US"/>
              <a:t>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9896507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275"/>
            </a:lvl1pPr>
            <a:lvl2pPr>
              <a:buFontTx/>
              <a:buNone/>
              <a:defRPr sz="900"/>
            </a:lvl2pPr>
            <a:lvl3pPr>
              <a:buFontTx/>
              <a:buNone/>
              <a:defRPr sz="750"/>
            </a:lvl3pPr>
            <a:lvl4pPr>
              <a:buFontTx/>
              <a:buNone/>
              <a:defRPr sz="675"/>
            </a:lvl4pPr>
            <a:lvl5pPr>
              <a:buFontTx/>
              <a:buNone/>
              <a:defRPr sz="675"/>
            </a:lvl5pPr>
          </a:lstStyle>
          <a:p>
            <a:pPr lvl="0" eaLnBrk="1" latinLnBrk="0" hangingPunct="1"/>
            <a:r>
              <a:rPr kumimoji="0" lang="en-US"/>
              <a:t>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100" b="0">
                <a:solidFill>
                  <a:srgbClr val="FFFFFF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2"/>
            <a:ext cx="2667000" cy="365125"/>
          </a:xfrm>
        </p:spPr>
        <p:txBody>
          <a:bodyPr rtlCol="0"/>
          <a:lstStyle/>
          <a:p>
            <a:fld id="{37C95CCB-A8CF-4FD7-8E2F-CC34A4574F68}" type="datetimeFigureOut">
              <a:rPr lang="en-US" smtClean="0"/>
              <a:t>8/22/2022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100"/>
            </a:lvl1pPr>
          </a:lstStyle>
          <a:p>
            <a:fld id="{2FF0C266-55FF-493F-8E44-1C5586D76B0D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8"/>
            <a:ext cx="4572000" cy="365125"/>
          </a:xfrm>
        </p:spPr>
        <p:txBody>
          <a:bodyPr rtlCol="0"/>
          <a:lstStyle/>
          <a:p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2400"/>
            </a:lvl1pPr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72030344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/>
              <a:t>Edit Master text styles</a:t>
            </a:r>
          </a:p>
          <a:p>
            <a:pPr lvl="1" eaLnBrk="1" latinLnBrk="0" hangingPunct="1"/>
            <a:r>
              <a:rPr kumimoji="0" lang="en-US"/>
              <a:t>Second level</a:t>
            </a:r>
          </a:p>
          <a:p>
            <a:pPr lvl="2" eaLnBrk="1" latinLnBrk="0" hangingPunct="1"/>
            <a:r>
              <a:rPr kumimoji="0" lang="en-US"/>
              <a:t>Third level</a:t>
            </a:r>
          </a:p>
          <a:p>
            <a:pPr lvl="3" eaLnBrk="1" latinLnBrk="0" hangingPunct="1"/>
            <a:r>
              <a:rPr kumimoji="0" lang="en-US"/>
              <a:t>Fourth level</a:t>
            </a:r>
          </a:p>
          <a:p>
            <a:pPr lvl="4" eaLnBrk="1" latinLnBrk="0" hangingPunct="1"/>
            <a:r>
              <a:rPr kumimoji="0" lang="en-US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2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050">
                <a:solidFill>
                  <a:schemeClr val="tx2"/>
                </a:solidFill>
              </a:defRPr>
            </a:lvl1pPr>
          </a:lstStyle>
          <a:p>
            <a:fld id="{37C95CCB-A8CF-4FD7-8E2F-CC34A4574F68}" type="datetimeFigureOut">
              <a:rPr lang="en-US" smtClean="0"/>
              <a:t>8/22/2022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1" y="6248208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05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050" b="1">
                <a:solidFill>
                  <a:srgbClr val="FFFFFF"/>
                </a:solidFill>
              </a:defRPr>
            </a:lvl1pPr>
          </a:lstStyle>
          <a:p>
            <a:fld id="{2FF0C266-55FF-493F-8E44-1C5586D76B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79576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3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40030" indent="-240030" algn="l" rtl="0" eaLnBrk="1" latinLnBrk="0" hangingPunct="1">
        <a:spcBef>
          <a:spcPts val="525"/>
        </a:spcBef>
        <a:buClr>
          <a:schemeClr val="accent2"/>
        </a:buClr>
        <a:buSzPct val="60000"/>
        <a:buFont typeface="Wingdings"/>
        <a:buChar char=""/>
        <a:defRPr kumimoji="0" sz="2175" kern="1200">
          <a:solidFill>
            <a:schemeClr val="tx1"/>
          </a:solidFill>
          <a:latin typeface="+mn-lt"/>
          <a:ea typeface="+mn-ea"/>
          <a:cs typeface="+mn-cs"/>
        </a:defRPr>
      </a:lvl1pPr>
      <a:lvl2pPr marL="480060" indent="-205740" algn="l" rtl="0" eaLnBrk="1" latinLnBrk="0" hangingPunct="1">
        <a:spcBef>
          <a:spcPts val="413"/>
        </a:spcBef>
        <a:buClr>
          <a:schemeClr val="accent1"/>
        </a:buClr>
        <a:buSzPct val="70000"/>
        <a:buFont typeface="Wingdings 2"/>
        <a:buChar char=""/>
        <a:defRPr kumimoji="0" sz="19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indent="-171450" algn="l" rtl="0" eaLnBrk="1" latinLnBrk="0" hangingPunct="1">
        <a:spcBef>
          <a:spcPts val="375"/>
        </a:spcBef>
        <a:buClr>
          <a:schemeClr val="accent2"/>
        </a:buClr>
        <a:buSzPct val="75000"/>
        <a:buFont typeface="Wingdings"/>
        <a:buChar char=""/>
        <a:defRPr kumimoji="0" sz="1725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indent="-171450" algn="l" rtl="0" eaLnBrk="1" latinLnBrk="0" hangingPunct="1">
        <a:spcBef>
          <a:spcPts val="300"/>
        </a:spcBef>
        <a:buClr>
          <a:schemeClr val="accent3"/>
        </a:buClr>
        <a:buSzPct val="75000"/>
        <a:buFont typeface="Wingdings"/>
        <a:buChar char="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171450" algn="l" rtl="0" eaLnBrk="1" latinLnBrk="0" hangingPunct="1">
        <a:spcBef>
          <a:spcPts val="300"/>
        </a:spcBef>
        <a:buClr>
          <a:schemeClr val="accent4"/>
        </a:buClr>
        <a:buSzPct val="65000"/>
        <a:buFont typeface="Wingdings"/>
        <a:buChar char="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577340" indent="-17145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35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83080" indent="-17145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35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988820" indent="-17145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35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7145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35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Dr. Turner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Chapter 3 </a:t>
            </a:r>
            <a:r>
              <a:rPr lang="en-US"/>
              <a:t>Part 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050620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Molar Mass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en-US" sz="2000" dirty="0"/>
                  <a:t>Molar mass is the mass of one mole of something in grams</a:t>
                </a:r>
              </a:p>
              <a:p>
                <a:r>
                  <a:rPr lang="en-US" sz="2000" dirty="0"/>
                  <a:t>The molar mass of Mg is the mass of </a:t>
                </a:r>
                <a14:m>
                  <m:oMath xmlns:m="http://schemas.openxmlformats.org/officeDocument/2006/math">
                    <m:r>
                      <a:rPr lang="en-US" sz="2000">
                        <a:latin typeface="Cambria Math" panose="02040503050406030204" pitchFamily="18" charset="0"/>
                      </a:rPr>
                      <m:t>6.022×</m:t>
                    </m:r>
                    <m:sSup>
                      <m:sSup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2000">
                            <a:latin typeface="Cambria Math" panose="02040503050406030204" pitchFamily="18" charset="0"/>
                          </a:rPr>
                          <m:t>23</m:t>
                        </m:r>
                      </m:sup>
                    </m:sSup>
                  </m:oMath>
                </a14:m>
                <a:r>
                  <a:rPr lang="en-US" sz="2000" dirty="0"/>
                  <a:t> magnesium atoms in grams</a:t>
                </a:r>
              </a:p>
              <a:p>
                <a:r>
                  <a:rPr lang="en-US" sz="2000" dirty="0"/>
                  <a:t>The molar mass of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000" b="0" i="0" smtClean="0">
                        <a:latin typeface="Cambria Math" panose="02040503050406030204" pitchFamily="18" charset="0"/>
                      </a:rPr>
                      <m:t>O</m:t>
                    </m:r>
                    <m:sSup>
                      <m:sSup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000" b="0" i="0" smtClean="0">
                            <a:latin typeface="Cambria Math" panose="02040503050406030204" pitchFamily="18" charset="0"/>
                          </a:rPr>
                          <m:t>H</m:t>
                        </m:r>
                      </m:e>
                      <m:sup>
                        <m:r>
                          <a:rPr lang="en-US" sz="2000" b="0" i="0" smtClean="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US" sz="2000" dirty="0"/>
                  <a:t> is the mass of </a:t>
                </a:r>
                <a14:m>
                  <m:oMath xmlns:m="http://schemas.openxmlformats.org/officeDocument/2006/math">
                    <m:r>
                      <a:rPr lang="en-US" sz="2000" i="0">
                        <a:latin typeface="Cambria Math" panose="02040503050406030204" pitchFamily="18" charset="0"/>
                      </a:rPr>
                      <m:t>6.022×</m:t>
                    </m:r>
                    <m:sSup>
                      <m:sSup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i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2000" i="0">
                            <a:latin typeface="Cambria Math" panose="02040503050406030204" pitchFamily="18" charset="0"/>
                          </a:rPr>
                          <m:t>23</m:t>
                        </m:r>
                      </m:sup>
                    </m:sSup>
                  </m:oMath>
                </a14:m>
                <a:r>
                  <a:rPr lang="en-US" sz="2000" dirty="0"/>
                  <a:t> hydroxide ions in grams</a:t>
                </a:r>
              </a:p>
              <a:p>
                <a:r>
                  <a:rPr lang="en-US" sz="2000" dirty="0"/>
                  <a:t>The molar mass of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000" b="0" i="0" smtClean="0">
                        <a:latin typeface="Cambria Math" panose="02040503050406030204" pitchFamily="18" charset="0"/>
                      </a:rPr>
                      <m:t>C</m:t>
                    </m:r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000" b="0" i="0" smtClean="0">
                            <a:latin typeface="Cambria Math" panose="02040503050406030204" pitchFamily="18" charset="0"/>
                          </a:rPr>
                          <m:t>O</m:t>
                        </m:r>
                      </m:e>
                      <m:sub>
                        <m:r>
                          <a:rPr lang="en-US" sz="2000" b="0" i="0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sz="2000" dirty="0"/>
                  <a:t> is the mass of </a:t>
                </a:r>
                <a14:m>
                  <m:oMath xmlns:m="http://schemas.openxmlformats.org/officeDocument/2006/math">
                    <m:r>
                      <a:rPr lang="en-US" sz="2000">
                        <a:latin typeface="Cambria Math" panose="02040503050406030204" pitchFamily="18" charset="0"/>
                      </a:rPr>
                      <m:t>6.022×</m:t>
                    </m:r>
                    <m:sSup>
                      <m:sSup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2000">
                            <a:latin typeface="Cambria Math" panose="02040503050406030204" pitchFamily="18" charset="0"/>
                          </a:rPr>
                          <m:t>23</m:t>
                        </m:r>
                      </m:sup>
                    </m:sSup>
                  </m:oMath>
                </a14:m>
                <a:r>
                  <a:rPr lang="en-US" sz="2000" dirty="0"/>
                  <a:t> carbon dioxide molecules in grams</a:t>
                </a:r>
              </a:p>
              <a:p>
                <a:endParaRPr lang="en-US" sz="20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 rotWithShape="0">
                <a:blip r:embed="rId2"/>
                <a:stretch>
                  <a:fillRect t="-814" r="-59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85323538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Molar Mass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Molar mass is used as the conversion factor between</a:t>
            </a:r>
          </a:p>
          <a:p>
            <a:pPr marL="514350" indent="-514350">
              <a:buFont typeface="+mj-lt"/>
              <a:buAutoNum type="alphaUcPeriod"/>
            </a:pPr>
            <a:endParaRPr lang="en-US" dirty="0"/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formula units and grams.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formula units and moles.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moles and grams.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formula mass and molecular mass.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molecular mass and atomic mass.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019171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Relating Atomic Mass Units to Grams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>
                <a:normAutofit/>
              </a:bodyPr>
              <a:lstStyle/>
              <a:p>
                <a:pPr>
                  <a:buNone/>
                </a:pPr>
                <a:endParaRPr lang="en-US" sz="1800" b="0" i="0" dirty="0">
                  <a:latin typeface="Cambria Math" panose="02040503050406030204" pitchFamily="18" charset="0"/>
                </a:endParaRPr>
              </a:p>
              <a:p>
                <a:pPr>
                  <a:buNone/>
                </a:pPr>
                <a:endParaRPr lang="en-US" sz="1800" dirty="0">
                  <a:latin typeface="Cambria Math" panose="02040503050406030204" pitchFamily="18" charset="0"/>
                </a:endParaRPr>
              </a:p>
              <a:p>
                <a:pPr>
                  <a:buNone/>
                </a:pPr>
                <a:endParaRPr lang="en-US" sz="1800" b="0" i="0" dirty="0">
                  <a:latin typeface="Cambria Math" panose="02040503050406030204" pitchFamily="18" charset="0"/>
                </a:endParaRPr>
              </a:p>
              <a:p>
                <a:pPr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0" smtClean="0">
                          <a:latin typeface="Cambria Math" panose="02040503050406030204" pitchFamily="18" charset="0"/>
                        </a:rPr>
                        <m:t>1 </m:t>
                      </m:r>
                      <m:r>
                        <m:rPr>
                          <m:sty m:val="p"/>
                        </m:rPr>
                        <a:rPr lang="en-US" sz="2800" b="0" i="0" smtClean="0">
                          <a:latin typeface="Cambria Math" panose="02040503050406030204" pitchFamily="18" charset="0"/>
                        </a:rPr>
                        <m:t>g</m:t>
                      </m:r>
                      <m:r>
                        <a:rPr lang="en-US" sz="2800" b="0" i="0" smtClean="0">
                          <a:latin typeface="Cambria Math" panose="02040503050406030204" pitchFamily="18" charset="0"/>
                        </a:rPr>
                        <m:t>=6.022×</m:t>
                      </m:r>
                      <m:sSup>
                        <m:sSupPr>
                          <m:ctrlPr>
                            <a:rPr lang="en-US" sz="2800" b="0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800" b="0" i="0" smtClean="0">
                              <a:latin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en-US" sz="2800" b="0" i="0" smtClean="0">
                              <a:latin typeface="Cambria Math" panose="02040503050406030204" pitchFamily="18" charset="0"/>
                            </a:rPr>
                            <m:t>23</m:t>
                          </m:r>
                        </m:sup>
                      </m:sSup>
                      <m:r>
                        <a:rPr lang="en-US" sz="2800" b="0" i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sz="2800" b="0" i="0" smtClean="0">
                          <a:latin typeface="Cambria Math" panose="02040503050406030204" pitchFamily="18" charset="0"/>
                        </a:rPr>
                        <m:t>amu</m:t>
                      </m:r>
                    </m:oMath>
                  </m:oMathPara>
                </a14:m>
                <a:endParaRPr lang="en-US" sz="2800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38733929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Atomic mass units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1800" dirty="0"/>
              <a:t>What is the mass in amu of 10.0 billion SO</a:t>
            </a:r>
            <a:r>
              <a:rPr lang="en-US" sz="1800" baseline="-25000" dirty="0"/>
              <a:t>2</a:t>
            </a:r>
            <a:r>
              <a:rPr lang="en-US" sz="1800" dirty="0"/>
              <a:t> molecules?</a:t>
            </a:r>
          </a:p>
        </p:txBody>
      </p:sp>
    </p:spTree>
    <p:extLst>
      <p:ext uri="{BB962C8B-B14F-4D97-AF65-F5344CB8AC3E}">
        <p14:creationId xmlns:p14="http://schemas.microsoft.com/office/powerpoint/2010/main" val="289061767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spcBef>
                <a:spcPts val="0"/>
              </a:spcBef>
              <a:buNone/>
            </a:pPr>
            <a:r>
              <a:rPr lang="en-US" sz="1900" dirty="0"/>
              <a:t>An analytical balance can detect a mass of 0.1 mg.  What is the total number of MgCl</a:t>
            </a:r>
            <a:r>
              <a:rPr lang="en-US" sz="1900" baseline="-25000" dirty="0"/>
              <a:t>2 </a:t>
            </a:r>
            <a:r>
              <a:rPr lang="en-US" sz="1900" dirty="0"/>
              <a:t>molecules present in this minimally detectable quantity of MgCl</a:t>
            </a:r>
            <a:r>
              <a:rPr lang="en-US" sz="1900" baseline="-25000" dirty="0"/>
              <a:t>2</a:t>
            </a:r>
            <a:r>
              <a:rPr lang="en-US" sz="1900" dirty="0"/>
              <a:t>?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2690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Moles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en-US" sz="1800" dirty="0"/>
                  <a:t>How many molecules of liquid ethyl </a:t>
                </a:r>
                <a:r>
                  <a:rPr lang="en-US" sz="1800" dirty="0" err="1"/>
                  <a:t>mercaptan</a:t>
                </a:r>
                <a:r>
                  <a:rPr lang="en-US" sz="1800" dirty="0"/>
                  <a:t>, C</a:t>
                </a:r>
                <a:r>
                  <a:rPr lang="en-US" sz="1800" baseline="-25000" dirty="0"/>
                  <a:t>2</a:t>
                </a:r>
                <a:r>
                  <a:rPr lang="en-US" sz="1800" dirty="0"/>
                  <a:t>H</a:t>
                </a:r>
                <a:r>
                  <a:rPr lang="en-US" sz="1800" baseline="-25000" dirty="0"/>
                  <a:t>6</a:t>
                </a:r>
                <a:r>
                  <a:rPr lang="en-US" sz="1800" dirty="0"/>
                  <a:t>S, are contained in a 1.0 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𝜇</m:t>
                    </m:r>
                  </m:oMath>
                </a14:m>
                <a:r>
                  <a:rPr lang="en-US" sz="1800" dirty="0"/>
                  <a:t>L sample? The density of ethyl </a:t>
                </a:r>
                <a:r>
                  <a:rPr lang="en-US" sz="1800" dirty="0" err="1"/>
                  <a:t>mercaptan</a:t>
                </a:r>
                <a:r>
                  <a:rPr lang="en-US" sz="1800" dirty="0"/>
                  <a:t> is 0.84 g/</a:t>
                </a:r>
                <a:r>
                  <a:rPr lang="en-US" sz="1800" dirty="0" err="1"/>
                  <a:t>mL.</a:t>
                </a:r>
                <a:endParaRPr lang="en-US" sz="18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 rotWithShape="0">
                <a:blip r:embed="rId2"/>
                <a:stretch>
                  <a:fillRect l="-673" t="-95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29021369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Mass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Which of the following contains the most mass?</a:t>
            </a:r>
          </a:p>
          <a:p>
            <a:pPr marL="0" indent="0">
              <a:buNone/>
            </a:pPr>
            <a:endParaRPr lang="en-US" dirty="0"/>
          </a:p>
          <a:p>
            <a:pPr marL="457200" indent="-457200">
              <a:buFont typeface="+mj-lt"/>
              <a:buAutoNum type="alphaUcPeriod"/>
            </a:pPr>
            <a:r>
              <a:rPr lang="en-US" dirty="0"/>
              <a:t>1 formula unit of carbon</a:t>
            </a:r>
          </a:p>
          <a:p>
            <a:pPr marL="457200" indent="-457200">
              <a:buFont typeface="+mj-lt"/>
              <a:buAutoNum type="alphaUcPeriod"/>
            </a:pPr>
            <a:r>
              <a:rPr lang="en-US" dirty="0"/>
              <a:t>1 gram of carbon</a:t>
            </a:r>
          </a:p>
          <a:p>
            <a:pPr marL="457200" indent="-457200">
              <a:buFont typeface="+mj-lt"/>
              <a:buAutoNum type="alphaUcPeriod"/>
            </a:pPr>
            <a:r>
              <a:rPr lang="en-US" dirty="0"/>
              <a:t>1 mole of carbon</a:t>
            </a:r>
          </a:p>
          <a:p>
            <a:pPr marL="457200" indent="-457200">
              <a:buFont typeface="+mj-lt"/>
              <a:buAutoNum type="alphaUcPeriod"/>
            </a:pPr>
            <a:r>
              <a:rPr lang="en-US" dirty="0"/>
              <a:t>1 atomic mass unit of carbon</a:t>
            </a:r>
          </a:p>
        </p:txBody>
      </p:sp>
    </p:spTree>
    <p:extLst>
      <p:ext uri="{BB962C8B-B14F-4D97-AF65-F5344CB8AC3E}">
        <p14:creationId xmlns:p14="http://schemas.microsoft.com/office/powerpoint/2010/main" val="426018783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Elemental Composition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1800" dirty="0"/>
              <a:t>Given 2500 millimoles of H</a:t>
            </a:r>
            <a:r>
              <a:rPr lang="en-US" sz="1800" baseline="-25000" dirty="0"/>
              <a:t>2</a:t>
            </a:r>
            <a:r>
              <a:rPr lang="en-US" sz="1800" dirty="0"/>
              <a:t>SO</a:t>
            </a:r>
            <a:r>
              <a:rPr lang="en-US" sz="1800" baseline="-25000" dirty="0"/>
              <a:t>4</a:t>
            </a:r>
            <a:r>
              <a:rPr lang="en-US" sz="1800" dirty="0"/>
              <a:t>, how many atoms of hydrogen are present?</a:t>
            </a:r>
          </a:p>
        </p:txBody>
      </p:sp>
    </p:spTree>
    <p:extLst>
      <p:ext uri="{BB962C8B-B14F-4D97-AF65-F5344CB8AC3E}">
        <p14:creationId xmlns:p14="http://schemas.microsoft.com/office/powerpoint/2010/main" val="172340467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Percent Composition (Mass Percent)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lvl="2" indent="0">
              <a:spcBef>
                <a:spcPts val="700"/>
              </a:spcBef>
              <a:buSzPct val="60000"/>
              <a:buNone/>
            </a:pPr>
            <a:r>
              <a:rPr lang="en-US" sz="2000" dirty="0"/>
              <a:t>Determine the percent composition of oxygen in HNO</a:t>
            </a:r>
            <a:r>
              <a:rPr lang="en-US" sz="2000" baseline="-25000" dirty="0"/>
              <a:t>3 </a:t>
            </a:r>
            <a:r>
              <a:rPr lang="en-US" sz="2000" dirty="0"/>
              <a:t>to four significant figures? </a:t>
            </a:r>
          </a:p>
          <a:p>
            <a:pPr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23822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Formula Mass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en-US" sz="2000" dirty="0"/>
                  <a:t>Formula mass is the mass of one formula mass of something.</a:t>
                </a:r>
              </a:p>
              <a:p>
                <a:r>
                  <a:rPr lang="en-US" sz="2000" dirty="0"/>
                  <a:t>Formula mass has units of atomic mass units (</a:t>
                </a:r>
                <a:r>
                  <a:rPr lang="en-US" sz="2000" dirty="0" err="1"/>
                  <a:t>amu</a:t>
                </a:r>
                <a:r>
                  <a:rPr lang="en-US" sz="2000" dirty="0"/>
                  <a:t>)</a:t>
                </a:r>
              </a:p>
              <a:p>
                <a:r>
                  <a:rPr lang="en-US" sz="2000" dirty="0"/>
                  <a:t>Atomic units (</a:t>
                </a:r>
                <a:r>
                  <a:rPr lang="en-US" sz="2000" dirty="0" err="1"/>
                  <a:t>amu</a:t>
                </a:r>
                <a:r>
                  <a:rPr lang="en-US" sz="2000" dirty="0"/>
                  <a:t>) are an exceptionally small unit of mass used to represent the mass of approximately one proton or neutron (1 g = </a:t>
                </a:r>
                <a14:m>
                  <m:oMath xmlns:m="http://schemas.openxmlformats.org/officeDocument/2006/math">
                    <m:r>
                      <a:rPr lang="en-US" sz="2000" i="1" dirty="0">
                        <a:latin typeface="Cambria Math" panose="02040503050406030204" pitchFamily="18" charset="0"/>
                      </a:rPr>
                      <m:t>6.022×10</m:t>
                    </m:r>
                    <m:r>
                      <a:rPr lang="en-US" sz="2000" i="1" baseline="30000" dirty="0">
                        <a:latin typeface="Cambria Math" panose="02040503050406030204" pitchFamily="18" charset="0"/>
                      </a:rPr>
                      <m:t>23</m:t>
                    </m:r>
                  </m:oMath>
                </a14:m>
                <a:r>
                  <a:rPr lang="en-US" sz="2000" dirty="0"/>
                  <a:t> </a:t>
                </a:r>
                <a:r>
                  <a:rPr lang="en-US" sz="2000" dirty="0" err="1"/>
                  <a:t>amu</a:t>
                </a:r>
                <a:r>
                  <a:rPr lang="en-US" sz="2000" dirty="0"/>
                  <a:t>)</a:t>
                </a:r>
              </a:p>
              <a:p>
                <a:endParaRPr lang="en-US" sz="2000" dirty="0"/>
              </a:p>
              <a:p>
                <a:pPr marL="0" indent="0" algn="ctr">
                  <a:buNone/>
                </a:pPr>
                <a:endParaRPr lang="en-US" sz="2000" dirty="0"/>
              </a:p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2000" b="0" i="0" smtClean="0">
                          <a:latin typeface="Cambria Math" panose="02040503050406030204" pitchFamily="18" charset="0"/>
                        </a:rPr>
                        <m:t>Formula</m:t>
                      </m:r>
                      <m:r>
                        <a:rPr lang="en-US" sz="2000" b="0" i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sz="2000" b="0" i="0" smtClean="0">
                          <a:latin typeface="Cambria Math" panose="02040503050406030204" pitchFamily="18" charset="0"/>
                        </a:rPr>
                        <m:t>mass</m:t>
                      </m:r>
                      <m:r>
                        <a:rPr lang="en-US" sz="2000" b="0" i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sz="2000" b="0" i="0" smtClean="0">
                          <a:latin typeface="Cambria Math" panose="02040503050406030204" pitchFamily="18" charset="0"/>
                        </a:rPr>
                        <m:t>of</m:t>
                      </m:r>
                      <m:r>
                        <a:rPr lang="en-US" sz="2000" b="0" i="0" smtClean="0">
                          <a:latin typeface="Cambria Math" panose="02040503050406030204" pitchFamily="18" charset="0"/>
                        </a:rPr>
                        <m:t> </m:t>
                      </m:r>
                      <m:sSub>
                        <m:sSub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000" b="0" i="0" smtClean="0">
                              <a:latin typeface="Cambria Math" panose="02040503050406030204" pitchFamily="18" charset="0"/>
                            </a:rPr>
                            <m:t>H</m:t>
                          </m:r>
                        </m:e>
                        <m:sub>
                          <m:r>
                            <a:rPr lang="en-US" sz="2000" b="0" i="0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m:rPr>
                          <m:sty m:val="p"/>
                        </m:rPr>
                        <a:rPr lang="en-US" sz="2000" b="0" i="0" smtClean="0">
                          <a:latin typeface="Cambria Math" panose="02040503050406030204" pitchFamily="18" charset="0"/>
                        </a:rPr>
                        <m:t>O</m:t>
                      </m:r>
                      <m:r>
                        <a:rPr lang="en-US" sz="2000" b="0" i="0" smtClean="0">
                          <a:latin typeface="Cambria Math" panose="02040503050406030204" pitchFamily="18" charset="0"/>
                        </a:rPr>
                        <m:t>=2</m:t>
                      </m:r>
                      <m:d>
                        <m:d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sz="2000" b="0" i="0" smtClean="0">
                              <a:latin typeface="Cambria Math" panose="02040503050406030204" pitchFamily="18" charset="0"/>
                            </a:rPr>
                            <m:t>atomic</m:t>
                          </m:r>
                          <m:r>
                            <a:rPr lang="en-US" sz="2000" b="0" i="0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m:rPr>
                              <m:sty m:val="p"/>
                            </m:rPr>
                            <a:rPr lang="en-US" sz="2000" b="0" i="0" smtClean="0">
                              <a:latin typeface="Cambria Math" panose="02040503050406030204" pitchFamily="18" charset="0"/>
                            </a:rPr>
                            <m:t>mass</m:t>
                          </m:r>
                          <m:r>
                            <a:rPr lang="en-US" sz="2000" b="0" i="0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m:rPr>
                              <m:sty m:val="p"/>
                            </m:rPr>
                            <a:rPr lang="en-US" sz="2000" b="0" i="0" smtClean="0">
                              <a:latin typeface="Cambria Math" panose="02040503050406030204" pitchFamily="18" charset="0"/>
                            </a:rPr>
                            <m:t>H</m:t>
                          </m:r>
                        </m:e>
                      </m:d>
                      <m:r>
                        <a:rPr lang="en-US" sz="2000" b="0" i="0" smtClean="0">
                          <a:latin typeface="Cambria Math" panose="02040503050406030204" pitchFamily="18" charset="0"/>
                        </a:rPr>
                        <m:t>+</m:t>
                      </m:r>
                      <m:d>
                        <m:d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sz="2000" b="0" i="0" smtClean="0">
                              <a:latin typeface="Cambria Math" panose="02040503050406030204" pitchFamily="18" charset="0"/>
                            </a:rPr>
                            <m:t>atomic</m:t>
                          </m:r>
                          <m:r>
                            <a:rPr lang="en-US" sz="2000" b="0" i="0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m:rPr>
                              <m:sty m:val="p"/>
                            </m:rPr>
                            <a:rPr lang="en-US" sz="2000" b="0" i="0" smtClean="0">
                              <a:latin typeface="Cambria Math" panose="02040503050406030204" pitchFamily="18" charset="0"/>
                            </a:rPr>
                            <m:t>mass</m:t>
                          </m:r>
                          <m:r>
                            <a:rPr lang="en-US" sz="2000" b="0" i="0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m:rPr>
                              <m:sty m:val="p"/>
                            </m:rPr>
                            <a:rPr lang="en-US" sz="2000" b="0" i="0" smtClean="0">
                              <a:latin typeface="Cambria Math" panose="02040503050406030204" pitchFamily="18" charset="0"/>
                            </a:rPr>
                            <m:t>O</m:t>
                          </m:r>
                        </m:e>
                      </m:d>
                    </m:oMath>
                    <m:oMath xmlns:m="http://schemas.openxmlformats.org/officeDocument/2006/math">
                      <m:r>
                        <a:rPr lang="en-US" sz="2000" b="0" i="0" smtClean="0">
                          <a:latin typeface="Cambria Math" panose="02040503050406030204" pitchFamily="18" charset="0"/>
                        </a:rPr>
                        <m:t>                                              </m:t>
                      </m:r>
                    </m:oMath>
                  </m:oMathPara>
                </a14:m>
                <a:endParaRPr lang="en-US" sz="2000" b="0" i="0" dirty="0">
                  <a:latin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r>
                  <a:rPr lang="en-US" sz="2000" b="0" dirty="0"/>
                  <a:t>                   </a:t>
                </a:r>
                <a14:m>
                  <m:oMath xmlns:m="http://schemas.openxmlformats.org/officeDocument/2006/math">
                    <m:r>
                      <a:rPr lang="en-US" sz="2000" b="0" i="0" smtClean="0">
                        <a:latin typeface="Cambria Math" panose="02040503050406030204" pitchFamily="18" charset="0"/>
                      </a:rPr>
                      <m:t>=2</m:t>
                    </m:r>
                    <m:d>
                      <m:d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b="0" i="0" smtClean="0">
                            <a:latin typeface="Cambria Math" panose="02040503050406030204" pitchFamily="18" charset="0"/>
                          </a:rPr>
                          <m:t>1.008 </m:t>
                        </m:r>
                        <m:r>
                          <m:rPr>
                            <m:sty m:val="p"/>
                          </m:rPr>
                          <a:rPr lang="en-US" sz="2000" b="0" i="0" smtClean="0">
                            <a:latin typeface="Cambria Math" panose="02040503050406030204" pitchFamily="18" charset="0"/>
                          </a:rPr>
                          <m:t>amu</m:t>
                        </m:r>
                      </m:e>
                    </m:d>
                    <m:r>
                      <a:rPr lang="en-US" sz="2000" b="0" i="0" smtClean="0">
                        <a:latin typeface="Cambria Math" panose="02040503050406030204" pitchFamily="18" charset="0"/>
                      </a:rPr>
                      <m:t>+16.00 </m:t>
                    </m:r>
                    <m:r>
                      <m:rPr>
                        <m:sty m:val="p"/>
                      </m:rPr>
                      <a:rPr lang="en-US" sz="2000" b="0" i="0" smtClean="0">
                        <a:latin typeface="Cambria Math" panose="02040503050406030204" pitchFamily="18" charset="0"/>
                      </a:rPr>
                      <m:t>amu</m:t>
                    </m:r>
                  </m:oMath>
                </a14:m>
                <a:br>
                  <a:rPr lang="en-US" sz="2000" b="0" dirty="0"/>
                </a:br>
                <a:endParaRPr lang="en-US" sz="2000" b="0" dirty="0"/>
              </a:p>
              <a:p>
                <a:pPr marL="0" indent="0" algn="ctr">
                  <a:buNone/>
                </a:pPr>
                <a:r>
                  <a:rPr lang="en-US" sz="2000" b="0" dirty="0"/>
                  <a:t> </a:t>
                </a:r>
                <a14:m>
                  <m:oMath xmlns:m="http://schemas.openxmlformats.org/officeDocument/2006/math">
                    <m:r>
                      <a:rPr lang="en-US" sz="2000" b="0" i="0" smtClean="0">
                        <a:latin typeface="Cambria Math" panose="02040503050406030204" pitchFamily="18" charset="0"/>
                      </a:rPr>
                      <m:t>=18.02 </m:t>
                    </m:r>
                    <m:r>
                      <m:rPr>
                        <m:sty m:val="p"/>
                      </m:rPr>
                      <a:rPr lang="en-US" sz="2000" b="0" i="0" smtClean="0">
                        <a:latin typeface="Cambria Math" panose="02040503050406030204" pitchFamily="18" charset="0"/>
                      </a:rPr>
                      <m:t>amu</m:t>
                    </m:r>
                    <m:r>
                      <a:rPr lang="en-US" sz="2000" b="0" i="0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br>
                  <a:rPr lang="en-US" b="0" dirty="0"/>
                </a:br>
                <a:endParaRPr lang="en-US" b="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 rotWithShape="0">
                <a:blip r:embed="rId2"/>
                <a:stretch>
                  <a:fillRect t="-81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8648335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Formula Mass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Calculate the formula mass of MgCl</a:t>
            </a:r>
            <a:r>
              <a:rPr lang="en-US" baseline="-25000" dirty="0"/>
              <a:t>2</a:t>
            </a:r>
            <a:r>
              <a:rPr lang="en-US" dirty="0"/>
              <a:t>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31334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Formula Mass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Calculate the formula mass of Mg(NO</a:t>
            </a:r>
            <a:r>
              <a:rPr lang="en-US" baseline="-25000" dirty="0"/>
              <a:t>3</a:t>
            </a:r>
            <a:r>
              <a:rPr lang="en-US" dirty="0"/>
              <a:t>)</a:t>
            </a:r>
            <a:r>
              <a:rPr lang="en-US" baseline="-25000" dirty="0"/>
              <a:t>2</a:t>
            </a:r>
            <a:r>
              <a:rPr lang="en-US" dirty="0"/>
              <a:t>.</a:t>
            </a:r>
          </a:p>
          <a:p>
            <a:pPr marL="0" indent="0" algn="ctr">
              <a:buNone/>
            </a:pPr>
            <a:endParaRPr lang="en-US" sz="2000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61275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Expressing Amount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People generally use terms to describe the number of something</a:t>
            </a:r>
          </a:p>
          <a:p>
            <a:pPr lvl="1"/>
            <a:r>
              <a:rPr lang="en-US" sz="2400" dirty="0"/>
              <a:t>A pair of shoes means 2 shoes</a:t>
            </a:r>
          </a:p>
          <a:p>
            <a:pPr lvl="1"/>
            <a:r>
              <a:rPr lang="en-US" sz="2400" dirty="0"/>
              <a:t>A quartet of singers means 4 singers</a:t>
            </a:r>
          </a:p>
          <a:p>
            <a:pPr lvl="1"/>
            <a:r>
              <a:rPr lang="en-US" sz="2400" dirty="0"/>
              <a:t>A dozen eggs means 12 eggs </a:t>
            </a:r>
          </a:p>
        </p:txBody>
      </p:sp>
    </p:spTree>
    <p:extLst>
      <p:ext uri="{BB962C8B-B14F-4D97-AF65-F5344CB8AC3E}">
        <p14:creationId xmlns:p14="http://schemas.microsoft.com/office/powerpoint/2010/main" val="34817907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Moles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en-US" sz="2000" dirty="0"/>
                  <a:t>A mole is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6.022</m:t>
                    </m:r>
                    <m:r>
                      <a:rPr lang="en-US" sz="2000" b="0" i="1" dirty="0" smtClean="0">
                        <a:latin typeface="Cambria Math" panose="02040503050406030204" pitchFamily="18" charset="0"/>
                      </a:rPr>
                      <m:t>×</m:t>
                    </m:r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10</m:t>
                    </m:r>
                    <m:r>
                      <a:rPr lang="en-US" sz="2000" i="1" baseline="30000" dirty="0" smtClean="0">
                        <a:latin typeface="Cambria Math" panose="02040503050406030204" pitchFamily="18" charset="0"/>
                      </a:rPr>
                      <m:t>23</m:t>
                    </m:r>
                  </m:oMath>
                </a14:m>
                <a:r>
                  <a:rPr lang="en-US" sz="2000" dirty="0"/>
                  <a:t> of something</a:t>
                </a:r>
              </a:p>
              <a:p>
                <a:pPr lvl="1"/>
                <a:r>
                  <a:rPr lang="en-US" sz="2000" dirty="0"/>
                  <a:t>A mole of carbon is </a:t>
                </a:r>
                <a14:m>
                  <m:oMath xmlns:m="http://schemas.openxmlformats.org/officeDocument/2006/math">
                    <m:r>
                      <a:rPr lang="en-US" sz="2000" i="1" dirty="0">
                        <a:latin typeface="Cambria Math" panose="02040503050406030204" pitchFamily="18" charset="0"/>
                      </a:rPr>
                      <m:t>6.022×10</m:t>
                    </m:r>
                    <m:r>
                      <a:rPr lang="en-US" sz="2000" i="1" baseline="30000" dirty="0">
                        <a:latin typeface="Cambria Math" panose="02040503050406030204" pitchFamily="18" charset="0"/>
                      </a:rPr>
                      <m:t>23</m:t>
                    </m:r>
                  </m:oMath>
                </a14:m>
                <a:r>
                  <a:rPr lang="en-US" sz="2000" baseline="30000" dirty="0"/>
                  <a:t> </a:t>
                </a:r>
                <a:r>
                  <a:rPr lang="en-US" sz="2000" dirty="0"/>
                  <a:t>carbon atoms</a:t>
                </a:r>
              </a:p>
              <a:p>
                <a:pPr lvl="1"/>
                <a:r>
                  <a:rPr lang="en-US" sz="2000" dirty="0"/>
                  <a:t>A mole of water is </a:t>
                </a:r>
                <a14:m>
                  <m:oMath xmlns:m="http://schemas.openxmlformats.org/officeDocument/2006/math">
                    <m:r>
                      <a:rPr lang="en-US" sz="2000" i="1" dirty="0">
                        <a:latin typeface="Cambria Math" panose="02040503050406030204" pitchFamily="18" charset="0"/>
                      </a:rPr>
                      <m:t>6.022×10</m:t>
                    </m:r>
                    <m:r>
                      <a:rPr lang="en-US" sz="2000" i="1" baseline="30000" dirty="0">
                        <a:latin typeface="Cambria Math" panose="02040503050406030204" pitchFamily="18" charset="0"/>
                      </a:rPr>
                      <m:t>23</m:t>
                    </m:r>
                  </m:oMath>
                </a14:m>
                <a:r>
                  <a:rPr lang="en-US" sz="2000" baseline="30000" dirty="0"/>
                  <a:t> </a:t>
                </a:r>
                <a:r>
                  <a:rPr lang="en-US" sz="2000" dirty="0"/>
                  <a:t>water molecules</a:t>
                </a:r>
              </a:p>
              <a:p>
                <a:pPr lvl="1"/>
                <a:r>
                  <a:rPr lang="en-US" sz="2000" dirty="0"/>
                  <a:t>A mole of ammonia is </a:t>
                </a:r>
                <a14:m>
                  <m:oMath xmlns:m="http://schemas.openxmlformats.org/officeDocument/2006/math">
                    <m:r>
                      <a:rPr lang="en-US" sz="2000" i="1" dirty="0">
                        <a:latin typeface="Cambria Math" panose="02040503050406030204" pitchFamily="18" charset="0"/>
                      </a:rPr>
                      <m:t>6.022×10</m:t>
                    </m:r>
                    <m:r>
                      <a:rPr lang="en-US" sz="2000" i="1" baseline="30000" dirty="0">
                        <a:latin typeface="Cambria Math" panose="02040503050406030204" pitchFamily="18" charset="0"/>
                      </a:rPr>
                      <m:t>23</m:t>
                    </m:r>
                  </m:oMath>
                </a14:m>
                <a:r>
                  <a:rPr lang="en-US" sz="2000" dirty="0"/>
                  <a:t> ammonia molecules</a:t>
                </a:r>
              </a:p>
              <a:p>
                <a:pPr lvl="1"/>
                <a:r>
                  <a:rPr lang="en-US" sz="2000" dirty="0"/>
                  <a:t>A mole of hamburgers is </a:t>
                </a:r>
                <a14:m>
                  <m:oMath xmlns:m="http://schemas.openxmlformats.org/officeDocument/2006/math">
                    <m:r>
                      <a:rPr lang="en-US" sz="2000" i="1" dirty="0">
                        <a:latin typeface="Cambria Math" panose="02040503050406030204" pitchFamily="18" charset="0"/>
                      </a:rPr>
                      <m:t>6.022×10</m:t>
                    </m:r>
                    <m:r>
                      <a:rPr lang="en-US" sz="2000" i="1" baseline="30000" dirty="0">
                        <a:latin typeface="Cambria Math" panose="02040503050406030204" pitchFamily="18" charset="0"/>
                      </a:rPr>
                      <m:t>23</m:t>
                    </m:r>
                  </m:oMath>
                </a14:m>
                <a:r>
                  <a:rPr lang="en-US" sz="2000" dirty="0"/>
                  <a:t> hamburgers</a:t>
                </a:r>
              </a:p>
              <a:p>
                <a:r>
                  <a:rPr lang="en-US" sz="2000" dirty="0"/>
                  <a:t>The value </a:t>
                </a:r>
                <a14:m>
                  <m:oMath xmlns:m="http://schemas.openxmlformats.org/officeDocument/2006/math">
                    <m:r>
                      <a:rPr lang="en-US" sz="2000" i="1" dirty="0">
                        <a:latin typeface="Cambria Math" panose="02040503050406030204" pitchFamily="18" charset="0"/>
                      </a:rPr>
                      <m:t>6.022×10</m:t>
                    </m:r>
                    <m:r>
                      <a:rPr lang="en-US" sz="2000" i="1" baseline="30000" dirty="0">
                        <a:latin typeface="Cambria Math" panose="02040503050406030204" pitchFamily="18" charset="0"/>
                      </a:rPr>
                      <m:t>23</m:t>
                    </m:r>
                  </m:oMath>
                </a14:m>
                <a:r>
                  <a:rPr lang="en-US" sz="2000" baseline="30000" dirty="0"/>
                  <a:t> </a:t>
                </a:r>
                <a:r>
                  <a:rPr lang="en-US" sz="2000" dirty="0"/>
                  <a:t>is called Avogadro's number</a:t>
                </a:r>
              </a:p>
              <a:p>
                <a:r>
                  <a:rPr lang="en-US" sz="2000" dirty="0"/>
                  <a:t>Moles are the SI unit for amount</a:t>
                </a:r>
              </a:p>
              <a:p>
                <a:r>
                  <a:rPr lang="en-US" sz="2000" dirty="0"/>
                  <a:t>A mole contains Avogadro’s number of formula units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 rotWithShape="0">
                <a:blip r:embed="rId2"/>
                <a:stretch>
                  <a:fillRect t="-81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01047008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Avogadro’s Number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Avogadro’s number is used as the conversion factor between</a:t>
            </a:r>
          </a:p>
          <a:p>
            <a:pPr marL="514350" indent="-514350">
              <a:buFont typeface="+mj-lt"/>
              <a:buAutoNum type="alphaUcPeriod"/>
            </a:pPr>
            <a:endParaRPr lang="en-US" dirty="0"/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formula units and grams.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formula units and moles.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moles and grams.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formula mass and molecular mass.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molecular mass and atomic mass.</a:t>
            </a:r>
          </a:p>
          <a:p>
            <a:pPr marL="514350" indent="-514350">
              <a:buFont typeface="+mj-lt"/>
              <a:buAutoNum type="alphaUcPeriod"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916141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Amount vs. Mass 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/>
        <p:txBody>
          <a:bodyPr>
            <a:normAutofit/>
          </a:bodyPr>
          <a:lstStyle/>
          <a:p>
            <a:r>
              <a:rPr lang="en-US" sz="2000" dirty="0"/>
              <a:t>How many of something there are</a:t>
            </a:r>
          </a:p>
          <a:p>
            <a:r>
              <a:rPr lang="en-US" sz="2000" dirty="0"/>
              <a:t>Expressed in units of moles, dozens, pairs, etc. </a:t>
            </a:r>
          </a:p>
          <a:p>
            <a:r>
              <a:rPr lang="en-US" sz="2000"/>
              <a:t>SI unit </a:t>
            </a:r>
            <a:r>
              <a:rPr lang="en-US" sz="2000" dirty="0"/>
              <a:t>is moles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r>
              <a:rPr lang="en-US" sz="2000" dirty="0"/>
              <a:t>How much matter is in something</a:t>
            </a:r>
          </a:p>
          <a:p>
            <a:r>
              <a:rPr lang="en-US" sz="2000" dirty="0"/>
              <a:t>Expressed in units of grams, pounds, kilograms, short tons, etc.</a:t>
            </a:r>
          </a:p>
          <a:p>
            <a:r>
              <a:rPr lang="en-US" sz="2000" dirty="0"/>
              <a:t>SI unit is kilograms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r>
              <a:rPr lang="en-US" dirty="0"/>
              <a:t>Amount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/>
              <a:t>Mass</a:t>
            </a:r>
          </a:p>
        </p:txBody>
      </p:sp>
    </p:spTree>
    <p:extLst>
      <p:ext uri="{BB962C8B-B14F-4D97-AF65-F5344CB8AC3E}">
        <p14:creationId xmlns:p14="http://schemas.microsoft.com/office/powerpoint/2010/main" val="336680357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2000" dirty="0"/>
              <a:t>How many Fe atoms are in 4.390 moles of Fe? </a:t>
            </a:r>
          </a:p>
        </p:txBody>
      </p:sp>
    </p:spTree>
    <p:extLst>
      <p:ext uri="{BB962C8B-B14F-4D97-AF65-F5344CB8AC3E}">
        <p14:creationId xmlns:p14="http://schemas.microsoft.com/office/powerpoint/2010/main" val="426051746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1">
  <a:themeElements>
    <a:clrScheme name="Office 2007-20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ustom 2">
      <a:majorFont>
        <a:latin typeface="Cambria Math"/>
        <a:ea typeface=""/>
        <a:cs typeface=""/>
      </a:majorFont>
      <a:minorFont>
        <a:latin typeface="Cambria Math"/>
        <a:ea typeface=""/>
        <a:cs typeface="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edian1" id="{68A9A9BA-6F13-47AE-B410-CB9935179930}" vid="{F6699BCB-869C-414B-93BF-D3C5D74102E7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Median1</Template>
  <TotalTime>6463</TotalTime>
  <Words>563</Words>
  <Application>Microsoft Office PowerPoint</Application>
  <PresentationFormat>On-screen Show (4:3)</PresentationFormat>
  <Paragraphs>87</Paragraphs>
  <Slides>18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3" baseType="lpstr">
      <vt:lpstr>Calibri</vt:lpstr>
      <vt:lpstr>Cambria Math</vt:lpstr>
      <vt:lpstr>Wingdings</vt:lpstr>
      <vt:lpstr>Wingdings 2</vt:lpstr>
      <vt:lpstr>Median1</vt:lpstr>
      <vt:lpstr>Chapter 3 Part 1</vt:lpstr>
      <vt:lpstr>Formula Mass</vt:lpstr>
      <vt:lpstr>Formula Mass</vt:lpstr>
      <vt:lpstr>Formula Mass</vt:lpstr>
      <vt:lpstr>Expressing Amount</vt:lpstr>
      <vt:lpstr>Moles</vt:lpstr>
      <vt:lpstr>Avogadro’s Number</vt:lpstr>
      <vt:lpstr>Amount vs. Mass </vt:lpstr>
      <vt:lpstr>Moles</vt:lpstr>
      <vt:lpstr>Molar Mass</vt:lpstr>
      <vt:lpstr>Molar Mass</vt:lpstr>
      <vt:lpstr>Relating Atomic Mass Units to Grams</vt:lpstr>
      <vt:lpstr>Atomic mass units</vt:lpstr>
      <vt:lpstr>Moles</vt:lpstr>
      <vt:lpstr>Moles</vt:lpstr>
      <vt:lpstr>Mass</vt:lpstr>
      <vt:lpstr>Elemental Composition</vt:lpstr>
      <vt:lpstr>Percent Composition (Mass Percent)</vt:lpstr>
    </vt:vector>
  </TitlesOfParts>
  <Company>ASU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3</dc:title>
  <dc:creator>ITS</dc:creator>
  <cp:lastModifiedBy>Walter Turner</cp:lastModifiedBy>
  <cp:revision>44</cp:revision>
  <dcterms:created xsi:type="dcterms:W3CDTF">2017-08-30T18:55:29Z</dcterms:created>
  <dcterms:modified xsi:type="dcterms:W3CDTF">2022-08-23T02:56:38Z</dcterms:modified>
</cp:coreProperties>
</file>