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08" r:id="rId2"/>
    <p:sldId id="338" r:id="rId3"/>
    <p:sldId id="341" r:id="rId4"/>
    <p:sldId id="336" r:id="rId5"/>
    <p:sldId id="342" r:id="rId6"/>
    <p:sldId id="265" r:id="rId7"/>
    <p:sldId id="268" r:id="rId8"/>
    <p:sldId id="269" r:id="rId9"/>
    <p:sldId id="282" r:id="rId10"/>
    <p:sldId id="376" r:id="rId11"/>
    <p:sldId id="326" r:id="rId12"/>
    <p:sldId id="367" r:id="rId13"/>
    <p:sldId id="368" r:id="rId14"/>
    <p:sldId id="353" r:id="rId15"/>
    <p:sldId id="347" r:id="rId16"/>
    <p:sldId id="383" r:id="rId17"/>
    <p:sldId id="363" r:id="rId18"/>
    <p:sldId id="358" r:id="rId19"/>
    <p:sldId id="359" r:id="rId20"/>
    <p:sldId id="270" r:id="rId21"/>
    <p:sldId id="361" r:id="rId22"/>
    <p:sldId id="291" r:id="rId23"/>
    <p:sldId id="293" r:id="rId24"/>
    <p:sldId id="297" r:id="rId25"/>
    <p:sldId id="298" r:id="rId26"/>
    <p:sldId id="300" r:id="rId27"/>
    <p:sldId id="36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6586" autoAdjust="0"/>
  </p:normalViewPr>
  <p:slideViewPr>
    <p:cSldViewPr snapToGrid="0">
      <p:cViewPr varScale="1">
        <p:scale>
          <a:sx n="107" d="100"/>
          <a:sy n="107" d="100"/>
        </p:scale>
        <p:origin x="1776" y="114"/>
      </p:cViewPr>
      <p:guideLst/>
    </p:cSldViewPr>
  </p:slideViewPr>
  <p:outlineViewPr>
    <p:cViewPr>
      <p:scale>
        <a:sx n="33" d="100"/>
        <a:sy n="33" d="100"/>
      </p:scale>
      <p:origin x="0" y="-84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939D5-FCF8-4B1B-B5E5-D4317895B8FF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15BAF-8D0F-4A78-A4A1-E2578726B3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29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B282D-597B-41EE-A717-052C33E8EAD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856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B282D-597B-41EE-A717-052C33E8EAD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42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29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3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00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514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167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576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5685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7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263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4574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7401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D34415D9-603D-46F7-B6E9-900BFEDC7270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650AAE7E-A9E9-4348-9F2E-5A6EC3BA7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8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2 Part 1</a:t>
            </a:r>
          </a:p>
        </p:txBody>
      </p:sp>
    </p:spTree>
    <p:extLst>
      <p:ext uri="{BB962C8B-B14F-4D97-AF65-F5344CB8AC3E}">
        <p14:creationId xmlns:p14="http://schemas.microsoft.com/office/powerpoint/2010/main" val="3229010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an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How many protons are in a beryllium, Be, atom?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5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9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9.0122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13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493D58-0345-6A47-B033-BC654A47B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468" y="2544701"/>
            <a:ext cx="2102305" cy="217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333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What is the mass number of an atom with 9 protons, 9 neutrons, and 9 electrons?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9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18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27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More information is needed to determine mass number</a:t>
            </a:r>
          </a:p>
        </p:txBody>
      </p:sp>
    </p:spTree>
    <p:extLst>
      <p:ext uri="{BB962C8B-B14F-4D97-AF65-F5344CB8AC3E}">
        <p14:creationId xmlns:p14="http://schemas.microsoft.com/office/powerpoint/2010/main" val="3938447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Ions are charged atoms or molecules</a:t>
            </a:r>
          </a:p>
          <a:p>
            <a:r>
              <a:rPr lang="en-US" sz="2000" dirty="0"/>
              <a:t>Therefore ions have an unequal number of protons and electrons</a:t>
            </a:r>
          </a:p>
          <a:p>
            <a:r>
              <a:rPr lang="en-US" sz="2000" dirty="0"/>
              <a:t>Positive ions are called cations</a:t>
            </a:r>
          </a:p>
          <a:p>
            <a:pPr lvl="1"/>
            <a:r>
              <a:rPr lang="en-US" sz="2000" dirty="0"/>
              <a:t>“C” a “+” ion or “see a positive ion”</a:t>
            </a:r>
          </a:p>
          <a:p>
            <a:pPr lvl="1"/>
            <a:r>
              <a:rPr lang="en-US" sz="2000" dirty="0"/>
              <a:t>Cations have more protons than electrons</a:t>
            </a:r>
          </a:p>
          <a:p>
            <a:r>
              <a:rPr lang="en-US" sz="2000" dirty="0"/>
              <a:t>Negative ions are called anions</a:t>
            </a:r>
          </a:p>
          <a:p>
            <a:pPr lvl="1"/>
            <a:r>
              <a:rPr lang="en-US" sz="2000" dirty="0"/>
              <a:t>A “n” ion or “a negative ion”</a:t>
            </a:r>
          </a:p>
          <a:p>
            <a:pPr lvl="1"/>
            <a:r>
              <a:rPr lang="en-US" sz="2000" dirty="0"/>
              <a:t>Anions have more electrons than protons</a:t>
            </a:r>
          </a:p>
        </p:txBody>
      </p:sp>
    </p:spTree>
    <p:extLst>
      <p:ext uri="{BB962C8B-B14F-4D97-AF65-F5344CB8AC3E}">
        <p14:creationId xmlns:p14="http://schemas.microsoft.com/office/powerpoint/2010/main" val="764364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draw 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Start by writing the ion</a:t>
                </a:r>
              </a:p>
              <a:p>
                <a:r>
                  <a:rPr lang="en-US" sz="2000" dirty="0"/>
                  <a:t>Charges are placed in the upper right corner</a:t>
                </a:r>
              </a:p>
              <a:p>
                <a:r>
                  <a:rPr lang="en-US" sz="2000" dirty="0"/>
                  <a:t>The sign (+ or -) goes after the number </a:t>
                </a:r>
              </a:p>
              <a:p>
                <a:pPr lvl="1"/>
                <a:r>
                  <a:rPr lang="en-US" sz="2000" dirty="0"/>
                  <a:t>Ex. 2+, 3-, etc.</a:t>
                </a:r>
              </a:p>
              <a:p>
                <a:r>
                  <a:rPr lang="en-US" sz="2000" dirty="0"/>
                  <a:t>The charges “+1” and “-1” are represented as “+” and “–” respectively</a:t>
                </a:r>
              </a:p>
              <a:p>
                <a:endParaRPr lang="en-US" sz="2000" dirty="0"/>
              </a:p>
              <a:p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7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72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72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72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7200" b="0" i="0" smtClean="0">
                          <a:latin typeface="Cambria Math" panose="02040503050406030204" pitchFamily="18" charset="0"/>
                        </a:rPr>
                        <m:t>B</m:t>
                      </m:r>
                      <m:sSup>
                        <m:sSupPr>
                          <m:ctrlPr>
                            <a:rPr lang="en-US" sz="7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72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US" sz="7200" b="0" i="0" smtClean="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</m:oMath>
                  </m:oMathPara>
                </a14:m>
                <a:endParaRPr lang="en-US" sz="2000" b="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0043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147533" y="2849335"/>
                <a:ext cx="4343073" cy="23839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88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en-US" sz="8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8800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8800" b="0" i="0" smtClean="0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5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147533" y="2849335"/>
                <a:ext cx="4343073" cy="238397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79663" y="2253343"/>
            <a:ext cx="178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Mass number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16488" y="2111437"/>
            <a:ext cx="1923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</a:t>
            </a:r>
          </a:p>
          <a:p>
            <a:r>
              <a:rPr lang="en-US" dirty="0"/>
              <a:t>(omitted if zero)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5172" y="4910140"/>
            <a:ext cx="1787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Atomic number</a:t>
            </a:r>
          </a:p>
          <a:p>
            <a:r>
              <a:rPr lang="en-US" dirty="0"/>
              <a:t>(often omitted)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26769" y="2767693"/>
            <a:ext cx="881743" cy="408214"/>
          </a:xfrm>
          <a:prstGeom prst="straightConnector1">
            <a:avLst/>
          </a:prstGeom>
          <a:ln w="508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767035" y="2767693"/>
            <a:ext cx="879021" cy="408214"/>
          </a:xfrm>
          <a:prstGeom prst="straightConnector1">
            <a:avLst/>
          </a:prstGeom>
          <a:ln w="508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926769" y="4396420"/>
            <a:ext cx="881743" cy="411030"/>
          </a:xfrm>
          <a:prstGeom prst="straightConnector1">
            <a:avLst/>
          </a:prstGeom>
          <a:ln w="508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747407" y="2367643"/>
            <a:ext cx="329" cy="685799"/>
          </a:xfrm>
          <a:prstGeom prst="straightConnector1">
            <a:avLst/>
          </a:prstGeom>
          <a:ln w="508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65666" y="1905436"/>
            <a:ext cx="197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Element Symbol</a:t>
            </a:r>
          </a:p>
        </p:txBody>
      </p:sp>
    </p:spTree>
    <p:extLst>
      <p:ext uri="{BB962C8B-B14F-4D97-AF65-F5344CB8AC3E}">
        <p14:creationId xmlns:p14="http://schemas.microsoft.com/office/powerpoint/2010/main" val="4248436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How many protons, neutrons, an electrons are in this atom?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88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sPre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 r="-1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1721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What will the atomic symbol look like if we add an electron?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88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sPre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385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How many electrons are in the Li</a:t>
            </a:r>
            <a:r>
              <a:rPr lang="en-US" sz="2400" baseline="30000" dirty="0"/>
              <a:t>+ </a:t>
            </a:r>
            <a:r>
              <a:rPr lang="en-US" sz="2400" dirty="0"/>
              <a:t>cation?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6.94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72B2A5-5171-F648-9AA4-4DE646E63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402" y="1934570"/>
            <a:ext cx="2121646" cy="228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260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Isotopes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180" dirty="0"/>
                  <a:t>Isotopes are atoms of the same element with different numbers of neutrons</a:t>
                </a:r>
              </a:p>
              <a:p>
                <a:r>
                  <a:rPr lang="en-US" sz="2180" dirty="0"/>
                  <a:t>Isotopes are distinguished by their mass numbers</a:t>
                </a:r>
              </a:p>
              <a:p>
                <a:r>
                  <a:rPr lang="en-US" sz="2180" dirty="0"/>
                  <a:t>A carbon with a mass number of 12 can be written as</a:t>
                </a:r>
              </a:p>
              <a:p>
                <a:pPr lvl="1"/>
                <a:r>
                  <a:rPr lang="en-US" sz="2180" dirty="0"/>
                  <a:t>Carbon-12</a:t>
                </a:r>
              </a:p>
              <a:p>
                <a:pPr lvl="1"/>
                <a:r>
                  <a:rPr lang="en-US" sz="2180" dirty="0"/>
                  <a:t>C-12</a:t>
                </a:r>
              </a:p>
              <a:p>
                <a:pPr lvl="1"/>
                <a14:m>
                  <m:oMath xmlns:m="http://schemas.openxmlformats.org/officeDocument/2006/math">
                    <m:sPre>
                      <m:sPrePr>
                        <m:ctrlPr>
                          <a:rPr lang="en-US" sz="218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2180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</m:oMath>
                </a14:m>
                <a:endParaRPr lang="en-US" sz="2180" dirty="0"/>
              </a:p>
              <a:p>
                <a:pPr lvl="1"/>
                <a14:m>
                  <m:oMath xmlns:m="http://schemas.openxmlformats.org/officeDocument/2006/math">
                    <m:sPre>
                      <m:sPrePr>
                        <m:ctrlPr>
                          <a:rPr lang="en-US" sz="2180" i="1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sz="2180" b="0" i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en-US" sz="2180" i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2180" i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sPre>
                  </m:oMath>
                </a14:m>
                <a:endParaRPr lang="en-US" sz="218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5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7116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What will the atomic symbol look like if we add a neutron?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88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sPre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6442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Law of Conservation of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>
                  <a:buNone/>
                </a:pPr>
                <a:r>
                  <a:rPr lang="en-US" sz="2000" dirty="0"/>
                  <a:t>Mass can neither be created nor destroyed.</a:t>
                </a:r>
              </a:p>
              <a:p>
                <a:pPr>
                  <a:buNone/>
                </a:pPr>
                <a:endParaRPr lang="en-US" sz="2000" dirty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+2 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</a:rPr>
                        <m:t>→2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O</m:t>
                      </m:r>
                    </m:oMath>
                  </m:oMathPara>
                </a14:m>
                <a:endParaRPr lang="en-US" sz="2000" dirty="0"/>
              </a:p>
              <a:p>
                <a:pPr>
                  <a:buNone/>
                </a:pPr>
                <a:endParaRPr lang="en-US" sz="2000" dirty="0"/>
              </a:p>
              <a:p>
                <a:r>
                  <a:rPr lang="en-US" sz="2000" dirty="0"/>
                  <a:t>Notice that since this is a law, it is a </a:t>
                </a:r>
                <a:r>
                  <a:rPr lang="en-US" sz="2000" u="sng" dirty="0"/>
                  <a:t>rule</a:t>
                </a:r>
                <a:r>
                  <a:rPr lang="en-US" sz="2000" dirty="0"/>
                  <a:t> about nature</a:t>
                </a:r>
              </a:p>
              <a:p>
                <a:r>
                  <a:rPr lang="en-US" sz="2000" dirty="0"/>
                  <a:t>In order to explain the law of conservation of matter, one would need a theory</a:t>
                </a:r>
              </a:p>
              <a:p>
                <a:pPr>
                  <a:buNone/>
                </a:pPr>
                <a:endParaRPr lang="en-US" dirty="0"/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84840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number of protons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Changing the number of protons in an atoms changes the identity of the element to which it corresponds and changes the charge</a:t>
            </a:r>
          </a:p>
          <a:p>
            <a:pPr lvl="1"/>
            <a:r>
              <a:rPr lang="en-US" sz="2180" dirty="0"/>
              <a:t>Ex. Adding a proton to a carbon atom would make it a positively charged nitrogen atom</a:t>
            </a:r>
          </a:p>
          <a:p>
            <a:pPr lvl="1"/>
            <a:r>
              <a:rPr lang="en-US" sz="2180" dirty="0"/>
              <a:t>Ex. Adding a proton to a sodium atom would make it a positively charged magnesium atom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9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What will the atomic symbol look like if we add a proton?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88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sz="8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</m:sPre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50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4362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Symbols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Draw the atomic symbol for an atom with 15 protons, 18 neutrons and 13 electrons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4197237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Atomic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The atomic mass of a single isotope of an atom is approximately equal to its mass number</a:t>
                </a:r>
              </a:p>
              <a:p>
                <a:r>
                  <a:rPr lang="en-US" dirty="0"/>
                  <a:t>Average atomic mass is equal to the sum of each individual isotope’s mass multiplied by its fractional abundance</a:t>
                </a:r>
              </a:p>
              <a:p>
                <a:pPr marL="0" indent="0">
                  <a:buNone/>
                </a:pPr>
                <a:endParaRPr lang="en-US" b="0" i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Average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atomic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mass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m:rPr>
                                  <m:brk m:alnAt="7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#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b="0" i="1" dirty="0" smtClean="0"/>
                                <m:t>i</m:t>
                              </m:r>
                            </m:e>
                          </m:eqArr>
                        </m:sub>
                        <m:sup/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fractional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abundance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isotopic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/>
                  <a:t> is the number of isotopes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5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973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Atomic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Boron has two isotopes.  About 19.9% of all boron atoms are </a:t>
            </a:r>
            <a:r>
              <a:rPr lang="en-US" sz="2400" baseline="30000" dirty="0"/>
              <a:t>10</a:t>
            </a:r>
            <a:r>
              <a:rPr lang="en-US" sz="2400" dirty="0"/>
              <a:t>B with a mass of 10.0129 </a:t>
            </a:r>
            <a:r>
              <a:rPr lang="en-US" sz="2400" dirty="0" err="1"/>
              <a:t>amu</a:t>
            </a:r>
            <a:r>
              <a:rPr lang="en-US" sz="2400" dirty="0"/>
              <a:t>, and the remaining 80.1% are </a:t>
            </a:r>
            <a:r>
              <a:rPr lang="en-US" sz="2400" baseline="30000" dirty="0"/>
              <a:t>11</a:t>
            </a:r>
            <a:r>
              <a:rPr lang="en-US" sz="2400" dirty="0"/>
              <a:t>B with a mass of 11.0093 </a:t>
            </a:r>
            <a:r>
              <a:rPr lang="en-US" sz="2400" dirty="0" err="1"/>
              <a:t>amu</a:t>
            </a:r>
            <a:r>
              <a:rPr lang="en-US" sz="2400" dirty="0"/>
              <a:t>.  The average atomic mass for boron is calculated to be: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5971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Atomic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A new element has been identified with two isotopes of mass 542.41 </a:t>
            </a:r>
            <a:r>
              <a:rPr lang="en-US" sz="2400" dirty="0" err="1"/>
              <a:t>amu</a:t>
            </a:r>
            <a:r>
              <a:rPr lang="en-US" sz="2400" dirty="0"/>
              <a:t> and 554.78 </a:t>
            </a:r>
            <a:r>
              <a:rPr lang="en-US" sz="2400" dirty="0" err="1"/>
              <a:t>amu</a:t>
            </a:r>
            <a:r>
              <a:rPr lang="en-US" sz="2400" dirty="0"/>
              <a:t>.  The relative percentage of the two isotopes are 42.8% and 57.2% respectively.  Calculate the average atomic mass.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9934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Atomic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 new element has been identified with two isotopes of mass 542.41 </a:t>
            </a:r>
            <a:r>
              <a:rPr lang="en-US" sz="2400" dirty="0" err="1"/>
              <a:t>amu</a:t>
            </a:r>
            <a:r>
              <a:rPr lang="en-US" sz="2400" dirty="0"/>
              <a:t> and  554.78 </a:t>
            </a:r>
            <a:r>
              <a:rPr lang="en-US" sz="2400" dirty="0" err="1"/>
              <a:t>amu</a:t>
            </a:r>
            <a:r>
              <a:rPr lang="en-US" sz="2400" dirty="0"/>
              <a:t>.  The average atomic weight of the element has been reported as 547.11 </a:t>
            </a:r>
            <a:r>
              <a:rPr lang="en-US" sz="2400" dirty="0" err="1"/>
              <a:t>amu</a:t>
            </a:r>
            <a:r>
              <a:rPr lang="en-US" sz="2400" dirty="0"/>
              <a:t>.  Does this suggest that there is a greater abundance of the heavier isotope or lighter isotope?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3012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Atomic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Use the abundance and isotope mass information in the table to estimate the average atomic mass of fictional element Z.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less than 13 u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exactly 13.092 u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approximately 14 u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exactly 14.986 u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greater than 15 u</a:t>
            </a:r>
          </a:p>
          <a:p>
            <a:pPr marL="457200" indent="-457200">
              <a:buFont typeface="+mj-lt"/>
              <a:buAutoNum type="alphaUcPeriod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4FF44AC-CDDC-7B4E-B8D0-F272AC46D849}"/>
              </a:ext>
            </a:extLst>
          </p:cNvPr>
          <p:cNvGraphicFramePr>
            <a:graphicFrameLocks noGrp="1"/>
          </p:cNvGraphicFramePr>
          <p:nvPr/>
        </p:nvGraphicFramePr>
        <p:xfrm>
          <a:off x="4206923" y="2595348"/>
          <a:ext cx="4191002" cy="156362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81202">
                  <a:extLst>
                    <a:ext uri="{9D8B030D-6E8A-4147-A177-3AD203B41FA5}">
                      <a16:colId xmlns:a16="http://schemas.microsoft.com/office/drawing/2014/main" val="1884398658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3702543308"/>
                    </a:ext>
                  </a:extLst>
                </a:gridCol>
              </a:tblGrid>
              <a:tr h="52120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Abundance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Isotope Mass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2011493"/>
                  </a:ext>
                </a:extLst>
              </a:tr>
              <a:tr h="52120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51.392%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13.092 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4526931"/>
                  </a:ext>
                </a:extLst>
              </a:tr>
              <a:tr h="52120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48.608%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14.986 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5472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257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Law of Conservation of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Which statement does </a:t>
            </a:r>
            <a:r>
              <a:rPr lang="en-US" i="1" dirty="0"/>
              <a:t>not</a:t>
            </a:r>
            <a:r>
              <a:rPr lang="en-US" dirty="0"/>
              <a:t> support the law of conservation of mass?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 atoms present at the start of a chemical reaction are still present at the end.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total mass of reactants in a chemical reaction is equal to the total mass of the products.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Mass is neither created nor destroyed during chemical reactions.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Compounds have a fixed ratio of element masses.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2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Law of Definite</a:t>
            </a:r>
            <a:r>
              <a:rPr lang="en-US" baseline="0" dirty="0"/>
              <a:t> Proportions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All sample</a:t>
                </a:r>
                <a:r>
                  <a:rPr lang="en-US" sz="2000" baseline="0" dirty="0"/>
                  <a:t>s of a pure compound contain the same elements in the same proportion by mass.</a:t>
                </a: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For example, both 10 g and 200 g samples of water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000" dirty="0"/>
                  <a:t>have 11.19% of their mass come from hydrogen and 88.81% of their mass come from oxygen.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Thus, the inherent mass proportions of a compound are definite regardless of the total mass of that compound present.</a:t>
                </a:r>
                <a:endParaRPr lang="en-US" sz="2400" dirty="0"/>
              </a:p>
              <a:p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653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Law of Definite Proportions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If 10 g of table salt, </a:t>
            </a:r>
            <a:r>
              <a:rPr lang="en-US" sz="2180" dirty="0" err="1"/>
              <a:t>NaCl</a:t>
            </a:r>
            <a:r>
              <a:rPr lang="en-US" sz="2180" dirty="0"/>
              <a:t>, contains 4 g of sodium, Na, what mass of Na is in 5 g </a:t>
            </a:r>
            <a:r>
              <a:rPr lang="en-US" sz="2180" dirty="0" err="1"/>
              <a:t>NaCl</a:t>
            </a:r>
            <a:r>
              <a:rPr lang="en-US" sz="2180" dirty="0"/>
              <a:t>?</a:t>
            </a:r>
          </a:p>
          <a:p>
            <a:pPr marL="0" indent="0">
              <a:buNone/>
            </a:pPr>
            <a:endParaRPr lang="en-US" sz="2180" dirty="0"/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1 g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2 g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3 g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4 g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180" dirty="0"/>
              <a:t>5 g</a:t>
            </a:r>
          </a:p>
          <a:p>
            <a:pPr marL="514350" indent="-514350">
              <a:buFont typeface="+mj-lt"/>
              <a:buAutoNum type="alphaUcPeriod"/>
            </a:pPr>
            <a:endParaRPr lang="en-US" sz="2180" dirty="0"/>
          </a:p>
        </p:txBody>
      </p:sp>
    </p:spTree>
    <p:extLst>
      <p:ext uri="{BB962C8B-B14F-4D97-AF65-F5344CB8AC3E}">
        <p14:creationId xmlns:p14="http://schemas.microsoft.com/office/powerpoint/2010/main" val="198294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an atom</a:t>
            </a:r>
          </a:p>
        </p:txBody>
      </p:sp>
      <p:pic>
        <p:nvPicPr>
          <p:cNvPr id="1026" name="Picture 2" descr="https://s-media-cache-ak0.pinimg.com/originals/d3/c3/68/d3c3683ea5c8afe8ea5e3dabba5069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416" y="2454704"/>
            <a:ext cx="3511169" cy="321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254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an atom</a:t>
            </a:r>
          </a:p>
        </p:txBody>
      </p:sp>
      <p:pic>
        <p:nvPicPr>
          <p:cNvPr id="7" name="Picture 2" descr="https://cdn-s3.si.com/s3fs-public/styles/marquee_large_2x/public/images/sanford-stadium-spotlight-geogia-bulldogs-hedges.jpg?itok=M1GtFjX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27" y="2142254"/>
            <a:ext cx="7069947" cy="3937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12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Components of an atom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4055333"/>
                <a:ext cx="8153400" cy="1262743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The electron cloud accounts for most of the volume of the atom</a:t>
                </a:r>
              </a:p>
              <a:p>
                <a:r>
                  <a:rPr lang="en-US" sz="2000" dirty="0"/>
                  <a:t>The nucleus of an atom is about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10,000</m:t>
                        </m:r>
                      </m:den>
                    </m:f>
                  </m:oMath>
                </a14:m>
                <a:r>
                  <a:rPr lang="en-US" sz="2000" dirty="0"/>
                  <a:t> the diameter of a typical atom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4055333"/>
                <a:ext cx="8153400" cy="1262743"/>
              </a:xfrm>
              <a:blipFill rotWithShape="0">
                <a:blip r:embed="rId2"/>
                <a:stretch>
                  <a:fillRect t="-2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88445" y="1893463"/>
          <a:ext cx="7601805" cy="158496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253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39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Relative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Relative 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Proton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1836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+1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Neutron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1839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436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an atom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180" dirty="0"/>
              <a:t>Atomic number (Z) = number of protons</a:t>
            </a:r>
          </a:p>
          <a:p>
            <a:pPr lvl="1"/>
            <a:r>
              <a:rPr lang="en-US" sz="2180" dirty="0"/>
              <a:t>Normally indicated in the upper left hand corner of the element box in the periodic table</a:t>
            </a:r>
          </a:p>
          <a:p>
            <a:r>
              <a:rPr lang="en-US" sz="2180" dirty="0"/>
              <a:t>Mass number (A) = number of protons + neutrons</a:t>
            </a:r>
          </a:p>
          <a:p>
            <a:pPr lvl="1"/>
            <a:r>
              <a:rPr lang="en-US" sz="2180" dirty="0"/>
              <a:t>Not the same as the atomic mass on the periodic table</a:t>
            </a:r>
          </a:p>
          <a:p>
            <a:r>
              <a:rPr lang="en-US" sz="2180" dirty="0"/>
              <a:t>A – Z = number of neutrons</a:t>
            </a:r>
          </a:p>
          <a:p>
            <a:r>
              <a:rPr lang="en-US" sz="2180" dirty="0"/>
              <a:t>Atomic charge = number of protons – number of electrons</a:t>
            </a:r>
          </a:p>
        </p:txBody>
      </p:sp>
    </p:spTree>
    <p:extLst>
      <p:ext uri="{BB962C8B-B14F-4D97-AF65-F5344CB8AC3E}">
        <p14:creationId xmlns:p14="http://schemas.microsoft.com/office/powerpoint/2010/main" val="2480983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17126</TotalTime>
  <Words>1006</Words>
  <Application>Microsoft Office PowerPoint</Application>
  <PresentationFormat>On-screen Show (4:3)</PresentationFormat>
  <Paragraphs>166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Calibri</vt:lpstr>
      <vt:lpstr>Cambria Math</vt:lpstr>
      <vt:lpstr>Wingdings</vt:lpstr>
      <vt:lpstr>Wingdings 2</vt:lpstr>
      <vt:lpstr>Median</vt:lpstr>
      <vt:lpstr>Chapter 2 Part 1</vt:lpstr>
      <vt:lpstr>Law of Conservation of Mass</vt:lpstr>
      <vt:lpstr>Law of Conservation of Mass</vt:lpstr>
      <vt:lpstr>Law of Definite Proportions</vt:lpstr>
      <vt:lpstr>Law of Definite Proportions</vt:lpstr>
      <vt:lpstr>Components of an atom</vt:lpstr>
      <vt:lpstr>Components of an atom</vt:lpstr>
      <vt:lpstr>Components of an atom</vt:lpstr>
      <vt:lpstr>Components of an atom</vt:lpstr>
      <vt:lpstr>Components of an atom</vt:lpstr>
      <vt:lpstr>Mass Number</vt:lpstr>
      <vt:lpstr>Ions</vt:lpstr>
      <vt:lpstr>How to draw ions</vt:lpstr>
      <vt:lpstr>Atomic Symbols</vt:lpstr>
      <vt:lpstr>Atomic Symbols</vt:lpstr>
      <vt:lpstr>Atomic Symbols</vt:lpstr>
      <vt:lpstr>Atomic Symbols</vt:lpstr>
      <vt:lpstr>Isotopes</vt:lpstr>
      <vt:lpstr>Atomic Symbols</vt:lpstr>
      <vt:lpstr>Changing the number of protons</vt:lpstr>
      <vt:lpstr>Atomic Symbols</vt:lpstr>
      <vt:lpstr>Atomic Symbols</vt:lpstr>
      <vt:lpstr>Average Atomic Mass</vt:lpstr>
      <vt:lpstr>Average Atomic Mass</vt:lpstr>
      <vt:lpstr>Average Atomic Mass</vt:lpstr>
      <vt:lpstr>Average Atomic Mass</vt:lpstr>
      <vt:lpstr>Average Atomic Mass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Part 1</dc:title>
  <dc:creator>Walter Turner</dc:creator>
  <cp:lastModifiedBy>Walter Turner</cp:lastModifiedBy>
  <cp:revision>70</cp:revision>
  <dcterms:created xsi:type="dcterms:W3CDTF">2017-08-20T17:23:43Z</dcterms:created>
  <dcterms:modified xsi:type="dcterms:W3CDTF">2022-08-23T02:26:22Z</dcterms:modified>
</cp:coreProperties>
</file>