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308" r:id="rId2"/>
    <p:sldId id="309" r:id="rId3"/>
    <p:sldId id="310" r:id="rId4"/>
    <p:sldId id="311" r:id="rId5"/>
    <p:sldId id="332" r:id="rId6"/>
    <p:sldId id="312" r:id="rId7"/>
    <p:sldId id="313" r:id="rId8"/>
    <p:sldId id="316" r:id="rId9"/>
    <p:sldId id="317" r:id="rId10"/>
    <p:sldId id="318" r:id="rId11"/>
    <p:sldId id="334" r:id="rId12"/>
    <p:sldId id="319" r:id="rId13"/>
    <p:sldId id="320" r:id="rId14"/>
    <p:sldId id="321" r:id="rId15"/>
    <p:sldId id="322" r:id="rId16"/>
    <p:sldId id="323" r:id="rId17"/>
    <p:sldId id="329" r:id="rId18"/>
    <p:sldId id="327" r:id="rId19"/>
    <p:sldId id="330" r:id="rId20"/>
    <p:sldId id="391" r:id="rId21"/>
    <p:sldId id="392" r:id="rId22"/>
    <p:sldId id="489" r:id="rId23"/>
    <p:sldId id="423" r:id="rId24"/>
    <p:sldId id="490" r:id="rId25"/>
    <p:sldId id="297" r:id="rId26"/>
    <p:sldId id="49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6586" autoAdjust="0"/>
  </p:normalViewPr>
  <p:slideViewPr>
    <p:cSldViewPr snapToGrid="0">
      <p:cViewPr varScale="1">
        <p:scale>
          <a:sx n="107" d="100"/>
          <a:sy n="107" d="100"/>
        </p:scale>
        <p:origin x="1776" y="114"/>
      </p:cViewPr>
      <p:guideLst/>
    </p:cSldViewPr>
  </p:slideViewPr>
  <p:outlineViewPr>
    <p:cViewPr>
      <p:scale>
        <a:sx n="33" d="100"/>
        <a:sy n="33" d="100"/>
      </p:scale>
      <p:origin x="0" y="-8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939D5-FCF8-4B1B-B5E5-D4317895B8FF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15BAF-8D0F-4A78-A4A1-E2578726B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29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29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3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00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75148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167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576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5685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7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3263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4574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7401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8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2 Part 2</a:t>
            </a:r>
          </a:p>
        </p:txBody>
      </p:sp>
    </p:spTree>
    <p:extLst>
      <p:ext uri="{BB962C8B-B14F-4D97-AF65-F5344CB8AC3E}">
        <p14:creationId xmlns:p14="http://schemas.microsoft.com/office/powerpoint/2010/main" val="3229010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Group Elements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65761" y="2619104"/>
            <a:ext cx="209708" cy="198371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6897892" y="2619103"/>
            <a:ext cx="209708" cy="198371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2162376" y="2906076"/>
            <a:ext cx="209708" cy="169088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5424322" y="2911938"/>
            <a:ext cx="209708" cy="169088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6028036" y="2906076"/>
            <a:ext cx="209708" cy="169088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5711537" y="2911938"/>
            <a:ext cx="209708" cy="169088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311135" y="2911938"/>
            <a:ext cx="209708" cy="169088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6606468" y="2911938"/>
            <a:ext cx="209708" cy="169088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40819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Periodic Table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The last two groups of the periodic table are called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alkali metals, alkaline earth metals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transition metals, noble halogens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halogens, noble gases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alkaline metals, alkaline gases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70749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Metals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64694" y="3503583"/>
            <a:ext cx="2877922" cy="109628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174226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Inner Transition Metals: Lanthanide and Actinide Series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749061" y="4813789"/>
            <a:ext cx="4366847" cy="56856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17203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880274" y="2912891"/>
            <a:ext cx="4667066" cy="1704561"/>
            <a:chOff x="1084630" y="2529840"/>
            <a:chExt cx="6222755" cy="2272748"/>
          </a:xfrm>
        </p:grpSpPr>
        <p:sp>
          <p:nvSpPr>
            <p:cNvPr id="5" name="Rectangle 4"/>
            <p:cNvSpPr/>
            <p:nvPr/>
          </p:nvSpPr>
          <p:spPr>
            <a:xfrm>
              <a:off x="1084630" y="2529840"/>
              <a:ext cx="656706" cy="2272748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747657" y="3337168"/>
              <a:ext cx="4059174" cy="1465419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806831" y="2938584"/>
              <a:ext cx="296984" cy="1864003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03815" y="3720123"/>
              <a:ext cx="382954" cy="1082463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486769" y="4103077"/>
              <a:ext cx="382954" cy="699508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69723" y="4509477"/>
              <a:ext cx="437662" cy="293108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2749061" y="4813789"/>
            <a:ext cx="4366847" cy="56856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19372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Nonmetals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5726722" y="2627435"/>
            <a:ext cx="1383324" cy="1992923"/>
            <a:chOff x="6221045" y="2149231"/>
            <a:chExt cx="1844432" cy="2657230"/>
          </a:xfrm>
        </p:grpSpPr>
        <p:sp>
          <p:nvSpPr>
            <p:cNvPr id="5" name="Rectangle 4"/>
            <p:cNvSpPr/>
            <p:nvPr/>
          </p:nvSpPr>
          <p:spPr>
            <a:xfrm>
              <a:off x="6221045" y="2524368"/>
              <a:ext cx="1844431" cy="296985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615723" y="2821353"/>
              <a:ext cx="1449754" cy="382955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010399" y="3204308"/>
              <a:ext cx="1055077" cy="406400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405077" y="3610708"/>
              <a:ext cx="660400" cy="1195753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791937" y="2149231"/>
              <a:ext cx="273539" cy="375138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873067" y="2618644"/>
            <a:ext cx="205154" cy="20333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08953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Metalloids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5427787" y="2926372"/>
            <a:ext cx="1087316" cy="1359878"/>
            <a:chOff x="5822462" y="2555630"/>
            <a:chExt cx="1449755" cy="1813170"/>
          </a:xfrm>
        </p:grpSpPr>
        <p:sp>
          <p:nvSpPr>
            <p:cNvPr id="17" name="Rectangle 16"/>
            <p:cNvSpPr/>
            <p:nvPr/>
          </p:nvSpPr>
          <p:spPr>
            <a:xfrm>
              <a:off x="5822462" y="2555630"/>
              <a:ext cx="273539" cy="254031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217139" y="2926860"/>
              <a:ext cx="273539" cy="660402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611816" y="3321537"/>
              <a:ext cx="273539" cy="660402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998678" y="3708398"/>
              <a:ext cx="273539" cy="660402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39461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to Memorize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612648" y="5012140"/>
            <a:ext cx="8153400" cy="1083860"/>
          </a:xfrm>
        </p:spPr>
        <p:txBody>
          <a:bodyPr>
            <a:normAutofit/>
          </a:bodyPr>
          <a:lstStyle/>
          <a:p>
            <a:r>
              <a:rPr lang="en-US" sz="2000" dirty="0"/>
              <a:t>You need to be able to name each of the indicated elements from seeing their chemical symbol</a:t>
            </a:r>
          </a:p>
          <a:p>
            <a:r>
              <a:rPr lang="en-US" sz="2000" dirty="0"/>
              <a:t>The masses do not need to be memorized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96092" y="1813912"/>
            <a:ext cx="5379244" cy="2993232"/>
            <a:chOff x="1802088" y="2446301"/>
            <a:chExt cx="5379244" cy="2993232"/>
          </a:xfrm>
        </p:grpSpPr>
        <p:pic>
          <p:nvPicPr>
            <p:cNvPr id="1028" name="Picture 4" descr="http://www.chem.qmul.ac.uk/iupac/AtWt/table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2088" y="2446301"/>
              <a:ext cx="5379244" cy="2993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1873066" y="2609935"/>
              <a:ext cx="5237285" cy="1990196"/>
              <a:chOff x="1082431" y="2125896"/>
              <a:chExt cx="6983046" cy="2653595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1082431" y="3321537"/>
                <a:ext cx="4740030" cy="273328"/>
              </a:xfrm>
              <a:prstGeom prst="rect">
                <a:avLst/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822461" y="2547816"/>
                <a:ext cx="2243016" cy="1047050"/>
              </a:xfrm>
              <a:prstGeom prst="rect">
                <a:avLst/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082431" y="2536203"/>
                <a:ext cx="668215" cy="784736"/>
              </a:xfrm>
              <a:prstGeom prst="rect">
                <a:avLst/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082431" y="3594865"/>
                <a:ext cx="668215" cy="1184626"/>
              </a:xfrm>
              <a:prstGeom prst="rect">
                <a:avLst/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082431" y="2125896"/>
                <a:ext cx="273539" cy="402107"/>
              </a:xfrm>
              <a:prstGeom prst="rect">
                <a:avLst/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791938" y="2145708"/>
                <a:ext cx="273539" cy="402107"/>
              </a:xfrm>
              <a:prstGeom prst="rect">
                <a:avLst/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634523" y="4103896"/>
                <a:ext cx="1071981" cy="288348"/>
              </a:xfrm>
              <a:prstGeom prst="rect">
                <a:avLst/>
              </a:prstGeom>
              <a:solidFill>
                <a:srgbClr val="FF0000">
                  <a:alpha val="2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 flipV="1">
              <a:off x="5722197" y="3711661"/>
              <a:ext cx="205154" cy="296456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/>
            <p:cNvSpPr/>
            <p:nvPr/>
          </p:nvSpPr>
          <p:spPr>
            <a:xfrm flipV="1">
              <a:off x="6614973" y="3711661"/>
              <a:ext cx="495379" cy="290306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Rectangle 15"/>
            <p:cNvSpPr/>
            <p:nvPr/>
          </p:nvSpPr>
          <p:spPr>
            <a:xfrm flipV="1">
              <a:off x="4829421" y="3717811"/>
              <a:ext cx="205154" cy="375624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59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Periodic Table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Which types of elements are primarily located on the right side of the periodic table? 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metals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transition elements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metalloids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nonmetals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alkaline earth metals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14475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Symbols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Each element is identified by a symbol consisting of one or two letters, such as C for carbon and He for helium.</a:t>
            </a:r>
          </a:p>
          <a:p>
            <a:r>
              <a:rPr lang="en-US" sz="2000" dirty="0"/>
              <a:t>The average atomic mass of an element is indicated below the symbol.</a:t>
            </a:r>
          </a:p>
          <a:p>
            <a:pPr marL="0" indent="0">
              <a:buNone/>
            </a:pPr>
            <a:endParaRPr lang="en-US" sz="2225" dirty="0"/>
          </a:p>
        </p:txBody>
      </p:sp>
    </p:spTree>
    <p:extLst>
      <p:ext uri="{BB962C8B-B14F-4D97-AF65-F5344CB8AC3E}">
        <p14:creationId xmlns:p14="http://schemas.microsoft.com/office/powerpoint/2010/main" val="4275486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Periodic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5443672"/>
            <a:ext cx="8153400" cy="840336"/>
          </a:xfrm>
        </p:spPr>
        <p:txBody>
          <a:bodyPr/>
          <a:lstStyle/>
          <a:p>
            <a:r>
              <a:rPr lang="en-US" dirty="0"/>
              <a:t>Elements are arranged in order of atomic number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726" y="1984828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480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Formulas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Chemical formulas are used to identify molecules such as PN,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sz="2000" dirty="0"/>
                  <a:t>, 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Ba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ClO</m:t>
                                </m:r>
                              </m:e>
                              <m: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.  </a:t>
                </a:r>
              </a:p>
              <a:p>
                <a:r>
                  <a:rPr lang="en-US" sz="2000" dirty="0"/>
                  <a:t>Subscripts are used to indicate the relative proportions of elements present.  A subscript of 1 is never used in chemical formulas</a:t>
                </a:r>
              </a:p>
              <a:p>
                <a:pPr lvl="1"/>
                <a:r>
                  <a:rPr lang="en-US" sz="2000" dirty="0"/>
                  <a:t>PN has one phosphorus and one nitrogen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sz="2000" dirty="0"/>
                  <a:t> has two hydrogens and one oxygen</a:t>
                </a:r>
              </a:p>
              <a:p>
                <a:r>
                  <a:rPr lang="en-US" sz="2000" dirty="0"/>
                  <a:t>When parentheses are present, multiply the number of each atom inside of the parenthesis by the subscripted number outside of the parenthesis.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Ba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Cl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has one barium, two chlorines, and six oxygens</a:t>
                </a:r>
              </a:p>
              <a:p>
                <a:endParaRPr lang="en-US" sz="2225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2290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Formulas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How many calcium atoms are in the compound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?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dirty="0"/>
                  <a:t>1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dirty="0"/>
                  <a:t>2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dirty="0"/>
                  <a:t>3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dirty="0"/>
                  <a:t>5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000" dirty="0"/>
                  <a:t>6</a:t>
                </a:r>
              </a:p>
              <a:p>
                <a:pPr marL="457200" indent="-457200">
                  <a:buFont typeface="+mj-lt"/>
                  <a:buAutoNum type="alphaUcPeriod"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9538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 Units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The group of atoms represented by a chemical formula is called a formula unit</a:t>
                </a:r>
              </a:p>
              <a:p>
                <a:r>
                  <a:rPr lang="en-US" dirty="0"/>
                  <a:t>Formula units can be atoms (H), molecules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), or 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3−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75" t="-950" r="-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90128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/>
              <a:t>Molecular</a:t>
            </a:r>
            <a:r>
              <a:rPr lang="en-US" dirty="0"/>
              <a:t> vs. Ionic Compounds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Also called covalent compounds</a:t>
            </a:r>
          </a:p>
          <a:p>
            <a:r>
              <a:rPr lang="en-US" sz="2000" dirty="0"/>
              <a:t>Held together by covalent bonds</a:t>
            </a:r>
          </a:p>
          <a:p>
            <a:r>
              <a:rPr lang="en-US" sz="2000" dirty="0"/>
              <a:t>Formed from nonmetals</a:t>
            </a:r>
          </a:p>
          <a:p>
            <a:r>
              <a:rPr lang="en-US" sz="2000" dirty="0"/>
              <a:t>Exist as individual molecules</a:t>
            </a:r>
          </a:p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Held together by ionic bonds</a:t>
            </a:r>
          </a:p>
          <a:p>
            <a:r>
              <a:rPr lang="en-US" sz="2000" dirty="0"/>
              <a:t>Formed from metals and nonmetals</a:t>
            </a:r>
          </a:p>
          <a:p>
            <a:r>
              <a:rPr lang="en-US" sz="2000" dirty="0"/>
              <a:t>Exist as a lattice structure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Molecular Compounds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Ionic Compounds</a:t>
            </a:r>
          </a:p>
        </p:txBody>
      </p:sp>
    </p:spTree>
    <p:extLst>
      <p:ext uri="{BB962C8B-B14F-4D97-AF65-F5344CB8AC3E}">
        <p14:creationId xmlns:p14="http://schemas.microsoft.com/office/powerpoint/2010/main" val="29710466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 Structures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lattice structure of </a:t>
            </a:r>
            <a:r>
              <a:rPr lang="en-US" dirty="0" err="1"/>
              <a:t>NaCl</a:t>
            </a:r>
            <a:r>
              <a:rPr lang="en-US" dirty="0"/>
              <a:t> is shown to the left</a:t>
            </a:r>
          </a:p>
          <a:p>
            <a:r>
              <a:rPr lang="en-US" dirty="0"/>
              <a:t>The sodium atoms are gray, and the chlorine atoms are green</a:t>
            </a:r>
          </a:p>
          <a:p>
            <a:r>
              <a:rPr lang="en-US" dirty="0"/>
              <a:t>Individual formula units of </a:t>
            </a:r>
            <a:r>
              <a:rPr lang="en-US" dirty="0" err="1"/>
              <a:t>NaCl</a:t>
            </a:r>
            <a:r>
              <a:rPr lang="en-US" dirty="0"/>
              <a:t> are outlined in purple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160" y="2588662"/>
            <a:ext cx="32194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106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Ionic vs. Molecular 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Are the following compounds molecular or ionic?</a:t>
            </a:r>
          </a:p>
          <a:p>
            <a:pPr>
              <a:buNone/>
            </a:pPr>
            <a:endParaRPr lang="en-US" dirty="0"/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Mg(NO</a:t>
            </a:r>
            <a:r>
              <a:rPr lang="en-US" baseline="-25000" dirty="0"/>
              <a:t>2</a:t>
            </a:r>
            <a:r>
              <a:rPr lang="en-US" dirty="0"/>
              <a:t>)</a:t>
            </a:r>
            <a:r>
              <a:rPr lang="en-US" baseline="-25000" dirty="0"/>
              <a:t>2</a:t>
            </a:r>
            <a:r>
              <a:rPr lang="en-US" dirty="0"/>
              <a:t>				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H		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dirty="0"/>
              <a:t>P</a:t>
            </a:r>
            <a:r>
              <a:rPr lang="en-US" baseline="-25000" dirty="0"/>
              <a:t>4</a:t>
            </a:r>
            <a:r>
              <a:rPr lang="en-US" dirty="0"/>
              <a:t>					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3841205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Diatomic Molecules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Hydrogen, oxygen, nitrogen, fluorine, chlorine, bromine, and iodine form diatomic molecules in their gaseous and liquid states</a:t>
            </a:r>
          </a:p>
          <a:p>
            <a:r>
              <a:rPr lang="en-US" sz="2400" dirty="0"/>
              <a:t>“HON and the Halogens”</a:t>
            </a:r>
          </a:p>
          <a:p>
            <a:r>
              <a:rPr lang="en-US" sz="2400" dirty="0"/>
              <a:t>H</a:t>
            </a:r>
            <a:r>
              <a:rPr lang="en-US" sz="2400" baseline="-25000" dirty="0"/>
              <a:t>2</a:t>
            </a:r>
            <a:r>
              <a:rPr lang="en-US" sz="2400" dirty="0"/>
              <a:t>, O</a:t>
            </a:r>
            <a:r>
              <a:rPr lang="en-US" sz="2400" baseline="-25000" dirty="0"/>
              <a:t>2</a:t>
            </a:r>
            <a:r>
              <a:rPr lang="en-US" sz="2400" dirty="0"/>
              <a:t>, N</a:t>
            </a:r>
            <a:r>
              <a:rPr lang="en-US" sz="2400" baseline="-25000" dirty="0"/>
              <a:t>2</a:t>
            </a:r>
            <a:r>
              <a:rPr lang="en-US" sz="2400" dirty="0"/>
              <a:t>, F</a:t>
            </a:r>
            <a:r>
              <a:rPr lang="en-US" sz="2400" baseline="-25000" dirty="0"/>
              <a:t>2</a:t>
            </a:r>
            <a:r>
              <a:rPr lang="en-US" sz="2400" dirty="0"/>
              <a:t>, Cl</a:t>
            </a:r>
            <a:r>
              <a:rPr lang="en-US" sz="2400" baseline="-25000" dirty="0"/>
              <a:t>2</a:t>
            </a:r>
            <a:r>
              <a:rPr lang="en-US" sz="2400" dirty="0"/>
              <a:t>, Br</a:t>
            </a:r>
            <a:r>
              <a:rPr lang="en-US" sz="2400" baseline="-25000" dirty="0"/>
              <a:t>2</a:t>
            </a:r>
            <a:r>
              <a:rPr lang="en-US" sz="2400" dirty="0"/>
              <a:t>, I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2262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Periods (Rows)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73200" y="2613047"/>
            <a:ext cx="5237018" cy="198372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1873200" y="2915268"/>
            <a:ext cx="5237018" cy="198372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1873200" y="3206903"/>
            <a:ext cx="5237018" cy="198372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1873200" y="3508924"/>
            <a:ext cx="5237018" cy="198372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1873200" y="3811145"/>
            <a:ext cx="5237018" cy="198372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1873200" y="4110017"/>
            <a:ext cx="5237018" cy="198372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1873200" y="4403322"/>
            <a:ext cx="5237018" cy="198372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151593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Groups (Columns)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65761" y="2619104"/>
            <a:ext cx="209708" cy="198371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2162376" y="2906076"/>
            <a:ext cx="209708" cy="169088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9FA94A-CEAE-4597-8239-C7CB1FA4A8BC}"/>
              </a:ext>
            </a:extLst>
          </p:cNvPr>
          <p:cNvGrpSpPr/>
          <p:nvPr/>
        </p:nvGrpSpPr>
        <p:grpSpPr>
          <a:xfrm>
            <a:off x="5424322" y="2619103"/>
            <a:ext cx="1683278" cy="1983720"/>
            <a:chOff x="5424322" y="2619103"/>
            <a:chExt cx="1683278" cy="1983720"/>
          </a:xfrm>
        </p:grpSpPr>
        <p:sp>
          <p:nvSpPr>
            <p:cNvPr id="5" name="Rectangle 4"/>
            <p:cNvSpPr/>
            <p:nvPr/>
          </p:nvSpPr>
          <p:spPr>
            <a:xfrm>
              <a:off x="6897892" y="2619103"/>
              <a:ext cx="209708" cy="1983719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424322" y="2911938"/>
              <a:ext cx="209708" cy="1690885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028036" y="2906076"/>
              <a:ext cx="209708" cy="1690885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711537" y="2911938"/>
              <a:ext cx="209708" cy="1690885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11135" y="2911938"/>
              <a:ext cx="209708" cy="1690885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606468" y="2911938"/>
              <a:ext cx="209708" cy="1690885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141442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Periodic Table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In the periodic table, elements are arranged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by atomic mass.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by mass number.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by atomic number.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alphabetically.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53211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Alkali Metals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65761" y="2619104"/>
            <a:ext cx="209708" cy="198371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25814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Alkaline Earth Metals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62376" y="2906076"/>
            <a:ext cx="209708" cy="169088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78808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Halogens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606468" y="2911938"/>
            <a:ext cx="209708" cy="169088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06683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Noble Gases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88" y="2446301"/>
            <a:ext cx="5379244" cy="299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97892" y="2619103"/>
            <a:ext cx="209708" cy="198371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328349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8947</TotalTime>
  <Words>492</Words>
  <Application>Microsoft Office PowerPoint</Application>
  <PresentationFormat>On-screen Show (4:3)</PresentationFormat>
  <Paragraphs>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Calibri</vt:lpstr>
      <vt:lpstr>Cambria Math</vt:lpstr>
      <vt:lpstr>Wingdings</vt:lpstr>
      <vt:lpstr>Wingdings 2</vt:lpstr>
      <vt:lpstr>Median</vt:lpstr>
      <vt:lpstr>Chapter 2 Part 2</vt:lpstr>
      <vt:lpstr>Periodic Table</vt:lpstr>
      <vt:lpstr>Periods (Rows)</vt:lpstr>
      <vt:lpstr>Groups (Columns)</vt:lpstr>
      <vt:lpstr>Periodic Table</vt:lpstr>
      <vt:lpstr>Alkali Metals</vt:lpstr>
      <vt:lpstr>Alkaline Earth Metals</vt:lpstr>
      <vt:lpstr>Halogens</vt:lpstr>
      <vt:lpstr>Noble Gases</vt:lpstr>
      <vt:lpstr>Main Group Elements</vt:lpstr>
      <vt:lpstr>Periodic Table</vt:lpstr>
      <vt:lpstr>Transition Metals</vt:lpstr>
      <vt:lpstr>Inner Transition Metals: Lanthanide and Actinide Series</vt:lpstr>
      <vt:lpstr>Metals</vt:lpstr>
      <vt:lpstr>Nonmetals</vt:lpstr>
      <vt:lpstr>Metalloids</vt:lpstr>
      <vt:lpstr>Elements to Memorize</vt:lpstr>
      <vt:lpstr>Periodic Table</vt:lpstr>
      <vt:lpstr>Chemical Symbols</vt:lpstr>
      <vt:lpstr>Chemical Formulas</vt:lpstr>
      <vt:lpstr>Chemical Formulas</vt:lpstr>
      <vt:lpstr>Formula Units</vt:lpstr>
      <vt:lpstr>Molecular vs. Ionic Compounds</vt:lpstr>
      <vt:lpstr>Lattice Structures</vt:lpstr>
      <vt:lpstr>Ionic vs. Molecular compounds</vt:lpstr>
      <vt:lpstr>Diatomic Molecules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Part 1</dc:title>
  <dc:creator>Walter Turner</dc:creator>
  <cp:lastModifiedBy>Walter Turner</cp:lastModifiedBy>
  <cp:revision>69</cp:revision>
  <dcterms:created xsi:type="dcterms:W3CDTF">2017-08-20T17:23:43Z</dcterms:created>
  <dcterms:modified xsi:type="dcterms:W3CDTF">2022-08-23T02:27:14Z</dcterms:modified>
</cp:coreProperties>
</file>