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7"/>
  </p:notesMasterIdLst>
  <p:sldIdLst>
    <p:sldId id="420" r:id="rId2"/>
    <p:sldId id="492" r:id="rId3"/>
    <p:sldId id="495" r:id="rId4"/>
    <p:sldId id="493" r:id="rId5"/>
    <p:sldId id="430" r:id="rId6"/>
    <p:sldId id="437" r:id="rId7"/>
    <p:sldId id="461" r:id="rId8"/>
    <p:sldId id="438" r:id="rId9"/>
    <p:sldId id="483" r:id="rId10"/>
    <p:sldId id="439" r:id="rId11"/>
    <p:sldId id="497" r:id="rId12"/>
    <p:sldId id="498" r:id="rId13"/>
    <p:sldId id="500" r:id="rId14"/>
    <p:sldId id="445" r:id="rId15"/>
    <p:sldId id="509" r:id="rId16"/>
    <p:sldId id="446" r:id="rId17"/>
    <p:sldId id="481" r:id="rId18"/>
    <p:sldId id="506" r:id="rId19"/>
    <p:sldId id="503" r:id="rId20"/>
    <p:sldId id="450" r:id="rId21"/>
    <p:sldId id="451" r:id="rId22"/>
    <p:sldId id="482" r:id="rId23"/>
    <p:sldId id="455" r:id="rId24"/>
    <p:sldId id="457" r:id="rId25"/>
    <p:sldId id="507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4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1620" y="9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8C9CA9-871D-4CD2-9322-6B491E6467F7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D1112A-3E30-4948-8275-768EC2DC96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2722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Answer: 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D3602-8E3C-4E57-973A-B21981CAE60F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12592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Answer: 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D3602-8E3C-4E57-973A-B21981CAE60F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28664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Answer: 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D3602-8E3C-4E57-973A-B21981CAE60F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55662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Answer: 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D3602-8E3C-4E57-973A-B21981CAE60F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00746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50">
                <a:solidFill>
                  <a:srgbClr val="FFFFFF"/>
                </a:solidFill>
              </a:defRPr>
            </a:lvl1pPr>
            <a:lvl2pPr marL="342900" indent="0" algn="ctr">
              <a:buNone/>
            </a:lvl2pPr>
            <a:lvl3pPr marL="685800" indent="0" algn="ctr">
              <a:buNone/>
            </a:lvl3pPr>
            <a:lvl4pPr marL="1028700" indent="0" algn="ctr">
              <a:buNone/>
            </a:lvl4pPr>
            <a:lvl5pPr marL="1371600" indent="0" algn="ctr">
              <a:buNone/>
            </a:lvl5pPr>
            <a:lvl6pPr marL="1714500" indent="0" algn="ctr">
              <a:buNone/>
            </a:lvl6pPr>
            <a:lvl7pPr marL="2057400" indent="0" algn="ctr">
              <a:buNone/>
            </a:lvl7pPr>
            <a:lvl8pPr marL="2400300" indent="0" algn="ctr">
              <a:buNone/>
            </a:lvl8pPr>
            <a:lvl9pPr marL="27432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1500">
                <a:solidFill>
                  <a:srgbClr val="FFFFFF"/>
                </a:solidFill>
              </a:defRPr>
            </a:lvl1pPr>
          </a:lstStyle>
          <a:p>
            <a:fld id="{F5A485EA-99C8-4065-A958-FA5FBAC508F8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42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8E5CFBD-577D-4BC8-97B9-14D67999BA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2763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485EA-99C8-4065-A958-FA5FBAC508F8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5CFBD-577D-4BC8-97B9-14D67999BA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202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4"/>
            <a:ext cx="2057400" cy="55165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6"/>
            <a:ext cx="2209800" cy="365125"/>
          </a:xfrm>
        </p:spPr>
        <p:txBody>
          <a:bodyPr/>
          <a:lstStyle/>
          <a:p>
            <a:fld id="{F5A485EA-99C8-4065-A958-FA5FBAC508F8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3" y="6248211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28E5CFBD-577D-4BC8-97B9-14D67999BA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5049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485EA-99C8-4065-A958-FA5FBAC508F8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8E5CFBD-577D-4BC8-97B9-14D67999BA3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762214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2" y="2743200"/>
            <a:ext cx="7123113" cy="1673225"/>
          </a:xfrm>
        </p:spPr>
        <p:txBody>
          <a:bodyPr anchor="t"/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33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485EA-99C8-4065-A958-FA5FBAC508F8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1800">
                <a:solidFill>
                  <a:srgbClr val="FFFFFF"/>
                </a:solidFill>
              </a:defRPr>
            </a:lvl1pPr>
          </a:lstStyle>
          <a:p>
            <a:fld id="{28E5CFBD-577D-4BC8-97B9-14D67999BA31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3341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5A485EA-99C8-4065-A958-FA5FBAC508F8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8E5CFBD-577D-4BC8-97B9-14D67999BA31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73985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5A485EA-99C8-4065-A958-FA5FBAC508F8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8E5CFBD-577D-4BC8-97B9-14D67999BA31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15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15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5668104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485EA-99C8-4065-A958-FA5FBAC508F8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8E5CFBD-577D-4BC8-97B9-14D67999BA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559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485EA-99C8-4065-A958-FA5FBAC508F8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8E5CFBD-577D-4BC8-97B9-14D67999BA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06824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33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485EA-99C8-4065-A958-FA5FBAC508F8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8E5CFBD-577D-4BC8-97B9-14D67999BA31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750"/>
              </a:spcAft>
              <a:buNone/>
              <a:defRPr sz="1350"/>
            </a:lvl1pPr>
            <a:lvl2pPr>
              <a:buNone/>
              <a:defRPr sz="900"/>
            </a:lvl2pPr>
            <a:lvl3pPr>
              <a:buNone/>
              <a:defRPr sz="750"/>
            </a:lvl3pPr>
            <a:lvl4pPr>
              <a:buNone/>
              <a:defRPr sz="675"/>
            </a:lvl4pPr>
            <a:lvl5pPr>
              <a:buNone/>
              <a:defRPr sz="675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0449692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275"/>
            </a:lvl1pPr>
            <a:lvl2pPr>
              <a:buFontTx/>
              <a:buNone/>
              <a:defRPr sz="900"/>
            </a:lvl2pPr>
            <a:lvl3pPr>
              <a:buFontTx/>
              <a:buNone/>
              <a:defRPr sz="750"/>
            </a:lvl3pPr>
            <a:lvl4pPr>
              <a:buFontTx/>
              <a:buNone/>
              <a:defRPr sz="675"/>
            </a:lvl4pPr>
            <a:lvl5pPr>
              <a:buFontTx/>
              <a:buNone/>
              <a:defRPr sz="675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100" b="0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4"/>
            <a:ext cx="2667000" cy="365125"/>
          </a:xfrm>
        </p:spPr>
        <p:txBody>
          <a:bodyPr rtlCol="0"/>
          <a:lstStyle/>
          <a:p>
            <a:fld id="{F5A485EA-99C8-4065-A958-FA5FBAC508F8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100"/>
            </a:lvl1pPr>
          </a:lstStyle>
          <a:p>
            <a:fld id="{28E5CFBD-577D-4BC8-97B9-14D67999BA31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10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24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41709226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4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050">
                <a:solidFill>
                  <a:schemeClr val="tx2"/>
                </a:solidFill>
              </a:defRPr>
            </a:lvl1pPr>
          </a:lstStyle>
          <a:p>
            <a:fld id="{F5A485EA-99C8-4065-A958-FA5FBAC508F8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2" y="6248210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05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050" b="1">
                <a:solidFill>
                  <a:srgbClr val="FFFFFF"/>
                </a:solidFill>
              </a:defRPr>
            </a:lvl1pPr>
          </a:lstStyle>
          <a:p>
            <a:fld id="{28E5CFBD-577D-4BC8-97B9-14D67999BA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963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3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40030" indent="-240030" algn="l" rtl="0" eaLnBrk="1" latinLnBrk="0" hangingPunct="1">
        <a:spcBef>
          <a:spcPts val="525"/>
        </a:spcBef>
        <a:buClr>
          <a:schemeClr val="accent2"/>
        </a:buClr>
        <a:buSzPct val="60000"/>
        <a:buFont typeface="Wingdings"/>
        <a:buChar char=""/>
        <a:defRPr kumimoji="0" sz="2175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indent="-205740" algn="l" rtl="0" eaLnBrk="1" latinLnBrk="0" hangingPunct="1">
        <a:spcBef>
          <a:spcPts val="413"/>
        </a:spcBef>
        <a:buClr>
          <a:schemeClr val="accent1"/>
        </a:buClr>
        <a:buSzPct val="70000"/>
        <a:buFont typeface="Wingdings 2"/>
        <a:buChar char=""/>
        <a:defRPr kumimoji="0"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71450" algn="l" rtl="0" eaLnBrk="1" latinLnBrk="0" hangingPunct="1">
        <a:spcBef>
          <a:spcPts val="375"/>
        </a:spcBef>
        <a:buClr>
          <a:schemeClr val="accent2"/>
        </a:buClr>
        <a:buSzPct val="75000"/>
        <a:buFont typeface="Wingdings"/>
        <a:buChar char=""/>
        <a:defRPr kumimoji="0" sz="1725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-171450" algn="l" rtl="0" eaLnBrk="1" latinLnBrk="0" hangingPunct="1">
        <a:spcBef>
          <a:spcPts val="300"/>
        </a:spcBef>
        <a:buClr>
          <a:schemeClr val="accent3"/>
        </a:buClr>
        <a:buSzPct val="75000"/>
        <a:buFont typeface="Wingdings"/>
        <a:buChar char="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171450" algn="l" rtl="0" eaLnBrk="1" latinLnBrk="0" hangingPunct="1">
        <a:spcBef>
          <a:spcPts val="300"/>
        </a:spcBef>
        <a:buClr>
          <a:schemeClr val="accent4"/>
        </a:buClr>
        <a:buSzPct val="65000"/>
        <a:buFont typeface="Wingdings"/>
        <a:buChar char="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577340" indent="-17145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83080" indent="-17145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988820" indent="-17145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7145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Dr. Turner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dirty="0"/>
              <a:t>Chapter 2 Part 3</a:t>
            </a:r>
          </a:p>
        </p:txBody>
      </p:sp>
    </p:spTree>
    <p:extLst>
      <p:ext uri="{BB962C8B-B14F-4D97-AF65-F5344CB8AC3E}">
        <p14:creationId xmlns:p14="http://schemas.microsoft.com/office/powerpoint/2010/main" val="8286009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Naming 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>
                  <a:buNone/>
                </a:pPr>
                <a:r>
                  <a:rPr lang="en-US" dirty="0"/>
                  <a:t>Name the following ions</a:t>
                </a:r>
              </a:p>
              <a:p>
                <a:pPr>
                  <a:buNone/>
                </a:pPr>
                <a:endParaRPr lang="en-US" dirty="0"/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dirty="0"/>
                  <a:t> Li</a:t>
                </a:r>
                <a:r>
                  <a:rPr lang="en-US" baseline="30000" dirty="0"/>
                  <a:t>+</a:t>
                </a:r>
                <a:r>
                  <a:rPr lang="en-US" dirty="0"/>
                  <a:t>			</a:t>
                </a:r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dirty="0"/>
                  <a:t> Cd</a:t>
                </a:r>
                <a:r>
                  <a:rPr lang="en-US" baseline="30000" dirty="0"/>
                  <a:t>2+</a:t>
                </a:r>
                <a:r>
                  <a:rPr lang="en-US" dirty="0"/>
                  <a:t>				</a:t>
                </a:r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0" dirty="0" smtClean="0">
                        <a:latin typeface="Cambria Math" panose="02040503050406030204" pitchFamily="18" charset="0"/>
                      </a:rPr>
                      <m:t>CH</m:t>
                    </m:r>
                    <m:r>
                      <a:rPr lang="en-US" i="0" baseline="-25000" dirty="0" smtClean="0">
                        <a:latin typeface="Cambria Math" panose="02040503050406030204" pitchFamily="18" charset="0"/>
                      </a:rPr>
                      <m:t>3</m:t>
                    </m:r>
                    <m:r>
                      <m:rPr>
                        <m:sty m:val="p"/>
                      </m:rPr>
                      <a:rPr lang="en-US" i="0" dirty="0" smtClean="0">
                        <a:latin typeface="Cambria Math" panose="02040503050406030204" pitchFamily="18" charset="0"/>
                      </a:rPr>
                      <m:t>COO</m:t>
                    </m:r>
                    <m:r>
                      <a:rPr lang="en-US" i="0" baseline="30000" dirty="0" smtClean="0"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US" baseline="30000" dirty="0"/>
                  <a:t>	</a:t>
                </a:r>
                <a:r>
                  <a:rPr lang="en-US" dirty="0"/>
                  <a:t>	</a:t>
                </a:r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b="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dirty="0" smtClean="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p>
                        <m:r>
                          <a:rPr lang="en-US" b="0" i="0" dirty="0" smtClean="0">
                            <a:latin typeface="Cambria Math" panose="02040503050406030204" pitchFamily="18" charset="0"/>
                          </a:rPr>
                          <m:t>2−</m:t>
                        </m:r>
                      </m:sup>
                    </m:sSup>
                  </m:oMath>
                </a14:m>
                <a:r>
                  <a:rPr lang="en-US" dirty="0"/>
                  <a:t>	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l="-972" t="-9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136927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Forming Neutral Ionic Compounds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en-US" sz="2000" dirty="0"/>
                  <a:t>All ionic compounds are electrically neutral, so the total positive charge of the cations must balance the total negative charge of the anions in the formula</a:t>
                </a:r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 algn="ctr">
                  <a:buNone/>
                </a:pPr>
                <a:r>
                  <a:rPr lang="en-US" sz="2000" dirty="0"/>
                  <a:t>Total positive charge = Total negative charge</a:t>
                </a:r>
              </a:p>
              <a:p>
                <a:pPr marL="0" indent="0" algn="ctr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:r>
                  <a:rPr lang="en-US" sz="2000" dirty="0"/>
                  <a:t>For example, a compound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S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r</m:t>
                        </m:r>
                      </m:e>
                      <m:sup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2+</m:t>
                        </m:r>
                      </m:sup>
                    </m:sSup>
                  </m:oMath>
                </a14:m>
                <a:r>
                  <a:rPr lang="en-US" sz="2000" dirty="0"/>
                  <a:t> and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C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N</m:t>
                        </m:r>
                      </m:e>
                      <m:sup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2000" dirty="0"/>
                  <a:t> will have the formula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Sr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</a:rPr>
                              <m:t>CN</m:t>
                            </m:r>
                          </m:e>
                        </m:d>
                      </m:e>
                      <m:sub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l="-823" t="-814" r="-8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199523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Forming Neutral Ionic </a:t>
            </a:r>
            <a:r>
              <a:rPr lang="en-US" dirty="0"/>
              <a:t>Compounds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Form neutral compounds from the following pairs.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L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i</m:t>
                        </m:r>
                      </m:e>
                      <m:sup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p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2−</m:t>
                        </m:r>
                      </m:sup>
                    </m:sSup>
                  </m:oMath>
                </a14:m>
                <a:r>
                  <a:rPr lang="en-US" dirty="0"/>
                  <a:t> </a:t>
                </a:r>
              </a:p>
              <a:p>
                <a:pPr marL="0" indent="0">
                  <a:buNone/>
                </a:pPr>
                <a:r>
                  <a:rPr lang="en-US" dirty="0"/>
                  <a:t>        </a:t>
                </a:r>
              </a:p>
              <a:p>
                <a:pPr marL="457200" indent="-457200">
                  <a:buFont typeface="+mj-lt"/>
                  <a:buAutoNum type="alphaUcPeriod" startAt="2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M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  <m:sup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2+</m:t>
                        </m:r>
                      </m:sup>
                    </m:sSup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i="0">
                                <a:latin typeface="Cambria Math" panose="02040503050406030204" pitchFamily="18" charset="0"/>
                              </a:rPr>
                              <m:t>SO</m:t>
                            </m:r>
                          </m:e>
                          <m:sub>
                            <m:r>
                              <a:rPr lang="en-US" i="0">
                                <a:latin typeface="Cambria Math" panose="02040503050406030204" pitchFamily="18" charset="0"/>
                              </a:rPr>
                              <m:t>4</m:t>
                            </m:r>
                          </m:sub>
                        </m:sSub>
                      </m:e>
                      <m:sup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2−</m:t>
                        </m:r>
                      </m:sup>
                    </m:sSup>
                  </m:oMath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        </a:t>
                </a:r>
              </a:p>
              <a:p>
                <a:pPr marL="457200" indent="-457200">
                  <a:buFont typeface="+mj-lt"/>
                  <a:buAutoNum type="alphaUcPeriod" startAt="3"/>
                </a:pP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A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l</m:t>
                        </m:r>
                      </m:e>
                      <m:sup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3+</m:t>
                        </m:r>
                      </m:sup>
                    </m:sSup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i="0">
                            <a:latin typeface="Cambria Math" panose="02040503050406030204" pitchFamily="18" charset="0"/>
                          </a:rPr>
                          <m:t>Cl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i="0">
                                <a:latin typeface="Cambria Math" panose="02040503050406030204" pitchFamily="18" charset="0"/>
                              </a:rPr>
                              <m:t>O</m:t>
                            </m:r>
                          </m:e>
                          <m:sub>
                            <m:r>
                              <a:rPr lang="en-US" i="0">
                                <a:latin typeface="Cambria Math" panose="02040503050406030204" pitchFamily="18" charset="0"/>
                              </a:rPr>
                              <m:t>4</m:t>
                            </m:r>
                          </m:sub>
                        </m:sSub>
                      </m:e>
                      <m:sup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        </a:t>
                </a:r>
              </a:p>
              <a:p>
                <a:pPr marL="457200" indent="-457200">
                  <a:buFont typeface="+mj-lt"/>
                  <a:buAutoNum type="alphaUcPeriod" startAt="4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F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2+</m:t>
                        </m:r>
                      </m:sup>
                    </m:sSup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i="0" smtClean="0">
                            <a:latin typeface="Cambria Math" panose="02040503050406030204" pitchFamily="18" charset="0"/>
                          </a:rPr>
                          <m:t>N</m:t>
                        </m:r>
                      </m:e>
                      <m:sup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i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l="-972" t="-9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58205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Forming Neutral Ionic Compounds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What is the formula for a compound made from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i="0" dirty="0" smtClean="0">
                            <a:latin typeface="Cambria Math" panose="02040503050406030204" pitchFamily="18" charset="0"/>
                          </a:rPr>
                          <m:t>Na</m:t>
                        </m:r>
                      </m:e>
                      <m:sup>
                        <m:r>
                          <a:rPr lang="en-US" b="0" i="0" dirty="0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i="0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p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2−</m:t>
                        </m:r>
                      </m:sup>
                    </m:sSup>
                  </m:oMath>
                </a14:m>
                <a:r>
                  <a:rPr lang="en-US" dirty="0"/>
                  <a:t>?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dirty="0" err="1"/>
                  <a:t>NaO</a:t>
                </a:r>
                <a:endParaRPr lang="en-US" dirty="0"/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dirty="0"/>
                  <a:t>NaO</a:t>
                </a:r>
                <a:r>
                  <a:rPr lang="en-US" baseline="-25000" dirty="0"/>
                  <a:t>2</a:t>
                </a:r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dirty="0"/>
                  <a:t>Na</a:t>
                </a:r>
                <a:r>
                  <a:rPr lang="en-US" baseline="-25000" dirty="0"/>
                  <a:t>2</a:t>
                </a:r>
                <a:r>
                  <a:rPr lang="en-US" dirty="0"/>
                  <a:t>O</a:t>
                </a:r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dirty="0"/>
                  <a:t>Na</a:t>
                </a:r>
                <a:r>
                  <a:rPr lang="en-US" baseline="-25000" dirty="0"/>
                  <a:t>2</a:t>
                </a:r>
                <a:r>
                  <a:rPr lang="en-US" dirty="0"/>
                  <a:t>O</a:t>
                </a:r>
                <a:r>
                  <a:rPr lang="en-US" baseline="-25000" dirty="0"/>
                  <a:t>2</a:t>
                </a:r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dirty="0"/>
                  <a:t>NaO</a:t>
                </a:r>
                <a:r>
                  <a:rPr lang="en-US" baseline="-25000" dirty="0"/>
                  <a:t>3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972" t="-9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991814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Naming ionic compounds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7" y="1600199"/>
            <a:ext cx="5318595" cy="4850027"/>
          </a:xfrm>
        </p:spPr>
        <p:txBody>
          <a:bodyPr>
            <a:normAutofit/>
          </a:bodyPr>
          <a:lstStyle/>
          <a:p>
            <a:r>
              <a:rPr lang="en-US" sz="2000" dirty="0"/>
              <a:t>First name the cation</a:t>
            </a:r>
          </a:p>
          <a:p>
            <a:pPr lvl="1"/>
            <a:r>
              <a:rPr lang="en-US" sz="2000" dirty="0"/>
              <a:t>If the cation metal comes from groups 1, 2, or 3, it has a fixed charge, so the charge does not need to be written</a:t>
            </a:r>
          </a:p>
          <a:p>
            <a:pPr lvl="1"/>
            <a:r>
              <a:rPr lang="en-US" sz="2000" dirty="0"/>
              <a:t>If the cation metal without a fixed charge, include the charge as a roman numeral </a:t>
            </a:r>
          </a:p>
          <a:p>
            <a:pPr lvl="1"/>
            <a:r>
              <a:rPr lang="en-US" sz="2000" dirty="0"/>
              <a:t>no space is needed between the symbol and parenthesis</a:t>
            </a:r>
          </a:p>
          <a:p>
            <a:pPr lvl="2"/>
            <a:r>
              <a:rPr lang="en-US" sz="2000" dirty="0"/>
              <a:t> Ex. iron(II) is correct; iron (II) is not</a:t>
            </a:r>
          </a:p>
          <a:p>
            <a:r>
              <a:rPr lang="en-US" sz="2000" dirty="0"/>
              <a:t>Then name the anion </a:t>
            </a:r>
          </a:p>
          <a:p>
            <a:pPr lvl="1"/>
            <a:r>
              <a:rPr lang="en-US" sz="2000" dirty="0"/>
              <a:t>Adjust the ending of elements to end in </a:t>
            </a:r>
          </a:p>
          <a:p>
            <a:pPr marL="274320" lvl="1" indent="0">
              <a:buNone/>
            </a:pPr>
            <a:r>
              <a:rPr lang="en-US" sz="2000" i="1" dirty="0"/>
              <a:t>   –ide</a:t>
            </a:r>
          </a:p>
          <a:p>
            <a:pPr lvl="1"/>
            <a:r>
              <a:rPr lang="en-US" sz="2000" dirty="0"/>
              <a:t>For polyatomic anions, simply put the name of the polyatomic ion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476235" y="1782875"/>
          <a:ext cx="2131886" cy="4350100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10194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123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1002">
                <a:tc>
                  <a:txBody>
                    <a:bodyPr/>
                    <a:lstStyle/>
                    <a:p>
                      <a:r>
                        <a:rPr lang="en-US" dirty="0"/>
                        <a:t>Number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Roman</a:t>
                      </a:r>
                    </a:p>
                    <a:p>
                      <a:r>
                        <a:rPr lang="en-US" dirty="0"/>
                        <a:t> Numeral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1002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1002"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1002"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III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1002"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1002">
                <a:tc>
                  <a:txBody>
                    <a:bodyPr/>
                    <a:lstStyle/>
                    <a:p>
                      <a:r>
                        <a:rPr lang="en-US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1002">
                <a:tc>
                  <a:txBody>
                    <a:bodyPr/>
                    <a:lstStyle/>
                    <a:p>
                      <a:r>
                        <a:rPr lang="en-US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1002">
                <a:tc>
                  <a:txBody>
                    <a:bodyPr/>
                    <a:lstStyle/>
                    <a:p>
                      <a:r>
                        <a:rPr lang="en-US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VII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1002">
                <a:tc>
                  <a:txBody>
                    <a:bodyPr/>
                    <a:lstStyle/>
                    <a:p>
                      <a:r>
                        <a:rPr lang="en-US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VIII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1002">
                <a:tc>
                  <a:txBody>
                    <a:bodyPr/>
                    <a:lstStyle/>
                    <a:p>
                      <a:r>
                        <a:rPr lang="en-US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1002">
                <a:tc>
                  <a:txBody>
                    <a:bodyPr/>
                    <a:lstStyle/>
                    <a:p>
                      <a:r>
                        <a:rPr lang="en-US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02937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E838ED-A800-49CB-95BE-7D8FF323F6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Naming ionic compounds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27BCCE-744B-4A17-A80A-11737DC98C3C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Name the compound Mn(CO</a:t>
            </a:r>
            <a:r>
              <a:rPr lang="en-US" baseline="-25000" dirty="0"/>
              <a:t>3</a:t>
            </a:r>
            <a:r>
              <a:rPr lang="en-US" dirty="0"/>
              <a:t>)</a:t>
            </a:r>
            <a:r>
              <a:rPr lang="en-US" baseline="-25000" dirty="0"/>
              <a:t>2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47259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Naming ionic compounds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Name the following compounds</a:t>
            </a:r>
          </a:p>
          <a:p>
            <a:pPr marL="0" indent="0">
              <a:buNone/>
            </a:pPr>
            <a:r>
              <a:rPr lang="en-US" dirty="0"/>
              <a:t>		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SnO</a:t>
            </a:r>
            <a:r>
              <a:rPr lang="en-US" baseline="-25000" dirty="0"/>
              <a:t>2		</a:t>
            </a:r>
            <a:endParaRPr lang="en-US" dirty="0"/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NH</a:t>
            </a:r>
            <a:r>
              <a:rPr lang="en-US" baseline="-25000" dirty="0"/>
              <a:t>4</a:t>
            </a:r>
            <a:r>
              <a:rPr lang="en-US" dirty="0"/>
              <a:t>NO</a:t>
            </a:r>
            <a:r>
              <a:rPr lang="en-US" baseline="-25000" dirty="0"/>
              <a:t>3</a:t>
            </a:r>
          </a:p>
          <a:p>
            <a:pPr marL="0" indent="0">
              <a:buNone/>
            </a:pPr>
            <a:r>
              <a:rPr lang="en-US" baseline="30000" dirty="0"/>
              <a:t> </a:t>
            </a:r>
            <a:r>
              <a:rPr lang="en-US" dirty="0"/>
              <a:t>		</a:t>
            </a:r>
          </a:p>
          <a:p>
            <a:pPr marL="0" indent="0">
              <a:buNone/>
            </a:pPr>
            <a:r>
              <a:rPr lang="en-US" dirty="0"/>
              <a:t>		</a:t>
            </a:r>
            <a:r>
              <a:rPr lang="en-US" baseline="-25000" dirty="0"/>
              <a:t>	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16733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Ionic Compounds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What is the name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0" dirty="0" smtClean="0">
                        <a:latin typeface="Cambria Math" panose="02040503050406030204" pitchFamily="18" charset="0"/>
                      </a:rPr>
                      <m:t>Mg</m:t>
                    </m:r>
                    <m:r>
                      <a:rPr lang="en-US" i="0" baseline="-25000" dirty="0"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i="0" dirty="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i="0" dirty="0">
                        <a:latin typeface="Cambria Math" panose="02040503050406030204" pitchFamily="18" charset="0"/>
                      </a:rPr>
                      <m:t>PO</m:t>
                    </m:r>
                    <m:r>
                      <a:rPr lang="en-US" i="0" baseline="-25000" dirty="0">
                        <a:latin typeface="Cambria Math" panose="02040503050406030204" pitchFamily="18" charset="0"/>
                      </a:rPr>
                      <m:t>4</m:t>
                    </m:r>
                    <m:r>
                      <a:rPr lang="en-US" i="0" dirty="0"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i="0" baseline="-25000" dirty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i="0" dirty="0" smtClean="0">
                        <a:latin typeface="Cambria Math" panose="02040503050406030204" pitchFamily="18" charset="0"/>
                      </a:rPr>
                      <m:t>?</m:t>
                    </m:r>
                  </m:oMath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dirty="0"/>
                  <a:t>magnesium phosphorus oxide</a:t>
                </a:r>
                <a:endParaRPr lang="en-US" baseline="-25000" dirty="0"/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dirty="0" err="1"/>
                  <a:t>trimagnesium</a:t>
                </a:r>
                <a:r>
                  <a:rPr lang="en-US" dirty="0"/>
                  <a:t> diphosphate</a:t>
                </a:r>
                <a:endParaRPr lang="en-US" baseline="-25000" dirty="0"/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dirty="0"/>
                  <a:t>magnesium phosphate</a:t>
                </a:r>
                <a:endParaRPr lang="en-US" baseline="-25000" dirty="0"/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dirty="0"/>
                  <a:t>magnesium phosphide</a:t>
                </a:r>
                <a:endParaRPr lang="en-US" baseline="-25000" dirty="0"/>
              </a:p>
              <a:p>
                <a:pPr marL="514350" indent="-514350">
                  <a:buFont typeface="+mj-lt"/>
                  <a:buAutoNum type="alphaUcPeriod"/>
                </a:pPr>
                <a:endParaRPr lang="en-US" baseline="-25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972" t="-9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935406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Naming Hydrates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612647" y="1600200"/>
                <a:ext cx="4626617" cy="4495800"/>
              </a:xfrm>
            </p:spPr>
            <p:txBody>
              <a:bodyPr>
                <a:normAutofit/>
              </a:bodyPr>
              <a:lstStyle/>
              <a:p>
                <a:r>
                  <a:rPr lang="en-US" sz="2000" dirty="0"/>
                  <a:t>Some ionic compounds also have waters of hydration that get trapped in the lattice structure when forming the ionic compound.</a:t>
                </a:r>
              </a:p>
              <a:p>
                <a:r>
                  <a:rPr lang="en-US" sz="2000" dirty="0"/>
                  <a:t>These compounds are called hydrates</a:t>
                </a:r>
              </a:p>
              <a:p>
                <a:r>
                  <a:rPr lang="en-US" sz="2000" dirty="0"/>
                  <a:t>To name hydrates, first, name the ionic compound, and then combine a prefix that identifies the number of water molecules with the word hydrate</a:t>
                </a:r>
              </a:p>
              <a:p>
                <a:pPr lvl="1"/>
                <a:r>
                  <a:rPr lang="en-US" sz="2000" dirty="0"/>
                  <a:t>Ex.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CuS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∙5 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O</m:t>
                    </m:r>
                  </m:oMath>
                </a14:m>
                <a:r>
                  <a:rPr lang="en-US" sz="2000" dirty="0"/>
                  <a:t> is copper(II) sulfate pentahydrate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612647" y="1600200"/>
                <a:ext cx="4626617" cy="4495800"/>
              </a:xfrm>
              <a:blipFill rotWithShape="0">
                <a:blip r:embed="rId2"/>
                <a:stretch>
                  <a:fillRect t="-814" r="-19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5700583" y="1878228"/>
          <a:ext cx="2978150" cy="4081022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19189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591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1002">
                <a:tc>
                  <a:txBody>
                    <a:bodyPr/>
                    <a:lstStyle/>
                    <a:p>
                      <a:r>
                        <a:rPr lang="en-US" dirty="0"/>
                        <a:t>Number of Atoms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Prefix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1002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mon(o)-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1002"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di-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1002"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tri-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1002"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tetr</a:t>
                      </a:r>
                      <a:r>
                        <a:rPr lang="en-US" dirty="0"/>
                        <a:t>(a)-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1002">
                <a:tc>
                  <a:txBody>
                    <a:bodyPr/>
                    <a:lstStyle/>
                    <a:p>
                      <a:r>
                        <a:rPr lang="en-US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pent(a)-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1002">
                <a:tc>
                  <a:txBody>
                    <a:bodyPr/>
                    <a:lstStyle/>
                    <a:p>
                      <a:r>
                        <a:rPr lang="en-US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hex(a)-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1002">
                <a:tc>
                  <a:txBody>
                    <a:bodyPr/>
                    <a:lstStyle/>
                    <a:p>
                      <a:r>
                        <a:rPr lang="en-US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hept</a:t>
                      </a:r>
                      <a:r>
                        <a:rPr lang="en-US" dirty="0"/>
                        <a:t>(a)-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1002">
                <a:tc>
                  <a:txBody>
                    <a:bodyPr/>
                    <a:lstStyle/>
                    <a:p>
                      <a:r>
                        <a:rPr lang="en-US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oct</a:t>
                      </a:r>
                      <a:r>
                        <a:rPr lang="en-US" dirty="0"/>
                        <a:t>(a)-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1002">
                <a:tc>
                  <a:txBody>
                    <a:bodyPr/>
                    <a:lstStyle/>
                    <a:p>
                      <a:r>
                        <a:rPr lang="en-US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non(a)-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1002">
                <a:tc>
                  <a:txBody>
                    <a:bodyPr/>
                    <a:lstStyle/>
                    <a:p>
                      <a:r>
                        <a:rPr lang="en-US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dec</a:t>
                      </a:r>
                      <a:r>
                        <a:rPr lang="en-US" dirty="0"/>
                        <a:t>(a)-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71624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Naming Hydrates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Given that the oxide ion is O</a:t>
                </a:r>
                <a:r>
                  <a:rPr lang="en-US" baseline="30000" dirty="0"/>
                  <a:t>2−</a:t>
                </a:r>
                <a:r>
                  <a:rPr lang="en-US" dirty="0"/>
                  <a:t>, what is the name for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Pb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∙6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O</m:t>
                    </m:r>
                  </m:oMath>
                </a14:m>
                <a:r>
                  <a:rPr lang="en-US" dirty="0"/>
                  <a:t>?</a:t>
                </a:r>
              </a:p>
              <a:p>
                <a:pPr marL="514350" indent="-514350">
                  <a:buFont typeface="+mj-lt"/>
                  <a:buAutoNum type="alphaUcPeriod"/>
                </a:pPr>
                <a:endParaRPr lang="en-US" dirty="0"/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dirty="0"/>
                  <a:t>lead oxide hexahydrate</a:t>
                </a:r>
                <a:endParaRPr lang="en-US" baseline="30000" dirty="0"/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dirty="0" err="1"/>
                  <a:t>monolead</a:t>
                </a:r>
                <a:r>
                  <a:rPr lang="en-US" dirty="0"/>
                  <a:t> dioxide hexahydrate</a:t>
                </a:r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dirty="0"/>
                  <a:t>lead(II) oxide hexahydrate</a:t>
                </a:r>
                <a:endParaRPr lang="en-US" baseline="30000" dirty="0"/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dirty="0"/>
                  <a:t>lead oxide(II) hexahydrate</a:t>
                </a:r>
                <a:endParaRPr lang="en-US" baseline="30000" dirty="0"/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dirty="0"/>
                  <a:t>lead(IV) oxide hexahydrate</a:t>
                </a:r>
                <a:endParaRPr lang="en-US" baseline="30000" dirty="0"/>
              </a:p>
              <a:p>
                <a:pPr marL="0" indent="0">
                  <a:buNone/>
                </a:pPr>
                <a:endParaRPr lang="en-US" baseline="30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l="-972" t="-9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712694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Binary Nonmetals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612648" y="1600200"/>
                <a:ext cx="4725471" cy="4495800"/>
              </a:xfrm>
            </p:spPr>
            <p:txBody>
              <a:bodyPr>
                <a:noAutofit/>
              </a:bodyPr>
              <a:lstStyle/>
              <a:p>
                <a:r>
                  <a:rPr lang="en-US" sz="2000" dirty="0"/>
                  <a:t>First, name the first element with the appropriate prefix</a:t>
                </a:r>
              </a:p>
              <a:p>
                <a:pPr lvl="1"/>
                <a:r>
                  <a:rPr lang="en-US" sz="2000" dirty="0"/>
                  <a:t>A prefix </a:t>
                </a:r>
                <a:r>
                  <a:rPr lang="en-US" sz="2000" b="1" dirty="0"/>
                  <a:t>IS NOT</a:t>
                </a:r>
                <a:r>
                  <a:rPr lang="en-US" sz="2000" dirty="0"/>
                  <a:t> needed if there is only one atom of the first element</a:t>
                </a:r>
              </a:p>
              <a:p>
                <a:r>
                  <a:rPr lang="en-US" sz="2000" dirty="0"/>
                  <a:t>Second, name the second element with the appropriate prefix and change it to end in </a:t>
                </a:r>
                <a:r>
                  <a:rPr lang="en-US" sz="2000" i="1" dirty="0"/>
                  <a:t>-ide</a:t>
                </a:r>
              </a:p>
              <a:p>
                <a:pPr lvl="1"/>
                <a:r>
                  <a:rPr lang="en-US" sz="2000" dirty="0"/>
                  <a:t>A prefix </a:t>
                </a:r>
                <a:r>
                  <a:rPr lang="en-US" sz="2000" b="1" dirty="0"/>
                  <a:t>IS</a:t>
                </a:r>
                <a:r>
                  <a:rPr lang="en-US" sz="2000" dirty="0"/>
                  <a:t> needed if there is only one atom of the second element</a:t>
                </a:r>
              </a:p>
              <a:p>
                <a:r>
                  <a:rPr lang="en-US" sz="2000" dirty="0"/>
                  <a:t>Sometimes compounds are referred to with common names instead of the binary nonmetal nomenclature</a:t>
                </a:r>
              </a:p>
              <a:p>
                <a:pPr lvl="1"/>
                <a:r>
                  <a:rPr lang="en-US" sz="2000" dirty="0"/>
                  <a:t>Ex.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O</m:t>
                    </m:r>
                  </m:oMath>
                </a14:m>
                <a:r>
                  <a:rPr lang="en-US" sz="2000" dirty="0"/>
                  <a:t> is water and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N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sz="2000" dirty="0"/>
                  <a:t> is ammonia</a:t>
                </a:r>
              </a:p>
              <a:p>
                <a:endParaRPr lang="en-US" sz="2225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612648" y="1600200"/>
                <a:ext cx="4725471" cy="4495800"/>
              </a:xfrm>
              <a:blipFill rotWithShape="0">
                <a:blip r:embed="rId2"/>
                <a:stretch>
                  <a:fillRect t="-814" r="-12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7829544"/>
              </p:ext>
            </p:extLst>
          </p:nvPr>
        </p:nvGraphicFramePr>
        <p:xfrm>
          <a:off x="5700583" y="1878228"/>
          <a:ext cx="2978150" cy="4081022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19189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591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1002">
                <a:tc>
                  <a:txBody>
                    <a:bodyPr/>
                    <a:lstStyle/>
                    <a:p>
                      <a:r>
                        <a:rPr lang="en-US" dirty="0"/>
                        <a:t>Number of Atoms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Prefix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1002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mon(o)-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1002"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di-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1002"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tri-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1002"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tetr</a:t>
                      </a:r>
                      <a:r>
                        <a:rPr lang="en-US" dirty="0"/>
                        <a:t>(a)-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1002">
                <a:tc>
                  <a:txBody>
                    <a:bodyPr/>
                    <a:lstStyle/>
                    <a:p>
                      <a:r>
                        <a:rPr lang="en-US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pent(a)-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1002">
                <a:tc>
                  <a:txBody>
                    <a:bodyPr/>
                    <a:lstStyle/>
                    <a:p>
                      <a:r>
                        <a:rPr lang="en-US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hex(a)-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1002">
                <a:tc>
                  <a:txBody>
                    <a:bodyPr/>
                    <a:lstStyle/>
                    <a:p>
                      <a:r>
                        <a:rPr lang="en-US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hept</a:t>
                      </a:r>
                      <a:r>
                        <a:rPr lang="en-US" dirty="0"/>
                        <a:t>(a)-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1002">
                <a:tc>
                  <a:txBody>
                    <a:bodyPr/>
                    <a:lstStyle/>
                    <a:p>
                      <a:r>
                        <a:rPr lang="en-US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oct</a:t>
                      </a:r>
                      <a:r>
                        <a:rPr lang="en-US" dirty="0"/>
                        <a:t>(a)-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1002">
                <a:tc>
                  <a:txBody>
                    <a:bodyPr/>
                    <a:lstStyle/>
                    <a:p>
                      <a:r>
                        <a:rPr lang="en-US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non(a)-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1002">
                <a:tc>
                  <a:txBody>
                    <a:bodyPr/>
                    <a:lstStyle/>
                    <a:p>
                      <a:r>
                        <a:rPr lang="en-US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dec</a:t>
                      </a:r>
                      <a:r>
                        <a:rPr lang="en-US" dirty="0"/>
                        <a:t>(a)-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59703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Naming </a:t>
            </a:r>
            <a:r>
              <a:rPr lang="en-US" dirty="0" err="1"/>
              <a:t>Oxyacids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/>
              <a:t>Oxyacids</a:t>
            </a:r>
            <a:r>
              <a:rPr lang="en-US" dirty="0"/>
              <a:t> are compounds of hydrogen with a polyatomic ion</a:t>
            </a:r>
          </a:p>
          <a:p>
            <a:pPr lvl="1"/>
            <a:r>
              <a:rPr lang="en-US" dirty="0"/>
              <a:t>If the polyatomic ion ends in “</a:t>
            </a:r>
            <a:r>
              <a:rPr lang="en-US" dirty="0" err="1"/>
              <a:t>ite</a:t>
            </a:r>
            <a:r>
              <a:rPr lang="en-US" dirty="0"/>
              <a:t>” change it to “</a:t>
            </a:r>
            <a:r>
              <a:rPr lang="en-US" dirty="0" err="1"/>
              <a:t>ous</a:t>
            </a:r>
            <a:r>
              <a:rPr lang="en-US" dirty="0"/>
              <a:t>” followed by acid</a:t>
            </a:r>
          </a:p>
          <a:p>
            <a:pPr lvl="1"/>
            <a:r>
              <a:rPr lang="en-US" dirty="0"/>
              <a:t>If the polyatomic ion ends in “ate” change it to “</a:t>
            </a:r>
            <a:r>
              <a:rPr lang="en-US" dirty="0" err="1"/>
              <a:t>ic</a:t>
            </a:r>
            <a:r>
              <a:rPr lang="en-US" dirty="0"/>
              <a:t>” followed by acid Ex. nitrous acid and nitric acid</a:t>
            </a:r>
          </a:p>
          <a:p>
            <a:pPr lvl="1"/>
            <a:r>
              <a:rPr lang="en-US" dirty="0"/>
              <a:t>For sulfate and sulfite, modify the stem to appear sulfuric acid and sulfurous acid</a:t>
            </a:r>
          </a:p>
          <a:p>
            <a:pPr lvl="1"/>
            <a:r>
              <a:rPr lang="en-US" dirty="0"/>
              <a:t>For phosphate and </a:t>
            </a:r>
            <a:r>
              <a:rPr lang="en-US" dirty="0" err="1"/>
              <a:t>phosphite</a:t>
            </a:r>
            <a:r>
              <a:rPr lang="en-US" dirty="0"/>
              <a:t>, modify the stem to appear phosphoric and phosphorous acid</a:t>
            </a:r>
          </a:p>
        </p:txBody>
      </p:sp>
    </p:spTree>
    <p:extLst>
      <p:ext uri="{BB962C8B-B14F-4D97-AF65-F5344CB8AC3E}">
        <p14:creationId xmlns:p14="http://schemas.microsoft.com/office/powerpoint/2010/main" val="664181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Naming </a:t>
            </a:r>
            <a:r>
              <a:rPr lang="en-US" dirty="0" err="1"/>
              <a:t>Oxyacids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Name the following acids</a:t>
            </a:r>
          </a:p>
          <a:p>
            <a:pPr>
              <a:buNone/>
            </a:pPr>
            <a:endParaRPr lang="en-US" dirty="0"/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HNO</a:t>
            </a:r>
            <a:r>
              <a:rPr lang="en-US" baseline="-25000" dirty="0"/>
              <a:t>2</a:t>
            </a:r>
            <a:r>
              <a:rPr lang="en-US" dirty="0"/>
              <a:t>		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HClO</a:t>
            </a:r>
            <a:r>
              <a:rPr lang="en-US" baseline="-25000" dirty="0"/>
              <a:t>4</a:t>
            </a:r>
            <a:r>
              <a:rPr lang="en-US" dirty="0"/>
              <a:t>		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H</a:t>
            </a:r>
            <a:r>
              <a:rPr lang="en-US" baseline="-25000" dirty="0"/>
              <a:t>2</a:t>
            </a:r>
            <a:r>
              <a:rPr lang="en-US" dirty="0"/>
              <a:t>SO</a:t>
            </a:r>
            <a:r>
              <a:rPr lang="en-US" baseline="-25000" dirty="0"/>
              <a:t>3</a:t>
            </a:r>
            <a:r>
              <a:rPr lang="en-US" dirty="0"/>
              <a:t>				</a:t>
            </a:r>
          </a:p>
        </p:txBody>
      </p:sp>
    </p:spTree>
    <p:extLst>
      <p:ext uri="{BB962C8B-B14F-4D97-AF65-F5344CB8AC3E}">
        <p14:creationId xmlns:p14="http://schemas.microsoft.com/office/powerpoint/2010/main" val="25918653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Naming </a:t>
            </a:r>
            <a:r>
              <a:rPr lang="en-US" dirty="0" err="1"/>
              <a:t>Oxyacids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Given that the bromate ion is BrO</a:t>
            </a:r>
            <a:r>
              <a:rPr lang="en-US" baseline="-25000" dirty="0"/>
              <a:t>3</a:t>
            </a:r>
            <a:r>
              <a:rPr lang="en-US" baseline="30000" dirty="0"/>
              <a:t>−</a:t>
            </a:r>
            <a:r>
              <a:rPr lang="en-US" dirty="0"/>
              <a:t>, what is the name for HBrO</a:t>
            </a:r>
            <a:r>
              <a:rPr lang="en-US" baseline="-25000" dirty="0"/>
              <a:t>3</a:t>
            </a:r>
            <a:r>
              <a:rPr lang="en-US" dirty="0"/>
              <a:t>?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hydrogen bromine trioxide</a:t>
            </a:r>
            <a:endParaRPr lang="en-US" baseline="30000" dirty="0"/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hydrobromic acid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bromate acid</a:t>
            </a:r>
            <a:endParaRPr lang="en-US" baseline="30000" dirty="0"/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bromic acid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err="1"/>
              <a:t>bromous</a:t>
            </a:r>
            <a:r>
              <a:rPr lang="en-US" dirty="0"/>
              <a:t> acid</a:t>
            </a:r>
          </a:p>
          <a:p>
            <a:pPr marL="514350" indent="-514350">
              <a:buFont typeface="+mj-lt"/>
              <a:buAutoNum type="alphaU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70941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Naming Binary Acids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Binary acids consist of one or two hydrogen atoms bonded to a monoatomic anion of a group 16 or 17 element</a:t>
            </a:r>
          </a:p>
          <a:p>
            <a:pPr lvl="1"/>
            <a:r>
              <a:rPr lang="en-US" sz="2000" dirty="0"/>
              <a:t>Modify the stem of the characteristic stem of the nonmetal with the prefix “hydro” and the suffix “</a:t>
            </a:r>
            <a:r>
              <a:rPr lang="en-US" sz="2000" dirty="0" err="1"/>
              <a:t>ic</a:t>
            </a:r>
            <a:r>
              <a:rPr lang="en-US" sz="2000" dirty="0"/>
              <a:t>” followed by acid </a:t>
            </a:r>
          </a:p>
          <a:p>
            <a:pPr lvl="2"/>
            <a:r>
              <a:rPr lang="en-US" sz="2000" dirty="0"/>
              <a:t>Ex. </a:t>
            </a:r>
            <a:r>
              <a:rPr lang="en-US" sz="2000" dirty="0" err="1"/>
              <a:t>HCl</a:t>
            </a:r>
            <a:r>
              <a:rPr lang="en-US" sz="2000" dirty="0"/>
              <a:t> (</a:t>
            </a:r>
            <a:r>
              <a:rPr lang="en-US" sz="2000" dirty="0" err="1"/>
              <a:t>aq</a:t>
            </a:r>
            <a:r>
              <a:rPr lang="en-US" sz="2000" dirty="0"/>
              <a:t>) hydrochloric acid</a:t>
            </a:r>
          </a:p>
        </p:txBody>
      </p:sp>
    </p:spTree>
    <p:extLst>
      <p:ext uri="{BB962C8B-B14F-4D97-AF65-F5344CB8AC3E}">
        <p14:creationId xmlns:p14="http://schemas.microsoft.com/office/powerpoint/2010/main" val="319331861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Naming Binary Acids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Name the following compounds</a:t>
                </a:r>
              </a:p>
              <a:p>
                <a:pPr marL="0" indent="0">
                  <a:buNone/>
                </a:pPr>
                <a:r>
                  <a:rPr lang="en-US" dirty="0"/>
                  <a:t>		</a:t>
                </a:r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dirty="0"/>
                  <a:t> </a:t>
                </a:r>
                <a:r>
                  <a:rPr lang="en-US" dirty="0" err="1"/>
                  <a:t>HBr</a:t>
                </a:r>
                <a:r>
                  <a:rPr lang="en-US" dirty="0"/>
                  <a:t>		</a:t>
                </a:r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dirty="0"/>
                  <a:t> HF </a:t>
                </a:r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b="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S</m:t>
                    </m:r>
                  </m:oMath>
                </a14:m>
                <a:r>
                  <a:rPr lang="en-US" dirty="0"/>
                  <a:t>				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l="-972" t="-9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5064976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Nomenclature Review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dirty="0"/>
                  <a:t>Name the following substances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457200" lvl="0" indent="-457200">
                  <a:buFont typeface="+mj-lt"/>
                  <a:buAutoNum type="alphaUcPeriod"/>
                </a:pPr>
                <a:r>
                  <a:rPr lang="en-US" dirty="0"/>
                  <a:t> N</a:t>
                </a:r>
                <a:r>
                  <a:rPr lang="en-US" baseline="-25000" dirty="0"/>
                  <a:t>2</a:t>
                </a:r>
                <a:r>
                  <a:rPr lang="en-US" dirty="0"/>
                  <a:t>O</a:t>
                </a:r>
                <a:r>
                  <a:rPr lang="en-US" baseline="-25000" dirty="0"/>
                  <a:t>4		</a:t>
                </a:r>
              </a:p>
              <a:p>
                <a:pPr marL="457200" lvl="0" indent="-457200">
                  <a:buFont typeface="+mj-lt"/>
                  <a:buAutoNum type="alphaUcPeriod"/>
                </a:pP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B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r</m:t>
                        </m:r>
                      </m:e>
                      <m:sup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en-US" dirty="0"/>
              </a:p>
              <a:p>
                <a:pPr marL="457200" lvl="0" indent="-457200">
                  <a:buFont typeface="+mj-lt"/>
                  <a:buAutoNum type="alphaUcPeriod"/>
                </a:pPr>
                <a:r>
                  <a:rPr lang="en-US" dirty="0"/>
                  <a:t> PCl</a:t>
                </a:r>
                <a:r>
                  <a:rPr lang="en-US" baseline="-25000" dirty="0"/>
                  <a:t>5</a:t>
                </a:r>
              </a:p>
              <a:p>
                <a:pPr marL="457200" lvl="0" indent="-457200">
                  <a:buFont typeface="+mj-lt"/>
                  <a:buAutoNum type="alphaUcPeriod"/>
                </a:pPr>
                <a:r>
                  <a:rPr lang="en-US" dirty="0"/>
                  <a:t> HI			</a:t>
                </a:r>
              </a:p>
              <a:p>
                <a:pPr marL="457200" lvl="0" indent="-457200">
                  <a:buFont typeface="+mj-lt"/>
                  <a:buAutoNum type="alphaUcPeriod"/>
                </a:pPr>
                <a:r>
                  <a:rPr lang="en-US" dirty="0"/>
                  <a:t> HClO</a:t>
                </a:r>
                <a:r>
                  <a:rPr lang="en-US" baseline="-25000" dirty="0"/>
                  <a:t>4 </a:t>
                </a:r>
                <a:r>
                  <a:rPr lang="en-US" dirty="0"/>
                  <a:t>			</a:t>
                </a:r>
              </a:p>
              <a:p>
                <a:pPr marL="457200" lvl="0" indent="-457200">
                  <a:buFont typeface="+mj-lt"/>
                  <a:buAutoNum type="alphaUcPeriod"/>
                </a:pPr>
                <a:r>
                  <a:rPr lang="en-US" dirty="0"/>
                  <a:t> Be(NO</a:t>
                </a:r>
                <a:r>
                  <a:rPr lang="en-US" baseline="-25000" dirty="0"/>
                  <a:t>2</a:t>
                </a:r>
                <a:r>
                  <a:rPr lang="en-US" dirty="0"/>
                  <a:t>)</a:t>
                </a:r>
                <a:r>
                  <a:rPr lang="en-US" baseline="-25000" dirty="0"/>
                  <a:t>2	</a:t>
                </a:r>
                <a:r>
                  <a:rPr lang="en-US" dirty="0"/>
                  <a:t> </a:t>
                </a:r>
              </a:p>
              <a:p>
                <a:pPr marL="457200" lvl="0" indent="-457200">
                  <a:buFont typeface="+mj-lt"/>
                  <a:buAutoNum type="alphaUcPeriod"/>
                </a:pPr>
                <a:r>
                  <a:rPr lang="en-US" dirty="0"/>
                  <a:t> Cr</a:t>
                </a:r>
                <a:r>
                  <a:rPr lang="en-US" baseline="-25000" dirty="0"/>
                  <a:t>3</a:t>
                </a:r>
                <a:r>
                  <a:rPr lang="en-US" dirty="0"/>
                  <a:t>(PO</a:t>
                </a:r>
                <a:r>
                  <a:rPr lang="en-US" baseline="-25000" dirty="0"/>
                  <a:t>3</a:t>
                </a:r>
                <a:r>
                  <a:rPr lang="en-US" dirty="0"/>
                  <a:t>)</a:t>
                </a:r>
                <a:r>
                  <a:rPr lang="en-US" baseline="-25000" dirty="0"/>
                  <a:t>2		</a:t>
                </a:r>
                <a:endParaRPr lang="en-US" dirty="0"/>
              </a:p>
              <a:p>
                <a:pPr marL="457200" lvl="0" indent="-457200">
                  <a:buFont typeface="+mj-lt"/>
                  <a:buAutoNum type="alphaUcPeriod"/>
                </a:pPr>
                <a:r>
                  <a:rPr lang="en-US" dirty="0"/>
                  <a:t> PbCO</a:t>
                </a:r>
                <a:r>
                  <a:rPr lang="en-US" baseline="-25000" dirty="0"/>
                  <a:t>3</a:t>
                </a:r>
              </a:p>
              <a:p>
                <a:pPr marL="457200" lvl="0" indent="-457200">
                  <a:buFont typeface="+mj-lt"/>
                  <a:buAutoNum type="alphaUcPeriod"/>
                </a:pP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C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u</m:t>
                        </m:r>
                      </m:e>
                      <m:sup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3+</m:t>
                        </m:r>
                      </m:sup>
                    </m:sSup>
                  </m:oMath>
                </a14:m>
                <a:r>
                  <a:rPr lang="en-US" baseline="-25000" dirty="0"/>
                  <a:t>		­­­­­­	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l="-972" t="-9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865296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Naming Binary Nonmetals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Name the compound SO</a:t>
            </a:r>
            <a:r>
              <a:rPr lang="en-US" baseline="-25000" dirty="0"/>
              <a:t>2</a:t>
            </a:r>
            <a:r>
              <a:rPr lang="en-US" dirty="0"/>
              <a:t>.</a:t>
            </a:r>
          </a:p>
          <a:p>
            <a:pPr marL="514350" indent="-514350">
              <a:buFont typeface="+mj-lt"/>
              <a:buAutoNum type="alphaUcPeriod"/>
            </a:pPr>
            <a:endParaRPr lang="en-US" dirty="0"/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sulfur oxide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err="1"/>
              <a:t>monosulfur</a:t>
            </a:r>
            <a:r>
              <a:rPr lang="en-US" dirty="0"/>
              <a:t> oxide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err="1"/>
              <a:t>monosulfur</a:t>
            </a:r>
            <a:r>
              <a:rPr lang="en-US" dirty="0"/>
              <a:t> dioxide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sulfur dioxide</a:t>
            </a:r>
          </a:p>
        </p:txBody>
      </p:sp>
    </p:spTree>
    <p:extLst>
      <p:ext uri="{BB962C8B-B14F-4D97-AF65-F5344CB8AC3E}">
        <p14:creationId xmlns:p14="http://schemas.microsoft.com/office/powerpoint/2010/main" val="37309898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Naming Binary Nonmetals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/>
              <a:t>Name the following binary nonmetals</a:t>
            </a:r>
          </a:p>
          <a:p>
            <a:pPr>
              <a:buNone/>
            </a:pPr>
            <a:endParaRPr lang="en-US" dirty="0"/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SF</a:t>
            </a:r>
            <a:r>
              <a:rPr lang="en-US" baseline="-25000" dirty="0"/>
              <a:t>6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Br</a:t>
            </a:r>
            <a:r>
              <a:rPr lang="en-US" baseline="-25000" dirty="0"/>
              <a:t>2</a:t>
            </a:r>
            <a:r>
              <a:rPr lang="en-US" dirty="0"/>
              <a:t>O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S</a:t>
            </a:r>
            <a:r>
              <a:rPr lang="en-US" baseline="-25000" dirty="0"/>
              <a:t>4</a:t>
            </a:r>
            <a:r>
              <a:rPr lang="en-US" dirty="0"/>
              <a:t>N</a:t>
            </a:r>
            <a:r>
              <a:rPr lang="en-US" baseline="-25000" dirty="0"/>
              <a:t>2</a:t>
            </a:r>
            <a:endParaRPr lang="en-US" dirty="0"/>
          </a:p>
          <a:p>
            <a:pPr marL="514350" indent="-514350">
              <a:buNone/>
            </a:pPr>
            <a:endParaRPr lang="en-US" dirty="0"/>
          </a:p>
          <a:p>
            <a:pPr marL="514350" indent="-514350">
              <a:buFont typeface="+mj-lt"/>
              <a:buAutoNum type="alphaUcPeriod"/>
            </a:pPr>
            <a:endParaRPr lang="en-US" dirty="0"/>
          </a:p>
          <a:p>
            <a:pPr marL="514350" indent="-514350">
              <a:buFont typeface="+mj-lt"/>
              <a:buAutoNum type="alphaU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1501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Common Charges of Ions</a:t>
            </a:r>
          </a:p>
        </p:txBody>
      </p:sp>
      <p:pic>
        <p:nvPicPr>
          <p:cNvPr id="1028" name="Picture 4" descr="http://www.chem.qmul.ac.uk/iupac/AtWt/tabl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785" y="2118735"/>
            <a:ext cx="7172325" cy="3990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947351" y="2331308"/>
            <a:ext cx="321276" cy="2685535"/>
          </a:xfrm>
          <a:prstGeom prst="rect">
            <a:avLst/>
          </a:pr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264396" y="2726724"/>
            <a:ext cx="321276" cy="1507525"/>
          </a:xfrm>
          <a:prstGeom prst="rect">
            <a:avLst/>
          </a:prstGeom>
          <a:solidFill>
            <a:schemeClr val="accent3">
              <a:lumMod val="75000"/>
              <a:alpha val="3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61872" y="2331307"/>
            <a:ext cx="321276" cy="2685535"/>
          </a:xfrm>
          <a:prstGeom prst="rect">
            <a:avLst/>
          </a:prstGeom>
          <a:solidFill>
            <a:schemeClr val="accent2">
              <a:alpha val="3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866920" y="2726725"/>
            <a:ext cx="321276" cy="111210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6473563" y="2726725"/>
            <a:ext cx="321276" cy="708454"/>
          </a:xfrm>
          <a:prstGeom prst="rect">
            <a:avLst/>
          </a:prstGeom>
          <a:solidFill>
            <a:schemeClr val="accent5">
              <a:alpha val="3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6080206" y="2726724"/>
            <a:ext cx="321276" cy="708455"/>
          </a:xfrm>
          <a:prstGeom prst="rect">
            <a:avLst/>
          </a:prstGeom>
          <a:solidFill>
            <a:schemeClr val="accent6">
              <a:alpha val="3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82730" y="2726724"/>
            <a:ext cx="321276" cy="708455"/>
          </a:xfrm>
          <a:prstGeom prst="rect">
            <a:avLst/>
          </a:prstGeom>
          <a:solidFill>
            <a:schemeClr val="bg2">
              <a:lumMod val="50000"/>
              <a:alpha val="3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336589" y="2718487"/>
            <a:ext cx="321276" cy="2298356"/>
          </a:xfrm>
          <a:prstGeom prst="rect">
            <a:avLst/>
          </a:prstGeom>
          <a:solidFill>
            <a:schemeClr val="tx1">
              <a:alpha val="3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5285254" y="3509319"/>
            <a:ext cx="321276" cy="329513"/>
          </a:xfrm>
          <a:prstGeom prst="rect">
            <a:avLst/>
          </a:prstGeom>
          <a:solidFill>
            <a:schemeClr val="tx1">
              <a:alpha val="3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4904254" y="3904735"/>
            <a:ext cx="321276" cy="329514"/>
          </a:xfrm>
          <a:prstGeom prst="rect">
            <a:avLst/>
          </a:pr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78785" y="1810958"/>
            <a:ext cx="5107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+1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661872" y="1806615"/>
            <a:ext cx="5107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2"/>
                </a:solidFill>
              </a:rPr>
              <a:t>0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7170344" y="2156041"/>
                <a:ext cx="51074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−1</m:t>
                      </m:r>
                    </m:oMath>
                  </m:oMathPara>
                </a14:m>
                <a:endParaRPr lang="en-US" sz="1400" dirty="0">
                  <a:solidFill>
                    <a:schemeClr val="accent3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70344" y="2156041"/>
                <a:ext cx="510746" cy="30777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5960656" y="2156039"/>
                <a:ext cx="51074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±4</m:t>
                      </m:r>
                    </m:oMath>
                  </m:oMathPara>
                </a14:m>
                <a:endParaRPr lang="en-US" sz="1400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60656" y="2156039"/>
                <a:ext cx="510746" cy="30777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6363885" y="2161300"/>
                <a:ext cx="51074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−3</m:t>
                      </m:r>
                    </m:oMath>
                  </m:oMathPara>
                </a14:m>
                <a:endParaRPr lang="en-US" sz="1400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3885" y="2161300"/>
                <a:ext cx="510746" cy="307777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6758619" y="2156040"/>
                <a:ext cx="51074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−2</m:t>
                      </m:r>
                    </m:oMath>
                  </m:oMathPara>
                </a14:m>
                <a:endParaRPr lang="en-US" sz="1400" dirty="0">
                  <a:solidFill>
                    <a:schemeClr val="accent4"/>
                  </a:solidFill>
                </a:endParaRPr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58619" y="2156040"/>
                <a:ext cx="510746" cy="307777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/>
          <p:cNvSpPr txBox="1"/>
          <p:nvPr/>
        </p:nvSpPr>
        <p:spPr>
          <a:xfrm>
            <a:off x="4832122" y="3009564"/>
            <a:ext cx="5107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+1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283995" y="2164170"/>
            <a:ext cx="5107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+2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224629" y="2993302"/>
            <a:ext cx="5107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+2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598880" y="2164170"/>
            <a:ext cx="5107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50000"/>
                  </a:schemeClr>
                </a:solidFill>
              </a:rPr>
              <a:t>+3</a:t>
            </a:r>
          </a:p>
        </p:txBody>
      </p:sp>
    </p:spTree>
    <p:extLst>
      <p:ext uri="{BB962C8B-B14F-4D97-AF65-F5344CB8AC3E}">
        <p14:creationId xmlns:p14="http://schemas.microsoft.com/office/powerpoint/2010/main" val="33415387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other elements have variable charges</a:t>
            </a:r>
          </a:p>
        </p:txBody>
      </p:sp>
      <p:pic>
        <p:nvPicPr>
          <p:cNvPr id="1028" name="Picture 4" descr="http://www.chem.qmul.ac.uk/iupac/AtWt/tabl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785" y="2118735"/>
            <a:ext cx="7172325" cy="3990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85302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Polyatomic ions to memorize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Content Placeholder 6"/>
              <p:cNvGraphicFramePr>
                <a:graphicFrameLocks noGrp="1"/>
              </p:cNvGraphicFramePr>
              <p:nvPr>
                <p:ph sz="quarter" idx="1"/>
                <p:extLst>
                  <p:ext uri="{D42A27DB-BD31-4B8C-83A1-F6EECF244321}">
                    <p14:modId xmlns:p14="http://schemas.microsoft.com/office/powerpoint/2010/main" val="1702976744"/>
                  </p:ext>
                </p:extLst>
              </p:nvPr>
            </p:nvGraphicFramePr>
            <p:xfrm>
              <a:off x="1486411" y="1872452"/>
              <a:ext cx="4078177" cy="4193987"/>
            </p:xfrm>
            <a:graphic>
              <a:graphicData uri="http://schemas.openxmlformats.org/drawingml/2006/table">
                <a:tbl>
                  <a:tblPr firstRow="1" firstCol="1" bandRow="1">
                    <a:tableStyleId>{3B4B98B0-60AC-42C2-AFA5-B58CD77FA1E5}</a:tableStyleId>
                  </a:tblPr>
                  <a:tblGrid>
                    <a:gridCol w="1613293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46488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272147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aseline="0" dirty="0">
                              <a:effectLst/>
                            </a:rPr>
                            <a:t>Name of Ion</a:t>
                          </a:r>
                          <a:endParaRPr lang="en-US" sz="1800" baseline="0" dirty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7282" marR="97282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aseline="0" dirty="0">
                              <a:effectLst/>
                            </a:rPr>
                            <a:t>Symbol</a:t>
                          </a:r>
                          <a:endParaRPr lang="en-US" sz="1800" baseline="0" dirty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7282" marR="97282" marT="0" marB="0"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71431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="0" dirty="0">
                              <a:effectLst/>
                            </a:rPr>
                            <a:t>Ammonium</a:t>
                          </a:r>
                          <a:endParaRPr lang="en-US" sz="1800" b="0" dirty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7282" marR="97282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8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sSub>
                                      <m:sSubPr>
                                        <m:ctrlPr>
                                          <a:rPr lang="en-US" sz="1800" i="1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NH</m:t>
                                        </m:r>
                                      </m:e>
                                      <m:sub>
                                        <m:r>
                                          <a:rPr lang="en-US" sz="18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4</m:t>
                                        </m:r>
                                      </m:sub>
                                    </m:sSub>
                                  </m:e>
                                  <m:sup>
                                    <m:r>
                                      <a:rPr lang="en-US" sz="18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800" dirty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7282" marR="97282" marT="0" marB="0"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260892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="0">
                              <a:effectLst/>
                            </a:rPr>
                            <a:t>Acetate</a:t>
                          </a:r>
                          <a:endParaRPr lang="en-US" sz="1800" b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7282" marR="97282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8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sSub>
                                      <m:sSubPr>
                                        <m:ctrlPr>
                                          <a:rPr lang="en-US" sz="1800" i="1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C</m:t>
                                        </m:r>
                                      </m:e>
                                      <m:sub>
                                        <m:r>
                                          <a:rPr lang="en-US" sz="18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n-US" sz="1800" i="1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H</m:t>
                                        </m:r>
                                      </m:e>
                                      <m:sub>
                                        <m:r>
                                          <a:rPr lang="en-US" sz="18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3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n-US" sz="1800" i="1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O</m:t>
                                        </m:r>
                                      </m:e>
                                      <m:sub>
                                        <m:r>
                                          <a:rPr lang="en-US" sz="18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e>
                                  <m:sup>
                                    <m:r>
                                      <a:rPr lang="en-US" sz="18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</m:sup>
                                </m:sSup>
                                <m:r>
                                  <a:rPr lang="en-US" sz="1800">
                                    <a:effectLst/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800">
                                    <a:effectLst/>
                                    <a:latin typeface="Cambria Math" panose="02040503050406030204" pitchFamily="18" charset="0"/>
                                  </a:rPr>
                                  <m:t>or</m:t>
                                </m:r>
                                <m:r>
                                  <a:rPr lang="en-US" sz="1800">
                                    <a:effectLst/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sSup>
                                  <m:sSupPr>
                                    <m:ctrlPr>
                                      <a:rPr lang="en-US" sz="18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8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C</m:t>
                                    </m:r>
                                    <m:sSub>
                                      <m:sSubPr>
                                        <m:ctrlPr>
                                          <a:rPr lang="en-US" sz="1800" i="1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H</m:t>
                                        </m:r>
                                      </m:e>
                                      <m:sub>
                                        <m:r>
                                          <a:rPr lang="en-US" sz="18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3</m:t>
                                        </m:r>
                                      </m:sub>
                                    </m:sSub>
                                    <m:r>
                                      <m:rPr>
                                        <m:sty m:val="p"/>
                                      </m:rPr>
                                      <a:rPr lang="en-US" sz="18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COO</m:t>
                                    </m:r>
                                  </m:e>
                                  <m:sup>
                                    <m:r>
                                      <a:rPr lang="en-US" sz="18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800" dirty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7282" marR="97282" marT="0" marB="0"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260892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="0" dirty="0">
                              <a:effectLst/>
                            </a:rPr>
                            <a:t>Cyanide</a:t>
                          </a:r>
                          <a:endParaRPr lang="en-US" sz="1800" b="0" dirty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7282" marR="97282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8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8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CN</m:t>
                                    </m:r>
                                  </m:e>
                                  <m:sup>
                                    <m:r>
                                      <a:rPr lang="en-US" sz="18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800" dirty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7282" marR="97282" marT="0" marB="0"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260892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="0">
                              <a:effectLst/>
                            </a:rPr>
                            <a:t>Hydroxide</a:t>
                          </a:r>
                          <a:endParaRPr lang="en-US" sz="1800" b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7282" marR="97282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8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8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OH</m:t>
                                    </m:r>
                                  </m:e>
                                  <m:sup>
                                    <m:r>
                                      <a:rPr lang="en-US" sz="18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800" dirty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7282" marR="97282" marT="0" marB="0"/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260892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="0">
                              <a:effectLst/>
                            </a:rPr>
                            <a:t>Chlorate</a:t>
                          </a:r>
                          <a:endParaRPr lang="en-US" sz="1800" b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7282" marR="97282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8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sSub>
                                      <m:sSubPr>
                                        <m:ctrlPr>
                                          <a:rPr lang="en-US" sz="1800" i="1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ClO</m:t>
                                        </m:r>
                                      </m:e>
                                      <m:sub>
                                        <m:r>
                                          <a:rPr lang="en-US" sz="18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3</m:t>
                                        </m:r>
                                      </m:sub>
                                    </m:sSub>
                                  </m:e>
                                  <m:sup>
                                    <m:r>
                                      <a:rPr lang="en-US" sz="18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800" dirty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7282" marR="97282" marT="0" marB="0"/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260892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="0">
                              <a:effectLst/>
                            </a:rPr>
                            <a:t>Perchlorate</a:t>
                          </a:r>
                          <a:endParaRPr lang="en-US" sz="1800" b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7282" marR="97282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8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sSub>
                                      <m:sSubPr>
                                        <m:ctrlPr>
                                          <a:rPr lang="en-US" sz="1800" i="1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ClO</m:t>
                                        </m:r>
                                      </m:e>
                                      <m:sub>
                                        <m:r>
                                          <a:rPr lang="en-US" sz="18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4</m:t>
                                        </m:r>
                                      </m:sub>
                                    </m:sSub>
                                  </m:e>
                                  <m:sup>
                                    <m:r>
                                      <a:rPr lang="en-US" sz="18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800" dirty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7282" marR="97282" marT="0" marB="0"/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  <a:tr h="260892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="0">
                              <a:effectLst/>
                            </a:rPr>
                            <a:t>Nitrite</a:t>
                          </a:r>
                          <a:endParaRPr lang="en-US" sz="1800" b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7282" marR="97282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8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sSub>
                                      <m:sSubPr>
                                        <m:ctrlPr>
                                          <a:rPr lang="en-US" sz="1800" i="1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NO</m:t>
                                        </m:r>
                                      </m:e>
                                      <m:sub>
                                        <m:r>
                                          <a:rPr lang="en-US" sz="18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e>
                                  <m:sup>
                                    <m:r>
                                      <a:rPr lang="en-US" sz="18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800" dirty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7282" marR="97282" marT="0" marB="0"/>
                    </a:tc>
                    <a:extLst>
                      <a:ext uri="{0D108BD9-81ED-4DB2-BD59-A6C34878D82A}">
                        <a16:rowId xmlns:a16="http://schemas.microsoft.com/office/drawing/2014/main" val="10008"/>
                      </a:ext>
                    </a:extLst>
                  </a:tr>
                  <a:tr h="260892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="0">
                              <a:effectLst/>
                            </a:rPr>
                            <a:t>Nitrate</a:t>
                          </a:r>
                          <a:endParaRPr lang="en-US" sz="1800" b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7282" marR="97282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8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sSub>
                                      <m:sSubPr>
                                        <m:ctrlPr>
                                          <a:rPr lang="en-US" sz="1800" i="1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NO</m:t>
                                        </m:r>
                                      </m:e>
                                      <m:sub>
                                        <m:r>
                                          <a:rPr lang="en-US" sz="18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3</m:t>
                                        </m:r>
                                      </m:sub>
                                    </m:sSub>
                                  </m:e>
                                  <m:sup>
                                    <m:r>
                                      <a:rPr lang="en-US" sz="18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800" dirty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7282" marR="97282" marT="0" marB="0"/>
                    </a:tc>
                    <a:extLst>
                      <a:ext uri="{0D108BD9-81ED-4DB2-BD59-A6C34878D82A}">
                        <a16:rowId xmlns:a16="http://schemas.microsoft.com/office/drawing/2014/main" val="10009"/>
                      </a:ext>
                    </a:extLst>
                  </a:tr>
                  <a:tr h="284955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="0">
                              <a:effectLst/>
                            </a:rPr>
                            <a:t>Sulfite</a:t>
                          </a:r>
                          <a:endParaRPr lang="en-US" sz="1800" b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7282" marR="97282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8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sSub>
                                      <m:sSubPr>
                                        <m:ctrlPr>
                                          <a:rPr lang="en-US" sz="1800" i="1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SO</m:t>
                                        </m:r>
                                      </m:e>
                                      <m:sub>
                                        <m:r>
                                          <a:rPr lang="en-US" sz="18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3</m:t>
                                        </m:r>
                                      </m:sub>
                                    </m:sSub>
                                  </m:e>
                                  <m:sup>
                                    <m:r>
                                      <a:rPr lang="en-US" sz="18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2−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800" dirty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7282" marR="97282" marT="0" marB="0"/>
                    </a:tc>
                    <a:extLst>
                      <a:ext uri="{0D108BD9-81ED-4DB2-BD59-A6C34878D82A}">
                        <a16:rowId xmlns:a16="http://schemas.microsoft.com/office/drawing/2014/main" val="10010"/>
                      </a:ext>
                    </a:extLst>
                  </a:tr>
                  <a:tr h="284955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="0">
                              <a:effectLst/>
                            </a:rPr>
                            <a:t>Sulfate</a:t>
                          </a:r>
                          <a:endParaRPr lang="en-US" sz="1800" b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7282" marR="97282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8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sSub>
                                      <m:sSubPr>
                                        <m:ctrlPr>
                                          <a:rPr lang="en-US" sz="1800" i="1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SO</m:t>
                                        </m:r>
                                      </m:e>
                                      <m:sub>
                                        <m:r>
                                          <a:rPr lang="en-US" sz="18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4</m:t>
                                        </m:r>
                                      </m:sub>
                                    </m:sSub>
                                  </m:e>
                                  <m:sup>
                                    <m:r>
                                      <a:rPr lang="en-US" sz="18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2−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800" dirty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7282" marR="97282" marT="0" marB="0"/>
                    </a:tc>
                    <a:extLst>
                      <a:ext uri="{0D108BD9-81ED-4DB2-BD59-A6C34878D82A}">
                        <a16:rowId xmlns:a16="http://schemas.microsoft.com/office/drawing/2014/main" val="10011"/>
                      </a:ext>
                    </a:extLst>
                  </a:tr>
                  <a:tr h="284955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="0">
                              <a:effectLst/>
                            </a:rPr>
                            <a:t>Carbonate</a:t>
                          </a:r>
                          <a:endParaRPr lang="en-US" sz="1800" b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7282" marR="97282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8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sSub>
                                      <m:sSubPr>
                                        <m:ctrlPr>
                                          <a:rPr lang="en-US" sz="1800" i="1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CO</m:t>
                                        </m:r>
                                      </m:e>
                                      <m:sub>
                                        <m:r>
                                          <a:rPr lang="en-US" sz="18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3</m:t>
                                        </m:r>
                                      </m:sub>
                                    </m:sSub>
                                  </m:e>
                                  <m:sup>
                                    <m:r>
                                      <a:rPr lang="en-US" sz="18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2−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800" dirty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7282" marR="97282" marT="0" marB="0"/>
                    </a:tc>
                    <a:extLst>
                      <a:ext uri="{0D108BD9-81ED-4DB2-BD59-A6C34878D82A}">
                        <a16:rowId xmlns:a16="http://schemas.microsoft.com/office/drawing/2014/main" val="10012"/>
                      </a:ext>
                    </a:extLst>
                  </a:tr>
                  <a:tr h="284955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="0">
                              <a:effectLst/>
                            </a:rPr>
                            <a:t>Phosphite</a:t>
                          </a:r>
                          <a:endParaRPr lang="en-US" sz="1800" b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7282" marR="97282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8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sSub>
                                      <m:sSubPr>
                                        <m:ctrlPr>
                                          <a:rPr lang="en-US" sz="1800" i="1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PO</m:t>
                                        </m:r>
                                      </m:e>
                                      <m:sub>
                                        <m:r>
                                          <a:rPr lang="en-US" sz="18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3</m:t>
                                        </m:r>
                                      </m:sub>
                                    </m:sSub>
                                  </m:e>
                                  <m:sup>
                                    <m:r>
                                      <a:rPr lang="en-US" sz="18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3−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800" dirty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7282" marR="97282" marT="0" marB="0"/>
                    </a:tc>
                    <a:extLst>
                      <a:ext uri="{0D108BD9-81ED-4DB2-BD59-A6C34878D82A}">
                        <a16:rowId xmlns:a16="http://schemas.microsoft.com/office/drawing/2014/main" val="10013"/>
                      </a:ext>
                    </a:extLst>
                  </a:tr>
                  <a:tr h="284955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="0" dirty="0">
                              <a:effectLst/>
                            </a:rPr>
                            <a:t>Phosphate</a:t>
                          </a:r>
                          <a:endParaRPr lang="en-US" sz="1800" b="0" dirty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7282" marR="97282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8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sSub>
                                      <m:sSubPr>
                                        <m:ctrlPr>
                                          <a:rPr lang="en-US" sz="1800" i="1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PO</m:t>
                                        </m:r>
                                      </m:e>
                                      <m:sub>
                                        <m:r>
                                          <a:rPr lang="en-US" sz="18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4</m:t>
                                        </m:r>
                                      </m:sub>
                                    </m:sSub>
                                  </m:e>
                                  <m:sup>
                                    <m:r>
                                      <a:rPr lang="en-US" sz="18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3−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800" dirty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7282" marR="97282" marT="0" marB="0"/>
                    </a:tc>
                    <a:extLst>
                      <a:ext uri="{0D108BD9-81ED-4DB2-BD59-A6C34878D82A}">
                        <a16:rowId xmlns:a16="http://schemas.microsoft.com/office/drawing/2014/main" val="1001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Content Placeholder 6"/>
              <p:cNvGraphicFramePr>
                <a:graphicFrameLocks noGrp="1"/>
              </p:cNvGraphicFramePr>
              <p:nvPr>
                <p:ph sz="quarter" idx="1"/>
                <p:extLst>
                  <p:ext uri="{D42A27DB-BD31-4B8C-83A1-F6EECF244321}">
                    <p14:modId xmlns:p14="http://schemas.microsoft.com/office/powerpoint/2010/main" val="1702976744"/>
                  </p:ext>
                </p:extLst>
              </p:nvPr>
            </p:nvGraphicFramePr>
            <p:xfrm>
              <a:off x="1486411" y="1872452"/>
              <a:ext cx="4078177" cy="4193987"/>
            </p:xfrm>
            <a:graphic>
              <a:graphicData uri="http://schemas.openxmlformats.org/drawingml/2006/table">
                <a:tbl>
                  <a:tblPr firstRow="1" firstCol="1" bandRow="1">
                    <a:tableStyleId>{3B4B98B0-60AC-42C2-AFA5-B58CD77FA1E5}</a:tableStyleId>
                  </a:tblPr>
                  <a:tblGrid>
                    <a:gridCol w="1613293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46488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272161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aseline="0" dirty="0">
                              <a:effectLst/>
                            </a:rPr>
                            <a:t>Name of Ion</a:t>
                          </a:r>
                          <a:endParaRPr lang="en-US" sz="1800" baseline="0" dirty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7282" marR="97282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aseline="0" dirty="0">
                              <a:effectLst/>
                            </a:rPr>
                            <a:t>Symbol</a:t>
                          </a:r>
                          <a:endParaRPr lang="en-US" sz="1800" baseline="0" dirty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7282" marR="97282" marT="0" marB="0"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01752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="0" dirty="0">
                              <a:effectLst/>
                            </a:rPr>
                            <a:t>Ammonium</a:t>
                          </a:r>
                          <a:endParaRPr lang="en-US" sz="1800" b="0" dirty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7282" marR="97282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7282" marR="97282" marT="0" marB="0">
                        <a:blipFill>
                          <a:blip r:embed="rId2"/>
                          <a:stretch>
                            <a:fillRect l="-65432" t="-120408" r="-247" b="-124489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293497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="0">
                              <a:effectLst/>
                            </a:rPr>
                            <a:t>Acetate</a:t>
                          </a:r>
                          <a:endParaRPr lang="en-US" sz="1800" b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7282" marR="97282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7282" marR="97282" marT="0" marB="0">
                        <a:blipFill>
                          <a:blip r:embed="rId2"/>
                          <a:stretch>
                            <a:fillRect l="-65432" t="-220408" r="-247" b="-114489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293497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="0" dirty="0">
                              <a:effectLst/>
                            </a:rPr>
                            <a:t>Cyanide</a:t>
                          </a:r>
                          <a:endParaRPr lang="en-US" sz="1800" b="0" dirty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7282" marR="97282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7282" marR="97282" marT="0" marB="0">
                        <a:blipFill>
                          <a:blip r:embed="rId2"/>
                          <a:stretch>
                            <a:fillRect l="-65432" t="-327083" r="-247" b="-106875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293497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="0">
                              <a:effectLst/>
                            </a:rPr>
                            <a:t>Hydroxide</a:t>
                          </a:r>
                          <a:endParaRPr lang="en-US" sz="1800" b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7282" marR="97282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7282" marR="97282" marT="0" marB="0">
                        <a:blipFill>
                          <a:blip r:embed="rId2"/>
                          <a:stretch>
                            <a:fillRect l="-65432" t="-427083" r="-247" b="-96875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293497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="0">
                              <a:effectLst/>
                            </a:rPr>
                            <a:t>Chlorate</a:t>
                          </a:r>
                          <a:endParaRPr lang="en-US" sz="1800" b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7282" marR="97282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7282" marR="97282" marT="0" marB="0">
                        <a:blipFill>
                          <a:blip r:embed="rId2"/>
                          <a:stretch>
                            <a:fillRect l="-65432" t="-527083" r="-247" b="-86875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293497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="0">
                              <a:effectLst/>
                            </a:rPr>
                            <a:t>Perchlorate</a:t>
                          </a:r>
                          <a:endParaRPr lang="en-US" sz="1800" b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7282" marR="97282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7282" marR="97282" marT="0" marB="0">
                        <a:blipFill>
                          <a:blip r:embed="rId2"/>
                          <a:stretch>
                            <a:fillRect l="-65432" t="-627083" r="-247" b="-76875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  <a:tr h="293497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="0">
                              <a:effectLst/>
                            </a:rPr>
                            <a:t>Nitrite</a:t>
                          </a:r>
                          <a:endParaRPr lang="en-US" sz="1800" b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7282" marR="97282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7282" marR="97282" marT="0" marB="0">
                        <a:blipFill>
                          <a:blip r:embed="rId2"/>
                          <a:stretch>
                            <a:fillRect l="-65432" t="-712245" r="-247" b="-65306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8"/>
                      </a:ext>
                    </a:extLst>
                  </a:tr>
                  <a:tr h="293497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="0">
                              <a:effectLst/>
                            </a:rPr>
                            <a:t>Nitrate</a:t>
                          </a:r>
                          <a:endParaRPr lang="en-US" sz="1800" b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7282" marR="97282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7282" marR="97282" marT="0" marB="0">
                        <a:blipFill>
                          <a:blip r:embed="rId2"/>
                          <a:stretch>
                            <a:fillRect l="-65432" t="-829167" r="-247" b="-5666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9"/>
                      </a:ext>
                    </a:extLst>
                  </a:tr>
                  <a:tr h="313119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="0">
                              <a:effectLst/>
                            </a:rPr>
                            <a:t>Sulfite</a:t>
                          </a:r>
                          <a:endParaRPr lang="en-US" sz="1800" b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7282" marR="97282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7282" marR="97282" marT="0" marB="0">
                        <a:blipFill>
                          <a:blip r:embed="rId2"/>
                          <a:stretch>
                            <a:fillRect l="-65432" t="-874510" r="-247" b="-433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10"/>
                      </a:ext>
                    </a:extLst>
                  </a:tr>
                  <a:tr h="313119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="0">
                              <a:effectLst/>
                            </a:rPr>
                            <a:t>Sulfate</a:t>
                          </a:r>
                          <a:endParaRPr lang="en-US" sz="1800" b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7282" marR="97282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7282" marR="97282" marT="0" marB="0">
                        <a:blipFill>
                          <a:blip r:embed="rId2"/>
                          <a:stretch>
                            <a:fillRect l="-65432" t="-955769" r="-247" b="-325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11"/>
                      </a:ext>
                    </a:extLst>
                  </a:tr>
                  <a:tr h="313119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="0">
                              <a:effectLst/>
                            </a:rPr>
                            <a:t>Carbonate</a:t>
                          </a:r>
                          <a:endParaRPr lang="en-US" sz="1800" b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7282" marR="97282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7282" marR="97282" marT="0" marB="0">
                        <a:blipFill>
                          <a:blip r:embed="rId2"/>
                          <a:stretch>
                            <a:fillRect l="-65432" t="-1076471" r="-247" b="-23137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12"/>
                      </a:ext>
                    </a:extLst>
                  </a:tr>
                  <a:tr h="313119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="0">
                              <a:effectLst/>
                            </a:rPr>
                            <a:t>Phosphite</a:t>
                          </a:r>
                          <a:endParaRPr lang="en-US" sz="1800" b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7282" marR="97282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7282" marR="97282" marT="0" marB="0">
                        <a:blipFill>
                          <a:blip r:embed="rId2"/>
                          <a:stretch>
                            <a:fillRect l="-65432" t="-1153846" r="-247" b="-12692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13"/>
                      </a:ext>
                    </a:extLst>
                  </a:tr>
                  <a:tr h="313119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b="0" dirty="0">
                              <a:effectLst/>
                            </a:rPr>
                            <a:t>Phosphate</a:t>
                          </a:r>
                          <a:endParaRPr lang="en-US" sz="1800" b="0" dirty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97282" marR="97282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7282" marR="97282" marT="0" marB="0">
                        <a:blipFill>
                          <a:blip r:embed="rId2"/>
                          <a:stretch>
                            <a:fillRect l="-65432" t="-1278431" r="-247" b="-2941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1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8" name="Content Placeholder 7"/>
          <p:cNvSpPr>
            <a:spLocks noGrp="1"/>
          </p:cNvSpPr>
          <p:nvPr>
            <p:ph sz="quarter" idx="2"/>
          </p:nvPr>
        </p:nvSpPr>
        <p:spPr>
          <a:xfrm>
            <a:off x="6156959" y="1589567"/>
            <a:ext cx="2574141" cy="4572000"/>
          </a:xfrm>
        </p:spPr>
        <p:txBody>
          <a:bodyPr/>
          <a:lstStyle/>
          <a:p>
            <a:endParaRPr lang="en-US" dirty="0"/>
          </a:p>
          <a:p>
            <a:r>
              <a:rPr lang="en-US" dirty="0"/>
              <a:t>You need to know the name, symbol, and charge</a:t>
            </a:r>
          </a:p>
        </p:txBody>
      </p:sp>
    </p:spTree>
    <p:extLst>
      <p:ext uri="{BB962C8B-B14F-4D97-AF65-F5344CB8AC3E}">
        <p14:creationId xmlns:p14="http://schemas.microsoft.com/office/powerpoint/2010/main" val="2567145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Naming 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For polyatomic ions, just give the name of the polyatomic ion with “ion” at the end</a:t>
            </a:r>
          </a:p>
          <a:p>
            <a:pPr lvl="1"/>
            <a:r>
              <a:rPr lang="en-US" sz="2000" dirty="0"/>
              <a:t>Ex. NH</a:t>
            </a:r>
            <a:r>
              <a:rPr lang="en-US" sz="2000" baseline="-25000" dirty="0"/>
              <a:t>4</a:t>
            </a:r>
            <a:r>
              <a:rPr lang="en-US" sz="2000" baseline="30000" dirty="0"/>
              <a:t>+</a:t>
            </a:r>
            <a:r>
              <a:rPr lang="en-US" sz="2000" dirty="0"/>
              <a:t> is ammonium ion</a:t>
            </a:r>
          </a:p>
          <a:p>
            <a:r>
              <a:rPr lang="en-US" sz="2000" dirty="0"/>
              <a:t>For metals with fixed charges, give the name of the metal with “ion” at the end</a:t>
            </a:r>
          </a:p>
          <a:p>
            <a:pPr lvl="1"/>
            <a:r>
              <a:rPr lang="en-US" sz="2000" dirty="0"/>
              <a:t>Ex. Mg</a:t>
            </a:r>
            <a:r>
              <a:rPr lang="en-US" sz="2000" baseline="30000" dirty="0"/>
              <a:t>2+ </a:t>
            </a:r>
            <a:r>
              <a:rPr lang="en-US" sz="2000" dirty="0"/>
              <a:t>is magnesium ion</a:t>
            </a:r>
          </a:p>
        </p:txBody>
      </p:sp>
    </p:spTree>
    <p:extLst>
      <p:ext uri="{BB962C8B-B14F-4D97-AF65-F5344CB8AC3E}">
        <p14:creationId xmlns:p14="http://schemas.microsoft.com/office/powerpoint/2010/main" val="21065125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Naming 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For metals without a fixed oxidation number</a:t>
            </a:r>
          </a:p>
          <a:p>
            <a:pPr lvl="1"/>
            <a:r>
              <a:rPr lang="en-US" sz="2000" dirty="0"/>
              <a:t>Give the name of the metal </a:t>
            </a:r>
          </a:p>
          <a:p>
            <a:pPr lvl="1"/>
            <a:r>
              <a:rPr lang="en-US" sz="2000" dirty="0"/>
              <a:t>Indicate the charge in parenthesis </a:t>
            </a:r>
            <a:r>
              <a:rPr lang="en-US" sz="2000" b="1" dirty="0">
                <a:solidFill>
                  <a:srgbClr val="FF0000"/>
                </a:solidFill>
              </a:rPr>
              <a:t>without</a:t>
            </a:r>
            <a:r>
              <a:rPr lang="en-US" sz="2000" dirty="0"/>
              <a:t> a space between the symbol and parenthesis with “ion” at the end</a:t>
            </a:r>
          </a:p>
          <a:p>
            <a:pPr lvl="2"/>
            <a:r>
              <a:rPr lang="en-US" sz="2000" dirty="0"/>
              <a:t> Ex. tin(II) ion is correct; tin (II) is not</a:t>
            </a:r>
          </a:p>
          <a:p>
            <a:r>
              <a:rPr lang="en-US" sz="2000" dirty="0"/>
              <a:t>For nonmetal ions, adjust the ending of elements to end in </a:t>
            </a:r>
            <a:r>
              <a:rPr lang="en-US" sz="2000" i="1" dirty="0"/>
              <a:t>–ide </a:t>
            </a:r>
            <a:r>
              <a:rPr lang="en-US" sz="2000" dirty="0"/>
              <a:t>with “ion” at the end</a:t>
            </a:r>
          </a:p>
          <a:p>
            <a:pPr lvl="1"/>
            <a:r>
              <a:rPr lang="en-US" sz="2000" dirty="0"/>
              <a:t>Ex. N</a:t>
            </a:r>
            <a:r>
              <a:rPr lang="en-US" sz="2000" baseline="30000" dirty="0"/>
              <a:t>3-</a:t>
            </a:r>
            <a:r>
              <a:rPr lang="en-US" sz="2000" dirty="0"/>
              <a:t> </a:t>
            </a:r>
            <a:r>
              <a:rPr lang="en-US" sz="2000"/>
              <a:t>is nitride </a:t>
            </a:r>
            <a:r>
              <a:rPr lang="en-US" sz="2000" dirty="0"/>
              <a:t>ion</a:t>
            </a:r>
          </a:p>
        </p:txBody>
      </p:sp>
    </p:spTree>
    <p:extLst>
      <p:ext uri="{BB962C8B-B14F-4D97-AF65-F5344CB8AC3E}">
        <p14:creationId xmlns:p14="http://schemas.microsoft.com/office/powerpoint/2010/main" val="8141100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2">
      <a:majorFont>
        <a:latin typeface="Cambria Math"/>
        <a:ea typeface=""/>
        <a:cs typeface=""/>
      </a:majorFont>
      <a:minorFont>
        <a:latin typeface="Cambria Math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dian" id="{C81E0E53-31CD-4C35-8B6A-415A53D816AA}" vid="{DBE256A4-CD7B-437B-B054-3AB0F8BF082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3617</TotalTime>
  <Words>1124</Words>
  <Application>Microsoft Office PowerPoint</Application>
  <PresentationFormat>On-screen Show (4:3)</PresentationFormat>
  <Paragraphs>265</Paragraphs>
  <Slides>25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Calibri</vt:lpstr>
      <vt:lpstr>Cambria Math</vt:lpstr>
      <vt:lpstr>Wingdings</vt:lpstr>
      <vt:lpstr>Wingdings 2</vt:lpstr>
      <vt:lpstr>Median</vt:lpstr>
      <vt:lpstr>Chapter 2 Part 3</vt:lpstr>
      <vt:lpstr>Binary Nonmetals</vt:lpstr>
      <vt:lpstr>Naming Binary Nonmetals</vt:lpstr>
      <vt:lpstr>Naming Binary Nonmetals</vt:lpstr>
      <vt:lpstr>Common Charges of Ions</vt:lpstr>
      <vt:lpstr>The other elements have variable charges</vt:lpstr>
      <vt:lpstr>Polyatomic ions to memorize</vt:lpstr>
      <vt:lpstr>Naming ions</vt:lpstr>
      <vt:lpstr>Naming ions</vt:lpstr>
      <vt:lpstr>Naming ions</vt:lpstr>
      <vt:lpstr>Forming Neutral Ionic Compounds</vt:lpstr>
      <vt:lpstr>Forming Neutral Ionic Compounds</vt:lpstr>
      <vt:lpstr>Forming Neutral Ionic Compounds</vt:lpstr>
      <vt:lpstr>Naming ionic compounds</vt:lpstr>
      <vt:lpstr>Naming ionic compounds </vt:lpstr>
      <vt:lpstr>Naming ionic compounds </vt:lpstr>
      <vt:lpstr>Ionic Compounds</vt:lpstr>
      <vt:lpstr>Naming Hydrates</vt:lpstr>
      <vt:lpstr>Naming Hydrates</vt:lpstr>
      <vt:lpstr>Naming Oxyacids</vt:lpstr>
      <vt:lpstr>Naming Oxyacids</vt:lpstr>
      <vt:lpstr>Naming Oxyacids</vt:lpstr>
      <vt:lpstr>Naming Binary Acids</vt:lpstr>
      <vt:lpstr>Naming Binary Acids</vt:lpstr>
      <vt:lpstr>Nomenclature Review</vt:lpstr>
    </vt:vector>
  </TitlesOfParts>
  <Company>Armstrong State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6 Part 2</dc:title>
  <dc:creator>Walter Turner</dc:creator>
  <cp:lastModifiedBy>Walter Turner</cp:lastModifiedBy>
  <cp:revision>112</cp:revision>
  <dcterms:created xsi:type="dcterms:W3CDTF">2017-10-23T01:57:11Z</dcterms:created>
  <dcterms:modified xsi:type="dcterms:W3CDTF">2022-08-23T02:28:27Z</dcterms:modified>
</cp:coreProperties>
</file>