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300" r:id="rId2"/>
    <p:sldId id="341" r:id="rId3"/>
    <p:sldId id="322" r:id="rId4"/>
    <p:sldId id="380" r:id="rId5"/>
    <p:sldId id="315" r:id="rId6"/>
    <p:sldId id="374" r:id="rId7"/>
    <p:sldId id="312" r:id="rId8"/>
    <p:sldId id="334" r:id="rId9"/>
    <p:sldId id="314" r:id="rId10"/>
    <p:sldId id="375" r:id="rId11"/>
    <p:sldId id="343" r:id="rId12"/>
    <p:sldId id="318" r:id="rId13"/>
    <p:sldId id="316" r:id="rId14"/>
    <p:sldId id="257" r:id="rId15"/>
    <p:sldId id="320" r:id="rId16"/>
    <p:sldId id="344" r:id="rId17"/>
    <p:sldId id="324" r:id="rId18"/>
    <p:sldId id="332" r:id="rId19"/>
    <p:sldId id="392" r:id="rId20"/>
    <p:sldId id="262" r:id="rId21"/>
    <p:sldId id="386" r:id="rId22"/>
    <p:sldId id="388" r:id="rId23"/>
    <p:sldId id="389" r:id="rId24"/>
    <p:sldId id="39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80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BB0A73-4290-42EE-8607-95B664D737E7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n-US"/>
        </a:p>
      </dgm:t>
    </dgm:pt>
    <dgm:pt modelId="{CBF2CAE2-887B-4145-B640-D3A6A5EFA144}">
      <dgm:prSet/>
      <dgm:spPr/>
      <dgm:t>
        <a:bodyPr/>
        <a:lstStyle/>
        <a:p>
          <a:r>
            <a:rPr lang="en-US"/>
            <a:t>Solid: fixed volume and fixed shape</a:t>
          </a:r>
        </a:p>
      </dgm:t>
    </dgm:pt>
    <dgm:pt modelId="{0C79B79F-4250-47CC-8DF8-7C01BEB9339A}" type="parTrans" cxnId="{A5DA471E-B0B8-4B9E-AEA4-CA3CE4311C48}">
      <dgm:prSet/>
      <dgm:spPr/>
      <dgm:t>
        <a:bodyPr/>
        <a:lstStyle/>
        <a:p>
          <a:endParaRPr lang="en-US"/>
        </a:p>
      </dgm:t>
    </dgm:pt>
    <dgm:pt modelId="{77D04FA5-031B-4FA1-8829-DFF6D61BF94E}" type="sibTrans" cxnId="{A5DA471E-B0B8-4B9E-AEA4-CA3CE4311C48}">
      <dgm:prSet/>
      <dgm:spPr/>
      <dgm:t>
        <a:bodyPr/>
        <a:lstStyle/>
        <a:p>
          <a:endParaRPr lang="en-US"/>
        </a:p>
      </dgm:t>
    </dgm:pt>
    <dgm:pt modelId="{A7EC7558-0CF5-4A17-8908-AAA529DA9BDD}">
      <dgm:prSet/>
      <dgm:spPr/>
      <dgm:t>
        <a:bodyPr/>
        <a:lstStyle/>
        <a:p>
          <a:r>
            <a:rPr lang="en-US"/>
            <a:t>Liquid: fixed volume and variable shape</a:t>
          </a:r>
        </a:p>
      </dgm:t>
    </dgm:pt>
    <dgm:pt modelId="{2A4B013C-AC70-496B-9DC4-0C9B42608A7A}" type="parTrans" cxnId="{D8C1FBE1-EFBC-467D-B3E2-58A10BD54ED2}">
      <dgm:prSet/>
      <dgm:spPr/>
      <dgm:t>
        <a:bodyPr/>
        <a:lstStyle/>
        <a:p>
          <a:endParaRPr lang="en-US"/>
        </a:p>
      </dgm:t>
    </dgm:pt>
    <dgm:pt modelId="{E19E5B35-60E5-496A-BFEB-251B1D0DBAEF}" type="sibTrans" cxnId="{D8C1FBE1-EFBC-467D-B3E2-58A10BD54ED2}">
      <dgm:prSet/>
      <dgm:spPr/>
      <dgm:t>
        <a:bodyPr/>
        <a:lstStyle/>
        <a:p>
          <a:endParaRPr lang="en-US"/>
        </a:p>
      </dgm:t>
    </dgm:pt>
    <dgm:pt modelId="{27191D48-F60E-4295-A66C-E7F41A8C9A79}">
      <dgm:prSet/>
      <dgm:spPr/>
      <dgm:t>
        <a:bodyPr/>
        <a:lstStyle/>
        <a:p>
          <a:r>
            <a:rPr lang="en-US"/>
            <a:t>Gas: variable volume and variable shape</a:t>
          </a:r>
        </a:p>
      </dgm:t>
    </dgm:pt>
    <dgm:pt modelId="{5938EB0E-5ECC-4254-A391-A90B263E9393}" type="parTrans" cxnId="{6EB621F3-410A-4057-BB75-89A1F20C6C65}">
      <dgm:prSet/>
      <dgm:spPr/>
      <dgm:t>
        <a:bodyPr/>
        <a:lstStyle/>
        <a:p>
          <a:endParaRPr lang="en-US"/>
        </a:p>
      </dgm:t>
    </dgm:pt>
    <dgm:pt modelId="{B25E5501-26C9-413A-8414-22D6D9831E56}" type="sibTrans" cxnId="{6EB621F3-410A-4057-BB75-89A1F20C6C65}">
      <dgm:prSet/>
      <dgm:spPr/>
      <dgm:t>
        <a:bodyPr/>
        <a:lstStyle/>
        <a:p>
          <a:endParaRPr lang="en-US"/>
        </a:p>
      </dgm:t>
    </dgm:pt>
    <dgm:pt modelId="{FE3CDD3D-BC95-45DA-906A-5AD557CD75BF}" type="pres">
      <dgm:prSet presAssocID="{09BB0A73-4290-42EE-8607-95B664D737E7}" presName="linear" presStyleCnt="0">
        <dgm:presLayoutVars>
          <dgm:animLvl val="lvl"/>
          <dgm:resizeHandles val="exact"/>
        </dgm:presLayoutVars>
      </dgm:prSet>
      <dgm:spPr/>
    </dgm:pt>
    <dgm:pt modelId="{840BD474-9054-4652-81A0-CDF724349D94}" type="pres">
      <dgm:prSet presAssocID="{CBF2CAE2-887B-4145-B640-D3A6A5EFA144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532D0A7-5E74-4313-97A7-08A57BA3699C}" type="pres">
      <dgm:prSet presAssocID="{77D04FA5-031B-4FA1-8829-DFF6D61BF94E}" presName="spacer" presStyleCnt="0"/>
      <dgm:spPr/>
    </dgm:pt>
    <dgm:pt modelId="{FEA7A4E2-1FF9-4250-A272-D30B9E79DFB2}" type="pres">
      <dgm:prSet presAssocID="{A7EC7558-0CF5-4A17-8908-AAA529DA9BDD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D9D50A74-F4D9-42FB-B3B6-F4F63B967271}" type="pres">
      <dgm:prSet presAssocID="{E19E5B35-60E5-496A-BFEB-251B1D0DBAEF}" presName="spacer" presStyleCnt="0"/>
      <dgm:spPr/>
    </dgm:pt>
    <dgm:pt modelId="{20593491-B328-48FD-B9A5-7B381CD5FCCA}" type="pres">
      <dgm:prSet presAssocID="{27191D48-F60E-4295-A66C-E7F41A8C9A79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A5DA471E-B0B8-4B9E-AEA4-CA3CE4311C48}" srcId="{09BB0A73-4290-42EE-8607-95B664D737E7}" destId="{CBF2CAE2-887B-4145-B640-D3A6A5EFA144}" srcOrd="0" destOrd="0" parTransId="{0C79B79F-4250-47CC-8DF8-7C01BEB9339A}" sibTransId="{77D04FA5-031B-4FA1-8829-DFF6D61BF94E}"/>
    <dgm:cxn modelId="{9F61402B-45DC-41F9-A59F-EA14BC51334A}" type="presOf" srcId="{27191D48-F60E-4295-A66C-E7F41A8C9A79}" destId="{20593491-B328-48FD-B9A5-7B381CD5FCCA}" srcOrd="0" destOrd="0" presId="urn:microsoft.com/office/officeart/2005/8/layout/vList2"/>
    <dgm:cxn modelId="{65EAB850-BC9E-4022-A146-68DC54928382}" type="presOf" srcId="{CBF2CAE2-887B-4145-B640-D3A6A5EFA144}" destId="{840BD474-9054-4652-81A0-CDF724349D94}" srcOrd="0" destOrd="0" presId="urn:microsoft.com/office/officeart/2005/8/layout/vList2"/>
    <dgm:cxn modelId="{7A47FB7B-4D58-49BA-91AB-3939844D362E}" type="presOf" srcId="{09BB0A73-4290-42EE-8607-95B664D737E7}" destId="{FE3CDD3D-BC95-45DA-906A-5AD557CD75BF}" srcOrd="0" destOrd="0" presId="urn:microsoft.com/office/officeart/2005/8/layout/vList2"/>
    <dgm:cxn modelId="{90588080-A8AF-430A-9BBB-B26CA65491E4}" type="presOf" srcId="{A7EC7558-0CF5-4A17-8908-AAA529DA9BDD}" destId="{FEA7A4E2-1FF9-4250-A272-D30B9E79DFB2}" srcOrd="0" destOrd="0" presId="urn:microsoft.com/office/officeart/2005/8/layout/vList2"/>
    <dgm:cxn modelId="{D8C1FBE1-EFBC-467D-B3E2-58A10BD54ED2}" srcId="{09BB0A73-4290-42EE-8607-95B664D737E7}" destId="{A7EC7558-0CF5-4A17-8908-AAA529DA9BDD}" srcOrd="1" destOrd="0" parTransId="{2A4B013C-AC70-496B-9DC4-0C9B42608A7A}" sibTransId="{E19E5B35-60E5-496A-BFEB-251B1D0DBAEF}"/>
    <dgm:cxn modelId="{6EB621F3-410A-4057-BB75-89A1F20C6C65}" srcId="{09BB0A73-4290-42EE-8607-95B664D737E7}" destId="{27191D48-F60E-4295-A66C-E7F41A8C9A79}" srcOrd="2" destOrd="0" parTransId="{5938EB0E-5ECC-4254-A391-A90B263E9393}" sibTransId="{B25E5501-26C9-413A-8414-22D6D9831E56}"/>
    <dgm:cxn modelId="{D740CA3F-8802-4F8C-A23B-60CBE0D75222}" type="presParOf" srcId="{FE3CDD3D-BC95-45DA-906A-5AD557CD75BF}" destId="{840BD474-9054-4652-81A0-CDF724349D94}" srcOrd="0" destOrd="0" presId="urn:microsoft.com/office/officeart/2005/8/layout/vList2"/>
    <dgm:cxn modelId="{C793A206-4CC5-4356-BBBC-588580F81D39}" type="presParOf" srcId="{FE3CDD3D-BC95-45DA-906A-5AD557CD75BF}" destId="{F532D0A7-5E74-4313-97A7-08A57BA3699C}" srcOrd="1" destOrd="0" presId="urn:microsoft.com/office/officeart/2005/8/layout/vList2"/>
    <dgm:cxn modelId="{A64DE239-9C15-4F64-9D74-EB30DF70B9FE}" type="presParOf" srcId="{FE3CDD3D-BC95-45DA-906A-5AD557CD75BF}" destId="{FEA7A4E2-1FF9-4250-A272-D30B9E79DFB2}" srcOrd="2" destOrd="0" presId="urn:microsoft.com/office/officeart/2005/8/layout/vList2"/>
    <dgm:cxn modelId="{300484A1-B9CC-4B4C-B951-3D48AF87DC8A}" type="presParOf" srcId="{FE3CDD3D-BC95-45DA-906A-5AD557CD75BF}" destId="{D9D50A74-F4D9-42FB-B3B6-F4F63B967271}" srcOrd="3" destOrd="0" presId="urn:microsoft.com/office/officeart/2005/8/layout/vList2"/>
    <dgm:cxn modelId="{FBDF7A18-CF32-41B2-8500-0054C3C61129}" type="presParOf" srcId="{FE3CDD3D-BC95-45DA-906A-5AD557CD75BF}" destId="{20593491-B328-48FD-B9A5-7B381CD5FCC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0BD474-9054-4652-81A0-CDF724349D94}">
      <dsp:nvSpPr>
        <dsp:cNvPr id="0" name=""/>
        <dsp:cNvSpPr/>
      </dsp:nvSpPr>
      <dsp:spPr>
        <a:xfrm>
          <a:off x="0" y="51382"/>
          <a:ext cx="8153400" cy="139522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Solid: fixed volume and fixed shape</a:t>
          </a:r>
        </a:p>
      </dsp:txBody>
      <dsp:txXfrm>
        <a:off x="68109" y="119491"/>
        <a:ext cx="8017182" cy="1259006"/>
      </dsp:txXfrm>
    </dsp:sp>
    <dsp:sp modelId="{FEA7A4E2-1FF9-4250-A272-D30B9E79DFB2}">
      <dsp:nvSpPr>
        <dsp:cNvPr id="0" name=""/>
        <dsp:cNvSpPr/>
      </dsp:nvSpPr>
      <dsp:spPr>
        <a:xfrm>
          <a:off x="0" y="1550287"/>
          <a:ext cx="8153400" cy="1395224"/>
        </a:xfrm>
        <a:prstGeom prst="round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Liquid: fixed volume and variable shape</a:t>
          </a:r>
        </a:p>
      </dsp:txBody>
      <dsp:txXfrm>
        <a:off x="68109" y="1618396"/>
        <a:ext cx="8017182" cy="1259006"/>
      </dsp:txXfrm>
    </dsp:sp>
    <dsp:sp modelId="{20593491-B328-48FD-B9A5-7B381CD5FCCA}">
      <dsp:nvSpPr>
        <dsp:cNvPr id="0" name=""/>
        <dsp:cNvSpPr/>
      </dsp:nvSpPr>
      <dsp:spPr>
        <a:xfrm>
          <a:off x="0" y="3049192"/>
          <a:ext cx="8153400" cy="1395224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Gas: variable volume and variable shape</a:t>
          </a:r>
        </a:p>
      </dsp:txBody>
      <dsp:txXfrm>
        <a:off x="68109" y="3117301"/>
        <a:ext cx="8017182" cy="12590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E6E86B-F327-4BB8-89C3-8EDB5F512E3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9E218-CC27-4351-A931-DCF9F69D2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437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9E218-CC27-4351-A931-DCF9F69D25E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416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9F27C-0C1E-4541-9101-382507B656B9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555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9E218-CC27-4351-A931-DCF9F69D25E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9045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682F39-9255-451A-8B03-1FB41CAD3AFF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409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50">
                <a:solidFill>
                  <a:srgbClr val="FFFFFF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BDFC0F53-B383-462D-87D9-10C7D6F7E39F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0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3079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371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2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4"/>
            <a:ext cx="2209800" cy="365125"/>
          </a:xfrm>
        </p:spPr>
        <p:txBody>
          <a:bodyPr/>
          <a:lstStyle/>
          <a:p>
            <a:fld id="{BDFC0F53-B383-462D-87D9-10C7D6F7E39F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209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6794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91022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7123113" cy="1673225"/>
          </a:xfrm>
        </p:spPr>
        <p:txBody>
          <a:bodyPr anchor="t"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0357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DFC0F53-B383-462D-87D9-10C7D6F7E39F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74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DFC0F53-B383-462D-87D9-10C7D6F7E39F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9088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27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557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33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750"/>
              </a:spcAft>
              <a:buNone/>
              <a:defRPr sz="13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89151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2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/>
          <a:p>
            <a:fld id="{BDFC0F53-B383-462D-87D9-10C7D6F7E39F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100"/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8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471907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BDFC0F53-B383-462D-87D9-10C7D6F7E39F}" type="datetimeFigureOut">
              <a:rPr lang="en-US" smtClean="0"/>
              <a:pPr/>
              <a:t>8/22/2022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248208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589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</a:t>
            </a:r>
            <a:r>
              <a:rPr lang="en-US"/>
              <a:t>Turner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 Part 1</a:t>
            </a:r>
          </a:p>
        </p:txBody>
      </p:sp>
    </p:spTree>
    <p:extLst>
      <p:ext uri="{BB962C8B-B14F-4D97-AF65-F5344CB8AC3E}">
        <p14:creationId xmlns:p14="http://schemas.microsoft.com/office/powerpoint/2010/main" val="1824162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BE8DD-896C-4BD5-921E-0D39F6175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DF204F-E92B-4196-933B-EE8B3B8819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180" dirty="0"/>
              <a:t>Homogeneous mixtures are also called solutions.</a:t>
            </a:r>
          </a:p>
          <a:p>
            <a:r>
              <a:rPr lang="en-US" sz="2180" dirty="0"/>
              <a:t>Solutions can be found in any phase.</a:t>
            </a:r>
          </a:p>
          <a:p>
            <a:pPr lvl="1"/>
            <a:r>
              <a:rPr lang="en-US" sz="2180" dirty="0"/>
              <a:t>The atmosphere is a gas-phase solution.</a:t>
            </a:r>
          </a:p>
          <a:p>
            <a:pPr lvl="1"/>
            <a:r>
              <a:rPr lang="en-US" sz="2180" dirty="0"/>
              <a:t>Metal alloys are solid-phase solutions.</a:t>
            </a:r>
          </a:p>
          <a:p>
            <a:pPr lvl="1"/>
            <a:r>
              <a:rPr lang="en-US" sz="2180" dirty="0"/>
              <a:t>The most common solutions are aqueous solutions, which have water as the major component.</a:t>
            </a:r>
          </a:p>
        </p:txBody>
      </p:sp>
    </p:spTree>
    <p:extLst>
      <p:ext uri="{BB962C8B-B14F-4D97-AF65-F5344CB8AC3E}">
        <p14:creationId xmlns:p14="http://schemas.microsoft.com/office/powerpoint/2010/main" val="12531161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09D8E-687A-405E-97AC-984B2DA0D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Classification of Matter</a:t>
            </a:r>
          </a:p>
        </p:txBody>
      </p:sp>
      <p:graphicFrame>
        <p:nvGraphicFramePr>
          <p:cNvPr id="5" name="Content Placeholder 4" descr="Classification of Matter" title="Table 1.1">
            <a:extLst>
              <a:ext uri="{FF2B5EF4-FFF2-40B4-BE49-F238E27FC236}">
                <a16:creationId xmlns:a16="http://schemas.microsoft.com/office/drawing/2014/main" id="{3BDD3948-D701-4723-B160-E0247155B4A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66953" y="2287429"/>
          <a:ext cx="7844790" cy="3036572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288721">
                  <a:extLst>
                    <a:ext uri="{9D8B030D-6E8A-4147-A177-3AD203B41FA5}">
                      <a16:colId xmlns:a16="http://schemas.microsoft.com/office/drawing/2014/main" val="1844165821"/>
                    </a:ext>
                  </a:extLst>
                </a:gridCol>
                <a:gridCol w="2621280">
                  <a:extLst>
                    <a:ext uri="{9D8B030D-6E8A-4147-A177-3AD203B41FA5}">
                      <a16:colId xmlns:a16="http://schemas.microsoft.com/office/drawing/2014/main" val="1049775295"/>
                    </a:ext>
                  </a:extLst>
                </a:gridCol>
                <a:gridCol w="2934789">
                  <a:extLst>
                    <a:ext uri="{9D8B030D-6E8A-4147-A177-3AD203B41FA5}">
                      <a16:colId xmlns:a16="http://schemas.microsoft.com/office/drawing/2014/main" val="3833359929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 fontAlgn="t" latinLnBrk="0"/>
                      <a:r>
                        <a:rPr lang="en-US" sz="2100" dirty="0">
                          <a:effectLst/>
                        </a:rPr>
                        <a:t>Classification</a:t>
                      </a:r>
                      <a:endParaRPr lang="en-US" sz="2100" b="1" dirty="0">
                        <a:solidFill>
                          <a:srgbClr val="686868"/>
                        </a:solidFill>
                        <a:effectLst/>
                      </a:endParaRPr>
                    </a:p>
                  </a:txBody>
                  <a:tcPr marL="119063" marR="119063" marT="47625" marB="285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 latinLnBrk="0"/>
                      <a:r>
                        <a:rPr lang="en-US" sz="2100" dirty="0" err="1">
                          <a:effectLst/>
                        </a:rPr>
                        <a:t>Subclassification</a:t>
                      </a:r>
                      <a:endParaRPr lang="en-US" sz="2100" b="1" dirty="0">
                        <a:solidFill>
                          <a:srgbClr val="686868"/>
                        </a:solidFill>
                        <a:effectLst/>
                      </a:endParaRPr>
                    </a:p>
                  </a:txBody>
                  <a:tcPr marL="119063" marR="119063" marT="47625" marB="285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 latinLnBrk="0"/>
                      <a:r>
                        <a:rPr lang="en-US" sz="2100" dirty="0">
                          <a:effectLst/>
                        </a:rPr>
                        <a:t>Examples</a:t>
                      </a:r>
                      <a:endParaRPr lang="en-US" sz="2100" b="1" dirty="0">
                        <a:solidFill>
                          <a:srgbClr val="686868"/>
                        </a:solidFill>
                        <a:effectLst/>
                      </a:endParaRPr>
                    </a:p>
                  </a:txBody>
                  <a:tcPr marL="119063" marR="119063" marT="47625" marB="285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478035"/>
                  </a:ext>
                </a:extLst>
              </a:tr>
              <a:tr h="420053">
                <a:tc rowSpan="2">
                  <a:txBody>
                    <a:bodyPr/>
                    <a:lstStyle/>
                    <a:p>
                      <a:pPr algn="ctr" fontAlgn="t" latinLnBrk="0"/>
                      <a:r>
                        <a:rPr lang="en-US" sz="2100" dirty="0">
                          <a:effectLst/>
                        </a:rPr>
                        <a:t>Pure Substances</a:t>
                      </a:r>
                    </a:p>
                  </a:txBody>
                  <a:tcPr marL="119063" marR="119063" marT="47625" marB="52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 latinLnBrk="0"/>
                      <a:r>
                        <a:rPr lang="en-US" sz="2100" dirty="0">
                          <a:effectLst/>
                        </a:rPr>
                        <a:t>Element</a:t>
                      </a:r>
                    </a:p>
                  </a:txBody>
                  <a:tcPr marL="119063" marR="119063" marT="47625" marB="52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 latinLnBrk="0"/>
                      <a:r>
                        <a:rPr lang="en-US" sz="2100" dirty="0">
                          <a:effectLst/>
                        </a:rPr>
                        <a:t>Hydrogen, sodium</a:t>
                      </a:r>
                    </a:p>
                  </a:txBody>
                  <a:tcPr marL="119063" marR="119063" marT="47625" marB="52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5460920"/>
                  </a:ext>
                </a:extLst>
              </a:tr>
              <a:tr h="4200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 latinLnBrk="0"/>
                      <a:r>
                        <a:rPr lang="en-US" sz="2100" dirty="0">
                          <a:effectLst/>
                        </a:rPr>
                        <a:t>Compound</a:t>
                      </a:r>
                    </a:p>
                  </a:txBody>
                  <a:tcPr marL="119063" marR="119063" marT="47625" marB="52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 latinLnBrk="0"/>
                      <a:r>
                        <a:rPr lang="en-US" sz="2100" dirty="0">
                          <a:effectLst/>
                        </a:rPr>
                        <a:t>Water, table salt (</a:t>
                      </a:r>
                      <a:r>
                        <a:rPr lang="en-US" sz="2100" dirty="0" err="1">
                          <a:effectLst/>
                        </a:rPr>
                        <a:t>NaCl</a:t>
                      </a:r>
                      <a:r>
                        <a:rPr lang="en-US" sz="2100" dirty="0">
                          <a:effectLst/>
                        </a:rPr>
                        <a:t>)</a:t>
                      </a:r>
                    </a:p>
                  </a:txBody>
                  <a:tcPr marL="119063" marR="119063" marT="47625" marB="52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3062351"/>
                  </a:ext>
                </a:extLst>
              </a:tr>
              <a:tr h="1060133">
                <a:tc rowSpan="2">
                  <a:txBody>
                    <a:bodyPr/>
                    <a:lstStyle/>
                    <a:p>
                      <a:pPr algn="ctr" fontAlgn="t" latinLnBrk="0"/>
                      <a:r>
                        <a:rPr lang="en-US" sz="2100" dirty="0">
                          <a:effectLst/>
                        </a:rPr>
                        <a:t>Mixtures</a:t>
                      </a:r>
                    </a:p>
                  </a:txBody>
                  <a:tcPr marL="119063" marR="119063" marT="47625" marB="52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 latinLnBrk="0"/>
                      <a:r>
                        <a:rPr lang="en-US" sz="2100" dirty="0">
                          <a:effectLst/>
                        </a:rPr>
                        <a:t>Heterogeneous mixture</a:t>
                      </a:r>
                    </a:p>
                  </a:txBody>
                  <a:tcPr marL="119063" marR="119063" marT="47625" marB="52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 latinLnBrk="0"/>
                      <a:r>
                        <a:rPr lang="en-US" sz="2100" dirty="0">
                          <a:effectLst/>
                        </a:rPr>
                        <a:t>Oil and water mixture, chicken noodle soup</a:t>
                      </a:r>
                    </a:p>
                  </a:txBody>
                  <a:tcPr marL="119063" marR="119063" marT="47625" marB="52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2320375"/>
                  </a:ext>
                </a:extLst>
              </a:tr>
              <a:tr h="7400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 latinLnBrk="0"/>
                      <a:r>
                        <a:rPr lang="en-US" sz="2100" dirty="0">
                          <a:effectLst/>
                        </a:rPr>
                        <a:t>Homogeneous mixture</a:t>
                      </a:r>
                    </a:p>
                  </a:txBody>
                  <a:tcPr marL="119063" marR="119063" marT="47625" marB="52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 latinLnBrk="0"/>
                      <a:r>
                        <a:rPr lang="en-US" sz="2100" dirty="0">
                          <a:effectLst/>
                        </a:rPr>
                        <a:t>Brass, vodka</a:t>
                      </a:r>
                    </a:p>
                  </a:txBody>
                  <a:tcPr marL="119063" marR="119063" marT="47625" marB="52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82463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57941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Classifying Matter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/>
              <a:t>Which of the following best describes the matter below?</a:t>
            </a:r>
          </a:p>
          <a:p>
            <a:pPr>
              <a:buNone/>
            </a:pPr>
            <a:endParaRPr lang="en-US" sz="24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Element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Compound 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Heterogeneous mixture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Homogeneous mixture</a:t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6055744" y="3062378"/>
            <a:ext cx="2372264" cy="28812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6236126" y="3179154"/>
            <a:ext cx="498231" cy="262784"/>
            <a:chOff x="6236124" y="3179154"/>
            <a:chExt cx="498231" cy="262784"/>
          </a:xfrm>
        </p:grpSpPr>
        <p:sp>
          <p:nvSpPr>
            <p:cNvPr id="15" name="Oval 14"/>
            <p:cNvSpPr/>
            <p:nvPr/>
          </p:nvSpPr>
          <p:spPr>
            <a:xfrm>
              <a:off x="6236124" y="3182028"/>
              <a:ext cx="250941" cy="25991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6483413" y="3179154"/>
              <a:ext cx="250942" cy="25991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009628" y="3193531"/>
            <a:ext cx="498231" cy="262784"/>
            <a:chOff x="6236124" y="3179154"/>
            <a:chExt cx="498231" cy="262784"/>
          </a:xfrm>
        </p:grpSpPr>
        <p:sp>
          <p:nvSpPr>
            <p:cNvPr id="23" name="Oval 22"/>
            <p:cNvSpPr/>
            <p:nvPr/>
          </p:nvSpPr>
          <p:spPr>
            <a:xfrm>
              <a:off x="6236124" y="3182028"/>
              <a:ext cx="250941" cy="25991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6483413" y="3179154"/>
              <a:ext cx="250942" cy="25991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774507" y="5537041"/>
            <a:ext cx="498231" cy="262784"/>
            <a:chOff x="6236124" y="3179154"/>
            <a:chExt cx="498231" cy="262784"/>
          </a:xfrm>
        </p:grpSpPr>
        <p:sp>
          <p:nvSpPr>
            <p:cNvPr id="26" name="Oval 25"/>
            <p:cNvSpPr/>
            <p:nvPr/>
          </p:nvSpPr>
          <p:spPr>
            <a:xfrm>
              <a:off x="6236124" y="3182028"/>
              <a:ext cx="250941" cy="25991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6483413" y="3179154"/>
              <a:ext cx="250942" cy="25991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409318" y="3774378"/>
            <a:ext cx="498231" cy="262784"/>
            <a:chOff x="6236124" y="3179154"/>
            <a:chExt cx="498231" cy="262784"/>
          </a:xfrm>
        </p:grpSpPr>
        <p:sp>
          <p:nvSpPr>
            <p:cNvPr id="29" name="Oval 28"/>
            <p:cNvSpPr/>
            <p:nvPr/>
          </p:nvSpPr>
          <p:spPr>
            <a:xfrm>
              <a:off x="6236124" y="3182028"/>
              <a:ext cx="250941" cy="25991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483413" y="3179154"/>
              <a:ext cx="250942" cy="25991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250503" y="5539916"/>
            <a:ext cx="498231" cy="262784"/>
            <a:chOff x="6236124" y="3179154"/>
            <a:chExt cx="498231" cy="262784"/>
          </a:xfrm>
        </p:grpSpPr>
        <p:sp>
          <p:nvSpPr>
            <p:cNvPr id="32" name="Oval 31"/>
            <p:cNvSpPr/>
            <p:nvPr/>
          </p:nvSpPr>
          <p:spPr>
            <a:xfrm>
              <a:off x="6236124" y="3182028"/>
              <a:ext cx="250941" cy="25991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6483413" y="3179154"/>
              <a:ext cx="250942" cy="25991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998126" y="5537042"/>
            <a:ext cx="498231" cy="262784"/>
            <a:chOff x="6236124" y="3179154"/>
            <a:chExt cx="498231" cy="262784"/>
          </a:xfrm>
        </p:grpSpPr>
        <p:sp>
          <p:nvSpPr>
            <p:cNvPr id="35" name="Oval 34"/>
            <p:cNvSpPr/>
            <p:nvPr/>
          </p:nvSpPr>
          <p:spPr>
            <a:xfrm>
              <a:off x="6236124" y="3182028"/>
              <a:ext cx="250941" cy="25991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6483413" y="3179154"/>
              <a:ext cx="250942" cy="25991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760126" y="3184905"/>
            <a:ext cx="498231" cy="262784"/>
            <a:chOff x="6236124" y="3179154"/>
            <a:chExt cx="498231" cy="262784"/>
          </a:xfrm>
        </p:grpSpPr>
        <p:sp>
          <p:nvSpPr>
            <p:cNvPr id="38" name="Oval 37"/>
            <p:cNvSpPr/>
            <p:nvPr/>
          </p:nvSpPr>
          <p:spPr>
            <a:xfrm>
              <a:off x="6236124" y="3182028"/>
              <a:ext cx="250941" cy="25991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6483413" y="3179154"/>
              <a:ext cx="250942" cy="25991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432322" y="4953320"/>
            <a:ext cx="498231" cy="262784"/>
            <a:chOff x="6236124" y="3179154"/>
            <a:chExt cx="498231" cy="262784"/>
          </a:xfrm>
        </p:grpSpPr>
        <p:sp>
          <p:nvSpPr>
            <p:cNvPr id="41" name="Oval 40"/>
            <p:cNvSpPr/>
            <p:nvPr/>
          </p:nvSpPr>
          <p:spPr>
            <a:xfrm>
              <a:off x="6236124" y="3182028"/>
              <a:ext cx="250941" cy="25991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6483413" y="3179154"/>
              <a:ext cx="250942" cy="25991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618564" y="4984950"/>
            <a:ext cx="498231" cy="262784"/>
            <a:chOff x="6236124" y="3179154"/>
            <a:chExt cx="498231" cy="262784"/>
          </a:xfrm>
        </p:grpSpPr>
        <p:sp>
          <p:nvSpPr>
            <p:cNvPr id="44" name="Oval 43"/>
            <p:cNvSpPr/>
            <p:nvPr/>
          </p:nvSpPr>
          <p:spPr>
            <a:xfrm>
              <a:off x="6236124" y="3182028"/>
              <a:ext cx="250941" cy="25991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6483413" y="3179154"/>
              <a:ext cx="250942" cy="25991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7763001" y="4343720"/>
            <a:ext cx="498231" cy="262784"/>
            <a:chOff x="6236124" y="3179154"/>
            <a:chExt cx="498231" cy="262784"/>
          </a:xfrm>
        </p:grpSpPr>
        <p:sp>
          <p:nvSpPr>
            <p:cNvPr id="47" name="Oval 46"/>
            <p:cNvSpPr/>
            <p:nvPr/>
          </p:nvSpPr>
          <p:spPr>
            <a:xfrm>
              <a:off x="6236124" y="3182028"/>
              <a:ext cx="250941" cy="25991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6483413" y="3179154"/>
              <a:ext cx="250942" cy="25991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6241877" y="4375351"/>
            <a:ext cx="498231" cy="262784"/>
            <a:chOff x="6236124" y="3179154"/>
            <a:chExt cx="498231" cy="262784"/>
          </a:xfrm>
        </p:grpSpPr>
        <p:sp>
          <p:nvSpPr>
            <p:cNvPr id="50" name="Oval 49"/>
            <p:cNvSpPr/>
            <p:nvPr/>
          </p:nvSpPr>
          <p:spPr>
            <a:xfrm>
              <a:off x="6236124" y="3182028"/>
              <a:ext cx="250941" cy="25991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6483413" y="3179154"/>
              <a:ext cx="250942" cy="25991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6635817" y="3785878"/>
            <a:ext cx="498231" cy="262784"/>
            <a:chOff x="6236124" y="3179154"/>
            <a:chExt cx="498231" cy="262784"/>
          </a:xfrm>
        </p:grpSpPr>
        <p:sp>
          <p:nvSpPr>
            <p:cNvPr id="53" name="Oval 52"/>
            <p:cNvSpPr/>
            <p:nvPr/>
          </p:nvSpPr>
          <p:spPr>
            <a:xfrm>
              <a:off x="6236124" y="3182028"/>
              <a:ext cx="250941" cy="25991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6483413" y="3179154"/>
              <a:ext cx="250942" cy="25991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7003877" y="4369599"/>
            <a:ext cx="498231" cy="262784"/>
            <a:chOff x="6236124" y="3179154"/>
            <a:chExt cx="498231" cy="262784"/>
          </a:xfrm>
        </p:grpSpPr>
        <p:sp>
          <p:nvSpPr>
            <p:cNvPr id="56" name="Oval 55"/>
            <p:cNvSpPr/>
            <p:nvPr/>
          </p:nvSpPr>
          <p:spPr>
            <a:xfrm>
              <a:off x="6236124" y="3182028"/>
              <a:ext cx="250941" cy="25991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>
              <a:off x="6483413" y="3179154"/>
              <a:ext cx="250942" cy="25991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702851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Classifying Matter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/>
              <a:t>Italian dressing is an example of a(n)</a:t>
            </a:r>
          </a:p>
          <a:p>
            <a:pPr>
              <a:buNone/>
            </a:pPr>
            <a:endParaRPr lang="en-US" sz="24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Heterogeneous mixture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Compound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Element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Homogeneous mixture</a:t>
            </a:r>
          </a:p>
        </p:txBody>
      </p:sp>
    </p:spTree>
    <p:extLst>
      <p:ext uri="{BB962C8B-B14F-4D97-AF65-F5344CB8AC3E}">
        <p14:creationId xmlns:p14="http://schemas.microsoft.com/office/powerpoint/2010/main" val="2043016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Classifying Matter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statement is true?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Pure substances contain only one element.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All mixtures with more than one element are compounds.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Water, H</a:t>
            </a:r>
            <a:r>
              <a:rPr lang="en-US" baseline="-25000" dirty="0"/>
              <a:t>2</a:t>
            </a:r>
            <a:r>
              <a:rPr lang="en-US" dirty="0"/>
              <a:t>O, is an element.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 solution is a type of mixture.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 compound is a type of mixture.</a:t>
            </a:r>
          </a:p>
          <a:p>
            <a:pPr marL="514350" indent="-514350">
              <a:buFont typeface="+mj-lt"/>
              <a:buAutoNum type="alphaUcPeriod"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7940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Compounds and Molecules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What is the difference between a compound and molecule?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329637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6B6FF0-F1A9-45DF-B0C5-48623E5C0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Classification of Matter</a:t>
            </a:r>
            <a:endParaRPr lang="en-US" sz="2325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E9E8329-E7E3-4339-B201-E1F3030CD729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Indicate whether each of the following statements is true or false.</a:t>
            </a:r>
          </a:p>
          <a:p>
            <a:pPr marL="385763" indent="-385763">
              <a:buFont typeface="+mj-lt"/>
              <a:buAutoNum type="alphaUcPeriod"/>
            </a:pPr>
            <a:endParaRPr lang="en-US" sz="2000" dirty="0"/>
          </a:p>
          <a:p>
            <a:pPr marL="385763" indent="-385763">
              <a:buFont typeface="+mj-lt"/>
              <a:buAutoNum type="alphaUcPeriod"/>
            </a:pPr>
            <a:r>
              <a:rPr lang="en-US" sz="2000" dirty="0"/>
              <a:t>Every compound is a pure substance.</a:t>
            </a:r>
          </a:p>
          <a:p>
            <a:pPr marL="385763" indent="-385763">
              <a:buFont typeface="+mj-lt"/>
              <a:buAutoNum type="alphaUcPeriod"/>
            </a:pPr>
            <a:r>
              <a:rPr lang="en-US" sz="2000" dirty="0"/>
              <a:t>Every compound contains two or more elements.</a:t>
            </a:r>
          </a:p>
          <a:p>
            <a:pPr marL="385763" indent="-385763">
              <a:buFont typeface="+mj-lt"/>
              <a:buAutoNum type="alphaUcPeriod"/>
            </a:pPr>
            <a:r>
              <a:rPr lang="en-US" sz="2000" dirty="0"/>
              <a:t>Every mixture contains two or more compounds.</a:t>
            </a:r>
          </a:p>
          <a:p>
            <a:pPr marL="385763" indent="-385763">
              <a:buFont typeface="+mj-lt"/>
              <a:buAutoNum type="alphaUcPeriod"/>
            </a:pPr>
            <a:r>
              <a:rPr lang="en-US" sz="2000" dirty="0"/>
              <a:t>Every pure substance is a compound.</a:t>
            </a:r>
          </a:p>
          <a:p>
            <a:pPr marL="385763" indent="-385763">
              <a:buFont typeface="+mj-lt"/>
              <a:buAutoNum type="alphaUcPeriod"/>
            </a:pPr>
            <a:r>
              <a:rPr lang="en-US" sz="2000" dirty="0"/>
              <a:t>All mixtures are homogeneous.</a:t>
            </a:r>
          </a:p>
        </p:txBody>
      </p:sp>
    </p:spTree>
    <p:extLst>
      <p:ext uri="{BB962C8B-B14F-4D97-AF65-F5344CB8AC3E}">
        <p14:creationId xmlns:p14="http://schemas.microsoft.com/office/powerpoint/2010/main" val="7492122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Properties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characteristics that distinguish one type of matter from another</a:t>
            </a:r>
          </a:p>
        </p:txBody>
      </p:sp>
    </p:spTree>
    <p:extLst>
      <p:ext uri="{BB962C8B-B14F-4D97-AF65-F5344CB8AC3E}">
        <p14:creationId xmlns:p14="http://schemas.microsoft.com/office/powerpoint/2010/main" val="8039233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properties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294967295"/>
          </p:nvPr>
        </p:nvSpPr>
        <p:spPr>
          <a:xfrm>
            <a:off x="5257800" y="2438400"/>
            <a:ext cx="3886200" cy="3581400"/>
          </a:xfrm>
        </p:spPr>
        <p:txBody>
          <a:bodyPr>
            <a:normAutofit/>
          </a:bodyPr>
          <a:lstStyle/>
          <a:p>
            <a:pPr fontAlgn="base"/>
            <a:endParaRPr lang="en-US" sz="2400" dirty="0"/>
          </a:p>
          <a:p>
            <a:endParaRPr lang="en-US" dirty="0"/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F28183CD-E16B-F499-41FA-1531384AA9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766566"/>
              </p:ext>
            </p:extLst>
          </p:nvPr>
        </p:nvGraphicFramePr>
        <p:xfrm>
          <a:off x="1364996" y="2320706"/>
          <a:ext cx="6414009" cy="295275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284034">
                  <a:extLst>
                    <a:ext uri="{9D8B030D-6E8A-4147-A177-3AD203B41FA5}">
                      <a16:colId xmlns:a16="http://schemas.microsoft.com/office/drawing/2014/main" val="2519575882"/>
                    </a:ext>
                  </a:extLst>
                </a:gridCol>
                <a:gridCol w="5129975">
                  <a:extLst>
                    <a:ext uri="{9D8B030D-6E8A-4147-A177-3AD203B41FA5}">
                      <a16:colId xmlns:a16="http://schemas.microsoft.com/office/drawing/2014/main" val="27229342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/>
                        <a:t>Property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/>
                        <a:t>Meaning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39272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/>
                        <a:t>Mass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/>
                        <a:t>The amount of matter in something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64148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Weight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/>
                        <a:t>Force that gravity exerts on an object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047665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Volume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/>
                        <a:t>The amount of space that something takes up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0292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Amount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/>
                        <a:t>The number of something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2683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Density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/>
                        <a:t>The amount of matter in a given space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61180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59966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5E0C0-94E1-DB46-1CB7-F78CBE652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Density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87378DE-25A4-E890-AC0B-BE290EBDBB37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sz="3200" b="0" i="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320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3200" b="0" i="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200" b="0" i="0" smtClean="0">
                          <a:latin typeface="Cambria Math" panose="02040503050406030204" pitchFamily="18" charset="0"/>
                        </a:rPr>
                        <m:t>Density</m:t>
                      </m:r>
                      <m:r>
                        <a:rPr lang="en-US" sz="32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</a:rPr>
                            <m:t>Mass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</a:rPr>
                            <m:t>Volume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87378DE-25A4-E890-AC0B-BE290EBDBB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8812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note…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The power point slides will not show up correctly if you view them on the Moodle website.  You will instead need to download them and look at them on PowerPoint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0739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Density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Based on mass and volume , which object has the greatest density?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mass = 1 g, volume = 1 mL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mass = 2 g, volume = 2 mL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mass = 1 g, volume = 2 mL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mass = 2 g, volume = 1 mL</a:t>
            </a:r>
          </a:p>
        </p:txBody>
      </p:sp>
    </p:spTree>
    <p:extLst>
      <p:ext uri="{BB962C8B-B14F-4D97-AF65-F5344CB8AC3E}">
        <p14:creationId xmlns:p14="http://schemas.microsoft.com/office/powerpoint/2010/main" val="21232581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456AE-0D73-4596-A666-F3031AC4F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Accuracy and Precision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96429-EB20-46BE-8065-67292BD0113D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Gymnast Simone Biles has won more World Championship gold medals than any other gymnast.  How many World Championship gold medals has she won?</a:t>
            </a:r>
          </a:p>
        </p:txBody>
      </p:sp>
    </p:spTree>
    <p:extLst>
      <p:ext uri="{BB962C8B-B14F-4D97-AF65-F5344CB8AC3E}">
        <p14:creationId xmlns:p14="http://schemas.microsoft.com/office/powerpoint/2010/main" val="19242823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Accuracy and Precision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 measurement is considered accurate if it yields a result that is very close to the true or accepted value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Measurements are said to be very precise if they yield similar results when repeated in the same manner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Accuracy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Precision</a:t>
            </a:r>
          </a:p>
        </p:txBody>
      </p:sp>
    </p:spTree>
    <p:extLst>
      <p:ext uri="{BB962C8B-B14F-4D97-AF65-F5344CB8AC3E}">
        <p14:creationId xmlns:p14="http://schemas.microsoft.com/office/powerpoint/2010/main" val="10760765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Accuracy and Precision</a:t>
            </a:r>
          </a:p>
        </p:txBody>
      </p:sp>
      <p:pic>
        <p:nvPicPr>
          <p:cNvPr id="4098" name="Picture 2" descr="http://cdn.antarcticglaciers.org/wp-content/uploads/2013/11/precision_accurac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452" y="2012563"/>
            <a:ext cx="6525099" cy="4359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35376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Accuracy and Precision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James repeatedly measures a line 3 times and gets 2.72 in., 2.74 in., and 2.75 in.  The line is actually 3.74 in.  His measurements are:</a:t>
            </a:r>
          </a:p>
          <a:p>
            <a:pPr marL="0" indent="0">
              <a:buNone/>
            </a:pPr>
            <a:endParaRPr lang="en-US" sz="24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Accurate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Precise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Both A and B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Neither A nor B </a:t>
            </a:r>
          </a:p>
        </p:txBody>
      </p:sp>
    </p:spTree>
    <p:extLst>
      <p:ext uri="{BB962C8B-B14F-4D97-AF65-F5344CB8AC3E}">
        <p14:creationId xmlns:p14="http://schemas.microsoft.com/office/powerpoint/2010/main" val="1412920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Matter is anything that has mass and takes up space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28822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 anchor="ctr">
            <a:normAutofit/>
          </a:bodyPr>
          <a:lstStyle/>
          <a:p>
            <a:r>
              <a:rPr lang="en-US" dirty="0"/>
              <a:t>Phases of Matter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FC46DD64-39C2-4E0E-98AC-F29659321DA9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068511965"/>
              </p:ext>
            </p:extLst>
          </p:nvPr>
        </p:nvGraphicFramePr>
        <p:xfrm>
          <a:off x="612648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75627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Classifying Matter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179" y="1736986"/>
            <a:ext cx="7400925" cy="483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191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Classifying Matter: Atoms and Molecules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Smallest particle of an element</a:t>
            </a:r>
          </a:p>
          <a:p>
            <a:r>
              <a:rPr lang="en-US" sz="2000" dirty="0"/>
              <a:t>Each colored circle represents a different atom</a:t>
            </a:r>
          </a:p>
          <a:p>
            <a:r>
              <a:rPr lang="en-US" sz="2000" dirty="0"/>
              <a:t>Ex. Hydrogen atom, oxygen atom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Two or more atoms joined together by chemical bonds</a:t>
            </a:r>
          </a:p>
          <a:p>
            <a:r>
              <a:rPr lang="en-US" sz="2000" dirty="0"/>
              <a:t>Ex. Oxygen molecule, water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/>
              <a:t>Atoms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Molecules</a:t>
            </a:r>
          </a:p>
        </p:txBody>
      </p:sp>
      <p:sp>
        <p:nvSpPr>
          <p:cNvPr id="30" name="Oval 29"/>
          <p:cNvSpPr/>
          <p:nvPr/>
        </p:nvSpPr>
        <p:spPr>
          <a:xfrm>
            <a:off x="1613139" y="4563376"/>
            <a:ext cx="232914" cy="241539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1729596" y="5493423"/>
            <a:ext cx="232914" cy="24153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3142890" y="5178727"/>
            <a:ext cx="232914" cy="241539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529531" y="4321836"/>
            <a:ext cx="232914" cy="241539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707811" y="4267203"/>
            <a:ext cx="232914" cy="241539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72365" y="5190016"/>
            <a:ext cx="232914" cy="24153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6475783" y="5036644"/>
            <a:ext cx="232914" cy="24153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6391179" y="5251884"/>
            <a:ext cx="232914" cy="24153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7185805" y="3985405"/>
            <a:ext cx="232914" cy="241539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7269192" y="4198192"/>
            <a:ext cx="232914" cy="241539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7335327" y="4428229"/>
            <a:ext cx="232914" cy="241539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7228936" y="4623761"/>
            <a:ext cx="232914" cy="241539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7527984" y="4543248"/>
            <a:ext cx="232914" cy="241539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19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Pure Substances vs. Mixtures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Matter </a:t>
            </a:r>
            <a:r>
              <a:rPr lang="en-US" sz="2000" u="sng" dirty="0"/>
              <a:t>with</a:t>
            </a:r>
            <a:r>
              <a:rPr lang="en-US" sz="2000" dirty="0"/>
              <a:t> a constant composition of one type of atom or molecule</a:t>
            </a:r>
          </a:p>
          <a:p>
            <a:r>
              <a:rPr lang="en-US" sz="2000" dirty="0"/>
              <a:t>Ex. Lead, Ammonia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Matter </a:t>
            </a:r>
            <a:r>
              <a:rPr lang="en-US" sz="2000" u="sng" dirty="0"/>
              <a:t>without</a:t>
            </a:r>
            <a:r>
              <a:rPr lang="en-US" sz="2000" dirty="0"/>
              <a:t> a constant composition of a single atom or molecule</a:t>
            </a:r>
          </a:p>
          <a:p>
            <a:r>
              <a:rPr lang="en-US" sz="2000" dirty="0"/>
              <a:t>Ex. Sprite, Italian dressing</a:t>
            </a:r>
          </a:p>
          <a:p>
            <a:endParaRPr lang="en-US" sz="2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/>
              <a:t>Pure substance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Mixture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1000665" y="4019914"/>
            <a:ext cx="1440612" cy="1733909"/>
            <a:chOff x="1000665" y="4019912"/>
            <a:chExt cx="1440612" cy="1733909"/>
          </a:xfrm>
        </p:grpSpPr>
        <p:sp>
          <p:nvSpPr>
            <p:cNvPr id="8" name="Rectangle 7"/>
            <p:cNvSpPr/>
            <p:nvPr/>
          </p:nvSpPr>
          <p:spPr>
            <a:xfrm>
              <a:off x="1000665" y="4019912"/>
              <a:ext cx="1440612" cy="173390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1319841" y="4252823"/>
              <a:ext cx="232914" cy="24153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/>
            <p:cNvSpPr/>
            <p:nvPr/>
          </p:nvSpPr>
          <p:spPr>
            <a:xfrm>
              <a:off x="1291087" y="4853796"/>
              <a:ext cx="232914" cy="24153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1814422" y="4825041"/>
              <a:ext cx="232914" cy="24153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2007080" y="4310333"/>
              <a:ext cx="232914" cy="24153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1503872" y="5083834"/>
              <a:ext cx="232914" cy="24153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2096219" y="4899805"/>
              <a:ext cx="232914" cy="24153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2050212" y="5276490"/>
              <a:ext cx="232914" cy="24153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1161691" y="5267865"/>
              <a:ext cx="232914" cy="24153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1547004" y="4548996"/>
              <a:ext cx="232914" cy="24153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1759789" y="5400136"/>
              <a:ext cx="232914" cy="24153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1084053" y="4603630"/>
              <a:ext cx="232914" cy="24153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654061" y="4008409"/>
            <a:ext cx="1440612" cy="1733909"/>
            <a:chOff x="2654061" y="4008407"/>
            <a:chExt cx="1440612" cy="1733909"/>
          </a:xfrm>
        </p:grpSpPr>
        <p:sp>
          <p:nvSpPr>
            <p:cNvPr id="18" name="Rectangle 17"/>
            <p:cNvSpPr/>
            <p:nvPr/>
          </p:nvSpPr>
          <p:spPr>
            <a:xfrm>
              <a:off x="2654061" y="4008407"/>
              <a:ext cx="1440612" cy="173390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3148642" y="4364966"/>
              <a:ext cx="232914" cy="24153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2792083" y="4758906"/>
              <a:ext cx="232914" cy="24153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3022121" y="4773284"/>
              <a:ext cx="232914" cy="241539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3321170" y="5218981"/>
              <a:ext cx="232914" cy="241539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3119887" y="5302370"/>
              <a:ext cx="232914" cy="24153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3375804" y="4393721"/>
              <a:ext cx="232914" cy="241539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3441940" y="4804913"/>
              <a:ext cx="232914" cy="24153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3663351" y="4776158"/>
              <a:ext cx="232914" cy="241539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5336876" y="3991157"/>
            <a:ext cx="1440612" cy="1733909"/>
            <a:chOff x="5336876" y="3991155"/>
            <a:chExt cx="1440612" cy="1733909"/>
          </a:xfrm>
        </p:grpSpPr>
        <p:sp>
          <p:nvSpPr>
            <p:cNvPr id="19" name="Rectangle 18"/>
            <p:cNvSpPr/>
            <p:nvPr/>
          </p:nvSpPr>
          <p:spPr>
            <a:xfrm>
              <a:off x="5336876" y="3991155"/>
              <a:ext cx="1440612" cy="173390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5589917" y="4114800"/>
              <a:ext cx="232914" cy="2415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5520906" y="5089585"/>
              <a:ext cx="232914" cy="2415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6366294" y="4753155"/>
              <a:ext cx="232914" cy="2415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6323163" y="4192438"/>
              <a:ext cx="232914" cy="2415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5814205" y="4649638"/>
              <a:ext cx="232914" cy="24153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6116130" y="5236234"/>
              <a:ext cx="232914" cy="24153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5805577" y="4873925"/>
              <a:ext cx="232914" cy="24153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6328914" y="5319623"/>
              <a:ext cx="232914" cy="24153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6998898" y="4005534"/>
            <a:ext cx="1440612" cy="1733909"/>
            <a:chOff x="6998898" y="4005532"/>
            <a:chExt cx="1440612" cy="1733909"/>
          </a:xfrm>
        </p:grpSpPr>
        <p:sp>
          <p:nvSpPr>
            <p:cNvPr id="20" name="Rectangle 19"/>
            <p:cNvSpPr/>
            <p:nvPr/>
          </p:nvSpPr>
          <p:spPr>
            <a:xfrm>
              <a:off x="6998898" y="4005532"/>
              <a:ext cx="1440612" cy="173390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7214559" y="4201065"/>
              <a:ext cx="957532" cy="1406104"/>
              <a:chOff x="7214559" y="4201065"/>
              <a:chExt cx="957532" cy="1406104"/>
            </a:xfrm>
          </p:grpSpPr>
          <p:sp>
            <p:nvSpPr>
              <p:cNvPr id="46" name="Oval 45"/>
              <p:cNvSpPr/>
              <p:nvPr/>
            </p:nvSpPr>
            <p:spPr>
              <a:xfrm>
                <a:off x="7214559" y="4212566"/>
                <a:ext cx="232914" cy="24153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7556740" y="4201065"/>
                <a:ext cx="232914" cy="241539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7381336" y="4344838"/>
                <a:ext cx="232914" cy="241539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7910422" y="4701396"/>
                <a:ext cx="232914" cy="241539"/>
              </a:xfrm>
              <a:prstGeom prst="ellipse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7260566" y="5060830"/>
                <a:ext cx="232914" cy="24153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7939177" y="4928559"/>
                <a:ext cx="232914" cy="2415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7789653" y="5365630"/>
                <a:ext cx="232914" cy="24153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58728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Elements vs. Compounds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Pure substances containing only </a:t>
            </a:r>
            <a:r>
              <a:rPr lang="en-US" sz="2000" u="sng" dirty="0"/>
              <a:t>one</a:t>
            </a:r>
            <a:r>
              <a:rPr lang="en-US" sz="2000" dirty="0"/>
              <a:t> type of atom</a:t>
            </a:r>
          </a:p>
          <a:p>
            <a:r>
              <a:rPr lang="en-US" sz="2000" dirty="0"/>
              <a:t>Ex. Iron, Mercury, Oxygen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Pure substances containing </a:t>
            </a:r>
            <a:r>
              <a:rPr lang="en-US" sz="2000" u="sng" dirty="0"/>
              <a:t>more than one</a:t>
            </a:r>
            <a:r>
              <a:rPr lang="en-US" sz="2000" dirty="0"/>
              <a:t> type of atom</a:t>
            </a:r>
          </a:p>
          <a:p>
            <a:r>
              <a:rPr lang="en-US" sz="2000" dirty="0"/>
              <a:t>Ex. Water, Methane, Ammonia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/>
              <a:t>Elements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Compounds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000665" y="4019914"/>
            <a:ext cx="1440612" cy="1733909"/>
            <a:chOff x="1000665" y="4019912"/>
            <a:chExt cx="1440612" cy="1733909"/>
          </a:xfrm>
        </p:grpSpPr>
        <p:sp>
          <p:nvSpPr>
            <p:cNvPr id="9" name="Rectangle 8"/>
            <p:cNvSpPr/>
            <p:nvPr/>
          </p:nvSpPr>
          <p:spPr>
            <a:xfrm>
              <a:off x="1000665" y="4019912"/>
              <a:ext cx="1440612" cy="173390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1319841" y="4252823"/>
              <a:ext cx="232914" cy="24153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1291087" y="4853796"/>
              <a:ext cx="232914" cy="24153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1814422" y="4825041"/>
              <a:ext cx="232914" cy="24153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2007080" y="4310333"/>
              <a:ext cx="232914" cy="24153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503872" y="5083834"/>
              <a:ext cx="232914" cy="24153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2096219" y="4899805"/>
              <a:ext cx="232914" cy="24153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2050212" y="5276490"/>
              <a:ext cx="232914" cy="24153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1161691" y="5267865"/>
              <a:ext cx="232914" cy="24153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1547004" y="4548996"/>
              <a:ext cx="232914" cy="24153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1759789" y="5400136"/>
              <a:ext cx="232914" cy="24153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1084053" y="4603630"/>
              <a:ext cx="232914" cy="24153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6190896" y="3973904"/>
            <a:ext cx="1440612" cy="1733909"/>
            <a:chOff x="6268530" y="3973902"/>
            <a:chExt cx="1440612" cy="1733909"/>
          </a:xfrm>
        </p:grpSpPr>
        <p:sp>
          <p:nvSpPr>
            <p:cNvPr id="21" name="Rectangle 20"/>
            <p:cNvSpPr/>
            <p:nvPr/>
          </p:nvSpPr>
          <p:spPr>
            <a:xfrm>
              <a:off x="6268530" y="3973902"/>
              <a:ext cx="1440612" cy="173390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6814869" y="4330461"/>
              <a:ext cx="232914" cy="24153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6458310" y="4724401"/>
              <a:ext cx="232914" cy="24153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6688348" y="4738779"/>
              <a:ext cx="232914" cy="241539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6987397" y="5184476"/>
              <a:ext cx="232914" cy="241539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6786114" y="5267865"/>
              <a:ext cx="232914" cy="24153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7042031" y="4359216"/>
              <a:ext cx="232914" cy="241539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7108167" y="4770408"/>
              <a:ext cx="232914" cy="24153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7329578" y="4741653"/>
              <a:ext cx="232914" cy="241539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843848" y="3999785"/>
            <a:ext cx="1440612" cy="1733909"/>
            <a:chOff x="2955986" y="3999783"/>
            <a:chExt cx="1440612" cy="1733909"/>
          </a:xfrm>
        </p:grpSpPr>
        <p:sp>
          <p:nvSpPr>
            <p:cNvPr id="31" name="Rectangle 30"/>
            <p:cNvSpPr/>
            <p:nvPr/>
          </p:nvSpPr>
          <p:spPr>
            <a:xfrm>
              <a:off x="2955986" y="3999783"/>
              <a:ext cx="1440612" cy="173390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3275162" y="4232694"/>
              <a:ext cx="232914" cy="24153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3229155" y="4704271"/>
              <a:ext cx="232914" cy="24153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3735238" y="4701395"/>
              <a:ext cx="232914" cy="24153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3338423" y="5218981"/>
              <a:ext cx="232914" cy="24153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3948023" y="4767533"/>
              <a:ext cx="232914" cy="24153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3919269" y="5282240"/>
              <a:ext cx="232914" cy="24153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3117012" y="5247736"/>
              <a:ext cx="232914" cy="24153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3502325" y="4218316"/>
              <a:ext cx="232914" cy="24153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3715110" y="5380007"/>
              <a:ext cx="232914" cy="24153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3039374" y="4583501"/>
              <a:ext cx="232914" cy="24153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487959" y="3928612"/>
            <a:ext cx="15297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Both of these are molecules, but only the one is a compound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4427511" y="4942936"/>
            <a:ext cx="562147" cy="36231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5485698" y="4942936"/>
            <a:ext cx="605712" cy="36231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7826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Heterogeneous vs. Homogeneous Mixtures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Mixtures that </a:t>
            </a:r>
            <a:r>
              <a:rPr lang="en-US" sz="2000" u="sng" dirty="0"/>
              <a:t>are not uniform </a:t>
            </a:r>
            <a:r>
              <a:rPr lang="en-US" sz="2000" dirty="0"/>
              <a:t>throughout</a:t>
            </a:r>
          </a:p>
          <a:p>
            <a:r>
              <a:rPr lang="en-US" sz="2000" dirty="0"/>
              <a:t>Ex. Philly cheese steak, Italian dressing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Mixtures that </a:t>
            </a:r>
            <a:r>
              <a:rPr lang="en-US" sz="2000" u="sng" dirty="0"/>
              <a:t>are uniform </a:t>
            </a:r>
            <a:r>
              <a:rPr lang="en-US" sz="2000" dirty="0"/>
              <a:t>throughout</a:t>
            </a:r>
          </a:p>
          <a:p>
            <a:r>
              <a:rPr lang="en-US" sz="2000" dirty="0"/>
              <a:t>Also called solutions</a:t>
            </a:r>
          </a:p>
          <a:p>
            <a:r>
              <a:rPr lang="en-US" sz="2000" dirty="0"/>
              <a:t>Ex. Salt water, sprite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/>
              <a:t>Heterogeneous Mixtures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Homogeneous Mixtures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963283" y="4008410"/>
            <a:ext cx="1440612" cy="1733909"/>
            <a:chOff x="5336876" y="3991155"/>
            <a:chExt cx="1440612" cy="1733909"/>
          </a:xfrm>
        </p:grpSpPr>
        <p:sp>
          <p:nvSpPr>
            <p:cNvPr id="9" name="Rectangle 8"/>
            <p:cNvSpPr/>
            <p:nvPr/>
          </p:nvSpPr>
          <p:spPr>
            <a:xfrm>
              <a:off x="5336876" y="3991155"/>
              <a:ext cx="1440612" cy="173390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5589917" y="4114800"/>
              <a:ext cx="232914" cy="2415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5520906" y="5089585"/>
              <a:ext cx="232914" cy="2415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6366294" y="4753155"/>
              <a:ext cx="232914" cy="2415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6323163" y="4192438"/>
              <a:ext cx="232914" cy="2415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5814205" y="4649638"/>
              <a:ext cx="232914" cy="24153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6116130" y="5236234"/>
              <a:ext cx="232914" cy="24153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5805577" y="4873925"/>
              <a:ext cx="232914" cy="24153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6328914" y="5319623"/>
              <a:ext cx="232914" cy="24153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780581" y="4014161"/>
            <a:ext cx="1440612" cy="1733909"/>
            <a:chOff x="6998898" y="4005532"/>
            <a:chExt cx="1440612" cy="1733909"/>
          </a:xfrm>
        </p:grpSpPr>
        <p:sp>
          <p:nvSpPr>
            <p:cNvPr id="19" name="Rectangle 18"/>
            <p:cNvSpPr/>
            <p:nvPr/>
          </p:nvSpPr>
          <p:spPr>
            <a:xfrm>
              <a:off x="6998898" y="4005532"/>
              <a:ext cx="1440612" cy="173390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54"/>
            <p:cNvGrpSpPr/>
            <p:nvPr/>
          </p:nvGrpSpPr>
          <p:grpSpPr>
            <a:xfrm>
              <a:off x="7214559" y="4201065"/>
              <a:ext cx="957532" cy="1406104"/>
              <a:chOff x="7214559" y="4201065"/>
              <a:chExt cx="957532" cy="1406104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7214559" y="4212566"/>
                <a:ext cx="232914" cy="24153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7556740" y="4201065"/>
                <a:ext cx="232914" cy="241539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7381336" y="4344838"/>
                <a:ext cx="232914" cy="241539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7910422" y="4701396"/>
                <a:ext cx="232914" cy="241539"/>
              </a:xfrm>
              <a:prstGeom prst="ellipse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260566" y="5060830"/>
                <a:ext cx="232914" cy="24153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939177" y="4928559"/>
                <a:ext cx="232914" cy="2415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7789653" y="5365630"/>
                <a:ext cx="232914" cy="24153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9" name="Rectangle 28"/>
          <p:cNvSpPr/>
          <p:nvPr/>
        </p:nvSpPr>
        <p:spPr>
          <a:xfrm>
            <a:off x="5937849" y="3962403"/>
            <a:ext cx="1440612" cy="17339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001108" y="4103301"/>
            <a:ext cx="232914" cy="24153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6018362" y="4741656"/>
            <a:ext cx="232914" cy="24153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026988" y="5354130"/>
            <a:ext cx="232914" cy="24153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6553199" y="4103300"/>
            <a:ext cx="232914" cy="24153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6285782" y="4543248"/>
            <a:ext cx="232914" cy="24153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837874" y="4284456"/>
            <a:ext cx="232914" cy="24153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6320286" y="5172976"/>
            <a:ext cx="232914" cy="24153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6282906" y="4324712"/>
            <a:ext cx="232914" cy="24153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7102414" y="4100424"/>
            <a:ext cx="232914" cy="24153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7116792" y="5382884"/>
            <a:ext cx="232914" cy="24153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6587703" y="5362757"/>
            <a:ext cx="232914" cy="24153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6593456" y="4781912"/>
            <a:ext cx="232914" cy="24153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6860877" y="4514493"/>
            <a:ext cx="232914" cy="24153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6305911" y="4934311"/>
            <a:ext cx="232914" cy="24153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6863754" y="4948688"/>
            <a:ext cx="232914" cy="24153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6878130" y="5187352"/>
            <a:ext cx="232914" cy="24153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7105290" y="4767533"/>
            <a:ext cx="232914" cy="24153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8312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1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1" id="{68A9A9BA-6F13-47AE-B410-CB9935179930}" vid="{F6699BCB-869C-414B-93BF-D3C5D74102E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Median1</Template>
  <TotalTime>1788</TotalTime>
  <Words>706</Words>
  <Application>Microsoft Office PowerPoint</Application>
  <PresentationFormat>On-screen Show (4:3)</PresentationFormat>
  <Paragraphs>142</Paragraphs>
  <Slides>24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Calibri</vt:lpstr>
      <vt:lpstr>Cambria</vt:lpstr>
      <vt:lpstr>Cambria Math</vt:lpstr>
      <vt:lpstr>Wingdings</vt:lpstr>
      <vt:lpstr>Wingdings 2</vt:lpstr>
      <vt:lpstr>Median1</vt:lpstr>
      <vt:lpstr>Chapter 1 Part 1</vt:lpstr>
      <vt:lpstr>A note…</vt:lpstr>
      <vt:lpstr>Matter</vt:lpstr>
      <vt:lpstr>Phases of Matter</vt:lpstr>
      <vt:lpstr>Classifying Matter</vt:lpstr>
      <vt:lpstr>Classifying Matter: Atoms and Molecules</vt:lpstr>
      <vt:lpstr>Pure Substances vs. Mixtures</vt:lpstr>
      <vt:lpstr>Elements vs. Compounds</vt:lpstr>
      <vt:lpstr>Heterogeneous vs. Homogeneous Mixtures</vt:lpstr>
      <vt:lpstr>Solutions</vt:lpstr>
      <vt:lpstr>Classification of Matter</vt:lpstr>
      <vt:lpstr>Classifying Matter</vt:lpstr>
      <vt:lpstr>Classifying Matter</vt:lpstr>
      <vt:lpstr>Classifying Matter</vt:lpstr>
      <vt:lpstr>Compounds and Molecules</vt:lpstr>
      <vt:lpstr>Classification of Matter</vt:lpstr>
      <vt:lpstr>Properties</vt:lpstr>
      <vt:lpstr>Some properties</vt:lpstr>
      <vt:lpstr>Density</vt:lpstr>
      <vt:lpstr>Density</vt:lpstr>
      <vt:lpstr>Accuracy and Precision</vt:lpstr>
      <vt:lpstr>Accuracy and Precision</vt:lpstr>
      <vt:lpstr>Accuracy and Precision</vt:lpstr>
      <vt:lpstr>Accuracy and Precision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Othenia</dc:creator>
  <cp:lastModifiedBy>Walter Turner</cp:lastModifiedBy>
  <cp:revision>21</cp:revision>
  <dcterms:created xsi:type="dcterms:W3CDTF">2017-08-13T02:35:07Z</dcterms:created>
  <dcterms:modified xsi:type="dcterms:W3CDTF">2022-08-23T02:18:11Z</dcterms:modified>
</cp:coreProperties>
</file>