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0"/>
  </p:notesMasterIdLst>
  <p:handoutMasterIdLst>
    <p:handoutMasterId r:id="rId31"/>
  </p:handoutMasterIdLst>
  <p:sldIdLst>
    <p:sldId id="274" r:id="rId2"/>
    <p:sldId id="305" r:id="rId3"/>
    <p:sldId id="306" r:id="rId4"/>
    <p:sldId id="307" r:id="rId5"/>
    <p:sldId id="277" r:id="rId6"/>
    <p:sldId id="279" r:id="rId7"/>
    <p:sldId id="308" r:id="rId8"/>
    <p:sldId id="309" r:id="rId9"/>
    <p:sldId id="311" r:id="rId10"/>
    <p:sldId id="314" r:id="rId11"/>
    <p:sldId id="312" r:id="rId12"/>
    <p:sldId id="313" r:id="rId13"/>
    <p:sldId id="315" r:id="rId14"/>
    <p:sldId id="316" r:id="rId15"/>
    <p:sldId id="280" r:id="rId16"/>
    <p:sldId id="282" r:id="rId17"/>
    <p:sldId id="317" r:id="rId18"/>
    <p:sldId id="286" r:id="rId19"/>
    <p:sldId id="287" r:id="rId20"/>
    <p:sldId id="296" r:id="rId21"/>
    <p:sldId id="297" r:id="rId22"/>
    <p:sldId id="298" r:id="rId23"/>
    <p:sldId id="299" r:id="rId24"/>
    <p:sldId id="300" r:id="rId25"/>
    <p:sldId id="321" r:id="rId26"/>
    <p:sldId id="318" r:id="rId27"/>
    <p:sldId id="320" r:id="rId28"/>
    <p:sldId id="322" r:id="rId29"/>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88" autoAdjust="0"/>
    <p:restoredTop sz="93969" autoAdjust="0"/>
  </p:normalViewPr>
  <p:slideViewPr>
    <p:cSldViewPr>
      <p:cViewPr varScale="1">
        <p:scale>
          <a:sx n="119" d="100"/>
          <a:sy n="119" d="100"/>
        </p:scale>
        <p:origin x="109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a:defRPr sz="1200"/>
            </a:lvl1pPr>
            <a:extLst/>
          </a:lstStyle>
          <a:p>
            <a:fld id="{54D4857D-62A5-486B-9129-468003D7E020}" type="datetimeFigureOut">
              <a:rPr lang="en-US" smtClean="0"/>
              <a:pPr/>
              <a:t>10/21/2019</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a:defRPr sz="1200"/>
            </a:lvl1pPr>
            <a:extLst/>
          </a:lstStyle>
          <a:p>
            <a:fld id="{2EBE4566-6F3A-4CC1-BD6C-9C510D05F126}" type="slidenum">
              <a:rPr lang="en-US" smtClean="0"/>
              <a:pPr/>
              <a:t>‹#›</a:t>
            </a:fld>
            <a:endParaRPr lang="en-US"/>
          </a:p>
        </p:txBody>
      </p:sp>
    </p:spTree>
    <p:extLst>
      <p:ext uri="{BB962C8B-B14F-4D97-AF65-F5344CB8AC3E}">
        <p14:creationId xmlns:p14="http://schemas.microsoft.com/office/powerpoint/2010/main" val="836502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2D2EF2CE-B28C-4ED4-8FD0-48BB3F48846A}" type="datetimeFigureOut">
              <a:rPr lang="en-US" smtClean="0"/>
              <a:pPr/>
              <a:t>10/21/2019</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61807874-5299-41B2-A37A-6AA3547857F4}" type="slidenum">
              <a:rPr lang="en-US" smtClean="0"/>
              <a:pPr/>
              <a:t>‹#›</a:t>
            </a:fld>
            <a:endParaRPr lang="en-US"/>
          </a:p>
        </p:txBody>
      </p:sp>
    </p:spTree>
    <p:extLst>
      <p:ext uri="{BB962C8B-B14F-4D97-AF65-F5344CB8AC3E}">
        <p14:creationId xmlns:p14="http://schemas.microsoft.com/office/powerpoint/2010/main" val="1574042586"/>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france24.com/fr/auteur/segolene-allemandou/"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s://en.wikipedia.org/wiki/Am%C3%ADlcar_Cabral#cite_note-2" TargetMode="External"/><Relationship Id="rId3" Type="http://schemas.openxmlformats.org/officeDocument/2006/relationships/hyperlink" Target="https://en.wikipedia.org/wiki/Help:IPA/Portuguese" TargetMode="External"/><Relationship Id="rId7" Type="http://schemas.openxmlformats.org/officeDocument/2006/relationships/hyperlink" Target="https://en.wikipedia.org/wiki/Anti-colonial"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s://en.wikipedia.org/wiki/Am%C3%ADlcar_Cabral#cite_note-1" TargetMode="External"/><Relationship Id="rId5" Type="http://schemas.openxmlformats.org/officeDocument/2006/relationships/hyperlink" Target="https://en.wikipedia.org/wiki/Agronomist" TargetMode="External"/><Relationship Id="rId10" Type="http://schemas.openxmlformats.org/officeDocument/2006/relationships/hyperlink" Target="https://en.wikipedia.org/wiki/People's_Movement_for_the_Liberation_of_Angola" TargetMode="External"/><Relationship Id="rId4" Type="http://schemas.openxmlformats.org/officeDocument/2006/relationships/hyperlink" Target="https://en.wikipedia.org/wiki/List_of_Cape_Verdeans" TargetMode="External"/><Relationship Id="rId9" Type="http://schemas.openxmlformats.org/officeDocument/2006/relationships/hyperlink" Target="https://en.wikipedia.org/wiki/African_Party_for_the_Independence_of_Guinea_and_Cape_Verde"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s://en.wikipedia.org/wiki/Philadelphia" TargetMode="External"/><Relationship Id="rId13" Type="http://schemas.openxmlformats.org/officeDocument/2006/relationships/hyperlink" Target="https://en.wikipedia.org/wiki/Wikipedia:Accuracy_dispute#Disputed_statement" TargetMode="External"/><Relationship Id="rId18" Type="http://schemas.openxmlformats.org/officeDocument/2006/relationships/hyperlink" Target="https://en.wikipedia.org/wiki/Algeria" TargetMode="External"/><Relationship Id="rId3" Type="http://schemas.openxmlformats.org/officeDocument/2006/relationships/hyperlink" Target="https://en.wikipedia.org/wiki/India" TargetMode="External"/><Relationship Id="rId7" Type="http://schemas.openxmlformats.org/officeDocument/2006/relationships/hyperlink" Target="https://en.wikipedia.org/wiki/Quaker" TargetMode="External"/><Relationship Id="rId12" Type="http://schemas.openxmlformats.org/officeDocument/2006/relationships/hyperlink" Target="https://en.wikipedia.org/wiki/Student_Nonviolent_Coordinating_Committee" TargetMode="External"/><Relationship Id="rId17" Type="http://schemas.openxmlformats.org/officeDocument/2006/relationships/hyperlink" Target="https://en.wikipedia.org/wiki/Cuba" TargetMode="External"/><Relationship Id="rId2" Type="http://schemas.openxmlformats.org/officeDocument/2006/relationships/slide" Target="../slides/slide8.xml"/><Relationship Id="rId16" Type="http://schemas.openxmlformats.org/officeDocument/2006/relationships/hyperlink" Target="https://en.wikipedia.org/wiki/Kathleen_Cleaver#cite_note-KateColeman-4" TargetMode="External"/><Relationship Id="rId1" Type="http://schemas.openxmlformats.org/officeDocument/2006/relationships/notesMaster" Target="../notesMasters/notesMaster1.xml"/><Relationship Id="rId6" Type="http://schemas.openxmlformats.org/officeDocument/2006/relationships/hyperlink" Target="https://en.wikipedia.org/wiki/Philippines" TargetMode="External"/><Relationship Id="rId11" Type="http://schemas.openxmlformats.org/officeDocument/2006/relationships/hyperlink" Target="https://en.wikipedia.org/wiki/Barnard_College" TargetMode="External"/><Relationship Id="rId5" Type="http://schemas.openxmlformats.org/officeDocument/2006/relationships/hyperlink" Target="https://en.wikipedia.org/wiki/Sierra_Leone" TargetMode="External"/><Relationship Id="rId15" Type="http://schemas.openxmlformats.org/officeDocument/2006/relationships/hyperlink" Target="https://en.wikipedia.org/wiki/Bobby_Hutton" TargetMode="External"/><Relationship Id="rId10" Type="http://schemas.openxmlformats.org/officeDocument/2006/relationships/hyperlink" Target="https://en.wikipedia.org/wiki/Oberlin_College" TargetMode="External"/><Relationship Id="rId4" Type="http://schemas.openxmlformats.org/officeDocument/2006/relationships/hyperlink" Target="https://en.wikipedia.org/wiki/Liberia" TargetMode="External"/><Relationship Id="rId9" Type="http://schemas.openxmlformats.org/officeDocument/2006/relationships/hyperlink" Target="https://en.wikipedia.org/wiki/George_School" TargetMode="External"/><Relationship Id="rId14" Type="http://schemas.openxmlformats.org/officeDocument/2006/relationships/hyperlink" Target="https://en.wikipedia.org/wiki/Talk:Kathleen_Cleaver#Dubious"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1969.</a:t>
            </a:r>
          </a:p>
        </p:txBody>
      </p:sp>
      <p:sp>
        <p:nvSpPr>
          <p:cNvPr id="4" name="Slide Number Placeholder 3"/>
          <p:cNvSpPr>
            <a:spLocks noGrp="1"/>
          </p:cNvSpPr>
          <p:nvPr>
            <p:ph type="sldNum" sz="quarter" idx="10"/>
          </p:nvPr>
        </p:nvSpPr>
        <p:spPr/>
        <p:txBody>
          <a:bodyPr/>
          <a:lstStyle/>
          <a:p>
            <a:fld id="{6887C45F-BFB4-4562-BA89-94A1ED087E9E}" type="slidenum">
              <a:rPr lang="en-US" smtClean="0"/>
              <a:t>1</a:t>
            </a:fld>
            <a:endParaRPr lang="en-US"/>
          </a:p>
        </p:txBody>
      </p:sp>
    </p:spTree>
    <p:extLst>
      <p:ext uri="{BB962C8B-B14F-4D97-AF65-F5344CB8AC3E}">
        <p14:creationId xmlns:p14="http://schemas.microsoft.com/office/powerpoint/2010/main" val="1218205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https://genius.com/Malcolm-x-chapter-18-el-hajj-malik-el-shabaz-annotated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“From Dakar, I flew to Morocco, where I spent a day sightseeing. I visited the famous Casbah, the ghetto which had resulted when the ruling white French wouldn't let the dark-skinned natives into certain areas of Casablanca. Thousands upon thousands of the subjugated natives were crowded into the ghetto, in the same way that Harlem, in New York City, became America's Casbah….</a:t>
            </a:r>
            <a:r>
              <a:rPr lang="en-US" dirty="0"/>
              <a:t/>
            </a:r>
            <a:br>
              <a:rPr lang="en-US" dirty="0"/>
            </a:br>
            <a:r>
              <a:rPr lang="en-US" dirty="0">
                <a:effectLst/>
              </a:rPr>
              <a:t>It was Tuesday, May 19, 1964-my thirty-ninth birthday-when I arrived in Algiers. A lot of water had gone under the bridge in those years. In some ways, I had had more experiences than a dozen men.” (Autobiography of Malcolm X, Chapter 18) </a:t>
            </a:r>
            <a:endParaRPr lang="en-US" dirty="0"/>
          </a:p>
          <a:p>
            <a:endParaRPr lang="en-US" dirty="0"/>
          </a:p>
          <a:p>
            <a:r>
              <a:rPr lang="en-US" sz="1200" dirty="0"/>
              <a:t>Malcolm X traveled many times in the 1950s in French colonial north </a:t>
            </a:r>
            <a:r>
              <a:rPr lang="en-US" sz="1200" dirty="0" err="1"/>
              <a:t>africa</a:t>
            </a:r>
            <a:r>
              <a:rPr lang="en-US" sz="1200" dirty="0"/>
              <a:t> and in 1964 to the newly-independent Algeria</a:t>
            </a:r>
          </a:p>
          <a:p>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12</a:t>
            </a:fld>
            <a:endParaRPr lang="en-US"/>
          </a:p>
        </p:txBody>
      </p:sp>
    </p:spTree>
    <p:extLst>
      <p:ext uri="{BB962C8B-B14F-4D97-AF65-F5344CB8AC3E}">
        <p14:creationId xmlns:p14="http://schemas.microsoft.com/office/powerpoint/2010/main" val="1122198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Ben Bella</a:t>
            </a:r>
            <a:r>
              <a:rPr lang="en-US" baseline="0" dirty="0"/>
              <a:t> was going to the UN. He met Martin Luther King and told him that: “Segregation and colonialism are linked.” Later Martin Luther King wrote: “We are brothers.”</a:t>
            </a:r>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13</a:t>
            </a:fld>
            <a:endParaRPr lang="en-US"/>
          </a:p>
        </p:txBody>
      </p:sp>
    </p:spTree>
    <p:extLst>
      <p:ext uri="{BB962C8B-B14F-4D97-AF65-F5344CB8AC3E}">
        <p14:creationId xmlns:p14="http://schemas.microsoft.com/office/powerpoint/2010/main" val="353604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https://www.google.com/search?q=Nina+Simone+Algiers&amp;rlz=1C1GGRV_enUS751US751&amp;source=lnms&amp;tbm=isch&amp;sa=X&amp;ved=0ahUKEwjexb_liIPZAhVoyoMKHRIQAw0Q_AUICygC&amp;biw=1920&amp;bih=949#imgrc=olxoT6tfflYeGM:</a:t>
            </a:r>
          </a:p>
          <a:p>
            <a:endParaRPr lang="en-US" dirty="0"/>
          </a:p>
          <a:p>
            <a:r>
              <a:rPr lang="en-US" dirty="0"/>
              <a:t>Maya Angelou was there.  I grew up in this fusion of Pan </a:t>
            </a:r>
            <a:r>
              <a:rPr lang="en-US" dirty="0" err="1"/>
              <a:t>AfroArab</a:t>
            </a:r>
            <a:r>
              <a:rPr lang="en-US" dirty="0"/>
              <a:t> revolutionary culture without knowing it.  When I first came to the US in 1990 as a graduate student, my American classmates did not who Nina Simone was. Who is your favorite American singer they would ask? And when I respond Nina Simone, they are puzzled, Nina who? I never understood why they </a:t>
            </a:r>
          </a:p>
          <a:p>
            <a:r>
              <a:rPr lang="en-US" sz="1200" b="0" i="0" kern="1200" dirty="0">
                <a:solidFill>
                  <a:schemeClr val="tx1"/>
                </a:solidFill>
                <a:effectLst/>
                <a:latin typeface="+mn-lt"/>
                <a:ea typeface="+mn-ea"/>
                <a:cs typeface="+mn-cs"/>
              </a:rPr>
              <a:t>And the air was filled with the smoke of gun salutes, the sound of drums and a hubbub of tongues from all corners of Africa and beyond: Arabic, Portuguese, French, English, Yoruba, Swahili.</a:t>
            </a:r>
          </a:p>
          <a:p>
            <a:endParaRPr lang="en-US" dirty="0"/>
          </a:p>
          <a:p>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14</a:t>
            </a:fld>
            <a:endParaRPr lang="en-US"/>
          </a:p>
        </p:txBody>
      </p:sp>
    </p:spTree>
    <p:extLst>
      <p:ext uri="{BB962C8B-B14F-4D97-AF65-F5344CB8AC3E}">
        <p14:creationId xmlns:p14="http://schemas.microsoft.com/office/powerpoint/2010/main" val="20462802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Lyrics by Arabic Algerian poet Mustapha </a:t>
            </a:r>
            <a:r>
              <a:rPr lang="en-US" dirty="0" err="1"/>
              <a:t>Toumi</a:t>
            </a:r>
            <a:r>
              <a:rPr lang="en-US" dirty="0"/>
              <a:t>.</a:t>
            </a:r>
          </a:p>
        </p:txBody>
      </p:sp>
      <p:sp>
        <p:nvSpPr>
          <p:cNvPr id="4" name="Slide Number Placeholder 3"/>
          <p:cNvSpPr>
            <a:spLocks noGrp="1"/>
          </p:cNvSpPr>
          <p:nvPr>
            <p:ph type="sldNum" sz="quarter" idx="5"/>
          </p:nvPr>
        </p:nvSpPr>
        <p:spPr/>
        <p:txBody>
          <a:bodyPr/>
          <a:lstStyle/>
          <a:p>
            <a:fld id="{61807874-5299-41B2-A37A-6AA3547857F4}" type="slidenum">
              <a:rPr lang="en-US" smtClean="0"/>
              <a:pPr/>
              <a:t>15</a:t>
            </a:fld>
            <a:endParaRPr lang="en-US"/>
          </a:p>
        </p:txBody>
      </p:sp>
    </p:spTree>
    <p:extLst>
      <p:ext uri="{BB962C8B-B14F-4D97-AF65-F5344CB8AC3E}">
        <p14:creationId xmlns:p14="http://schemas.microsoft.com/office/powerpoint/2010/main" val="3087783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16</a:t>
            </a:fld>
            <a:endParaRPr lang="en-US"/>
          </a:p>
        </p:txBody>
      </p:sp>
    </p:spTree>
    <p:extLst>
      <p:ext uri="{BB962C8B-B14F-4D97-AF65-F5344CB8AC3E}">
        <p14:creationId xmlns:p14="http://schemas.microsoft.com/office/powerpoint/2010/main" val="224688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http://www.sahistory.org.za/image/nelson-mandela-receives-military-training-algerian-fln-camp-morocco-1962</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fr-FR" sz="1200" b="0" i="0" u="none" strike="noStrike" kern="1200" dirty="0">
                <a:solidFill>
                  <a:schemeClr val="tx1"/>
                </a:solidFill>
                <a:effectLst/>
                <a:latin typeface="+mn-lt"/>
                <a:ea typeface="+mn-ea"/>
                <a:cs typeface="+mn-cs"/>
              </a:rPr>
              <a:t>« Quand le FLN algérien assurait la formation militaire de Mandela »</a:t>
            </a:r>
          </a:p>
          <a:p>
            <a:endParaRPr lang="en-US" dirty="0"/>
          </a:p>
          <a:p>
            <a:r>
              <a:rPr lang="en-US" dirty="0"/>
              <a:t>http://www.france24.com/fr/20131207-nelson-mandela-algerie-ANC-FLN Texted</a:t>
            </a:r>
            <a:r>
              <a:rPr lang="en-US" baseline="0" dirty="0"/>
              <a:t> </a:t>
            </a:r>
            <a:r>
              <a:rPr lang="en-US" dirty="0"/>
              <a:t>by </a:t>
            </a:r>
            <a:r>
              <a:rPr lang="en-US" sz="1200" b="0" i="0" u="none" strike="noStrike" kern="1200" dirty="0" err="1">
                <a:solidFill>
                  <a:schemeClr val="tx1"/>
                </a:solidFill>
                <a:effectLst/>
                <a:latin typeface="+mn-lt"/>
                <a:ea typeface="+mn-ea"/>
                <a:cs typeface="+mn-cs"/>
                <a:hlinkClick r:id="rId3" tooltip="Ségolène ALLEMANDOU"/>
              </a:rPr>
              <a:t>Ségolène</a:t>
            </a:r>
            <a:r>
              <a:rPr lang="en-US" sz="1200" b="0" i="0" u="none" strike="noStrike" kern="1200" dirty="0">
                <a:solidFill>
                  <a:schemeClr val="tx1"/>
                </a:solidFill>
                <a:effectLst/>
                <a:latin typeface="+mn-lt"/>
                <a:ea typeface="+mn-ea"/>
                <a:cs typeface="+mn-cs"/>
                <a:hlinkClick r:id="rId3" tooltip="Ségolène ALLEMANDOU"/>
              </a:rPr>
              <a:t> ALLEMANDOU</a:t>
            </a:r>
            <a:r>
              <a:rPr lang="en-US" sz="1200" b="0" i="0" u="none" strike="noStrike" kern="1200" dirty="0">
                <a:solidFill>
                  <a:schemeClr val="tx1"/>
                </a:solidFill>
                <a:effectLst/>
                <a:latin typeface="+mn-lt"/>
                <a:ea typeface="+mn-ea"/>
                <a:cs typeface="+mn-cs"/>
              </a:rPr>
              <a:t> 7 July 2013.</a:t>
            </a:r>
          </a:p>
          <a:p>
            <a:r>
              <a:rPr lang="en-US" dirty="0"/>
              <a:t> Accessed January 30, 2018.</a:t>
            </a:r>
          </a:p>
        </p:txBody>
      </p:sp>
      <p:sp>
        <p:nvSpPr>
          <p:cNvPr id="4" name="Slide Number Placeholder 3"/>
          <p:cNvSpPr>
            <a:spLocks noGrp="1"/>
          </p:cNvSpPr>
          <p:nvPr>
            <p:ph type="sldNum" sz="quarter" idx="10"/>
          </p:nvPr>
        </p:nvSpPr>
        <p:spPr/>
        <p:txBody>
          <a:bodyPr/>
          <a:lstStyle/>
          <a:p>
            <a:fld id="{6887C45F-BFB4-4562-BA89-94A1ED087E9E}" type="slidenum">
              <a:rPr lang="en-US" smtClean="0"/>
              <a:t>18</a:t>
            </a:fld>
            <a:endParaRPr lang="en-US"/>
          </a:p>
        </p:txBody>
      </p:sp>
    </p:spTree>
    <p:extLst>
      <p:ext uri="{BB962C8B-B14F-4D97-AF65-F5344CB8AC3E}">
        <p14:creationId xmlns:p14="http://schemas.microsoft.com/office/powerpoint/2010/main" val="2361102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Nelson Mandela avec les chefs </a:t>
            </a:r>
            <a:r>
              <a:rPr lang="en-US" sz="1200" b="0" i="0" kern="1200" dirty="0" err="1">
                <a:solidFill>
                  <a:schemeClr val="tx1"/>
                </a:solidFill>
                <a:effectLst/>
                <a:latin typeface="+mn-lt"/>
                <a:ea typeface="+mn-ea"/>
                <a:cs typeface="+mn-cs"/>
              </a:rPr>
              <a:t>historiques</a:t>
            </a:r>
            <a:r>
              <a:rPr lang="en-US" sz="1200" b="0" i="0" kern="1200" dirty="0">
                <a:solidFill>
                  <a:schemeClr val="tx1"/>
                </a:solidFill>
                <a:effectLst/>
                <a:latin typeface="+mn-lt"/>
                <a:ea typeface="+mn-ea"/>
                <a:cs typeface="+mn-cs"/>
              </a:rPr>
              <a:t> de la </a:t>
            </a:r>
            <a:r>
              <a:rPr lang="en-US" sz="1200" b="0" i="0" kern="1200" dirty="0" err="1">
                <a:solidFill>
                  <a:schemeClr val="tx1"/>
                </a:solidFill>
                <a:effectLst/>
                <a:latin typeface="+mn-lt"/>
                <a:ea typeface="+mn-ea"/>
                <a:cs typeface="+mn-cs"/>
              </a:rPr>
              <a:t>Révolution</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en</a:t>
            </a:r>
            <a:r>
              <a:rPr lang="en-US" sz="1200" b="0" i="0" kern="1200" dirty="0">
                <a:solidFill>
                  <a:schemeClr val="tx1"/>
                </a:solidFill>
                <a:effectLst/>
                <a:latin typeface="+mn-lt"/>
                <a:ea typeface="+mn-ea"/>
                <a:cs typeface="+mn-cs"/>
              </a:rPr>
              <a:t> mars 1962, après le </a:t>
            </a:r>
            <a:r>
              <a:rPr lang="en-US" sz="1200" b="0" i="0" kern="1200" dirty="0" err="1">
                <a:solidFill>
                  <a:schemeClr val="tx1"/>
                </a:solidFill>
                <a:effectLst/>
                <a:latin typeface="+mn-lt"/>
                <a:ea typeface="+mn-ea"/>
                <a:cs typeface="+mn-cs"/>
              </a:rPr>
              <a:t>cessez</a:t>
            </a:r>
            <a:r>
              <a:rPr lang="en-US" sz="1200" b="0" i="0" kern="1200" dirty="0">
                <a:solidFill>
                  <a:schemeClr val="tx1"/>
                </a:solidFill>
                <a:effectLst/>
                <a:latin typeface="+mn-lt"/>
                <a:ea typeface="+mn-ea"/>
                <a:cs typeface="+mn-cs"/>
              </a:rPr>
              <a:t>- le- feu, à la base 15 </a:t>
            </a:r>
            <a:r>
              <a:rPr lang="en-US" sz="1200" b="0" i="0" kern="1200" dirty="0" err="1">
                <a:solidFill>
                  <a:schemeClr val="tx1"/>
                </a:solidFill>
                <a:effectLst/>
                <a:latin typeface="+mn-lt"/>
                <a:ea typeface="+mn-ea"/>
                <a:cs typeface="+mn-cs"/>
              </a:rPr>
              <a:t>d’Oujda</a:t>
            </a:r>
            <a:r>
              <a:rPr lang="en-US" sz="1200" b="0" i="0" kern="1200" dirty="0">
                <a:solidFill>
                  <a:schemeClr val="tx1"/>
                </a:solidFill>
                <a:effectLst/>
                <a:latin typeface="+mn-lt"/>
                <a:ea typeface="+mn-ea"/>
                <a:cs typeface="+mn-cs"/>
              </a:rPr>
              <a:t>. On y </a:t>
            </a:r>
            <a:r>
              <a:rPr lang="en-US" sz="1200" b="0" i="0" kern="1200" dirty="0" err="1">
                <a:solidFill>
                  <a:schemeClr val="tx1"/>
                </a:solidFill>
                <a:effectLst/>
                <a:latin typeface="+mn-lt"/>
                <a:ea typeface="+mn-ea"/>
                <a:cs typeface="+mn-cs"/>
              </a:rPr>
              <a:t>voit</a:t>
            </a:r>
            <a:r>
              <a:rPr lang="en-US" sz="1200" b="0" i="0" kern="1200" dirty="0">
                <a:solidFill>
                  <a:schemeClr val="tx1"/>
                </a:solidFill>
                <a:effectLst/>
                <a:latin typeface="+mn-lt"/>
                <a:ea typeface="+mn-ea"/>
                <a:cs typeface="+mn-cs"/>
              </a:rPr>
              <a:t> de gauche à </a:t>
            </a:r>
            <a:r>
              <a:rPr lang="en-US" sz="1200" b="0" i="0" kern="1200" dirty="0" err="1">
                <a:solidFill>
                  <a:schemeClr val="tx1"/>
                </a:solidFill>
                <a:effectLst/>
                <a:latin typeface="+mn-lt"/>
                <a:ea typeface="+mn-ea"/>
                <a:cs typeface="+mn-cs"/>
              </a:rPr>
              <a:t>droite</a:t>
            </a:r>
            <a:r>
              <a:rPr lang="en-US" sz="1200" b="0" i="0" kern="1200" dirty="0">
                <a:solidFill>
                  <a:schemeClr val="tx1"/>
                </a:solidFill>
                <a:effectLst/>
                <a:latin typeface="+mn-lt"/>
                <a:ea typeface="+mn-ea"/>
                <a:cs typeface="+mn-cs"/>
              </a:rPr>
              <a:t> : </a:t>
            </a:r>
            <a:r>
              <a:rPr lang="en-US" sz="1200" b="0" i="0" kern="1200" dirty="0" err="1">
                <a:solidFill>
                  <a:schemeClr val="tx1"/>
                </a:solidFill>
                <a:effectLst/>
                <a:latin typeface="+mn-lt"/>
                <a:ea typeface="+mn-ea"/>
                <a:cs typeface="+mn-cs"/>
              </a:rPr>
              <a:t>Hocine</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Aït</a:t>
            </a:r>
            <a:r>
              <a:rPr lang="en-US" sz="1200" b="0" i="0" kern="1200" dirty="0">
                <a:solidFill>
                  <a:schemeClr val="tx1"/>
                </a:solidFill>
                <a:effectLst/>
                <a:latin typeface="+mn-lt"/>
                <a:ea typeface="+mn-ea"/>
                <a:cs typeface="+mn-cs"/>
              </a:rPr>
              <a:t> Ahmed, </a:t>
            </a:r>
            <a:r>
              <a:rPr lang="en-US" sz="1200" b="0" i="0" kern="1200" dirty="0" err="1">
                <a:solidFill>
                  <a:schemeClr val="tx1"/>
                </a:solidFill>
                <a:effectLst/>
                <a:latin typeface="+mn-lt"/>
                <a:ea typeface="+mn-ea"/>
                <a:cs typeface="+mn-cs"/>
              </a:rPr>
              <a:t>Kaïd</a:t>
            </a:r>
            <a:r>
              <a:rPr lang="en-US" sz="1200" b="0" i="0" kern="1200" dirty="0">
                <a:solidFill>
                  <a:schemeClr val="tx1"/>
                </a:solidFill>
                <a:effectLst/>
                <a:latin typeface="+mn-lt"/>
                <a:ea typeface="+mn-ea"/>
                <a:cs typeface="+mn-cs"/>
              </a:rPr>
              <a:t> Ahmed, Mohamed </a:t>
            </a:r>
            <a:r>
              <a:rPr lang="en-US" sz="1200" b="0" i="0" kern="1200" dirty="0" err="1">
                <a:solidFill>
                  <a:schemeClr val="tx1"/>
                </a:solidFill>
                <a:effectLst/>
                <a:latin typeface="+mn-lt"/>
                <a:ea typeface="+mn-ea"/>
                <a:cs typeface="+mn-cs"/>
              </a:rPr>
              <a:t>Boudiaf</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Djelloul</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Melaïka</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Rabah</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Bitat</a:t>
            </a:r>
            <a:r>
              <a:rPr lang="en-US" sz="1200" b="0" i="0" kern="1200" dirty="0">
                <a:solidFill>
                  <a:schemeClr val="tx1"/>
                </a:solidFill>
                <a:effectLst/>
                <a:latin typeface="+mn-lt"/>
                <a:ea typeface="+mn-ea"/>
                <a:cs typeface="+mn-cs"/>
              </a:rPr>
              <a:t>, Nelson Mandela, Ahmed Ben Bella, Commandant Nasser, Hamilcar Cabral, </a:t>
            </a:r>
            <a:r>
              <a:rPr lang="en-US" sz="1200" b="0" i="0" kern="1200" dirty="0" err="1">
                <a:solidFill>
                  <a:schemeClr val="tx1"/>
                </a:solidFill>
                <a:effectLst/>
                <a:latin typeface="+mn-lt"/>
                <a:ea typeface="+mn-ea"/>
                <a:cs typeface="+mn-cs"/>
              </a:rPr>
              <a:t>Houari</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Boumediene</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Abdelaziz</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Bouabdallah</a:t>
            </a:r>
            <a:r>
              <a:rPr lang="en-US" sz="1200" b="0" i="0" kern="1200" dirty="0">
                <a:solidFill>
                  <a:schemeClr val="tx1"/>
                </a:solidFill>
                <a:effectLst/>
                <a:latin typeface="+mn-lt"/>
                <a:ea typeface="+mn-ea"/>
                <a:cs typeface="+mn-cs"/>
              </a:rPr>
              <a:t> et </a:t>
            </a:r>
            <a:r>
              <a:rPr lang="en-US" sz="1200" b="0" i="0" kern="1200" dirty="0" err="1">
                <a:solidFill>
                  <a:schemeClr val="tx1"/>
                </a:solidFill>
                <a:effectLst/>
                <a:latin typeface="+mn-lt"/>
                <a:ea typeface="+mn-ea"/>
                <a:cs typeface="+mn-cs"/>
              </a:rPr>
              <a:t>Taïbi</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Larbi</a:t>
            </a:r>
            <a:r>
              <a:rPr lang="en-US" sz="1200" b="0" i="0" kern="1200" dirty="0">
                <a:solidFill>
                  <a:schemeClr val="tx1"/>
                </a:solidFill>
                <a:effectLst/>
                <a:latin typeface="+mn-lt"/>
                <a:ea typeface="+mn-ea"/>
                <a:cs typeface="+mn-cs"/>
              </a:rPr>
              <a:t>.</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Read more at http://www.chouf-chouf.com/actualites/cest-lalgerie-qui-a-fait-de-moi-un-homme/#GDHMc0mGA9RIDpE3.99</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t>
            </a:r>
            <a:r>
              <a:rPr lang="fr-FR" sz="1200" b="0" i="0" kern="1200" dirty="0">
                <a:solidFill>
                  <a:schemeClr val="tx1"/>
                </a:solidFill>
                <a:effectLst/>
                <a:latin typeface="+mn-lt"/>
                <a:ea typeface="+mn-ea"/>
                <a:cs typeface="+mn-cs"/>
              </a:rPr>
              <a:t>Mandela : « C’est l’Algérie qui a fait de moi un homme »  </a:t>
            </a:r>
            <a:r>
              <a:rPr lang="fr-FR" sz="1200" b="0" i="0" kern="1200" dirty="0" err="1">
                <a:solidFill>
                  <a:schemeClr val="tx1"/>
                </a:solidFill>
                <a:effectLst/>
                <a:latin typeface="+mn-lt"/>
                <a:ea typeface="+mn-ea"/>
                <a:cs typeface="+mn-cs"/>
              </a:rPr>
              <a:t>February</a:t>
            </a:r>
            <a:r>
              <a:rPr lang="fr-FR" sz="1200" b="0" i="0" kern="1200" dirty="0">
                <a:solidFill>
                  <a:schemeClr val="tx1"/>
                </a:solidFill>
                <a:effectLst/>
                <a:latin typeface="+mn-lt"/>
                <a:ea typeface="+mn-ea"/>
                <a:cs typeface="+mn-cs"/>
              </a:rPr>
              <a:t> 1, 2017.</a:t>
            </a:r>
            <a:r>
              <a:rPr lang="fr-FR" sz="1200" b="0" i="0" kern="1200" baseline="0" dirty="0">
                <a:solidFill>
                  <a:schemeClr val="tx1"/>
                </a:solidFill>
                <a:effectLst/>
                <a:latin typeface="+mn-lt"/>
                <a:ea typeface="+mn-ea"/>
                <a:cs typeface="+mn-cs"/>
              </a:rPr>
              <a:t>  by </a:t>
            </a:r>
            <a:r>
              <a:rPr lang="fr-FR" sz="1200" b="0" i="0" kern="1200" baseline="0" dirty="0" err="1">
                <a:solidFill>
                  <a:schemeClr val="tx1"/>
                </a:solidFill>
                <a:effectLst/>
                <a:latin typeface="+mn-lt"/>
                <a:ea typeface="+mn-ea"/>
                <a:cs typeface="+mn-cs"/>
              </a:rPr>
              <a:t>Lhocine</a:t>
            </a:r>
            <a:r>
              <a:rPr lang="fr-FR" sz="1200" b="0" i="0" kern="1200" baseline="0" dirty="0">
                <a:solidFill>
                  <a:schemeClr val="tx1"/>
                </a:solidFill>
                <a:effectLst/>
                <a:latin typeface="+mn-lt"/>
                <a:ea typeface="+mn-ea"/>
                <a:cs typeface="+mn-cs"/>
              </a:rPr>
              <a:t> </a:t>
            </a:r>
            <a:r>
              <a:rPr lang="fr-FR" sz="1200" b="0" i="0" kern="1200" baseline="0" dirty="0" err="1">
                <a:solidFill>
                  <a:schemeClr val="tx1"/>
                </a:solidFill>
                <a:effectLst/>
                <a:latin typeface="+mn-lt"/>
                <a:ea typeface="+mn-ea"/>
                <a:cs typeface="+mn-cs"/>
              </a:rPr>
              <a:t>Hmandou</a:t>
            </a:r>
            <a:r>
              <a:rPr lang="fr-FR" sz="1200" b="0" i="0" kern="1200" baseline="0" dirty="0">
                <a:solidFill>
                  <a:schemeClr val="tx1"/>
                </a:solidFill>
                <a:effectLst/>
                <a:latin typeface="+mn-lt"/>
                <a:ea typeface="+mn-ea"/>
                <a:cs typeface="+mn-cs"/>
              </a:rPr>
              <a:t>. In </a:t>
            </a:r>
            <a:r>
              <a:rPr lang="fr-FR" sz="1200" b="0" i="0" kern="1200" baseline="0" dirty="0" err="1">
                <a:solidFill>
                  <a:schemeClr val="tx1"/>
                </a:solidFill>
                <a:effectLst/>
                <a:latin typeface="+mn-lt"/>
                <a:ea typeface="+mn-ea"/>
                <a:cs typeface="+mn-cs"/>
              </a:rPr>
              <a:t>Website</a:t>
            </a:r>
            <a:r>
              <a:rPr lang="fr-FR" sz="1200" b="0" i="0" kern="1200" baseline="0" dirty="0">
                <a:solidFill>
                  <a:schemeClr val="tx1"/>
                </a:solidFill>
                <a:effectLst/>
                <a:latin typeface="+mn-lt"/>
                <a:ea typeface="+mn-ea"/>
                <a:cs typeface="+mn-cs"/>
              </a:rPr>
              <a:t> </a:t>
            </a:r>
            <a:r>
              <a:rPr lang="fr-FR" sz="1200" b="0" i="0" kern="1200" baseline="0" dirty="0" err="1">
                <a:solidFill>
                  <a:schemeClr val="tx1"/>
                </a:solidFill>
                <a:effectLst/>
                <a:latin typeface="+mn-lt"/>
                <a:ea typeface="+mn-ea"/>
                <a:cs typeface="+mn-cs"/>
              </a:rPr>
              <a:t>ChoufChouf</a:t>
            </a:r>
            <a:r>
              <a:rPr lang="fr-FR" sz="1200" b="0" i="0" kern="1200" dirty="0">
                <a:solidFill>
                  <a:schemeClr val="tx1"/>
                </a:solidFill>
                <a:effectLst/>
                <a:latin typeface="+mn-lt"/>
                <a:ea typeface="+mn-ea"/>
                <a:cs typeface="+mn-cs"/>
              </a:rPr>
              <a:t/>
            </a:r>
            <a:br>
              <a:rPr lang="fr-FR" sz="1200" b="0" i="0" kern="1200" dirty="0">
                <a:solidFill>
                  <a:schemeClr val="tx1"/>
                </a:solidFill>
                <a:effectLst/>
                <a:latin typeface="+mn-lt"/>
                <a:ea typeface="+mn-ea"/>
                <a:cs typeface="+mn-cs"/>
              </a:rPr>
            </a:br>
            <a:r>
              <a:rPr lang="fr-FR" sz="1200" b="0" i="0" kern="1200" dirty="0">
                <a:solidFill>
                  <a:schemeClr val="tx1"/>
                </a:solidFill>
                <a:effectLst/>
                <a:latin typeface="+mn-lt"/>
                <a:ea typeface="+mn-ea"/>
                <a:cs typeface="+mn-cs"/>
              </a:rPr>
              <a:t>Read more at http://www.chouf-chouf.com/actualites/cest-lalgerie-qui-a-fait-de-moi-un-homme/#GDHMc0mGA9RIDpE3.99</a:t>
            </a:r>
            <a:r>
              <a:rPr lang="en-US" sz="1200" b="0" i="0" kern="1200" dirty="0">
                <a:solidFill>
                  <a:schemeClr val="tx1"/>
                </a:solidFill>
                <a:effectLst/>
                <a:latin typeface="+mn-lt"/>
                <a:ea typeface="+mn-ea"/>
                <a:cs typeface="+mn-cs"/>
              </a:rPr>
              <a:t>”</a:t>
            </a:r>
          </a:p>
          <a:p>
            <a:endParaRPr lang="en-US" sz="1200" b="0" i="0" kern="1200" dirty="0">
              <a:solidFill>
                <a:schemeClr val="tx1"/>
              </a:solidFill>
              <a:effectLst/>
              <a:latin typeface="+mn-lt"/>
              <a:ea typeface="+mn-ea"/>
              <a:cs typeface="+mn-cs"/>
            </a:endParaRPr>
          </a:p>
          <a:p>
            <a:r>
              <a:rPr lang="en-US" sz="1200" b="1" i="0" kern="1200" dirty="0" err="1">
                <a:solidFill>
                  <a:schemeClr val="tx1"/>
                </a:solidFill>
                <a:effectLst/>
                <a:latin typeface="+mn-lt"/>
                <a:ea typeface="+mn-ea"/>
                <a:cs typeface="+mn-cs"/>
              </a:rPr>
              <a:t>Amílcar</a:t>
            </a:r>
            <a:r>
              <a:rPr lang="en-US" sz="1200" b="1" i="0" kern="1200" dirty="0">
                <a:solidFill>
                  <a:schemeClr val="tx1"/>
                </a:solidFill>
                <a:effectLst/>
                <a:latin typeface="+mn-lt"/>
                <a:ea typeface="+mn-ea"/>
                <a:cs typeface="+mn-cs"/>
              </a:rPr>
              <a:t> Lopes da Costa Cabral</a:t>
            </a:r>
            <a:r>
              <a:rPr lang="en-US" sz="1200" b="0" i="0" kern="1200" dirty="0">
                <a:solidFill>
                  <a:schemeClr val="tx1"/>
                </a:solidFill>
                <a:effectLst/>
                <a:latin typeface="+mn-lt"/>
                <a:ea typeface="+mn-ea"/>
                <a:cs typeface="+mn-cs"/>
              </a:rPr>
              <a:t> (</a:t>
            </a:r>
            <a:r>
              <a:rPr lang="en-US" dirty="0"/>
              <a:t>Portuguese: </a:t>
            </a:r>
            <a:r>
              <a:rPr lang="en-US" sz="1200" b="0" i="0" u="none" strike="noStrike" kern="1200" dirty="0">
                <a:solidFill>
                  <a:schemeClr val="tx1"/>
                </a:solidFill>
                <a:effectLst/>
                <a:latin typeface="+mn-lt"/>
                <a:ea typeface="+mn-ea"/>
                <a:cs typeface="+mn-cs"/>
                <a:hlinkClick r:id="rId3" tooltip="Help:IPA/Portuguese"/>
              </a:rPr>
              <a:t>[</a:t>
            </a:r>
            <a:r>
              <a:rPr lang="en-US" sz="1200" b="0" i="0" u="none" strike="noStrike" kern="1200" dirty="0" err="1">
                <a:solidFill>
                  <a:schemeClr val="tx1"/>
                </a:solidFill>
                <a:effectLst/>
                <a:latin typeface="+mn-lt"/>
                <a:ea typeface="+mn-ea"/>
                <a:cs typeface="+mn-cs"/>
                <a:hlinkClick r:id="rId3" tooltip="Help:IPA/Portuguese"/>
              </a:rPr>
              <a:t>ɐˈmilkaɾ</a:t>
            </a:r>
            <a:r>
              <a:rPr lang="en-US" sz="1200" b="0" i="0" u="none" strike="noStrike" kern="1200" dirty="0">
                <a:solidFill>
                  <a:schemeClr val="tx1"/>
                </a:solidFill>
                <a:effectLst/>
                <a:latin typeface="+mn-lt"/>
                <a:ea typeface="+mn-ea"/>
                <a:cs typeface="+mn-cs"/>
                <a:hlinkClick r:id="rId3" tooltip="Help:IPA/Portuguese"/>
              </a:rPr>
              <a:t> ˈ</a:t>
            </a:r>
            <a:r>
              <a:rPr lang="en-US" sz="1200" b="0" i="0" u="none" strike="noStrike" kern="1200" dirty="0" err="1">
                <a:solidFill>
                  <a:schemeClr val="tx1"/>
                </a:solidFill>
                <a:effectLst/>
                <a:latin typeface="+mn-lt"/>
                <a:ea typeface="+mn-ea"/>
                <a:cs typeface="+mn-cs"/>
                <a:hlinkClick r:id="rId3" tooltip="Help:IPA/Portuguese"/>
              </a:rPr>
              <a:t>lɔpɨʃ</a:t>
            </a:r>
            <a:r>
              <a:rPr lang="en-US" sz="1200" b="0" i="0" u="none" strike="noStrike" kern="1200" dirty="0">
                <a:solidFill>
                  <a:schemeClr val="tx1"/>
                </a:solidFill>
                <a:effectLst/>
                <a:latin typeface="+mn-lt"/>
                <a:ea typeface="+mn-ea"/>
                <a:cs typeface="+mn-cs"/>
                <a:hlinkClick r:id="rId3" tooltip="Help:IPA/Portuguese"/>
              </a:rPr>
              <a:t> </a:t>
            </a:r>
            <a:r>
              <a:rPr lang="en-US" sz="1200" b="0" i="0" u="none" strike="noStrike" kern="1200" dirty="0" err="1">
                <a:solidFill>
                  <a:schemeClr val="tx1"/>
                </a:solidFill>
                <a:effectLst/>
                <a:latin typeface="+mn-lt"/>
                <a:ea typeface="+mn-ea"/>
                <a:cs typeface="+mn-cs"/>
                <a:hlinkClick r:id="rId3" tooltip="Help:IPA/Portuguese"/>
              </a:rPr>
              <a:t>kɐˈbɾal</a:t>
            </a:r>
            <a:r>
              <a:rPr lang="en-US" sz="1200" b="0" i="0" u="none" strike="noStrike" kern="1200" dirty="0">
                <a:solidFill>
                  <a:schemeClr val="tx1"/>
                </a:solidFill>
                <a:effectLst/>
                <a:latin typeface="+mn-lt"/>
                <a:ea typeface="+mn-ea"/>
                <a:cs typeface="+mn-cs"/>
                <a:hlinkClick r:id="rId3" tooltip="Help:IPA/Portuguese"/>
              </a:rPr>
              <a:t>]</a:t>
            </a:r>
            <a:r>
              <a:rPr lang="en-US" sz="1200" b="0" i="0" kern="1200" dirty="0">
                <a:solidFill>
                  <a:schemeClr val="tx1"/>
                </a:solidFill>
                <a:effectLst/>
                <a:latin typeface="+mn-lt"/>
                <a:ea typeface="+mn-ea"/>
                <a:cs typeface="+mn-cs"/>
              </a:rPr>
              <a:t>; 12 September 1924 – 20 January 1973) was a Bissau-Guinean and </a:t>
            </a:r>
            <a:r>
              <a:rPr lang="en-US" sz="1200" b="0" i="0" u="none" strike="noStrike" kern="1200" dirty="0">
                <a:solidFill>
                  <a:schemeClr val="tx1"/>
                </a:solidFill>
                <a:effectLst/>
                <a:latin typeface="+mn-lt"/>
                <a:ea typeface="+mn-ea"/>
                <a:cs typeface="+mn-cs"/>
                <a:hlinkClick r:id="rId4" tooltip="List of Cape Verdeans"/>
              </a:rPr>
              <a:t>Cape Verdean</a:t>
            </a:r>
            <a:r>
              <a:rPr lang="en-US" sz="1200" b="0" i="0"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5" tooltip="Agronomist"/>
              </a:rPr>
              <a:t>agricultural engineer</a:t>
            </a:r>
            <a:r>
              <a:rPr lang="en-US" sz="1200" b="0" i="0" kern="1200" dirty="0">
                <a:solidFill>
                  <a:schemeClr val="tx1"/>
                </a:solidFill>
                <a:effectLst/>
                <a:latin typeface="+mn-lt"/>
                <a:ea typeface="+mn-ea"/>
                <a:cs typeface="+mn-cs"/>
              </a:rPr>
              <a:t>, intellectual, poet, theoretician, revolutionary, political organizer, nationalist and diplomat.</a:t>
            </a:r>
            <a:r>
              <a:rPr lang="en-US" sz="1200" b="0" i="0" u="none" strike="noStrike" kern="1200" baseline="30000" dirty="0">
                <a:solidFill>
                  <a:schemeClr val="tx1"/>
                </a:solidFill>
                <a:effectLst/>
                <a:latin typeface="+mn-lt"/>
                <a:ea typeface="+mn-ea"/>
                <a:cs typeface="+mn-cs"/>
                <a:hlinkClick r:id="rId6"/>
              </a:rPr>
              <a:t>[1]</a:t>
            </a:r>
            <a:r>
              <a:rPr lang="en-US" sz="1200" b="0" i="0" kern="1200" dirty="0">
                <a:solidFill>
                  <a:schemeClr val="tx1"/>
                </a:solidFill>
                <a:effectLst/>
                <a:latin typeface="+mn-lt"/>
                <a:ea typeface="+mn-ea"/>
                <a:cs typeface="+mn-cs"/>
              </a:rPr>
              <a:t> He was one of Africa's foremost </a:t>
            </a:r>
            <a:r>
              <a:rPr lang="en-US" sz="1200" b="0" i="0" u="none" strike="noStrike" kern="1200" dirty="0">
                <a:solidFill>
                  <a:schemeClr val="tx1"/>
                </a:solidFill>
                <a:effectLst/>
                <a:latin typeface="+mn-lt"/>
                <a:ea typeface="+mn-ea"/>
                <a:cs typeface="+mn-cs"/>
                <a:hlinkClick r:id="rId7" tooltip="Anti-colonial"/>
              </a:rPr>
              <a:t>anti-colonial</a:t>
            </a:r>
            <a:r>
              <a:rPr lang="en-US" sz="1200" b="0" i="0" kern="1200" dirty="0">
                <a:solidFill>
                  <a:schemeClr val="tx1"/>
                </a:solidFill>
                <a:effectLst/>
                <a:latin typeface="+mn-lt"/>
                <a:ea typeface="+mn-ea"/>
                <a:cs typeface="+mn-cs"/>
              </a:rPr>
              <a:t> leaders. </a:t>
            </a:r>
            <a:r>
              <a:rPr lang="en-US" sz="1200" b="0" i="0" u="none" strike="noStrike" kern="1200" baseline="30000" dirty="0">
                <a:solidFill>
                  <a:schemeClr val="tx1"/>
                </a:solidFill>
                <a:effectLst/>
                <a:latin typeface="+mn-lt"/>
                <a:ea typeface="+mn-ea"/>
                <a:cs typeface="+mn-cs"/>
                <a:hlinkClick r:id="rId8"/>
              </a:rPr>
              <a:t>[2]</a:t>
            </a:r>
            <a:r>
              <a:rPr lang="en-US" sz="1200" b="0" i="0" u="none" strike="noStrike" kern="1200" baseline="30000" dirty="0">
                <a:solidFill>
                  <a:schemeClr val="tx1"/>
                </a:solidFill>
                <a:effectLst/>
                <a:latin typeface="+mn-lt"/>
                <a:ea typeface="+mn-ea"/>
                <a:cs typeface="+mn-cs"/>
              </a:rPr>
              <a:t> </a:t>
            </a:r>
            <a:r>
              <a:rPr lang="en-US" dirty="0"/>
              <a:t>Political </a:t>
            </a:r>
            <a:r>
              <a:rPr lang="en-US" dirty="0" err="1"/>
              <a:t>party</a:t>
            </a:r>
            <a:r>
              <a:rPr lang="en-US" sz="1200" u="sng" kern="1200" dirty="0" err="1">
                <a:solidFill>
                  <a:schemeClr val="tx1"/>
                </a:solidFill>
                <a:effectLst/>
                <a:latin typeface="+mn-lt"/>
                <a:ea typeface="+mn-ea"/>
                <a:cs typeface="+mn-cs"/>
                <a:hlinkClick r:id="rId9" tooltip="African Party for the Independence of Guinea and Cape Verde"/>
              </a:rPr>
              <a:t>African</a:t>
            </a:r>
            <a:r>
              <a:rPr lang="en-US" sz="1200" u="sng" kern="1200" dirty="0">
                <a:solidFill>
                  <a:schemeClr val="tx1"/>
                </a:solidFill>
                <a:effectLst/>
                <a:latin typeface="+mn-lt"/>
                <a:ea typeface="+mn-ea"/>
                <a:cs typeface="+mn-cs"/>
                <a:hlinkClick r:id="rId9" tooltip="African Party for the Independence of Guinea and Cape Verde"/>
              </a:rPr>
              <a:t> Party for the Independence of Guinea and Cape Verde</a:t>
            </a:r>
            <a:r>
              <a:rPr lang="en-US" dirty="0">
                <a:effectLst/>
              </a:rPr>
              <a:t/>
            </a:r>
            <a:br>
              <a:rPr lang="en-US" dirty="0">
                <a:effectLst/>
              </a:rPr>
            </a:br>
            <a:r>
              <a:rPr lang="en-US" sz="1200" u="none" strike="noStrike" kern="1200" dirty="0">
                <a:solidFill>
                  <a:schemeClr val="tx1"/>
                </a:solidFill>
                <a:effectLst/>
                <a:latin typeface="+mn-lt"/>
                <a:ea typeface="+mn-ea"/>
                <a:cs typeface="+mn-cs"/>
                <a:hlinkClick r:id="rId10" tooltip="People's Movement for the Liberation of Angola"/>
              </a:rPr>
              <a:t>People's Movement for the Liberation of Angola</a:t>
            </a:r>
            <a:r>
              <a:rPr lang="en-US" sz="1200" u="none" strike="noStrike" kern="1200" dirty="0">
                <a:solidFill>
                  <a:schemeClr val="tx1"/>
                </a:solidFill>
                <a:effectLst/>
                <a:latin typeface="+mn-lt"/>
                <a:ea typeface="+mn-ea"/>
                <a:cs typeface="+mn-cs"/>
              </a:rPr>
              <a:t> </a:t>
            </a: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19</a:t>
            </a:fld>
            <a:endParaRPr lang="en-US"/>
          </a:p>
        </p:txBody>
      </p:sp>
    </p:spTree>
    <p:extLst>
      <p:ext uri="{BB962C8B-B14F-4D97-AF65-F5344CB8AC3E}">
        <p14:creationId xmlns:p14="http://schemas.microsoft.com/office/powerpoint/2010/main" val="28777341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Jazz is Black Power, Jazz is African Power. Minute: 1:45.</a:t>
            </a:r>
          </a:p>
        </p:txBody>
      </p:sp>
      <p:sp>
        <p:nvSpPr>
          <p:cNvPr id="4" name="Slide Number Placeholder 3"/>
          <p:cNvSpPr>
            <a:spLocks noGrp="1"/>
          </p:cNvSpPr>
          <p:nvPr>
            <p:ph type="sldNum" sz="quarter" idx="5"/>
          </p:nvPr>
        </p:nvSpPr>
        <p:spPr/>
        <p:txBody>
          <a:bodyPr/>
          <a:lstStyle/>
          <a:p>
            <a:fld id="{61807874-5299-41B2-A37A-6AA3547857F4}" type="slidenum">
              <a:rPr lang="en-US" smtClean="0"/>
              <a:pPr/>
              <a:t>20</a:t>
            </a:fld>
            <a:endParaRPr lang="en-US"/>
          </a:p>
        </p:txBody>
      </p:sp>
    </p:spTree>
    <p:extLst>
      <p:ext uri="{BB962C8B-B14F-4D97-AF65-F5344CB8AC3E}">
        <p14:creationId xmlns:p14="http://schemas.microsoft.com/office/powerpoint/2010/main" val="2858182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 to the topic of South</a:t>
            </a:r>
          </a:p>
        </p:txBody>
      </p:sp>
      <p:sp>
        <p:nvSpPr>
          <p:cNvPr id="4" name="Slide Number Placeholder 3"/>
          <p:cNvSpPr>
            <a:spLocks noGrp="1"/>
          </p:cNvSpPr>
          <p:nvPr>
            <p:ph type="sldNum" sz="quarter" idx="10"/>
          </p:nvPr>
        </p:nvSpPr>
        <p:spPr/>
        <p:txBody>
          <a:bodyPr/>
          <a:lstStyle/>
          <a:p>
            <a:fld id="{6887C45F-BFB4-4562-BA89-94A1ED087E9E}" type="slidenum">
              <a:rPr lang="en-US" smtClean="0"/>
              <a:t>21</a:t>
            </a:fld>
            <a:endParaRPr lang="en-US"/>
          </a:p>
        </p:txBody>
      </p:sp>
    </p:spTree>
    <p:extLst>
      <p:ext uri="{BB962C8B-B14F-4D97-AF65-F5344CB8AC3E}">
        <p14:creationId xmlns:p14="http://schemas.microsoft.com/office/powerpoint/2010/main" val="628048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 recently read Hamid </a:t>
            </a:r>
            <a:r>
              <a:rPr lang="en-US" sz="1200" b="0" i="0" kern="1200" dirty="0" err="1">
                <a:solidFill>
                  <a:schemeClr val="tx1"/>
                </a:solidFill>
                <a:effectLst/>
                <a:latin typeface="+mn-lt"/>
                <a:ea typeface="+mn-ea"/>
                <a:cs typeface="+mn-cs"/>
              </a:rPr>
              <a:t>Dabashi’s</a:t>
            </a:r>
            <a:r>
              <a:rPr lang="en-US" sz="1200" b="0" i="0" kern="1200" dirty="0">
                <a:solidFill>
                  <a:schemeClr val="tx1"/>
                </a:solidFill>
                <a:effectLst/>
                <a:latin typeface="+mn-lt"/>
                <a:ea typeface="+mn-ea"/>
                <a:cs typeface="+mn-cs"/>
              </a:rPr>
              <a:t> book </a:t>
            </a:r>
            <a:r>
              <a:rPr lang="en-US" sz="1200" b="0" i="1" kern="1200" dirty="0">
                <a:solidFill>
                  <a:schemeClr val="tx1"/>
                </a:solidFill>
                <a:effectLst/>
                <a:latin typeface="+mn-lt"/>
                <a:ea typeface="+mn-ea"/>
                <a:cs typeface="+mn-cs"/>
              </a:rPr>
              <a:t>Brown Skin, White Masks</a:t>
            </a:r>
            <a:r>
              <a:rPr lang="en-US" sz="1200" b="0" i="0" kern="1200" dirty="0">
                <a:solidFill>
                  <a:schemeClr val="tx1"/>
                </a:solidFill>
                <a:effectLst/>
                <a:latin typeface="+mn-lt"/>
                <a:ea typeface="+mn-ea"/>
                <a:cs typeface="+mn-cs"/>
              </a:rPr>
              <a:t> which takes on Fanon’s famous work </a:t>
            </a:r>
            <a:r>
              <a:rPr lang="en-US" sz="1200" b="0" i="1" kern="1200" dirty="0">
                <a:solidFill>
                  <a:schemeClr val="tx1"/>
                </a:solidFill>
                <a:effectLst/>
                <a:latin typeface="+mn-lt"/>
                <a:ea typeface="+mn-ea"/>
                <a:cs typeface="+mn-cs"/>
              </a:rPr>
              <a:t>Black Skin, White Masks</a:t>
            </a:r>
            <a:r>
              <a:rPr lang="en-US" sz="1200" b="0" i="0" kern="1200" dirty="0">
                <a:solidFill>
                  <a:schemeClr val="tx1"/>
                </a:solidFill>
                <a:effectLst/>
                <a:latin typeface="+mn-lt"/>
                <a:ea typeface="+mn-ea"/>
                <a:cs typeface="+mn-cs"/>
              </a:rPr>
              <a:t> on race and colonialism. </a:t>
            </a:r>
            <a:r>
              <a:rPr lang="en-US" sz="1200" b="0" i="0" kern="1200" dirty="0" err="1">
                <a:solidFill>
                  <a:schemeClr val="tx1"/>
                </a:solidFill>
                <a:effectLst/>
                <a:latin typeface="+mn-lt"/>
                <a:ea typeface="+mn-ea"/>
                <a:cs typeface="+mn-cs"/>
              </a:rPr>
              <a:t>Dabashi</a:t>
            </a:r>
            <a:r>
              <a:rPr lang="en-US" sz="1200" b="0" i="0" kern="1200" dirty="0">
                <a:solidFill>
                  <a:schemeClr val="tx1"/>
                </a:solidFill>
                <a:effectLst/>
                <a:latin typeface="+mn-lt"/>
                <a:ea typeface="+mn-ea"/>
                <a:cs typeface="+mn-cs"/>
              </a:rPr>
              <a:t> does a wonderful job tracing how the American media react to “brown people,” meaning Arabs and Muslims. Simply, </a:t>
            </a:r>
            <a:r>
              <a:rPr lang="en-US" sz="1200" b="0" i="0" kern="1200" dirty="0" err="1">
                <a:solidFill>
                  <a:schemeClr val="tx1"/>
                </a:solidFill>
                <a:effectLst/>
                <a:latin typeface="+mn-lt"/>
                <a:ea typeface="+mn-ea"/>
                <a:cs typeface="+mn-cs"/>
              </a:rPr>
              <a:t>Dabashi</a:t>
            </a:r>
            <a:r>
              <a:rPr lang="en-US" sz="1200" b="0" i="0" kern="1200" dirty="0">
                <a:solidFill>
                  <a:schemeClr val="tx1"/>
                </a:solidFill>
                <a:effectLst/>
                <a:latin typeface="+mn-lt"/>
                <a:ea typeface="+mn-ea"/>
                <a:cs typeface="+mn-cs"/>
              </a:rPr>
              <a:t> claims that Arabs are the new Blacks and Muslims are the new Jews. One could easily buy into this, but I found the claim problematic. I actually find it dangerous.</a:t>
            </a:r>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24</a:t>
            </a:fld>
            <a:endParaRPr lang="en-US"/>
          </a:p>
        </p:txBody>
      </p:sp>
    </p:spTree>
    <p:extLst>
      <p:ext uri="{BB962C8B-B14F-4D97-AF65-F5344CB8AC3E}">
        <p14:creationId xmlns:p14="http://schemas.microsoft.com/office/powerpoint/2010/main" val="2410741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Terrorist vs activists</a:t>
            </a:r>
          </a:p>
          <a:p>
            <a:endParaRPr lang="en-US" dirty="0"/>
          </a:p>
        </p:txBody>
      </p:sp>
      <p:sp>
        <p:nvSpPr>
          <p:cNvPr id="4" name="Slide Number Placeholder 3"/>
          <p:cNvSpPr>
            <a:spLocks noGrp="1"/>
          </p:cNvSpPr>
          <p:nvPr>
            <p:ph type="sldNum" sz="quarter" idx="10"/>
          </p:nvPr>
        </p:nvSpPr>
        <p:spPr/>
        <p:txBody>
          <a:bodyPr/>
          <a:lstStyle/>
          <a:p>
            <a:fld id="{61807874-5299-41B2-A37A-6AA3547857F4}" type="slidenum">
              <a:rPr lang="en-US" smtClean="0"/>
              <a:pPr/>
              <a:t>2</a:t>
            </a:fld>
            <a:endParaRPr lang="en-US"/>
          </a:p>
        </p:txBody>
      </p:sp>
    </p:spTree>
    <p:extLst>
      <p:ext uri="{BB962C8B-B14F-4D97-AF65-F5344CB8AC3E}">
        <p14:creationId xmlns:p14="http://schemas.microsoft.com/office/powerpoint/2010/main" val="4092456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March 29, 1963 http://content.time.com/time/covers/0,16641,19630329,00.html</a:t>
            </a:r>
          </a:p>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25</a:t>
            </a:fld>
            <a:endParaRPr lang="en-US"/>
          </a:p>
        </p:txBody>
      </p:sp>
    </p:spTree>
    <p:extLst>
      <p:ext uri="{BB962C8B-B14F-4D97-AF65-F5344CB8AC3E}">
        <p14:creationId xmlns:p14="http://schemas.microsoft.com/office/powerpoint/2010/main" val="18643465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26</a:t>
            </a:fld>
            <a:endParaRPr lang="en-US"/>
          </a:p>
        </p:txBody>
      </p:sp>
    </p:spTree>
    <p:extLst>
      <p:ext uri="{BB962C8B-B14F-4D97-AF65-F5344CB8AC3E}">
        <p14:creationId xmlns:p14="http://schemas.microsoft.com/office/powerpoint/2010/main" val="31058934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27</a:t>
            </a:fld>
            <a:endParaRPr lang="en-US"/>
          </a:p>
        </p:txBody>
      </p:sp>
    </p:spTree>
    <p:extLst>
      <p:ext uri="{BB962C8B-B14F-4D97-AF65-F5344CB8AC3E}">
        <p14:creationId xmlns:p14="http://schemas.microsoft.com/office/powerpoint/2010/main" val="3877689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https://en.wikipedia.org/wiki/North%E2%80%93South_divide</a:t>
            </a:r>
          </a:p>
          <a:p>
            <a:r>
              <a:rPr lang="en-US" dirty="0"/>
              <a:t>Arab Spring. How can we use lessons from the Civil Rights Movement in the USA to support the Revolutions in the Arab world? Institute of Human Rights. The implication was that African Americans have the same rights as other American citizens, and we as a democratic country where everyone is equal, could give the rest of the world lessons about inclusions.  So, I asked how about reparations. How did you in America deal with that? Much of the discourse, at least in the first year of the Post-Revolution, was about the reconstruction of national history and especially reparations, for both the leftists and the Islamists.  There was silence. Only an African American colleague from sociology and said: “We have never had reparations for 400 years of slavery.” I asked: “What happened the 40 acres and a mule,” she said, “that decree was overturned in fall 1865 by Andrew Johnson. I don’t know what lessons can we the Arab world, if there is still racial segregation and discrimination in Alabama.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Contrary to what the American media channels are reporting, the Tunisian Revolution turned out to be a total disappointment and we are now on the verge of bankruptcy not to mention the departure of 100,000 Tunisian doctors, engineers, and artists to Europe, North America, and rich Gulf countries, because of the rise of Islamists to power, it is the highest rate of brain drain in the Arabi World after Syria.  So I dropped the subject until in 2013 when I visited Memphis.</a:t>
            </a:r>
          </a:p>
          <a:p>
            <a:endParaRPr lang="en-US" dirty="0"/>
          </a:p>
          <a:p>
            <a:endParaRPr lang="en-US" dirty="0"/>
          </a:p>
          <a:p>
            <a:endParaRPr lang="en-US" dirty="0"/>
          </a:p>
          <a:p>
            <a:r>
              <a:rPr lang="en-US" dirty="0"/>
              <a:t>It made me think about national hubris in that we think we can give lessons in democratic governance to the Arab Middle East, while in Alabama infant death mortality is higher than in my own North African country.  In my adopted home state Alabama, I am South of the North, yet the North of the South.  And it is from this position of double marginalization, being a brown African Arab woman living in Alabama who is originally from North West Tunisia  (the margin of the margin), that I will be discussing my journey research the Black Panthers Journey in Algiers from the late 1960s until 1973 when the last Black Panther (</a:t>
            </a:r>
            <a:r>
              <a:rPr lang="en-US" dirty="0" err="1"/>
              <a:t>Eldrige</a:t>
            </a:r>
            <a:r>
              <a:rPr lang="en-US" dirty="0"/>
              <a:t> Cleaver left Algeria to stay in France.) </a:t>
            </a:r>
          </a:p>
        </p:txBody>
      </p:sp>
      <p:sp>
        <p:nvSpPr>
          <p:cNvPr id="4" name="Slide Number Placeholder 3"/>
          <p:cNvSpPr>
            <a:spLocks noGrp="1"/>
          </p:cNvSpPr>
          <p:nvPr>
            <p:ph type="sldNum" sz="quarter" idx="10"/>
          </p:nvPr>
        </p:nvSpPr>
        <p:spPr/>
        <p:txBody>
          <a:bodyPr/>
          <a:lstStyle/>
          <a:p>
            <a:fld id="{6887C45F-BFB4-4562-BA89-94A1ED087E9E}" type="slidenum">
              <a:rPr lang="en-US" smtClean="0"/>
              <a:t>3</a:t>
            </a:fld>
            <a:endParaRPr lang="en-US"/>
          </a:p>
        </p:txBody>
      </p:sp>
    </p:spTree>
    <p:extLst>
      <p:ext uri="{BB962C8B-B14F-4D97-AF65-F5344CB8AC3E}">
        <p14:creationId xmlns:p14="http://schemas.microsoft.com/office/powerpoint/2010/main" val="1159206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807874-5299-41B2-A37A-6AA3547857F4}" type="slidenum">
              <a:rPr lang="en-US" smtClean="0"/>
              <a:pPr/>
              <a:t>4</a:t>
            </a:fld>
            <a:endParaRPr lang="en-US"/>
          </a:p>
        </p:txBody>
      </p:sp>
    </p:spTree>
    <p:extLst>
      <p:ext uri="{BB962C8B-B14F-4D97-AF65-F5344CB8AC3E}">
        <p14:creationId xmlns:p14="http://schemas.microsoft.com/office/powerpoint/2010/main" val="2553700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the language  they are using? The language of the anti-colonial struggle? </a:t>
            </a:r>
          </a:p>
        </p:txBody>
      </p:sp>
      <p:sp>
        <p:nvSpPr>
          <p:cNvPr id="4" name="Slide Number Placeholder 3"/>
          <p:cNvSpPr>
            <a:spLocks noGrp="1"/>
          </p:cNvSpPr>
          <p:nvPr>
            <p:ph type="sldNum" sz="quarter" idx="5"/>
          </p:nvPr>
        </p:nvSpPr>
        <p:spPr/>
        <p:txBody>
          <a:bodyPr/>
          <a:lstStyle/>
          <a:p>
            <a:fld id="{61807874-5299-41B2-A37A-6AA3547857F4}" type="slidenum">
              <a:rPr lang="en-US" smtClean="0"/>
              <a:pPr/>
              <a:t>5</a:t>
            </a:fld>
            <a:endParaRPr lang="en-US"/>
          </a:p>
        </p:txBody>
      </p:sp>
    </p:spTree>
    <p:extLst>
      <p:ext uri="{BB962C8B-B14F-4D97-AF65-F5344CB8AC3E}">
        <p14:creationId xmlns:p14="http://schemas.microsoft.com/office/powerpoint/2010/main" val="2081969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http://www.miriammakeba.org/gallery/photographs-paintings-sculptures-ornaments </a:t>
            </a:r>
          </a:p>
          <a:p>
            <a:r>
              <a:rPr lang="en-US" dirty="0"/>
              <a:t>Carmichael was with both SNCC and BP  </a:t>
            </a:r>
            <a:r>
              <a:rPr lang="en-US" sz="1200" b="0" i="0" kern="1200" dirty="0">
                <a:solidFill>
                  <a:schemeClr val="tx1"/>
                </a:solidFill>
                <a:effectLst/>
                <a:latin typeface="+mn-lt"/>
                <a:ea typeface="+mn-ea"/>
                <a:cs typeface="+mn-cs"/>
              </a:rPr>
              <a:t>Student Nonviolent Coordinating Committee after the assassination of Martin Luther</a:t>
            </a:r>
            <a:r>
              <a:rPr lang="en-US" sz="1200" b="0" i="0" kern="1200" baseline="0" dirty="0">
                <a:solidFill>
                  <a:schemeClr val="tx1"/>
                </a:solidFill>
                <a:effectLst/>
                <a:latin typeface="+mn-lt"/>
                <a:ea typeface="+mn-ea"/>
                <a:cs typeface="+mn-cs"/>
              </a:rPr>
              <a:t> King.</a:t>
            </a:r>
            <a:endParaRPr lang="en-US" dirty="0"/>
          </a:p>
          <a:p>
            <a:endParaRPr lang="en-US" dirty="0"/>
          </a:p>
          <a:p>
            <a:r>
              <a:rPr lang="en-US" dirty="0" err="1"/>
              <a:t>Makeba’s</a:t>
            </a:r>
            <a:r>
              <a:rPr lang="en-US" dirty="0"/>
              <a:t> website.</a:t>
            </a:r>
          </a:p>
          <a:p>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6</a:t>
            </a:fld>
            <a:endParaRPr lang="en-US"/>
          </a:p>
        </p:txBody>
      </p:sp>
    </p:spTree>
    <p:extLst>
      <p:ext uri="{BB962C8B-B14F-4D97-AF65-F5344CB8AC3E}">
        <p14:creationId xmlns:p14="http://schemas.microsoft.com/office/powerpoint/2010/main" val="2301516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family moved abroad and lived in such countries as </a:t>
            </a:r>
            <a:r>
              <a:rPr lang="en-US" sz="1200" b="0" i="0" u="none" strike="noStrike" kern="1200" dirty="0">
                <a:solidFill>
                  <a:schemeClr val="tx1"/>
                </a:solidFill>
                <a:effectLst/>
                <a:latin typeface="+mn-lt"/>
                <a:ea typeface="+mn-ea"/>
                <a:cs typeface="+mn-cs"/>
                <a:hlinkClick r:id="rId3" tooltip="India"/>
              </a:rPr>
              <a:t>India</a:t>
            </a:r>
            <a:r>
              <a:rPr lang="en-US" sz="1200" b="0" i="0"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4" tooltip="Liberia"/>
              </a:rPr>
              <a:t>Liberia</a:t>
            </a:r>
            <a:r>
              <a:rPr lang="en-US" sz="1200" b="0" i="0"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5" tooltip="Sierra Leone"/>
              </a:rPr>
              <a:t>Sierra Leone</a:t>
            </a:r>
            <a:r>
              <a:rPr lang="en-US" sz="1200" b="0" i="0" kern="1200" dirty="0">
                <a:solidFill>
                  <a:schemeClr val="tx1"/>
                </a:solidFill>
                <a:effectLst/>
                <a:latin typeface="+mn-lt"/>
                <a:ea typeface="+mn-ea"/>
                <a:cs typeface="+mn-cs"/>
              </a:rPr>
              <a:t>, and the </a:t>
            </a:r>
            <a:r>
              <a:rPr lang="en-US" sz="1200" b="0" i="0" u="none" strike="noStrike" kern="1200" dirty="0">
                <a:solidFill>
                  <a:schemeClr val="tx1"/>
                </a:solidFill>
                <a:effectLst/>
                <a:latin typeface="+mn-lt"/>
                <a:ea typeface="+mn-ea"/>
                <a:cs typeface="+mn-cs"/>
                <a:hlinkClick r:id="rId6" tooltip="Philippines"/>
              </a:rPr>
              <a:t>Philippines</a:t>
            </a:r>
            <a:r>
              <a:rPr lang="en-US" sz="1200" b="0" i="0" kern="1200" dirty="0">
                <a:solidFill>
                  <a:schemeClr val="tx1"/>
                </a:solidFill>
                <a:effectLst/>
                <a:latin typeface="+mn-lt"/>
                <a:ea typeface="+mn-ea"/>
                <a:cs typeface="+mn-cs"/>
              </a:rPr>
              <a:t>. Spending time in India exposed Kathleen to different beliefs, including socialism, communism, and nationalism. The family returned to the United States after her brother died from leukemia and the family broke apart. Cleaver attended a </a:t>
            </a:r>
            <a:r>
              <a:rPr lang="en-US" sz="1200" b="0" i="0" u="none" strike="noStrike" kern="1200" dirty="0">
                <a:solidFill>
                  <a:schemeClr val="tx1"/>
                </a:solidFill>
                <a:effectLst/>
                <a:latin typeface="+mn-lt"/>
                <a:ea typeface="+mn-ea"/>
                <a:cs typeface="+mn-cs"/>
                <a:hlinkClick r:id="rId7" tooltip="Quaker"/>
              </a:rPr>
              <a:t>Quaker</a:t>
            </a:r>
            <a:r>
              <a:rPr lang="en-US" sz="1200" b="0" i="0" kern="1200" dirty="0">
                <a:solidFill>
                  <a:schemeClr val="tx1"/>
                </a:solidFill>
                <a:effectLst/>
                <a:latin typeface="+mn-lt"/>
                <a:ea typeface="+mn-ea"/>
                <a:cs typeface="+mn-cs"/>
              </a:rPr>
              <a:t> boarding school near </a:t>
            </a:r>
            <a:r>
              <a:rPr lang="en-US" sz="1200" b="0" i="0" u="none" strike="noStrike" kern="1200" dirty="0">
                <a:solidFill>
                  <a:schemeClr val="tx1"/>
                </a:solidFill>
                <a:effectLst/>
                <a:latin typeface="+mn-lt"/>
                <a:ea typeface="+mn-ea"/>
                <a:cs typeface="+mn-cs"/>
                <a:hlinkClick r:id="rId8" tooltip="Philadelphia"/>
              </a:rPr>
              <a:t>Philadelphia</a:t>
            </a:r>
            <a:r>
              <a:rPr lang="en-US" sz="1200" b="0" i="0"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9" tooltip="George School"/>
              </a:rPr>
              <a:t>George School</a:t>
            </a:r>
            <a:r>
              <a:rPr lang="en-US" sz="1200" b="0" i="0" kern="1200" dirty="0">
                <a:solidFill>
                  <a:schemeClr val="tx1"/>
                </a:solidFill>
                <a:effectLst/>
                <a:latin typeface="+mn-lt"/>
                <a:ea typeface="+mn-ea"/>
                <a:cs typeface="+mn-cs"/>
              </a:rPr>
              <a:t>, which had just been desegregated. She graduated with honors in 1963. She continued her education at </a:t>
            </a:r>
            <a:r>
              <a:rPr lang="en-US" sz="1200" b="0" i="0" u="none" strike="noStrike" kern="1200" dirty="0">
                <a:solidFill>
                  <a:schemeClr val="tx1"/>
                </a:solidFill>
                <a:effectLst/>
                <a:latin typeface="+mn-lt"/>
                <a:ea typeface="+mn-ea"/>
                <a:cs typeface="+mn-cs"/>
                <a:hlinkClick r:id="rId10" tooltip="Oberlin College"/>
              </a:rPr>
              <a:t>Oberlin College</a:t>
            </a:r>
            <a:r>
              <a:rPr lang="en-US" sz="1200" b="0" i="0" kern="1200" dirty="0">
                <a:solidFill>
                  <a:schemeClr val="tx1"/>
                </a:solidFill>
                <a:effectLst/>
                <a:latin typeface="+mn-lt"/>
                <a:ea typeface="+mn-ea"/>
                <a:cs typeface="+mn-cs"/>
              </a:rPr>
              <a:t>, and later transferred to </a:t>
            </a:r>
            <a:r>
              <a:rPr lang="en-US" sz="1200" b="0" i="0" u="none" strike="noStrike" kern="1200" dirty="0">
                <a:solidFill>
                  <a:schemeClr val="tx1"/>
                </a:solidFill>
                <a:effectLst/>
                <a:latin typeface="+mn-lt"/>
                <a:ea typeface="+mn-ea"/>
                <a:cs typeface="+mn-cs"/>
                <a:hlinkClick r:id="rId11" tooltip="Barnard College"/>
              </a:rPr>
              <a:t>Barnard College</a:t>
            </a:r>
            <a:r>
              <a:rPr lang="en-US" sz="1200" b="0" i="0" kern="1200" dirty="0">
                <a:solidFill>
                  <a:schemeClr val="tx1"/>
                </a:solidFill>
                <a:effectLst/>
                <a:latin typeface="+mn-lt"/>
                <a:ea typeface="+mn-ea"/>
                <a:cs typeface="+mn-cs"/>
              </a:rPr>
              <a:t>. In 1966, she left college for a secretarial job with the New York office of the </a:t>
            </a:r>
            <a:r>
              <a:rPr lang="en-US" sz="1200" b="0" i="0" u="none" strike="noStrike" kern="1200" dirty="0">
                <a:solidFill>
                  <a:schemeClr val="tx1"/>
                </a:solidFill>
                <a:effectLst/>
                <a:latin typeface="+mn-lt"/>
                <a:ea typeface="+mn-ea"/>
                <a:cs typeface="+mn-cs"/>
                <a:hlinkClick r:id="rId12" tooltip="Student Nonviolent Coordinating Committee"/>
              </a:rPr>
              <a:t>Student Nonviolent Coordinating Committee</a:t>
            </a:r>
            <a:r>
              <a:rPr lang="en-US" sz="1200" b="0" i="0" kern="1200" dirty="0">
                <a:solidFill>
                  <a:schemeClr val="tx1"/>
                </a:solidFill>
                <a:effectLst/>
                <a:latin typeface="+mn-lt"/>
                <a:ea typeface="+mn-ea"/>
                <a:cs typeface="+mn-cs"/>
              </a:rPr>
              <a:t> (SNCC) after her friend from childhood, Sammy </a:t>
            </a:r>
            <a:r>
              <a:rPr lang="en-US" sz="1200" b="0" i="0" kern="1200" dirty="0" err="1">
                <a:solidFill>
                  <a:schemeClr val="tx1"/>
                </a:solidFill>
                <a:effectLst/>
                <a:latin typeface="+mn-lt"/>
                <a:ea typeface="+mn-ea"/>
                <a:cs typeface="+mn-cs"/>
              </a:rPr>
              <a:t>Younge</a:t>
            </a:r>
            <a:r>
              <a:rPr lang="en-US" sz="1200" b="0" i="0" kern="1200" dirty="0">
                <a:solidFill>
                  <a:schemeClr val="tx1"/>
                </a:solidFill>
                <a:effectLst/>
                <a:latin typeface="+mn-lt"/>
                <a:ea typeface="+mn-ea"/>
                <a:cs typeface="+mn-cs"/>
              </a:rPr>
              <a:t>, had been murdered by white supremacists. The shift of the movement was characterized by the change from "Freedom Now" to "Black Power." Cleaver had been trying to get involved with the movement since she was sixteen. Gloria Richardson, Diane Nash, and Ruby Doris Robinson are among the Civil Rights fighters that inspired her to be involved in change and question the role of gender. As a result of their involvement with the Black Panther Party, the Cleavers were often the target of police investigations. The Cleavers’ apartment was raided in 1968 before a Panther rally by the San Francisco Tactical Squad on the suspicion of hiding guns and ammunition. Later that year, Eldridge Cleaver staged a deliberate</a:t>
            </a:r>
            <a:r>
              <a:rPr lang="en-US" sz="1200" b="0" i="0" kern="1200" baseline="30000" dirty="0">
                <a:solidFill>
                  <a:schemeClr val="tx1"/>
                </a:solidFill>
                <a:effectLst/>
                <a:latin typeface="+mn-lt"/>
                <a:ea typeface="+mn-ea"/>
                <a:cs typeface="+mn-cs"/>
              </a:rPr>
              <a:t>[</a:t>
            </a:r>
            <a:r>
              <a:rPr lang="en-US" sz="1200" b="0" i="1" u="none" strike="noStrike" kern="1200" baseline="30000" dirty="0">
                <a:solidFill>
                  <a:schemeClr val="tx1"/>
                </a:solidFill>
                <a:effectLst/>
                <a:latin typeface="+mn-lt"/>
                <a:ea typeface="+mn-ea"/>
                <a:cs typeface="+mn-cs"/>
                <a:hlinkClick r:id="rId13" tooltip="Wikipedia:Accuracy dispute"/>
              </a:rPr>
              <a:t>dubious</a:t>
            </a:r>
            <a:r>
              <a:rPr lang="en-US" sz="1200" b="0" i="1" kern="1200" baseline="30000" dirty="0">
                <a:solidFill>
                  <a:schemeClr val="tx1"/>
                </a:solidFill>
                <a:effectLst/>
                <a:latin typeface="+mn-lt"/>
                <a:ea typeface="+mn-ea"/>
                <a:cs typeface="+mn-cs"/>
              </a:rPr>
              <a:t> – </a:t>
            </a:r>
            <a:r>
              <a:rPr lang="en-US" sz="1200" b="0" i="1" u="none" strike="noStrike" kern="1200" baseline="30000" dirty="0">
                <a:solidFill>
                  <a:schemeClr val="tx1"/>
                </a:solidFill>
                <a:effectLst/>
                <a:latin typeface="+mn-lt"/>
                <a:ea typeface="+mn-ea"/>
                <a:cs typeface="+mn-cs"/>
                <a:hlinkClick r:id="rId14" tooltip="Talk:Kathleen Cleaver"/>
              </a:rPr>
              <a:t>discuss</a:t>
            </a:r>
            <a:r>
              <a:rPr lang="en-US" sz="1200" b="0" i="0" kern="1200" baseline="300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ambush of Oakland police officers during which two police officers were injured. Cleaver was wounded and fellow Black Panther member </a:t>
            </a:r>
            <a:r>
              <a:rPr lang="en-US" sz="1200" b="0" i="0" u="none" strike="noStrike" kern="1200" dirty="0">
                <a:solidFill>
                  <a:schemeClr val="tx1"/>
                </a:solidFill>
                <a:effectLst/>
                <a:latin typeface="+mn-lt"/>
                <a:ea typeface="+mn-ea"/>
                <a:cs typeface="+mn-cs"/>
                <a:hlinkClick r:id="rId15" tooltip="Bobby Hutton"/>
              </a:rPr>
              <a:t>Bobby Hutton</a:t>
            </a:r>
            <a:r>
              <a:rPr lang="en-US" sz="1200" b="0" i="0" kern="1200" dirty="0">
                <a:solidFill>
                  <a:schemeClr val="tx1"/>
                </a:solidFill>
                <a:effectLst/>
                <a:latin typeface="+mn-lt"/>
                <a:ea typeface="+mn-ea"/>
                <a:cs typeface="+mn-cs"/>
              </a:rPr>
              <a:t> was killed in a shootout following the initial exchange of gunfire.</a:t>
            </a:r>
            <a:r>
              <a:rPr lang="en-US" sz="1200" b="0" i="0" u="none" strike="noStrike" kern="1200" baseline="30000" dirty="0">
                <a:solidFill>
                  <a:schemeClr val="tx1"/>
                </a:solidFill>
                <a:effectLst/>
                <a:latin typeface="+mn-lt"/>
                <a:ea typeface="+mn-ea"/>
                <a:cs typeface="+mn-cs"/>
                <a:hlinkClick r:id="rId16"/>
              </a:rPr>
              <a:t>[4]</a:t>
            </a:r>
            <a:r>
              <a:rPr lang="en-US" sz="1200" b="0" i="0" kern="1200" dirty="0">
                <a:solidFill>
                  <a:schemeClr val="tx1"/>
                </a:solidFill>
                <a:effectLst/>
                <a:latin typeface="+mn-lt"/>
                <a:ea typeface="+mn-ea"/>
                <a:cs typeface="+mn-cs"/>
              </a:rPr>
              <a:t> Charged with attempted murder, he jumped bail to flee to </a:t>
            </a:r>
            <a:r>
              <a:rPr lang="en-US" sz="1200" b="0" i="0" u="none" strike="noStrike" kern="1200" dirty="0">
                <a:solidFill>
                  <a:schemeClr val="tx1"/>
                </a:solidFill>
                <a:effectLst/>
                <a:latin typeface="+mn-lt"/>
                <a:ea typeface="+mn-ea"/>
                <a:cs typeface="+mn-cs"/>
                <a:hlinkClick r:id="rId17" tooltip="Cuba"/>
              </a:rPr>
              <a:t>Cuba</a:t>
            </a:r>
            <a:r>
              <a:rPr lang="en-US" sz="1200" b="0" i="0" kern="1200" dirty="0">
                <a:solidFill>
                  <a:schemeClr val="tx1"/>
                </a:solidFill>
                <a:effectLst/>
                <a:latin typeface="+mn-lt"/>
                <a:ea typeface="+mn-ea"/>
                <a:cs typeface="+mn-cs"/>
              </a:rPr>
              <a:t> and later went to </a:t>
            </a:r>
            <a:r>
              <a:rPr lang="en-US" sz="1200" b="0" i="0" u="none" strike="noStrike" kern="1200" dirty="0">
                <a:solidFill>
                  <a:schemeClr val="tx1"/>
                </a:solidFill>
                <a:effectLst/>
                <a:latin typeface="+mn-lt"/>
                <a:ea typeface="+mn-ea"/>
                <a:cs typeface="+mn-cs"/>
                <a:hlinkClick r:id="rId18" tooltip="Algeria"/>
              </a:rPr>
              <a:t>Algeria</a:t>
            </a:r>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Leroy Eldridge Cleaver (August 31, 1935 – May 1, 1998) was an American writer and political activist who became an early leader of the Black Panther Party. His 1968 book Soul On Ice is a collection of essays, praised by The New York Times Book Review at the time of its publication as "brilliant and revealing". Cleaver went on to become a prominent member of the Black Panthers, having the titles Minister of Information and Head of the International Section of the Panthers while a fugitive from the United States criminal justice system in Cuba and Algeria. As editor of the official Panther's newspaper, Cleaver's influence on the direction of the Party was rivaled only by founders Huey P. Newton and Bobby Seale. Cleaver and Newton eventually fell out with each other, resulting in a split that weakened the party. Cleaver wrote in Soul on Ice: "If a man like Malcolm X could change and repudiate racism, if I myself and other former Muslims can change, if young whites can change, then there is hope for America.“</a:t>
            </a:r>
          </a:p>
          <a:p>
            <a:r>
              <a:rPr lang="en-US" sz="1200" b="0" i="0" kern="1200" dirty="0">
                <a:solidFill>
                  <a:schemeClr val="tx1"/>
                </a:solidFill>
                <a:effectLst/>
                <a:latin typeface="+mn-lt"/>
                <a:ea typeface="+mn-ea"/>
                <a:cs typeface="+mn-cs"/>
              </a:rPr>
              <a:t>https://www.youtube.com/watch?v=L32ggo00r70</a:t>
            </a:r>
          </a:p>
          <a:p>
            <a:r>
              <a:rPr lang="en-US" sz="1200" b="0" i="0" kern="1200" dirty="0">
                <a:solidFill>
                  <a:schemeClr val="tx1"/>
                </a:solidFill>
                <a:effectLst/>
                <a:latin typeface="+mn-lt"/>
                <a:ea typeface="+mn-ea"/>
                <a:cs typeface="+mn-cs"/>
              </a:rPr>
              <a:t>Published July 13, 2016</a:t>
            </a:r>
            <a:r>
              <a:rPr lang="en-US" sz="1200" b="0" i="0" kern="1200" baseline="0" dirty="0">
                <a:solidFill>
                  <a:schemeClr val="tx1"/>
                </a:solidFill>
                <a:effectLst/>
                <a:latin typeface="+mn-lt"/>
                <a:ea typeface="+mn-ea"/>
                <a:cs typeface="+mn-cs"/>
              </a:rPr>
              <a:t> by the Black Panthers.</a:t>
            </a:r>
          </a:p>
          <a:p>
            <a:r>
              <a:rPr lang="en-US" sz="1200" b="0" i="0" kern="1200" baseline="0" dirty="0">
                <a:solidFill>
                  <a:schemeClr val="tx1"/>
                </a:solidFill>
                <a:effectLst/>
                <a:latin typeface="+mn-lt"/>
                <a:ea typeface="+mn-ea"/>
                <a:cs typeface="+mn-cs"/>
              </a:rPr>
              <a:t> Accessed January 30, 2018.</a:t>
            </a:r>
          </a:p>
          <a:p>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8</a:t>
            </a:fld>
            <a:endParaRPr lang="en-US"/>
          </a:p>
        </p:txBody>
      </p:sp>
    </p:spTree>
    <p:extLst>
      <p:ext uri="{BB962C8B-B14F-4D97-AF65-F5344CB8AC3E}">
        <p14:creationId xmlns:p14="http://schemas.microsoft.com/office/powerpoint/2010/main" val="607778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Angela Davis saw how the French government banned celebrations of Algerian</a:t>
            </a:r>
            <a:r>
              <a:rPr lang="en-US" baseline="0" dirty="0"/>
              <a:t> Revolution when she was doing a study abroad program in Paris in 1962 (July 5, 1962) Algerians were giving away free couscous. French government banned them because of fear of violence from OAS (Secret Army Organization), a terrorist French organization which wanted to keep Algeria French.  She witnessed some of these terrorist attacks in her first SAB trip in May 1961. She saw the return of </a:t>
            </a:r>
            <a:r>
              <a:rPr lang="en-US" baseline="0" dirty="0" err="1"/>
              <a:t>Pieds</a:t>
            </a:r>
            <a:r>
              <a:rPr lang="en-US" baseline="0" dirty="0"/>
              <a:t> noirs, but also 5000 Algerian workers to France. She saw exploitation of Algerian workers and also exploitation of </a:t>
            </a:r>
            <a:r>
              <a:rPr lang="en-US" baseline="0" dirty="0" err="1"/>
              <a:t>Martinicans</a:t>
            </a:r>
            <a:r>
              <a:rPr lang="en-US" baseline="0" dirty="0"/>
              <a:t> and Guinean workers allowed in France only as a source of cheap labor. This created a social bond.</a:t>
            </a:r>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9</a:t>
            </a:fld>
            <a:endParaRPr lang="en-US"/>
          </a:p>
        </p:txBody>
      </p:sp>
    </p:spTree>
    <p:extLst>
      <p:ext uri="{BB962C8B-B14F-4D97-AF65-F5344CB8AC3E}">
        <p14:creationId xmlns:p14="http://schemas.microsoft.com/office/powerpoint/2010/main" val="1147299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Writing about the pro-Algerian demonstration she attended on the Place de</a:t>
            </a:r>
            <a:r>
              <a:rPr lang="en-US" baseline="0" dirty="0"/>
              <a:t> la Sorbonne in July 1962, Davis wrote</a:t>
            </a:r>
            <a:endParaRPr lang="en-US" dirty="0"/>
          </a:p>
        </p:txBody>
      </p:sp>
      <p:sp>
        <p:nvSpPr>
          <p:cNvPr id="4" name="Slide Number Placeholder 3"/>
          <p:cNvSpPr>
            <a:spLocks noGrp="1"/>
          </p:cNvSpPr>
          <p:nvPr>
            <p:ph type="sldNum" sz="quarter" idx="10"/>
          </p:nvPr>
        </p:nvSpPr>
        <p:spPr/>
        <p:txBody>
          <a:bodyPr/>
          <a:lstStyle/>
          <a:p>
            <a:fld id="{6887C45F-BFB4-4562-BA89-94A1ED087E9E}" type="slidenum">
              <a:rPr lang="en-US" smtClean="0"/>
              <a:t>10</a:t>
            </a:fld>
            <a:endParaRPr lang="en-US"/>
          </a:p>
        </p:txBody>
      </p:sp>
    </p:spTree>
    <p:extLst>
      <p:ext uri="{BB962C8B-B14F-4D97-AF65-F5344CB8AC3E}">
        <p14:creationId xmlns:p14="http://schemas.microsoft.com/office/powerpoint/2010/main" val="2693054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457200" y="5396132"/>
            <a:ext cx="8098302" cy="762000"/>
          </a:xfrm>
        </p:spPr>
        <p:txBody>
          <a:bodyPr/>
          <a:lstStyle>
            <a:lvl1pPr marL="0" indent="0" algn="r">
              <a:buNone/>
              <a:defRPr sz="14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endParaRPr lang="en-US" dirty="0"/>
          </a:p>
        </p:txBody>
      </p:sp>
      <p:grpSp>
        <p:nvGrpSpPr>
          <p:cNvPr id="16" name="Group 23"/>
          <p:cNvGrpSpPr/>
          <p:nvPr/>
        </p:nvGrpSpPr>
        <p:grpSpPr>
          <a:xfrm>
            <a:off x="14990" y="1976657"/>
            <a:ext cx="2042410"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p>
              <a:pPr algn="ctr"/>
              <a:endParaRPr lang="en-US"/>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p>
              <a:pPr algn="ctr"/>
              <a:endParaRPr lang="en-US"/>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p>
              <a:pPr algn="ctr"/>
              <a:endParaRPr lang="en-US"/>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p>
              <a:pPr algn="ctr"/>
              <a:endParaRPr lang="en-US"/>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grpSp>
      <p:grpSp>
        <p:nvGrpSpPr>
          <p:cNvPr id="29" name="Group 35"/>
          <p:cNvGrpSpPr/>
          <p:nvPr/>
        </p:nvGrpSpPr>
        <p:grpSpPr>
          <a:xfrm>
            <a:off x="8584055" y="1976657"/>
            <a:ext cx="55245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p>
              <a:pPr algn="ctr"/>
              <a:endParaRPr lang="en-US"/>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p>
              <a:pPr algn="ctr"/>
              <a:endParaRPr lang="en-US"/>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p>
              <a:pPr algn="ctr"/>
              <a:endParaRPr lang="en-US" dirty="0"/>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p>
              <a:pPr algn="ctr"/>
              <a:endParaRPr lang="en-US"/>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grpSp>
      <p:sp>
        <p:nvSpPr>
          <p:cNvPr id="24" name="Oval 28"/>
          <p:cNvSpPr/>
          <p:nvPr userDrawn="1"/>
        </p:nvSpPr>
        <p:spPr>
          <a:xfrm>
            <a:off x="8572500" y="6038850"/>
            <a:ext cx="1524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p>
            <a:pPr algn="ctr"/>
            <a:endParaRPr lang="en-US" dirty="0"/>
          </a:p>
        </p:txBody>
      </p:sp>
      <p:sp>
        <p:nvSpPr>
          <p:cNvPr id="23" name="Oval 28"/>
          <p:cNvSpPr/>
          <p:nvPr userDrawn="1"/>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
        <p:nvSpPr>
          <p:cNvPr id="5" name="Oval 28"/>
          <p:cNvSpPr/>
          <p:nvPr userDrawn="1"/>
        </p:nvSpPr>
        <p:spPr>
          <a:xfrm>
            <a:off x="8572500" y="5476875"/>
            <a:ext cx="1524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14" name="Oval 28"/>
          <p:cNvSpPr/>
          <p:nvPr userDrawn="1"/>
        </p:nvSpPr>
        <p:spPr>
          <a:xfrm>
            <a:off x="8572500" y="5753100"/>
            <a:ext cx="1524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p>
            <a:pPr algn="ctr"/>
            <a:endParaRPr lang="en-US"/>
          </a:p>
        </p:txBody>
      </p:sp>
      <p:sp>
        <p:nvSpPr>
          <p:cNvPr id="19" name="Rectangle 34"/>
          <p:cNvSpPr>
            <a:spLocks noGrp="1"/>
          </p:cNvSpPr>
          <p:nvPr>
            <p:ph type="dt" sz="half" idx="10"/>
          </p:nvPr>
        </p:nvSpPr>
        <p:spPr/>
        <p:txBody>
          <a:bodyPr rtlCol="0"/>
          <a:lstStyle/>
          <a:p>
            <a:pPr algn="r"/>
            <a:fld id="{8F67D422-08A8-451B-9A67-21962FC4B660}" type="datetimeFigureOut">
              <a:rPr lang="en-US" sz="1100" smtClean="0"/>
              <a:pPr algn="r"/>
              <a:t>10/21/2019</a:t>
            </a:fld>
            <a:endParaRPr lang="en-US"/>
          </a:p>
        </p:txBody>
      </p:sp>
      <p:sp>
        <p:nvSpPr>
          <p:cNvPr id="25" name="Rectangle 35"/>
          <p:cNvSpPr>
            <a:spLocks noGrp="1"/>
          </p:cNvSpPr>
          <p:nvPr>
            <p:ph type="sldNum" sz="quarter" idx="11"/>
          </p:nvPr>
        </p:nvSpPr>
        <p:spPr/>
        <p:txBody>
          <a:bodyPr rtlCol="0"/>
          <a:lstStyle/>
          <a:p>
            <a:fld id="{169B2101-2E9F-420A-91A3-890890D84497}" type="slidenum">
              <a:rPr lang="en-US" sz="1200" smtClean="0"/>
              <a:pPr/>
              <a:t>‹#›</a:t>
            </a:fld>
            <a:endParaRPr lang="en-US"/>
          </a:p>
        </p:txBody>
      </p:sp>
      <p:sp>
        <p:nvSpPr>
          <p:cNvPr id="31" name="Rectangle 36"/>
          <p:cNvSpPr>
            <a:spLocks noGrp="1"/>
          </p:cNvSpPr>
          <p:nvPr>
            <p:ph type="ftr" sz="quarter" idx="12"/>
          </p:nvPr>
        </p:nvSpPr>
        <p:spPr/>
        <p:txBody>
          <a:bodyPr rtlCol="0"/>
          <a:lstStyle/>
          <a:p>
            <a:endParaRPr lang="en-US"/>
          </a:p>
        </p:txBody>
      </p:sp>
      <p:sp>
        <p:nvSpPr>
          <p:cNvPr id="33" name="Rectangle 32"/>
          <p:cNvSpPr>
            <a:spLocks noGrp="1"/>
          </p:cNvSpPr>
          <p:nvPr>
            <p:ph type="title" hasCustomPrompt="1"/>
          </p:nvPr>
        </p:nvSpPr>
        <p:spPr>
          <a:xfrm>
            <a:off x="2057400" y="281352"/>
            <a:ext cx="6509239" cy="3886200"/>
          </a:xfrm>
          <a:scene3d>
            <a:camera prst="orthographicFront"/>
            <a:lightRig rig="threePt" dir="t"/>
          </a:scene3d>
          <a:sp3d/>
        </p:spPr>
        <p:txBody>
          <a:bodyPr vert="horz" anchor="ctr">
            <a:normAutofit/>
          </a:bodyPr>
          <a:lstStyle>
            <a:lvl1pPr algn="ctr">
              <a:lnSpc>
                <a:spcPct val="100000"/>
              </a:lnSpc>
              <a:defRPr kumimoji="0" lang="en-US" sz="7200" b="1" i="0" u="none" strike="noStrike" kern="0" cap="none" spc="0" normalizeH="0" baseline="0" noProof="0" dirty="0" smtClean="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lang="en-US" dirty="0"/>
              <a:t>Show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71961" y="2658533"/>
            <a:ext cx="3441698"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56059" y="3243263"/>
            <a:ext cx="36576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32350" y="2667000"/>
            <a:ext cx="345321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7959" y="3243263"/>
            <a:ext cx="36576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08556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02230082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0"/>
          <p:cNvSpPr>
            <a:spLocks noGrp="1"/>
          </p:cNvSpPr>
          <p:nvPr>
            <p:ph type="dt" sz="half" idx="10"/>
          </p:nvPr>
        </p:nvSpPr>
        <p:spPr/>
        <p:txBody>
          <a:bodyPr rtlCol="0"/>
          <a:lstStyle/>
          <a:p>
            <a:pPr algn="r"/>
            <a:fld id="{8F67D422-08A8-451B-9A67-21962FC4B660}" type="datetimeFigureOut">
              <a:rPr lang="en-US" sz="1100" smtClean="0"/>
              <a:pPr algn="r"/>
              <a:t>10/21/2019</a:t>
            </a:fld>
            <a:endParaRPr lang="en-US"/>
          </a:p>
        </p:txBody>
      </p:sp>
      <p:sp>
        <p:nvSpPr>
          <p:cNvPr id="27" name="Rectangle 11"/>
          <p:cNvSpPr>
            <a:spLocks noGrp="1"/>
          </p:cNvSpPr>
          <p:nvPr>
            <p:ph type="sldNum" sz="quarter" idx="11"/>
          </p:nvPr>
        </p:nvSpPr>
        <p:spPr/>
        <p:txBody>
          <a:bodyPr rtlCol="0"/>
          <a:lstStyle/>
          <a:p>
            <a:fld id="{169B2101-2E9F-420A-91A3-890890D84497}" type="slidenum">
              <a:rPr lang="en-US" sz="1200" smtClean="0"/>
              <a:pPr/>
              <a:t>‹#›</a:t>
            </a:fld>
            <a:endParaRPr lang="en-US"/>
          </a:p>
        </p:txBody>
      </p:sp>
      <p:sp>
        <p:nvSpPr>
          <p:cNvPr id="4" name="Rectangle 12"/>
          <p:cNvSpPr>
            <a:spLocks noGrp="1"/>
          </p:cNvSpPr>
          <p:nvPr>
            <p:ph type="ftr" sz="quarter" idx="12"/>
          </p:nvPr>
        </p:nvSpPr>
        <p:spPr/>
        <p:txBody>
          <a:bodyPr rtlCol="0"/>
          <a:lstStyle/>
          <a:p>
            <a:endParaRPr lang="en-US"/>
          </a:p>
        </p:txBody>
      </p:sp>
      <p:sp>
        <p:nvSpPr>
          <p:cNvPr id="28" name="Rectangle 14"/>
          <p:cNvSpPr>
            <a:spLocks noGrp="1"/>
          </p:cNvSpPr>
          <p:nvPr>
            <p:ph type="title"/>
          </p:nvPr>
        </p:nvSpPr>
        <p:spPr/>
        <p:txBody>
          <a:bodyPr rtlCol="0" anchor="b"/>
          <a:lstStyle/>
          <a:p>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p>
            <a:pPr algn="r"/>
            <a:fld id="{8F67D422-08A8-451B-9A67-21962FC4B660}" type="datetimeFigureOut">
              <a:rPr lang="en-US" sz="1100" smtClean="0"/>
              <a:pPr algn="r"/>
              <a:t>10/21/2019</a:t>
            </a:fld>
            <a:endParaRPr lang="en-US"/>
          </a:p>
        </p:txBody>
      </p:sp>
      <p:sp>
        <p:nvSpPr>
          <p:cNvPr id="26" name="Rectangle 4"/>
          <p:cNvSpPr>
            <a:spLocks noGrp="1"/>
          </p:cNvSpPr>
          <p:nvPr>
            <p:ph type="ftr" sz="quarter" idx="11"/>
          </p:nvPr>
        </p:nvSpPr>
        <p:spPr/>
        <p:txBody>
          <a:bodyPr rtlCol="0"/>
          <a:lstStyle/>
          <a:p>
            <a:endParaRPr lang="en-US"/>
          </a:p>
        </p:txBody>
      </p:sp>
      <p:sp>
        <p:nvSpPr>
          <p:cNvPr id="12" name="Rectangle 5"/>
          <p:cNvSpPr>
            <a:spLocks noGrp="1"/>
          </p:cNvSpPr>
          <p:nvPr>
            <p:ph type="sldNum" sz="quarter" idx="12"/>
          </p:nvPr>
        </p:nvSpPr>
        <p:spPr/>
        <p:txBody>
          <a:bodyPr rtlCol="0"/>
          <a:lstStyle/>
          <a:p>
            <a:fld id="{169B2101-2E9F-420A-91A3-890890D84497}" type="slidenum">
              <a:rPr lang="en-US" sz="1200" smtClean="0"/>
              <a:pPr/>
              <a:t>‹#›</a:t>
            </a:fld>
            <a:endParaRPr lang="en-US"/>
          </a:p>
        </p:txBody>
      </p:sp>
      <p:sp>
        <p:nvSpPr>
          <p:cNvPr id="27" name="Rectangle 6"/>
          <p:cNvSpPr>
            <a:spLocks noGrp="1"/>
          </p:cNvSpPr>
          <p:nvPr>
            <p:ph type="title" hasCustomPrompt="1"/>
          </p:nvPr>
        </p:nvSpPr>
        <p:spPr>
          <a:xfrm>
            <a:off x="228600" y="1676400"/>
            <a:ext cx="8229600" cy="1143000"/>
          </a:xfrm>
        </p:spPr>
        <p:txBody>
          <a:bodyPr rtlCol="0" anchor="ctr">
            <a:normAutofit/>
          </a:bodyPr>
          <a:lstStyle>
            <a:lvl1pPr>
              <a:defRPr kumimoji="0"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lang="en-US" dirty="0"/>
              <a:t>Click to add section title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imple Question &amp; Answer">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10/21/2019</a:t>
            </a:fld>
            <a:endParaRPr lang="en-US"/>
          </a:p>
        </p:txBody>
      </p:sp>
      <p:sp>
        <p:nvSpPr>
          <p:cNvPr id="22" name="Rectangle 4"/>
          <p:cNvSpPr>
            <a:spLocks noGrp="1"/>
          </p:cNvSpPr>
          <p:nvPr>
            <p:ph type="ftr" sz="quarter" idx="11"/>
          </p:nvPr>
        </p:nvSpPr>
        <p:spPr/>
        <p:txBody>
          <a:bodyPr vert="horz"/>
          <a:lstStyle/>
          <a:p>
            <a:endParaRPr lang="en-US"/>
          </a:p>
        </p:txBody>
      </p:sp>
      <p:sp>
        <p:nvSpPr>
          <p:cNvPr id="31" name="Rectangle 5"/>
          <p:cNvSpPr>
            <a:spLocks noGrp="1"/>
          </p:cNvSpPr>
          <p:nvPr>
            <p:ph type="sldNum" sz="quarter" idx="12"/>
          </p:nvPr>
        </p:nvSpPr>
        <p:spPr/>
        <p:txBody>
          <a:bodyPr vert="horz"/>
          <a:lstStyle/>
          <a:p>
            <a:fld id="{C75B88FA-3392-4D65-A457-DB2A9953195B}" type="slidenum">
              <a:rPr lang="en-US" smtClean="0"/>
              <a:pPr/>
              <a:t>‹#›</a:t>
            </a:fld>
            <a:endParaRPr lang="en-US"/>
          </a:p>
        </p:txBody>
      </p:sp>
      <p:sp>
        <p:nvSpPr>
          <p:cNvPr id="4" name="Rectangle 8"/>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a:t>Click to add question</a:t>
            </a:r>
          </a:p>
        </p:txBody>
      </p:sp>
      <p:sp>
        <p:nvSpPr>
          <p:cNvPr id="13" name="Rectangle 13"/>
          <p:cNvSpPr>
            <a:spLocks noGrp="1"/>
          </p:cNvSpPr>
          <p:nvPr>
            <p:ph type="body" sz="quarter" idx="14" hasCustomPrompt="1"/>
          </p:nvPr>
        </p:nvSpPr>
        <p:spPr>
          <a:xfrm>
            <a:off x="228600" y="1676400"/>
            <a:ext cx="8229600" cy="1143000"/>
          </a:xfrm>
        </p:spPr>
        <p:txBody>
          <a:bodyPr rtlCol="0" anchor="ctr"/>
          <a:lstStyle>
            <a:lvl1pPr algn="ctr">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lang="en-US" dirty="0"/>
              <a:t>Click to add answer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tailed Question &amp; Answer">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10/21/2019</a:t>
            </a:fld>
            <a:endParaRPr lang="en-US"/>
          </a:p>
        </p:txBody>
      </p:sp>
      <p:sp>
        <p:nvSpPr>
          <p:cNvPr id="28" name="Rectangle 4"/>
          <p:cNvSpPr>
            <a:spLocks noGrp="1"/>
          </p:cNvSpPr>
          <p:nvPr>
            <p:ph type="ftr" sz="quarter" idx="11"/>
          </p:nvPr>
        </p:nvSpPr>
        <p:spPr/>
        <p:txBody>
          <a:bodyPr vert="horz"/>
          <a:lstStyle/>
          <a:p>
            <a:endParaRPr lang="en-US"/>
          </a:p>
        </p:txBody>
      </p:sp>
      <p:sp>
        <p:nvSpPr>
          <p:cNvPr id="10" name="Rectangle 5"/>
          <p:cNvSpPr>
            <a:spLocks noGrp="1"/>
          </p:cNvSpPr>
          <p:nvPr>
            <p:ph type="sldNum" sz="quarter" idx="12"/>
          </p:nvPr>
        </p:nvSpPr>
        <p:spPr/>
        <p:txBody>
          <a:bodyPr vert="horz"/>
          <a:lstStyle/>
          <a:p>
            <a:fld id="{C75B88FA-3392-4D65-A457-DB2A9953195B}" type="slidenum">
              <a:rPr lang="en-US" smtClean="0"/>
              <a:pPr/>
              <a:t>‹#›</a:t>
            </a:fld>
            <a:endParaRPr lang="en-US"/>
          </a:p>
        </p:txBody>
      </p:sp>
      <p:sp>
        <p:nvSpPr>
          <p:cNvPr id="31" name="Rectangle 8"/>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a:t>Click to add question</a:t>
            </a:r>
          </a:p>
        </p:txBody>
      </p:sp>
      <p:sp>
        <p:nvSpPr>
          <p:cNvPr id="25" name="Rectangle 13"/>
          <p:cNvSpPr>
            <a:spLocks noGrp="1"/>
          </p:cNvSpPr>
          <p:nvPr>
            <p:ph type="body" sz="quarter" idx="14" hasCustomPrompt="1"/>
          </p:nvPr>
        </p:nvSpPr>
        <p:spPr>
          <a:xfrm>
            <a:off x="228600" y="1676400"/>
            <a:ext cx="8229600" cy="1143000"/>
          </a:xfrm>
        </p:spPr>
        <p:txBody>
          <a:bodyPr rtlCol="0" anchor="ctr"/>
          <a:lstStyle>
            <a:lvl1pPr algn="ctr">
              <a:buFontTx/>
              <a:buNone/>
              <a:defRPr kumimoji="0"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lang="en-US" dirty="0"/>
              <a:t>Click to add answer</a:t>
            </a:r>
          </a:p>
        </p:txBody>
      </p:sp>
      <p:sp>
        <p:nvSpPr>
          <p:cNvPr id="22" name="Rectangle 9"/>
          <p:cNvSpPr>
            <a:spLocks noGrp="1"/>
          </p:cNvSpPr>
          <p:nvPr>
            <p:ph type="body" sz="quarter" idx="15" hasCustomPrompt="1"/>
          </p:nvPr>
        </p:nvSpPr>
        <p:spPr>
          <a:xfrm>
            <a:off x="1828800" y="3124200"/>
            <a:ext cx="5105400" cy="1981200"/>
          </a:xfrm>
        </p:spPr>
        <p:txBody>
          <a:bodyPr vert="horz"/>
          <a:lstStyle>
            <a:lvl1pPr algn="ctr">
              <a:buFontTx/>
              <a:buNone/>
              <a:defRPr i="1" baseline="0"/>
            </a:lvl1pPr>
            <a:extLst/>
          </a:lstStyle>
          <a:p>
            <a:pPr lvl="0"/>
            <a:r>
              <a:rPr lang="en-US" dirty="0"/>
              <a:t>Click to add detail to the answer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rue or False Question (Answer: True)">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10/21/2019</a:t>
            </a:fld>
            <a:endParaRPr lang="en-US"/>
          </a:p>
        </p:txBody>
      </p:sp>
      <p:sp>
        <p:nvSpPr>
          <p:cNvPr id="11" name="Rectangle 4"/>
          <p:cNvSpPr>
            <a:spLocks noGrp="1"/>
          </p:cNvSpPr>
          <p:nvPr>
            <p:ph type="ftr" sz="quarter" idx="11"/>
          </p:nvPr>
        </p:nvSpPr>
        <p:spPr/>
        <p:txBody>
          <a:bodyPr vert="horz"/>
          <a:lstStyle/>
          <a:p>
            <a:endParaRPr lang="en-US"/>
          </a:p>
        </p:txBody>
      </p:sp>
      <p:sp>
        <p:nvSpPr>
          <p:cNvPr id="10" name="Rectangle 5"/>
          <p:cNvSpPr>
            <a:spLocks noGrp="1"/>
          </p:cNvSpPr>
          <p:nvPr>
            <p:ph type="sldNum" sz="quarter" idx="12"/>
          </p:nvPr>
        </p:nvSpPr>
        <p:spPr/>
        <p:txBody>
          <a:bodyPr vert="horz"/>
          <a:lstStyle/>
          <a:p>
            <a:fld id="{C75B88FA-3392-4D65-A457-DB2A9953195B}" type="slidenum">
              <a:rPr lang="en-US" smtClean="0"/>
              <a:pPr/>
              <a:t>‹#›</a:t>
            </a:fld>
            <a:endParaRPr lang="en-US"/>
          </a:p>
        </p:txBody>
      </p:sp>
      <p:sp>
        <p:nvSpPr>
          <p:cNvPr id="27" name="Question"/>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a:t>Click to add question</a:t>
            </a:r>
          </a:p>
        </p:txBody>
      </p:sp>
      <p:sp>
        <p:nvSpPr>
          <p:cNvPr id="8" name="Answer Base"/>
          <p:cNvSpPr txBox="1"/>
          <p:nvPr userDrawn="1"/>
        </p:nvSpPr>
        <p:spPr>
          <a:xfrm>
            <a:off x="182880" y="1676400"/>
            <a:ext cx="8321040" cy="1828800"/>
          </a:xfrm>
          <a:prstGeom prst="rect">
            <a:avLst/>
          </a:prstGeom>
          <a:noFill/>
        </p:spPr>
        <p:txBody>
          <a:bodyPr wrap="square">
            <a:noAutofit/>
          </a:bodyPr>
          <a:lstStyle/>
          <a:p>
            <a:pPr marL="0" indent="0" algn="ctr" rtl="0" latinLnBrk="0">
              <a:spcBef>
                <a:spcPct val="20000"/>
              </a:spcBef>
              <a:buNone/>
            </a:pPr>
            <a:r>
              <a:rPr lang="en-US" sz="7200" dirty="0">
                <a:solidFill>
                  <a:schemeClr val="tx1">
                    <a:alpha val="40000"/>
                  </a:schemeClr>
                </a:solidFill>
              </a:rPr>
              <a:t>TRUE</a:t>
            </a:r>
            <a:r>
              <a:rPr lang="en-US" sz="7200" baseline="0" dirty="0">
                <a:solidFill>
                  <a:schemeClr val="tx1">
                    <a:alpha val="40000"/>
                  </a:schemeClr>
                </a:solidFill>
              </a:rPr>
              <a:t> </a:t>
            </a:r>
            <a:r>
              <a:rPr lang="en-US" sz="7200" dirty="0">
                <a:solidFill>
                  <a:schemeClr val="tx1">
                    <a:alpha val="40000"/>
                  </a:schemeClr>
                </a:solidFill>
              </a:rPr>
              <a:t>or FALSE?</a:t>
            </a:r>
          </a:p>
        </p:txBody>
      </p:sp>
      <p:sp>
        <p:nvSpPr>
          <p:cNvPr id="7" name="Answer"/>
          <p:cNvSpPr/>
          <p:nvPr userDrawn="1"/>
        </p:nvSpPr>
        <p:spPr>
          <a:xfrm>
            <a:off x="182880" y="1676400"/>
            <a:ext cx="8321040" cy="1200329"/>
          </a:xfrm>
          <a:prstGeom prst="rect">
            <a:avLst/>
          </a:prstGeom>
        </p:spPr>
        <p:txBody>
          <a:bodyPr wrap="square">
            <a:spAutoFit/>
          </a:bodyPr>
          <a:lstStyle/>
          <a:p>
            <a:pPr indent="0" algn="ctr" latinLnBrk="0">
              <a:spcBef>
                <a:spcPct val="20000"/>
              </a:spcBef>
              <a:buNone/>
            </a:pPr>
            <a:r>
              <a:rPr lang="en-US" sz="7200" dirty="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TRUE </a:t>
            </a:r>
            <a:r>
              <a:rPr lang="en-US" sz="7200" dirty="0">
                <a:solidFill>
                  <a:prstClr val="white">
                    <a:alpha val="40000"/>
                  </a:prstClr>
                </a:solidFill>
                <a:ea typeface="+mn-ea"/>
                <a:cs typeface="+mn-cs"/>
              </a:rPr>
              <a:t>or FALSE?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rue or False Question (Answer: False)">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10/21/2019</a:t>
            </a:fld>
            <a:endParaRPr lang="en-US"/>
          </a:p>
        </p:txBody>
      </p:sp>
      <p:sp>
        <p:nvSpPr>
          <p:cNvPr id="2" name="Rectangle 4"/>
          <p:cNvSpPr>
            <a:spLocks noGrp="1"/>
          </p:cNvSpPr>
          <p:nvPr>
            <p:ph type="ftr" sz="quarter" idx="11"/>
          </p:nvPr>
        </p:nvSpPr>
        <p:spPr/>
        <p:txBody>
          <a:bodyPr vert="horz"/>
          <a:lstStyle/>
          <a:p>
            <a:endParaRPr lang="en-US"/>
          </a:p>
        </p:txBody>
      </p:sp>
      <p:sp>
        <p:nvSpPr>
          <p:cNvPr id="28" name="Rectangle 5"/>
          <p:cNvSpPr>
            <a:spLocks noGrp="1"/>
          </p:cNvSpPr>
          <p:nvPr>
            <p:ph type="sldNum" sz="quarter" idx="12"/>
          </p:nvPr>
        </p:nvSpPr>
        <p:spPr/>
        <p:txBody>
          <a:bodyPr vert="horz"/>
          <a:lstStyle/>
          <a:p>
            <a:fld id="{C75B88FA-3392-4D65-A457-DB2A9953195B}" type="slidenum">
              <a:rPr lang="en-US" smtClean="0"/>
              <a:pPr/>
              <a:t>‹#›</a:t>
            </a:fld>
            <a:endParaRPr lang="en-US"/>
          </a:p>
        </p:txBody>
      </p:sp>
      <p:sp>
        <p:nvSpPr>
          <p:cNvPr id="6" name="Question"/>
          <p:cNvSpPr>
            <a:spLocks noGrp="1"/>
          </p:cNvSpPr>
          <p:nvPr>
            <p:ph type="title" hasCustomPrompt="1"/>
          </p:nvPr>
        </p:nvSpPr>
        <p:spPr>
          <a:xfrm>
            <a:off x="228600" y="457200"/>
            <a:ext cx="8229600" cy="1143000"/>
          </a:xfrm>
        </p:spPr>
        <p:txBody>
          <a:bodyPr rtlCol="0" anchor="ctr"/>
          <a:lstStyle>
            <a:lvl1pPr algn="l">
              <a:defRPr i="1">
                <a:solidFill>
                  <a:schemeClr val="tx1">
                    <a:shade val="75000"/>
                  </a:schemeClr>
                </a:solidFill>
              </a:defRPr>
            </a:lvl1pPr>
            <a:extLst/>
          </a:lstStyle>
          <a:p>
            <a:r>
              <a:rPr lang="en-US" dirty="0"/>
              <a:t>Click to add question</a:t>
            </a:r>
          </a:p>
        </p:txBody>
      </p:sp>
      <p:sp>
        <p:nvSpPr>
          <p:cNvPr id="29" name="Answer Base"/>
          <p:cNvSpPr txBox="1"/>
          <p:nvPr userDrawn="1"/>
        </p:nvSpPr>
        <p:spPr>
          <a:xfrm>
            <a:off x="228600" y="1600200"/>
            <a:ext cx="8229600" cy="1293926"/>
          </a:xfrm>
          <a:prstGeom prst="rect">
            <a:avLst/>
          </a:prstGeom>
          <a:noFill/>
        </p:spPr>
        <p:txBody>
          <a:bodyPr wrap="square">
            <a:noAutofit/>
          </a:bodyPr>
          <a:lstStyle/>
          <a:p>
            <a:pPr marL="0" indent="0" algn="ctr" rtl="0" latinLnBrk="0">
              <a:spcBef>
                <a:spcPct val="20000"/>
              </a:spcBef>
              <a:buNone/>
            </a:pPr>
            <a:r>
              <a:rPr lang="en-US" sz="7200" dirty="0">
                <a:solidFill>
                  <a:schemeClr val="tx1">
                    <a:alpha val="40000"/>
                  </a:schemeClr>
                </a:solidFill>
              </a:rPr>
              <a:t>TRUE</a:t>
            </a:r>
            <a:r>
              <a:rPr lang="en-US" sz="7200" baseline="0" dirty="0">
                <a:solidFill>
                  <a:schemeClr val="tx1">
                    <a:alpha val="40000"/>
                  </a:schemeClr>
                </a:solidFill>
              </a:rPr>
              <a:t> </a:t>
            </a:r>
            <a:r>
              <a:rPr lang="en-US" sz="7200" dirty="0">
                <a:solidFill>
                  <a:schemeClr val="tx1">
                    <a:alpha val="40000"/>
                  </a:schemeClr>
                </a:solidFill>
              </a:rPr>
              <a:t>or FALSE?</a:t>
            </a:r>
          </a:p>
        </p:txBody>
      </p:sp>
      <p:sp>
        <p:nvSpPr>
          <p:cNvPr id="7" name="Answer"/>
          <p:cNvSpPr/>
          <p:nvPr userDrawn="1"/>
        </p:nvSpPr>
        <p:spPr>
          <a:xfrm>
            <a:off x="228600" y="1600200"/>
            <a:ext cx="8229600" cy="1200329"/>
          </a:xfrm>
          <a:prstGeom prst="rect">
            <a:avLst/>
          </a:prstGeom>
        </p:spPr>
        <p:txBody>
          <a:bodyPr wrap="square">
            <a:spAutoFit/>
          </a:bodyPr>
          <a:lstStyle/>
          <a:p>
            <a:pPr algn="ctr"/>
            <a:r>
              <a:rPr lang="en-US" sz="7200" dirty="0">
                <a:solidFill>
                  <a:prstClr val="white">
                    <a:alpha val="40000"/>
                  </a:prstClr>
                </a:solidFill>
                <a:ea typeface="+mn-ea"/>
                <a:cs typeface="+mn-cs"/>
              </a:rPr>
              <a:t>TRUE or </a:t>
            </a:r>
            <a:r>
              <a:rPr lang="en-US" sz="7200" dirty="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FALSE</a:t>
            </a:r>
            <a:r>
              <a:rPr lang="en-US" sz="7200" dirty="0">
                <a:solidFill>
                  <a:prstClr val="white">
                    <a:alpha val="40000"/>
                  </a:prstClr>
                </a:solidFill>
                <a:ea typeface="+mn-ea"/>
                <a:cs typeface="+mn-cs"/>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tem Match Up">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p>
            <a:endParaRPr lang="en-US"/>
          </a:p>
        </p:txBody>
      </p:sp>
      <p:sp>
        <p:nvSpPr>
          <p:cNvPr id="16" name="Rectangle 7"/>
          <p:cNvSpPr>
            <a:spLocks noGrp="1"/>
          </p:cNvSpPr>
          <p:nvPr>
            <p:ph type="body" sz="quarter" idx="13" hasCustomPrompt="1"/>
          </p:nvPr>
        </p:nvSpPr>
        <p:spPr>
          <a:xfrm>
            <a:off x="914400" y="20574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1</a:t>
            </a:r>
          </a:p>
        </p:txBody>
      </p:sp>
      <p:sp>
        <p:nvSpPr>
          <p:cNvPr id="12" name="Rectangle 7"/>
          <p:cNvSpPr>
            <a:spLocks noGrp="1"/>
          </p:cNvSpPr>
          <p:nvPr>
            <p:ph type="body" sz="quarter" idx="14" hasCustomPrompt="1"/>
          </p:nvPr>
        </p:nvSpPr>
        <p:spPr>
          <a:xfrm>
            <a:off x="914400" y="29718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2</a:t>
            </a:r>
          </a:p>
        </p:txBody>
      </p:sp>
      <p:sp>
        <p:nvSpPr>
          <p:cNvPr id="13" name="Rectangle 7"/>
          <p:cNvSpPr>
            <a:spLocks noGrp="1"/>
          </p:cNvSpPr>
          <p:nvPr>
            <p:ph type="body" sz="quarter" idx="15" hasCustomPrompt="1"/>
          </p:nvPr>
        </p:nvSpPr>
        <p:spPr>
          <a:xfrm>
            <a:off x="914400" y="38862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3</a:t>
            </a:r>
          </a:p>
        </p:txBody>
      </p:sp>
      <p:sp>
        <p:nvSpPr>
          <p:cNvPr id="14" name="Rectangle 7"/>
          <p:cNvSpPr>
            <a:spLocks noGrp="1"/>
          </p:cNvSpPr>
          <p:nvPr>
            <p:ph type="body" sz="quarter" idx="16" hasCustomPrompt="1"/>
          </p:nvPr>
        </p:nvSpPr>
        <p:spPr>
          <a:xfrm>
            <a:off x="914400" y="48006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4</a:t>
            </a:r>
          </a:p>
        </p:txBody>
      </p:sp>
      <p:sp>
        <p:nvSpPr>
          <p:cNvPr id="10" name="Rectangle 7"/>
          <p:cNvSpPr>
            <a:spLocks noGrp="1"/>
          </p:cNvSpPr>
          <p:nvPr>
            <p:ph type="body" sz="quarter" idx="17" hasCustomPrompt="1"/>
          </p:nvPr>
        </p:nvSpPr>
        <p:spPr>
          <a:xfrm>
            <a:off x="914400" y="57150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item 5</a:t>
            </a:r>
          </a:p>
        </p:txBody>
      </p:sp>
      <p:sp>
        <p:nvSpPr>
          <p:cNvPr id="20" name="Rectangle 3"/>
          <p:cNvSpPr>
            <a:spLocks noGrp="1"/>
          </p:cNvSpPr>
          <p:nvPr>
            <p:ph type="dt" sz="half" idx="10"/>
          </p:nvPr>
        </p:nvSpPr>
        <p:spPr/>
        <p:txBody>
          <a:bodyPr vert="horz"/>
          <a:lstStyle>
            <a:lvl1pPr algn="r">
              <a:defRPr/>
            </a:lvl1pPr>
            <a:extLst/>
          </a:lstStyle>
          <a:p>
            <a:fld id="{1BEBB2CB-903D-46EF-8227-E770ED8FF514}" type="datetimeFigureOut">
              <a:rPr lang="en-US" smtClean="0"/>
              <a:pPr/>
              <a:t>10/21/2019</a:t>
            </a:fld>
            <a:endParaRPr lang="en-US"/>
          </a:p>
        </p:txBody>
      </p:sp>
      <p:sp>
        <p:nvSpPr>
          <p:cNvPr id="15" name="Rectangle 7"/>
          <p:cNvSpPr>
            <a:spLocks noGrp="1"/>
          </p:cNvSpPr>
          <p:nvPr>
            <p:ph type="body" sz="quarter" idx="18" hasCustomPrompt="1"/>
          </p:nvPr>
        </p:nvSpPr>
        <p:spPr>
          <a:xfrm>
            <a:off x="4800600" y="20574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5</a:t>
            </a:r>
          </a:p>
        </p:txBody>
      </p:sp>
      <p:sp>
        <p:nvSpPr>
          <p:cNvPr id="17" name="Rectangle 7"/>
          <p:cNvSpPr>
            <a:spLocks noGrp="1"/>
          </p:cNvSpPr>
          <p:nvPr>
            <p:ph type="body" sz="quarter" idx="19" hasCustomPrompt="1"/>
          </p:nvPr>
        </p:nvSpPr>
        <p:spPr>
          <a:xfrm>
            <a:off x="4800600" y="29718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3</a:t>
            </a:r>
          </a:p>
        </p:txBody>
      </p:sp>
      <p:sp>
        <p:nvSpPr>
          <p:cNvPr id="18" name="Rectangle 7"/>
          <p:cNvSpPr>
            <a:spLocks noGrp="1"/>
          </p:cNvSpPr>
          <p:nvPr>
            <p:ph type="body" sz="quarter" idx="20" hasCustomPrompt="1"/>
          </p:nvPr>
        </p:nvSpPr>
        <p:spPr>
          <a:xfrm>
            <a:off x="4800600" y="38862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1</a:t>
            </a:r>
          </a:p>
        </p:txBody>
      </p:sp>
      <p:sp>
        <p:nvSpPr>
          <p:cNvPr id="19" name="Rectangle 7"/>
          <p:cNvSpPr>
            <a:spLocks noGrp="1"/>
          </p:cNvSpPr>
          <p:nvPr>
            <p:ph type="body" sz="quarter" idx="21" hasCustomPrompt="1"/>
          </p:nvPr>
        </p:nvSpPr>
        <p:spPr>
          <a:xfrm>
            <a:off x="4800600" y="48006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2</a:t>
            </a:r>
          </a:p>
        </p:txBody>
      </p:sp>
      <p:sp>
        <p:nvSpPr>
          <p:cNvPr id="21" name="Rectangle 7"/>
          <p:cNvSpPr>
            <a:spLocks noGrp="1"/>
          </p:cNvSpPr>
          <p:nvPr>
            <p:ph type="body" sz="quarter" idx="22" hasCustomPrompt="1"/>
          </p:nvPr>
        </p:nvSpPr>
        <p:spPr>
          <a:xfrm>
            <a:off x="4800600" y="57150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a:buFontTx/>
              <a:buNone/>
              <a:defRPr/>
            </a:lvl1pPr>
            <a:lvl2pPr>
              <a:buFontTx/>
              <a:buChar char="•"/>
              <a:defRPr/>
            </a:lvl2pPr>
            <a:lvl3pPr>
              <a:buFontTx/>
              <a:buChar char="•"/>
              <a:defRPr/>
            </a:lvl3pPr>
            <a:lvl4pPr>
              <a:buFontTx/>
              <a:buChar char="•"/>
              <a:defRPr/>
            </a:lvl4pPr>
            <a:lvl5pPr>
              <a:buFontTx/>
              <a:buChar char="•"/>
              <a:defRPr/>
            </a:lvl5pPr>
            <a:extLst/>
          </a:lstStyle>
          <a:p>
            <a:pPr lvl="0"/>
            <a:r>
              <a:rPr lang="en-US" dirty="0"/>
              <a:t>Click to add match 4</a:t>
            </a:r>
          </a:p>
        </p:txBody>
      </p:sp>
      <p:sp>
        <p:nvSpPr>
          <p:cNvPr id="11" name="Rectangle 2"/>
          <p:cNvSpPr>
            <a:spLocks noGrp="1"/>
          </p:cNvSpPr>
          <p:nvPr>
            <p:ph type="title" hasCustomPrompt="1"/>
          </p:nvPr>
        </p:nvSpPr>
        <p:spPr/>
        <p:txBody>
          <a:bodyPr vert="horz"/>
          <a:lstStyle>
            <a:lvl1pPr algn="l">
              <a:defRPr i="1" baseline="0"/>
            </a:lvl1pPr>
            <a:extLst/>
          </a:lstStyle>
          <a:p>
            <a:r>
              <a:rPr lang="en-US" dirty="0"/>
              <a:t>Click to type your question</a:t>
            </a:r>
          </a:p>
        </p:txBody>
      </p:sp>
      <p:sp>
        <p:nvSpPr>
          <p:cNvPr id="7" name="Rectangle 5"/>
          <p:cNvSpPr>
            <a:spLocks noGrp="1"/>
          </p:cNvSpPr>
          <p:nvPr>
            <p:ph type="sldNum" sz="quarter" idx="12"/>
          </p:nvPr>
        </p:nvSpPr>
        <p:spPr/>
        <p:txBody>
          <a:bodyPr vert="horz"/>
          <a:lstStyle/>
          <a:p>
            <a:fld id="{C75B88FA-3392-4D65-A457-DB2A9953195B}" type="slidenum">
              <a:rPr lang="en-US" smtClean="0"/>
              <a:pPr/>
              <a:t>‹#›</a:t>
            </a:fld>
            <a:endParaRPr lang="en-US"/>
          </a:p>
        </p:txBody>
      </p:sp>
      <p:cxnSp>
        <p:nvCxnSpPr>
          <p:cNvPr id="23" name="Straight Connector 23"/>
          <p:cNvCxnSpPr>
            <a:stCxn id="16" idx="3"/>
            <a:endCxn id="18" idx="1"/>
          </p:cNvCxnSpPr>
          <p:nvPr/>
        </p:nvCxnSpPr>
        <p:spPr>
          <a:xfrm>
            <a:off x="3886200" y="22860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3886200" y="32004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3886200" y="32004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3886200" y="50292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3886200" y="2286000"/>
            <a:ext cx="9144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56059" y="2667000"/>
            <a:ext cx="36576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7959" y="2667000"/>
            <a:ext cx="36576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39515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914400" y="457200"/>
            <a:ext cx="7696200" cy="1143000"/>
          </a:xfrm>
          <a:prstGeom prst="rect">
            <a:avLst/>
          </a:prstGeom>
        </p:spPr>
        <p:txBody>
          <a:bodyPr vert="horz" anchor="b">
            <a:normAutofit/>
          </a:bodyPr>
          <a:lstStyle/>
          <a:p>
            <a:r>
              <a:rPr lang="en-US"/>
              <a:t>Click to edit Master title style</a:t>
            </a:r>
            <a:endParaRPr lang="en-US" dirty="0"/>
          </a:p>
        </p:txBody>
      </p:sp>
      <p:sp>
        <p:nvSpPr>
          <p:cNvPr id="5" name="Rectangle 3"/>
          <p:cNvSpPr>
            <a:spLocks noGrp="1"/>
          </p:cNvSpPr>
          <p:nvPr>
            <p:ph type="body" idx="1"/>
          </p:nvPr>
        </p:nvSpPr>
        <p:spPr>
          <a:xfrm>
            <a:off x="914400" y="1905000"/>
            <a:ext cx="7467600" cy="4221163"/>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Rectangle 4"/>
          <p:cNvSpPr>
            <a:spLocks noGrp="1"/>
          </p:cNvSpPr>
          <p:nvPr>
            <p:ph type="dt" sz="half" idx="2"/>
          </p:nvPr>
        </p:nvSpPr>
        <p:spPr>
          <a:xfrm>
            <a:off x="6705600" y="6248400"/>
            <a:ext cx="1828800" cy="323850"/>
          </a:xfrm>
          <a:prstGeom prst="rect">
            <a:avLst/>
          </a:prstGeom>
        </p:spPr>
        <p:txBody>
          <a:bodyPr vert="horz" anchor="ctr"/>
          <a:lstStyle>
            <a:lvl1pPr>
              <a:defRPr sz="1100"/>
            </a:lvl1pPr>
            <a:extLst/>
          </a:lstStyle>
          <a:p>
            <a:pPr algn="r"/>
            <a:fld id="{8F67D422-08A8-451B-9A67-21962FC4B660}" type="datetimeFigureOut">
              <a:rPr lang="en-US" sz="1100" smtClean="0"/>
              <a:pPr algn="r"/>
              <a:t>10/21/2019</a:t>
            </a:fld>
            <a:endParaRPr lang="en-US" sz="1050" dirty="0"/>
          </a:p>
        </p:txBody>
      </p:sp>
      <p:sp>
        <p:nvSpPr>
          <p:cNvPr id="18" name="Rectangle 5"/>
          <p:cNvSpPr>
            <a:spLocks noGrp="1"/>
          </p:cNvSpPr>
          <p:nvPr>
            <p:ph type="ftr" sz="quarter" idx="3"/>
          </p:nvPr>
        </p:nvSpPr>
        <p:spPr>
          <a:xfrm>
            <a:off x="457200" y="6248400"/>
            <a:ext cx="3260886" cy="323850"/>
          </a:xfrm>
          <a:prstGeom prst="rect">
            <a:avLst/>
          </a:prstGeom>
        </p:spPr>
        <p:txBody>
          <a:bodyPr vert="horz"/>
          <a:lstStyle>
            <a:lvl1pPr>
              <a:defRPr sz="1200"/>
            </a:lvl1pPr>
            <a:extLst/>
          </a:lstStyle>
          <a:p>
            <a:endParaRPr lang="en-US" sz="1200" dirty="0"/>
          </a:p>
        </p:txBody>
      </p:sp>
      <p:sp>
        <p:nvSpPr>
          <p:cNvPr id="7" name="Slide Number Placeholder 6"/>
          <p:cNvSpPr>
            <a:spLocks noGrp="1"/>
          </p:cNvSpPr>
          <p:nvPr>
            <p:ph type="sldNum" sz="quarter" idx="4"/>
          </p:nvPr>
        </p:nvSpPr>
        <p:spPr>
          <a:xfrm>
            <a:off x="8714936" y="6151098"/>
            <a:ext cx="429064" cy="457200"/>
          </a:xfrm>
          <a:prstGeom prst="rect">
            <a:avLst/>
          </a:prstGeom>
        </p:spPr>
        <p:txBody>
          <a:bodyPr vert="horz" anchor="ctr"/>
          <a:lstStyle>
            <a:lvl1pPr>
              <a:defRPr sz="1200"/>
            </a:lvl1pPr>
            <a:extLst/>
          </a:lstStyle>
          <a:p>
            <a:fld id="{169B2101-2E9F-420A-91A3-890890D84497}" type="slidenum">
              <a:rPr lang="en-US" sz="1200" smtClean="0"/>
              <a:pPr/>
              <a:t>‹#›</a:t>
            </a:fld>
            <a:endParaRPr lang="en-US" sz="1200" dirty="0"/>
          </a:p>
        </p:txBody>
      </p:sp>
      <p:grpSp>
        <p:nvGrpSpPr>
          <p:cNvPr id="2" name="Group 23"/>
          <p:cNvGrpSpPr/>
          <p:nvPr/>
        </p:nvGrpSpPr>
        <p:grpSpPr>
          <a:xfrm>
            <a:off x="11555" y="2000250"/>
            <a:ext cx="13335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p>
              <a:pPr algn="ctr"/>
              <a:endParaRPr lang="en-US"/>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p>
              <a:pPr algn="ctr"/>
              <a:endParaRPr lang="en-US"/>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p>
              <a:pPr algn="ctr"/>
              <a:endParaRPr lang="en-US"/>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p>
              <a:pPr algn="ctr"/>
              <a:endParaRPr lang="en-US"/>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grpSp>
      <p:grpSp>
        <p:nvGrpSpPr>
          <p:cNvPr id="10" name="Group 35"/>
          <p:cNvGrpSpPr/>
          <p:nvPr/>
        </p:nvGrpSpPr>
        <p:grpSpPr>
          <a:xfrm>
            <a:off x="8584055" y="2000250"/>
            <a:ext cx="55245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p>
              <a:pPr algn="ctr"/>
              <a:endParaRPr lang="en-US"/>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p>
              <a:pPr algn="ctr"/>
              <a:endParaRPr lang="en-US"/>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p>
              <a:pPr algn="ctr"/>
              <a:endParaRPr lang="en-US" dirty="0"/>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p>
              <a:pPr algn="ctr"/>
              <a:endParaRPr lang="en-US" dirty="0"/>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p>
              <a:pPr algn="ctr"/>
              <a:endParaRPr lang="en-US"/>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p>
              <a:pPr algn="ctr"/>
              <a:endParaRPr lang="en-US"/>
            </a:p>
          </p:txBody>
        </p:sp>
      </p:gr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Lst>
  <p:txStyles>
    <p:titleStyle>
      <a:lvl1pPr algn="l" rtl="0" eaLnBrk="1" latinLnBrk="0" hangingPunct="1">
        <a:spcBef>
          <a:spcPct val="0"/>
        </a:spcBef>
        <a:buNone/>
        <a:defRPr sz="36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900" indent="-342900" algn="l" rtl="0" eaLnBrk="1" latinLnBrk="0" hangingPunct="1">
        <a:spcBef>
          <a:spcPct val="20000"/>
        </a:spcBef>
        <a:buChar char="•"/>
        <a:defRPr sz="2000">
          <a:solidFill>
            <a:schemeClr val="tx1"/>
          </a:solidFill>
          <a:latin typeface="+mn-lt"/>
          <a:ea typeface="+mn-ea"/>
          <a:cs typeface="+mn-cs"/>
        </a:defRPr>
      </a:lvl1pPr>
      <a:lvl2pPr marL="742950" indent="-285750" algn="l" rtl="0" eaLnBrk="1" latinLnBrk="0" hangingPunct="1">
        <a:spcBef>
          <a:spcPct val="20000"/>
        </a:spcBef>
        <a:buChar char="–"/>
        <a:defRPr sz="2000">
          <a:solidFill>
            <a:schemeClr val="tx1"/>
          </a:solidFill>
          <a:latin typeface="+mn-lt"/>
          <a:ea typeface="+mn-ea"/>
          <a:cs typeface="+mn-cs"/>
        </a:defRPr>
      </a:lvl2pPr>
      <a:lvl3pPr marL="1143000" indent="-228600" algn="l" rtl="0" eaLnBrk="1" latinLnBrk="0" hangingPunct="1">
        <a:spcBef>
          <a:spcPct val="20000"/>
        </a:spcBef>
        <a:buChar char="•"/>
        <a:defRPr sz="2000">
          <a:solidFill>
            <a:schemeClr val="tx1"/>
          </a:solidFill>
          <a:latin typeface="+mn-lt"/>
          <a:ea typeface="+mn-ea"/>
          <a:cs typeface="+mn-cs"/>
        </a:defRPr>
      </a:lvl3pPr>
      <a:lvl4pPr marL="1600200" indent="-228600" algn="l" rtl="0" eaLnBrk="1" latinLnBrk="0" hangingPunct="1">
        <a:spcBef>
          <a:spcPct val="20000"/>
        </a:spcBef>
        <a:buChar char="–"/>
        <a:defRPr sz="2000">
          <a:solidFill>
            <a:schemeClr val="tx1"/>
          </a:solidFill>
          <a:latin typeface="+mn-lt"/>
          <a:ea typeface="+mn-ea"/>
          <a:cs typeface="+mn-cs"/>
        </a:defRPr>
      </a:lvl4pPr>
      <a:lvl5pPr marL="2057400" indent="-228600" algn="l" rtl="0" eaLnBrk="1" latinLnBrk="0" hangingPunct="1">
        <a:spcBef>
          <a:spcPct val="20000"/>
        </a:spcBef>
        <a:buChar char="»"/>
        <a:defRPr sz="20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hyperlink" Target="https://www.youtube.com/watch?v=16a3BX-uV4k"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dj4czL_PWJQ" TargetMode="External"/><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hyperlink" Target="https://www.youtube.com/watch?v=8R-bOWy00cw" TargetMode="Externa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hyperlink" Target="https://www.youtube.com/watch?v=WmjWVQvltw0"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hyperlink" Target="https://www.youtube.com/watch?v=5GQKwcKSLOU"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1.xml"/><Relationship Id="rId4"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37.gif"/></Relationships>
</file>

<file path=ppt/slides/_rels/slide2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39.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a:bodyPr>
          <a:lstStyle/>
          <a:p>
            <a:pPr marL="0" indent="0">
              <a:buNone/>
            </a:pPr>
            <a:endParaRPr lang="en-US" sz="3200" dirty="0">
              <a:effectLst/>
            </a:endParaRPr>
          </a:p>
          <a:p>
            <a:pPr marL="0" indent="0">
              <a:buNone/>
            </a:pPr>
            <a:endParaRPr lang="en-US" dirty="0">
              <a:effectLst/>
            </a:endParaRPr>
          </a:p>
          <a:p>
            <a:pPr marL="0" indent="0">
              <a:buNone/>
            </a:pPr>
            <a:endParaRPr lang="en-US" dirty="0">
              <a:effectLst/>
            </a:endParaRPr>
          </a:p>
        </p:txBody>
      </p:sp>
      <p:sp>
        <p:nvSpPr>
          <p:cNvPr id="2" name="Title 1"/>
          <p:cNvSpPr>
            <a:spLocks noGrp="1"/>
          </p:cNvSpPr>
          <p:nvPr>
            <p:ph type="title"/>
          </p:nvPr>
        </p:nvSpPr>
        <p:spPr>
          <a:xfrm rot="20619915">
            <a:off x="188484" y="-1761023"/>
            <a:ext cx="5638845" cy="5400843"/>
          </a:xfrm>
        </p:spPr>
        <p:txBody>
          <a:bodyPr>
            <a:normAutofit/>
          </a:bodyPr>
          <a:lstStyle/>
          <a:p>
            <a:r>
              <a:rPr lang="en-US" dirty="0"/>
              <a:t>The Black Panthers in Algiers: The US. Civil Rights Movement in a South-South Context</a:t>
            </a:r>
            <a:r>
              <a:rPr lang="en-US" dirty="0">
                <a:effectLst/>
              </a:rPr>
              <a:t/>
            </a:r>
            <a:br>
              <a:rPr lang="en-US" dirty="0">
                <a:effectLst/>
              </a:rPr>
            </a:br>
            <a:endParaRPr lang="en-US" dirty="0"/>
          </a:p>
        </p:txBody>
      </p:sp>
      <p:pic>
        <p:nvPicPr>
          <p:cNvPr id="1026" name="Picture 2" descr="Image result for black panthers Alger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1219200"/>
            <a:ext cx="2761928" cy="38862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Image result for South South dialogu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0" y="4057077"/>
            <a:ext cx="2743200" cy="1905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953000" y="5334000"/>
            <a:ext cx="3505200" cy="1200329"/>
          </a:xfrm>
          <a:prstGeom prst="rect">
            <a:avLst/>
          </a:prstGeom>
          <a:noFill/>
        </p:spPr>
        <p:txBody>
          <a:bodyPr wrap="square" rtlCol="0">
            <a:spAutoFit/>
          </a:bodyPr>
          <a:lstStyle/>
          <a:p>
            <a:r>
              <a:rPr lang="en-US" dirty="0"/>
              <a:t>Lamia </a:t>
            </a:r>
            <a:r>
              <a:rPr lang="en-US" dirty="0" err="1"/>
              <a:t>Benyoussef</a:t>
            </a:r>
            <a:r>
              <a:rPr lang="en-US" dirty="0"/>
              <a:t>, Ph.D. Birmingham-Southern College</a:t>
            </a:r>
          </a:p>
          <a:p>
            <a:r>
              <a:rPr lang="en-US" dirty="0"/>
              <a:t>BSC 2019 Foreign Languages and Cultures Day (March 7, 2019)</a:t>
            </a:r>
          </a:p>
        </p:txBody>
      </p:sp>
    </p:spTree>
    <p:extLst>
      <p:ext uri="{BB962C8B-B14F-4D97-AF65-F5344CB8AC3E}">
        <p14:creationId xmlns:p14="http://schemas.microsoft.com/office/powerpoint/2010/main" val="2111678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9881" y="2123768"/>
            <a:ext cx="7765678" cy="4581831"/>
          </a:xfrm>
        </p:spPr>
        <p:txBody>
          <a:bodyPr>
            <a:normAutofit/>
          </a:bodyPr>
          <a:lstStyle/>
          <a:p>
            <a:pPr marL="0" indent="0">
              <a:buNone/>
            </a:pPr>
            <a:r>
              <a:rPr lang="en-US" sz="3200" dirty="0"/>
              <a:t>“When the flics broke it up with their high power water hoses, they were as vicious as the redneck cops in Birmingham who met the Freedom Riders with their dogs and hoses.” (Angela Davis, </a:t>
            </a:r>
            <a:r>
              <a:rPr lang="en-US" sz="3200" dirty="0" err="1"/>
              <a:t>qt</a:t>
            </a:r>
            <a:r>
              <a:rPr lang="en-US" sz="3200" dirty="0"/>
              <a:t> in Alice </a:t>
            </a:r>
            <a:r>
              <a:rPr lang="en-US" sz="3200" dirty="0" err="1"/>
              <a:t>Kaplan’s“Dreaming</a:t>
            </a:r>
            <a:r>
              <a:rPr lang="en-US" sz="3200" dirty="0"/>
              <a:t> in French: On Angela Davis” 4)</a:t>
            </a:r>
          </a:p>
        </p:txBody>
      </p:sp>
      <p:sp>
        <p:nvSpPr>
          <p:cNvPr id="2" name="Title 1"/>
          <p:cNvSpPr>
            <a:spLocks noGrp="1"/>
          </p:cNvSpPr>
          <p:nvPr>
            <p:ph type="title"/>
          </p:nvPr>
        </p:nvSpPr>
        <p:spPr/>
        <p:txBody>
          <a:bodyPr>
            <a:normAutofit fontScale="90000"/>
          </a:bodyPr>
          <a:lstStyle/>
          <a:p>
            <a:r>
              <a:rPr lang="en-US" dirty="0"/>
              <a:t>July 1962 pro-Algerian demonstration in Paris:</a:t>
            </a:r>
          </a:p>
        </p:txBody>
      </p:sp>
    </p:spTree>
    <p:extLst>
      <p:ext uri="{BB962C8B-B14F-4D97-AF65-F5344CB8AC3E}">
        <p14:creationId xmlns:p14="http://schemas.microsoft.com/office/powerpoint/2010/main" val="3966742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514600"/>
            <a:ext cx="8534400" cy="3871452"/>
          </a:xfrm>
        </p:spPr>
        <p:txBody>
          <a:bodyPr/>
          <a:lstStyle/>
          <a:p>
            <a:pPr marL="0" indent="0">
              <a:buNone/>
            </a:pPr>
            <a:r>
              <a:rPr lang="en-US" dirty="0"/>
              <a:t/>
            </a:r>
            <a:br>
              <a:rPr lang="en-US" dirty="0"/>
            </a:br>
            <a:r>
              <a:rPr lang="en-US" dirty="0"/>
              <a:t>“</a:t>
            </a:r>
            <a:r>
              <a:rPr lang="en-US" dirty="0">
                <a:effectLst/>
              </a:rPr>
              <a:t>I had come to Paris with no money and this meant that in those early years I lived mainly among les </a:t>
            </a:r>
            <a:r>
              <a:rPr lang="en-US" dirty="0" err="1">
                <a:effectLst/>
              </a:rPr>
              <a:t>misérables</a:t>
            </a:r>
            <a:r>
              <a:rPr lang="en-US" dirty="0">
                <a:effectLst/>
              </a:rPr>
              <a:t> and, in Paris, les </a:t>
            </a:r>
            <a:r>
              <a:rPr lang="en-US" dirty="0" err="1">
                <a:effectLst/>
              </a:rPr>
              <a:t>misérables</a:t>
            </a:r>
            <a:r>
              <a:rPr lang="en-US" dirty="0">
                <a:effectLst/>
              </a:rPr>
              <a:t> are Algerian. They slept four or five or six to a room, and they slept in shifts, they were treated like dirt, and they scraped such sustenance as they could off the filthy, unyielding Paris stones. The French called them lazy because they appeared to spend most of their time sitting around, drinking tea, in their cafés. But they were not lazy. They were mostly unable to find work, and their rooms were freezing” (</a:t>
            </a:r>
            <a:r>
              <a:rPr lang="en-US" i="1" dirty="0">
                <a:effectLst/>
              </a:rPr>
              <a:t>No Name in the Street</a:t>
            </a:r>
            <a:r>
              <a:rPr lang="en-US" dirty="0">
                <a:effectLst/>
              </a:rPr>
              <a:t>, 1972).</a:t>
            </a:r>
            <a:endParaRPr lang="en-US" dirty="0"/>
          </a:p>
        </p:txBody>
      </p:sp>
      <p:sp>
        <p:nvSpPr>
          <p:cNvPr id="2" name="Title 1"/>
          <p:cNvSpPr>
            <a:spLocks noGrp="1"/>
          </p:cNvSpPr>
          <p:nvPr>
            <p:ph type="title"/>
          </p:nvPr>
        </p:nvSpPr>
        <p:spPr/>
        <p:txBody>
          <a:bodyPr/>
          <a:lstStyle/>
          <a:p>
            <a:r>
              <a:rPr lang="en-US" dirty="0"/>
              <a:t>      James Baldwin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762000"/>
            <a:ext cx="2143125"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2930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077200" cy="1447800"/>
          </a:xfrm>
        </p:spPr>
        <p:txBody>
          <a:bodyPr>
            <a:noAutofit/>
          </a:bodyPr>
          <a:lstStyle/>
          <a:p>
            <a:pPr algn="ctr"/>
            <a:r>
              <a:rPr lang="en-US" sz="3200" dirty="0"/>
              <a:t>Malcolm X &amp; the Decolonization of the French  Maghreb</a:t>
            </a:r>
          </a:p>
        </p:txBody>
      </p:sp>
      <p:sp>
        <p:nvSpPr>
          <p:cNvPr id="3" name="Content Placeholder 2"/>
          <p:cNvSpPr>
            <a:spLocks noGrp="1"/>
          </p:cNvSpPr>
          <p:nvPr>
            <p:ph sz="half" idx="1"/>
          </p:nvPr>
        </p:nvSpPr>
        <p:spPr>
          <a:xfrm>
            <a:off x="228600" y="1143000"/>
            <a:ext cx="7010400" cy="5181601"/>
          </a:xfrm>
        </p:spPr>
        <p:txBody>
          <a:bodyPr>
            <a:noAutofit/>
          </a:bodyPr>
          <a:lstStyle/>
          <a:p>
            <a:r>
              <a:rPr lang="en-US" sz="2800" dirty="0">
                <a:effectLst/>
              </a:rPr>
              <a:t>“From Dakar, I flew to Morocco, where I spent a day sightseeing. I visited the famous Casbah, the ghetto which had resulted when the ruling white French wouldn't let the dark-skinned natives into certain areas of Casablanca. Thousands upon thousands of the subjugated natives were crowded into the ghetto, in the same way that Harlem, in New York City, became America's Casbah.”</a:t>
            </a:r>
            <a:r>
              <a:rPr lang="en-US" sz="2800" dirty="0"/>
              <a:t/>
            </a:r>
            <a:br>
              <a:rPr lang="en-US" sz="2800" dirty="0"/>
            </a:br>
            <a:r>
              <a:rPr lang="en-US" sz="2800" dirty="0">
                <a:effectLst/>
              </a:rPr>
              <a:t>(Autobiography of Malcolm X, Chapter 18) </a:t>
            </a:r>
            <a:endParaRPr lang="en-US" sz="2800" dirty="0"/>
          </a:p>
        </p:txBody>
      </p:sp>
      <p:pic>
        <p:nvPicPr>
          <p:cNvPr id="2050"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7204364" y="4419600"/>
            <a:ext cx="1953491"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325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895600" y="2362200"/>
            <a:ext cx="3243943" cy="3999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7200" y="457200"/>
            <a:ext cx="8458200" cy="1295400"/>
          </a:xfrm>
        </p:spPr>
        <p:txBody>
          <a:bodyPr>
            <a:normAutofit fontScale="90000"/>
          </a:bodyPr>
          <a:lstStyle/>
          <a:p>
            <a:r>
              <a:rPr lang="en-US" dirty="0"/>
              <a:t/>
            </a:r>
            <a:br>
              <a:rPr lang="en-US" dirty="0"/>
            </a:br>
            <a:r>
              <a:rPr lang="en-US" dirty="0"/>
              <a:t>Martin Luther King Jr. met Ahmed Ben Bella in October 1962 in New York: “Les </a:t>
            </a:r>
            <a:r>
              <a:rPr lang="en-US" dirty="0" err="1"/>
              <a:t>Algériens</a:t>
            </a:r>
            <a:r>
              <a:rPr lang="en-US" dirty="0"/>
              <a:t> </a:t>
            </a:r>
            <a:r>
              <a:rPr lang="en-US" dirty="0" err="1"/>
              <a:t>sont</a:t>
            </a:r>
            <a:r>
              <a:rPr lang="en-US" dirty="0"/>
              <a:t> les </a:t>
            </a:r>
            <a:r>
              <a:rPr lang="en-US" dirty="0" err="1"/>
              <a:t>nègres</a:t>
            </a:r>
            <a:r>
              <a:rPr lang="en-US" dirty="0"/>
              <a:t> de la France.”</a:t>
            </a:r>
          </a:p>
        </p:txBody>
      </p:sp>
    </p:spTree>
    <p:extLst>
      <p:ext uri="{BB962C8B-B14F-4D97-AF65-F5344CB8AC3E}">
        <p14:creationId xmlns:p14="http://schemas.microsoft.com/office/powerpoint/2010/main" val="828942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Nina Simone Algiers"/>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14497" t="1" r="13739" b="-938"/>
          <a:stretch/>
        </p:blipFill>
        <p:spPr bwMode="auto">
          <a:xfrm>
            <a:off x="501162" y="2444263"/>
            <a:ext cx="2080112" cy="384223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56060" y="448409"/>
            <a:ext cx="7429499" cy="1397977"/>
          </a:xfrm>
        </p:spPr>
        <p:txBody>
          <a:bodyPr/>
          <a:lstStyle/>
          <a:p>
            <a:pPr algn="ctr"/>
            <a:r>
              <a:rPr lang="en-US" dirty="0">
                <a:effectLst/>
                <a:hlinkClick r:id="rId4"/>
              </a:rPr>
              <a:t>Nina Simone at</a:t>
            </a:r>
            <a:br>
              <a:rPr lang="en-US" dirty="0">
                <a:effectLst/>
                <a:hlinkClick r:id="rId4"/>
              </a:rPr>
            </a:br>
            <a:r>
              <a:rPr lang="en-US" dirty="0">
                <a:effectLst/>
                <a:hlinkClick r:id="rId4"/>
              </a:rPr>
              <a:t>Algiers Pan African festival 1969</a:t>
            </a:r>
            <a:endParaRPr lang="en-US" dirty="0"/>
          </a:p>
        </p:txBody>
      </p:sp>
      <p:pic>
        <p:nvPicPr>
          <p:cNvPr id="5124" name="Picture 4"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1" y="2444263"/>
            <a:ext cx="2587870" cy="384223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Nina Simone Algie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21244" y="2110154"/>
            <a:ext cx="2987187" cy="4369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8192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a:hlinkClick r:id="rId3"/>
              </a:rPr>
              <a:t>Miriem</a:t>
            </a:r>
            <a:r>
              <a:rPr lang="en-US" dirty="0">
                <a:hlinkClick r:id="rId3"/>
              </a:rPr>
              <a:t> </a:t>
            </a:r>
            <a:r>
              <a:rPr lang="en-US" dirty="0" err="1">
                <a:hlinkClick r:id="rId3"/>
              </a:rPr>
              <a:t>Makeba</a:t>
            </a:r>
            <a:r>
              <a:rPr lang="en-US" dirty="0">
                <a:hlinkClick r:id="rId3"/>
              </a:rPr>
              <a:t> in Algiers in the 1960s</a:t>
            </a:r>
            <a:r>
              <a:rPr lang="en-US" dirty="0"/>
              <a:t/>
            </a:r>
            <a:br>
              <a:rPr lang="en-US" dirty="0"/>
            </a:br>
            <a:endParaRPr lang="en-US" dirty="0"/>
          </a:p>
        </p:txBody>
      </p:sp>
      <p:pic>
        <p:nvPicPr>
          <p:cNvPr id="4098" name="Picture 2" descr="Image result for a piece of ground Makeba"/>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tretch>
            <a:fillRect/>
          </a:stretch>
        </p:blipFill>
        <p:spPr bwMode="auto">
          <a:xfrm>
            <a:off x="855663" y="2857500"/>
            <a:ext cx="3657600" cy="274320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2"/>
          </p:nvPr>
        </p:nvSpPr>
        <p:spPr/>
        <p:txBody>
          <a:bodyPr/>
          <a:lstStyle/>
          <a:p>
            <a:endParaRPr lang="en-US" dirty="0"/>
          </a:p>
          <a:p>
            <a:r>
              <a:rPr lang="en-US" dirty="0" err="1">
                <a:hlinkClick r:id="rId5"/>
              </a:rPr>
              <a:t>Ifreeqia</a:t>
            </a:r>
            <a:r>
              <a:rPr lang="en-US" dirty="0">
                <a:hlinkClick r:id="rId5"/>
              </a:rPr>
              <a:t> (Arabic song)</a:t>
            </a:r>
            <a:endParaRPr lang="en-US" dirty="0"/>
          </a:p>
          <a:p>
            <a:pPr marL="0" indent="0">
              <a:buNone/>
            </a:pPr>
            <a:endParaRPr lang="en-US" dirty="0"/>
          </a:p>
          <a:p>
            <a:r>
              <a:rPr lang="en-US" dirty="0"/>
              <a:t>(“A Piece of Ground,”  1966)</a:t>
            </a:r>
          </a:p>
        </p:txBody>
      </p:sp>
    </p:spTree>
    <p:extLst>
      <p:ext uri="{BB962C8B-B14F-4D97-AF65-F5344CB8AC3E}">
        <p14:creationId xmlns:p14="http://schemas.microsoft.com/office/powerpoint/2010/main" val="1917774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7"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51416" y="2438400"/>
            <a:ext cx="2148090" cy="3661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 Placeholder 4"/>
          <p:cNvSpPr>
            <a:spLocks noGrp="1"/>
          </p:cNvSpPr>
          <p:nvPr>
            <p:ph type="body" sz="quarter" idx="3"/>
          </p:nvPr>
        </p:nvSpPr>
        <p:spPr>
          <a:xfrm>
            <a:off x="2910016" y="988542"/>
            <a:ext cx="4782065" cy="1149178"/>
          </a:xfrm>
        </p:spPr>
        <p:txBody>
          <a:bodyPr/>
          <a:lstStyle/>
          <a:p>
            <a:pPr algn="ctr"/>
            <a:r>
              <a:rPr lang="en-US" dirty="0"/>
              <a:t>Mohamed  </a:t>
            </a:r>
            <a:r>
              <a:rPr lang="en-US" dirty="0" err="1"/>
              <a:t>Lamari’s</a:t>
            </a:r>
            <a:r>
              <a:rPr lang="en-US" dirty="0"/>
              <a:t> “</a:t>
            </a:r>
            <a:r>
              <a:rPr lang="en-US" dirty="0">
                <a:hlinkClick r:id="rId4"/>
              </a:rPr>
              <a:t>Ernesto </a:t>
            </a:r>
            <a:r>
              <a:rPr lang="en-US" dirty="0" err="1">
                <a:hlinkClick r:id="rId4"/>
              </a:rPr>
              <a:t>Che</a:t>
            </a:r>
            <a:r>
              <a:rPr lang="en-US" dirty="0">
                <a:hlinkClick r:id="rId4"/>
              </a:rPr>
              <a:t> Guevara</a:t>
            </a:r>
            <a:r>
              <a:rPr lang="en-US" dirty="0"/>
              <a:t>,” 1975</a:t>
            </a:r>
          </a:p>
        </p:txBody>
      </p:sp>
      <p:pic>
        <p:nvPicPr>
          <p:cNvPr id="1026" name="Picture 2"/>
          <p:cNvPicPr>
            <a:picLocks noGrp="1" noChangeAspect="1" noChangeArrowheads="1"/>
          </p:cNvPicPr>
          <p:nvPr>
            <p:ph sz="quarter" idx="4"/>
          </p:nvPr>
        </p:nvPicPr>
        <p:blipFill>
          <a:blip r:embed="rId5" cstate="print">
            <a:extLst>
              <a:ext uri="{28A0092B-C50C-407E-A947-70E740481C1C}">
                <a14:useLocalDpi xmlns:a14="http://schemas.microsoft.com/office/drawing/2010/main" val="0"/>
              </a:ext>
            </a:extLst>
          </a:blip>
          <a:srcRect/>
          <a:stretch>
            <a:fillRect/>
          </a:stretch>
        </p:blipFill>
        <p:spPr bwMode="auto">
          <a:xfrm>
            <a:off x="2792810" y="3534143"/>
            <a:ext cx="1433214" cy="2336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Image result for Alger Republicain Henri Alle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65392" y="2238789"/>
            <a:ext cx="2140087" cy="3665838"/>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Image resul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3659" y="3534143"/>
            <a:ext cx="1710096" cy="2335315"/>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2287070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457200"/>
            <a:ext cx="9220200" cy="1143000"/>
          </a:xfrm>
        </p:spPr>
        <p:txBody>
          <a:bodyPr>
            <a:normAutofit fontScale="90000"/>
          </a:bodyPr>
          <a:lstStyle/>
          <a:p>
            <a:pPr algn="ctr"/>
            <a:r>
              <a:rPr lang="en-US" dirty="0"/>
              <a:t>Algiers: the Capital of Black Power </a:t>
            </a:r>
            <a:br>
              <a:rPr lang="en-US" dirty="0"/>
            </a:br>
            <a:r>
              <a:rPr lang="en-US" dirty="0"/>
              <a:t>and the Oppressed in the Age of Decolonization</a:t>
            </a:r>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pic>
        <p:nvPicPr>
          <p:cNvPr id="7" name="Picture 2" descr="Image result for Nina Simone Algiers"/>
          <p:cNvPicPr>
            <a:picLocks noChangeAspect="1" noChangeArrowheads="1"/>
          </p:cNvPicPr>
          <p:nvPr/>
        </p:nvPicPr>
        <p:blipFill rotWithShape="1">
          <a:blip r:embed="rId2">
            <a:extLst>
              <a:ext uri="{28A0092B-C50C-407E-A947-70E740481C1C}">
                <a14:useLocalDpi xmlns:a14="http://schemas.microsoft.com/office/drawing/2010/main" val="0"/>
              </a:ext>
            </a:extLst>
          </a:blip>
          <a:srcRect l="13983" r="14095" b="-541"/>
          <a:stretch/>
        </p:blipFill>
        <p:spPr bwMode="auto">
          <a:xfrm>
            <a:off x="2743200" y="1828800"/>
            <a:ext cx="3378443" cy="4789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508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d.france24.com/fr/files_fr/imagecache/france24_ct_api_bigger_169/article/image/mandela-algeri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02399" y="2268415"/>
            <a:ext cx="5051211" cy="380707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33400" y="457200"/>
            <a:ext cx="8077200" cy="1676400"/>
          </a:xfrm>
        </p:spPr>
        <p:txBody>
          <a:bodyPr>
            <a:normAutofit fontScale="90000"/>
          </a:bodyPr>
          <a:lstStyle/>
          <a:p>
            <a:r>
              <a:rPr lang="en-US" dirty="0">
                <a:effectLst/>
              </a:rPr>
              <a:t>Nelson Mandela, receives military training at an Algerian FLN camp - Morocco - 1962</a:t>
            </a:r>
            <a:br>
              <a:rPr lang="en-US" dirty="0">
                <a:effectLst/>
              </a:rPr>
            </a:br>
            <a:endParaRPr lang="en-US" dirty="0"/>
          </a:p>
        </p:txBody>
      </p:sp>
    </p:spTree>
    <p:extLst>
      <p:ext uri="{BB962C8B-B14F-4D97-AF65-F5344CB8AC3E}">
        <p14:creationId xmlns:p14="http://schemas.microsoft.com/office/powerpoint/2010/main" val="4010875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04800" y="4325815"/>
            <a:ext cx="8762999" cy="1960685"/>
          </a:xfrm>
        </p:spPr>
        <p:txBody>
          <a:bodyPr>
            <a:normAutofit fontScale="92500" lnSpcReduction="10000"/>
          </a:bodyPr>
          <a:lstStyle/>
          <a:p>
            <a:pPr algn="l"/>
            <a:r>
              <a:rPr lang="en-US" sz="2400" dirty="0">
                <a:effectLst/>
              </a:rPr>
              <a:t>Nelson Mandela with the historical chiefs of the Algerian Revolution in March of 1962 in Oujda at military base 15 after the cease fire with the French. From left to right, </a:t>
            </a:r>
            <a:r>
              <a:rPr lang="en-US" sz="2400" dirty="0" err="1">
                <a:effectLst/>
              </a:rPr>
              <a:t>Hocine</a:t>
            </a:r>
            <a:r>
              <a:rPr lang="en-US" sz="2400" dirty="0">
                <a:effectLst/>
              </a:rPr>
              <a:t> </a:t>
            </a:r>
            <a:r>
              <a:rPr lang="en-US" sz="2400" dirty="0" err="1">
                <a:effectLst/>
              </a:rPr>
              <a:t>Aït</a:t>
            </a:r>
            <a:r>
              <a:rPr lang="en-US" sz="2400" dirty="0">
                <a:effectLst/>
              </a:rPr>
              <a:t> Ahmed, </a:t>
            </a:r>
            <a:r>
              <a:rPr lang="en-US" sz="2400" dirty="0" err="1">
                <a:effectLst/>
              </a:rPr>
              <a:t>Kaïd</a:t>
            </a:r>
            <a:r>
              <a:rPr lang="en-US" sz="2400" dirty="0">
                <a:effectLst/>
              </a:rPr>
              <a:t> Ahmed, Mohamed </a:t>
            </a:r>
            <a:r>
              <a:rPr lang="en-US" sz="2400" dirty="0" err="1">
                <a:effectLst/>
              </a:rPr>
              <a:t>Boudiaf</a:t>
            </a:r>
            <a:r>
              <a:rPr lang="en-US" sz="2400" dirty="0">
                <a:effectLst/>
              </a:rPr>
              <a:t>, </a:t>
            </a:r>
            <a:r>
              <a:rPr lang="en-US" sz="2400" dirty="0" err="1">
                <a:effectLst/>
              </a:rPr>
              <a:t>Djelloul</a:t>
            </a:r>
            <a:r>
              <a:rPr lang="en-US" sz="2400" dirty="0">
                <a:effectLst/>
              </a:rPr>
              <a:t> </a:t>
            </a:r>
            <a:r>
              <a:rPr lang="en-US" sz="2400" dirty="0" err="1">
                <a:effectLst/>
              </a:rPr>
              <a:t>Melaïka</a:t>
            </a:r>
            <a:r>
              <a:rPr lang="en-US" sz="2400" dirty="0">
                <a:effectLst/>
              </a:rPr>
              <a:t>, </a:t>
            </a:r>
            <a:r>
              <a:rPr lang="en-US" sz="2400" dirty="0" err="1">
                <a:effectLst/>
              </a:rPr>
              <a:t>Rabeh</a:t>
            </a:r>
            <a:r>
              <a:rPr lang="en-US" sz="2400" dirty="0">
                <a:effectLst/>
              </a:rPr>
              <a:t> </a:t>
            </a:r>
            <a:r>
              <a:rPr lang="en-US" sz="2400" dirty="0" err="1">
                <a:effectLst/>
              </a:rPr>
              <a:t>Bitat</a:t>
            </a:r>
            <a:r>
              <a:rPr lang="en-US" sz="2400" dirty="0">
                <a:effectLst/>
              </a:rPr>
              <a:t>, Nelson Mandela, Ahmed Ben Bella, Commandant Nasser, Hamilcar Cabral, </a:t>
            </a:r>
            <a:r>
              <a:rPr lang="en-US" sz="2400" dirty="0" err="1">
                <a:effectLst/>
              </a:rPr>
              <a:t>Houari</a:t>
            </a:r>
            <a:r>
              <a:rPr lang="en-US" sz="2400" dirty="0">
                <a:effectLst/>
              </a:rPr>
              <a:t> </a:t>
            </a:r>
            <a:r>
              <a:rPr lang="en-US" sz="2400" dirty="0" err="1">
                <a:effectLst/>
              </a:rPr>
              <a:t>Boumediane</a:t>
            </a:r>
            <a:r>
              <a:rPr lang="en-US" sz="2400" dirty="0">
                <a:effectLst/>
              </a:rPr>
              <a:t>, </a:t>
            </a:r>
            <a:r>
              <a:rPr lang="en-US" sz="2400" dirty="0" err="1">
                <a:effectLst/>
              </a:rPr>
              <a:t>Abdellaziz</a:t>
            </a:r>
            <a:r>
              <a:rPr lang="en-US" sz="2400" dirty="0">
                <a:effectLst/>
              </a:rPr>
              <a:t> </a:t>
            </a:r>
            <a:r>
              <a:rPr lang="en-US" sz="2400" dirty="0" err="1">
                <a:effectLst/>
              </a:rPr>
              <a:t>Bouabdallah</a:t>
            </a:r>
            <a:r>
              <a:rPr lang="en-US" sz="2400" dirty="0">
                <a:effectLst/>
              </a:rPr>
              <a:t> El </a:t>
            </a:r>
            <a:r>
              <a:rPr lang="en-US" sz="2400" dirty="0" err="1">
                <a:effectLst/>
              </a:rPr>
              <a:t>Taïbi</a:t>
            </a:r>
            <a:r>
              <a:rPr lang="en-US" sz="2400" dirty="0">
                <a:effectLst/>
              </a:rPr>
              <a:t> </a:t>
            </a:r>
            <a:r>
              <a:rPr lang="en-US" sz="2400" dirty="0" err="1">
                <a:effectLst/>
              </a:rPr>
              <a:t>Larbi</a:t>
            </a:r>
            <a:r>
              <a:rPr lang="en-US" sz="2400" dirty="0">
                <a:effectLst/>
              </a:rPr>
              <a:t>.</a:t>
            </a:r>
          </a:p>
          <a:p>
            <a:endParaRPr lang="en-US" dirty="0"/>
          </a:p>
        </p:txBody>
      </p:sp>
      <p:sp>
        <p:nvSpPr>
          <p:cNvPr id="2" name="Title 1"/>
          <p:cNvSpPr>
            <a:spLocks noGrp="1"/>
          </p:cNvSpPr>
          <p:nvPr>
            <p:ph type="title"/>
          </p:nvPr>
        </p:nvSpPr>
        <p:spPr/>
        <p:txBody>
          <a:bodyPr>
            <a:normAutofit/>
          </a:bodyPr>
          <a:lstStyle/>
          <a:p>
            <a:r>
              <a:rPr lang="en-US" dirty="0">
                <a:solidFill>
                  <a:schemeClr val="tx1"/>
                </a:solidFill>
                <a:effectLst/>
              </a:rPr>
              <a:t/>
            </a:r>
            <a:br>
              <a:rPr lang="en-US" dirty="0">
                <a:solidFill>
                  <a:schemeClr val="tx1"/>
                </a:solidFill>
                <a:effectLst/>
              </a:rPr>
            </a:br>
            <a:endParaRPr lang="en-US" dirty="0"/>
          </a:p>
        </p:txBody>
      </p:sp>
      <p:pic>
        <p:nvPicPr>
          <p:cNvPr id="4098" name="Picture 2" descr="http://www.chouf-chouf.com/wp-content/uploads/2013/12/mandela-ben-bella.jpg"/>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tretch>
            <a:fillRect/>
          </a:stretch>
        </p:blipFill>
        <p:spPr bwMode="auto">
          <a:xfrm>
            <a:off x="838200" y="457200"/>
            <a:ext cx="7696200" cy="3414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790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43000"/>
            <a:ext cx="8839200" cy="5486400"/>
          </a:xfrm>
        </p:spPr>
        <p:txBody>
          <a:bodyPr>
            <a:noAutofit/>
          </a:bodyPr>
          <a:lstStyle/>
          <a:p>
            <a:pPr marL="0" indent="0">
              <a:buNone/>
            </a:pPr>
            <a:r>
              <a:rPr lang="en-US" sz="2400" dirty="0"/>
              <a:t>I. Historical Background: </a:t>
            </a:r>
          </a:p>
          <a:p>
            <a:pPr marL="0" indent="0">
              <a:buNone/>
            </a:pPr>
            <a:r>
              <a:rPr lang="en-US" sz="2400" dirty="0"/>
              <a:t>	A. Personal vs. Institutional Memory.</a:t>
            </a:r>
          </a:p>
          <a:p>
            <a:pPr marL="0" indent="0">
              <a:buNone/>
            </a:pPr>
            <a:r>
              <a:rPr lang="en-US" sz="2400" dirty="0"/>
              <a:t>	B. Terminology.	</a:t>
            </a:r>
          </a:p>
          <a:p>
            <a:pPr marL="0" indent="0">
              <a:buNone/>
            </a:pPr>
            <a:r>
              <a:rPr lang="en-US" sz="2400" dirty="0"/>
              <a:t>	C. The Effect of the Algerian Memory on the Civil 	          	     Rights Movement in the United States.</a:t>
            </a:r>
          </a:p>
          <a:p>
            <a:pPr marL="0" indent="0">
              <a:buNone/>
            </a:pPr>
            <a:endParaRPr lang="en-US" sz="2400" dirty="0"/>
          </a:p>
          <a:p>
            <a:pPr marL="0" indent="0">
              <a:buNone/>
            </a:pPr>
            <a:r>
              <a:rPr lang="en-US" sz="2400" dirty="0"/>
              <a:t>II. The 1969 Pan African Festival of Algiers, 1969.</a:t>
            </a:r>
          </a:p>
          <a:p>
            <a:pPr marL="0" indent="0">
              <a:buNone/>
            </a:pPr>
            <a:endParaRPr lang="en-US" sz="2400" dirty="0"/>
          </a:p>
          <a:p>
            <a:pPr marL="0" indent="0">
              <a:buNone/>
            </a:pPr>
            <a:r>
              <a:rPr lang="en-US" sz="2400" dirty="0"/>
              <a:t>III. The Politics of Remembering and Forgetting the Algerian  Connection today.</a:t>
            </a:r>
          </a:p>
          <a:p>
            <a:pPr marL="0" indent="0">
              <a:buNone/>
            </a:pPr>
            <a:endParaRPr lang="en-US" sz="2400" dirty="0"/>
          </a:p>
          <a:p>
            <a:pPr marL="0" indent="0">
              <a:buNone/>
            </a:pPr>
            <a:r>
              <a:rPr lang="en-US" sz="2400" dirty="0"/>
              <a:t>IV. Conclusion: Implications for the Foreign Language and    Culture Classroom: Inclusive Civic Pedagogies</a:t>
            </a:r>
          </a:p>
        </p:txBody>
      </p:sp>
      <p:sp>
        <p:nvSpPr>
          <p:cNvPr id="3" name="Title 2"/>
          <p:cNvSpPr>
            <a:spLocks noGrp="1"/>
          </p:cNvSpPr>
          <p:nvPr>
            <p:ph type="title"/>
          </p:nvPr>
        </p:nvSpPr>
        <p:spPr>
          <a:xfrm>
            <a:off x="838200" y="228600"/>
            <a:ext cx="7696200" cy="914400"/>
          </a:xfrm>
        </p:spPr>
        <p:txBody>
          <a:bodyPr/>
          <a:lstStyle/>
          <a:p>
            <a:pPr algn="ctr"/>
            <a:r>
              <a:rPr lang="en-US" dirty="0"/>
              <a:t>Presentation Outline</a:t>
            </a:r>
          </a:p>
        </p:txBody>
      </p:sp>
    </p:spTree>
    <p:extLst>
      <p:ext uri="{BB962C8B-B14F-4D97-AF65-F5344CB8AC3E}">
        <p14:creationId xmlns:p14="http://schemas.microsoft.com/office/powerpoint/2010/main" val="3424877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ytimg.com/vi/5GQKwcKSLOU/hqdefault.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85800" y="3280558"/>
            <a:ext cx="2967404" cy="26420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33400" y="457200"/>
            <a:ext cx="7752159" cy="2439865"/>
          </a:xfrm>
        </p:spPr>
        <p:txBody>
          <a:bodyPr>
            <a:normAutofit/>
          </a:bodyPr>
          <a:lstStyle/>
          <a:p>
            <a:pPr algn="ctr"/>
            <a:r>
              <a:rPr lang="en-US" dirty="0">
                <a:hlinkClick r:id="rId4"/>
              </a:rPr>
              <a:t>From Alabama to Algeria</a:t>
            </a:r>
            <a:r>
              <a:rPr lang="en-US" dirty="0"/>
              <a:t>: When </a:t>
            </a:r>
            <a:r>
              <a:rPr lang="en-US" dirty="0">
                <a:hlinkClick r:id="rId4"/>
              </a:rPr>
              <a:t>Jazz Meant Black Power and African Power</a:t>
            </a:r>
            <a:br>
              <a:rPr lang="en-US" dirty="0">
                <a:hlinkClick r:id="rId4"/>
              </a:rPr>
            </a:br>
            <a:r>
              <a:rPr lang="en-US" dirty="0">
                <a:hlinkClick r:id="rId4"/>
              </a:rPr>
              <a:t>(Archie </a:t>
            </a:r>
            <a:r>
              <a:rPr lang="en-US" dirty="0" err="1">
                <a:hlinkClick r:id="rId4"/>
              </a:rPr>
              <a:t>Shepp</a:t>
            </a:r>
            <a:r>
              <a:rPr lang="en-US" dirty="0"/>
              <a:t>)</a:t>
            </a:r>
          </a:p>
        </p:txBody>
      </p:sp>
      <p:pic>
        <p:nvPicPr>
          <p:cNvPr id="2054" name="Picture 6" descr="Image result for archie shepp alger 196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76800" y="3276600"/>
            <a:ext cx="3211391" cy="2543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748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457200"/>
            <a:ext cx="8382000" cy="1143000"/>
          </a:xfrm>
        </p:spPr>
        <p:txBody>
          <a:bodyPr>
            <a:normAutofit fontScale="90000"/>
          </a:bodyPr>
          <a:lstStyle/>
          <a:p>
            <a:pPr algn="ctr"/>
            <a:r>
              <a:rPr lang="en-US" dirty="0">
                <a:effectLst/>
              </a:rPr>
              <a:t>Jewish Arabs and the Birth</a:t>
            </a:r>
            <a:br>
              <a:rPr lang="en-US" dirty="0">
                <a:effectLst/>
              </a:rPr>
            </a:br>
            <a:r>
              <a:rPr lang="en-US" dirty="0">
                <a:effectLst/>
              </a:rPr>
              <a:t> of Israel's Black Panthers</a:t>
            </a:r>
            <a:endParaRPr lang="en-US" dirty="0"/>
          </a:p>
        </p:txBody>
      </p:sp>
      <p:pic>
        <p:nvPicPr>
          <p:cNvPr id="1028" name="Picture 4" descr="Jewish Arabs and the birth of Israel's Black Panthers"/>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855663" y="3198517"/>
            <a:ext cx="3657600" cy="206116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5460023" y="2715358"/>
            <a:ext cx="2156314" cy="2977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16112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83523" y="386863"/>
            <a:ext cx="7429499" cy="1186961"/>
          </a:xfrm>
        </p:spPr>
        <p:txBody>
          <a:bodyPr/>
          <a:lstStyle/>
          <a:p>
            <a:pPr algn="ctr"/>
            <a:r>
              <a:rPr lang="en-US" dirty="0"/>
              <a:t>Mapping the political changes</a:t>
            </a:r>
          </a:p>
        </p:txBody>
      </p:sp>
      <p:pic>
        <p:nvPicPr>
          <p:cNvPr id="1030" name="Picture 6" descr="Image result for ritmi strumenti africani"/>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bwMode="auto">
          <a:xfrm>
            <a:off x="6110187" y="2616881"/>
            <a:ext cx="2452687" cy="334645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ritmi strumenti african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263" y="2654341"/>
            <a:ext cx="2532368" cy="32845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img.discogs.com/6KaklLow-8EQoJRBgRbaH_fCiR0=/fit-in/574x555/filters:strip_icc():format(jpeg):mode_rgb():quality(90)/discogs-images/R-3150122-1320793407.jpe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107" y="2641333"/>
            <a:ext cx="2446330" cy="3297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44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060" y="219809"/>
            <a:ext cx="7429499" cy="999391"/>
          </a:xfrm>
        </p:spPr>
        <p:txBody>
          <a:bodyPr/>
          <a:lstStyle/>
          <a:p>
            <a:pPr algn="ctr"/>
            <a:r>
              <a:rPr lang="en-US" dirty="0"/>
              <a:t>Trading marginal spaces?</a:t>
            </a:r>
          </a:p>
        </p:txBody>
      </p:sp>
      <p:sp>
        <p:nvSpPr>
          <p:cNvPr id="5" name="Text Placeholder 4"/>
          <p:cNvSpPr>
            <a:spLocks noGrp="1"/>
          </p:cNvSpPr>
          <p:nvPr>
            <p:ph type="body" idx="1"/>
          </p:nvPr>
        </p:nvSpPr>
        <p:spPr>
          <a:xfrm>
            <a:off x="468191" y="1899139"/>
            <a:ext cx="3461971" cy="914400"/>
          </a:xfrm>
        </p:spPr>
        <p:txBody>
          <a:bodyPr/>
          <a:lstStyle/>
          <a:p>
            <a:r>
              <a:rPr lang="en-US" dirty="0"/>
              <a:t>W.E. B. Du Bois, </a:t>
            </a:r>
            <a:r>
              <a:rPr lang="en-US" i="1" dirty="0"/>
              <a:t>The Souls of Black Folk</a:t>
            </a:r>
            <a:r>
              <a:rPr lang="en-US" dirty="0"/>
              <a:t>, 1903</a:t>
            </a:r>
          </a:p>
        </p:txBody>
      </p:sp>
      <p:pic>
        <p:nvPicPr>
          <p:cNvPr id="2050" name="Picture 2" descr="Image result for bayoumi is arab the new black"/>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5791200" y="3240881"/>
            <a:ext cx="1698624" cy="254793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sz="quarter" idx="3"/>
          </p:nvPr>
        </p:nvSpPr>
        <p:spPr>
          <a:xfrm>
            <a:off x="4437917" y="1899140"/>
            <a:ext cx="4101611" cy="914400"/>
          </a:xfrm>
        </p:spPr>
        <p:txBody>
          <a:bodyPr/>
          <a:lstStyle/>
          <a:p>
            <a:r>
              <a:rPr lang="en-US" dirty="0" err="1"/>
              <a:t>Moustapha</a:t>
            </a:r>
            <a:r>
              <a:rPr lang="en-US" dirty="0"/>
              <a:t> </a:t>
            </a:r>
            <a:r>
              <a:rPr lang="en-US" dirty="0" err="1"/>
              <a:t>Bayoumi</a:t>
            </a:r>
            <a:r>
              <a:rPr lang="en-US" dirty="0"/>
              <a:t>, </a:t>
            </a:r>
            <a:r>
              <a:rPr lang="en-US" i="1" dirty="0"/>
              <a:t>How Does It Feel to Be a Problem</a:t>
            </a:r>
            <a:r>
              <a:rPr lang="en-US" dirty="0"/>
              <a:t>? 2009</a:t>
            </a:r>
          </a:p>
        </p:txBody>
      </p:sp>
      <p:pic>
        <p:nvPicPr>
          <p:cNvPr id="2052" name="Picture 4" descr="Image result for The souls of black fol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087951"/>
            <a:ext cx="1920112" cy="2882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0393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696200" cy="1371600"/>
          </a:xfrm>
        </p:spPr>
        <p:txBody>
          <a:bodyPr>
            <a:normAutofit fontScale="90000"/>
          </a:bodyPr>
          <a:lstStyle/>
          <a:p>
            <a:pPr algn="ctr"/>
            <a:r>
              <a:rPr lang="en-US" dirty="0">
                <a:effectLst/>
              </a:rPr>
              <a:t> Hamid </a:t>
            </a:r>
            <a:r>
              <a:rPr lang="en-US" dirty="0" err="1">
                <a:effectLst/>
              </a:rPr>
              <a:t>Dabashi’s</a:t>
            </a:r>
            <a:r>
              <a:rPr lang="en-US" dirty="0">
                <a:effectLst/>
              </a:rPr>
              <a:t> book </a:t>
            </a:r>
            <a:r>
              <a:rPr lang="en-US" i="1" dirty="0">
                <a:effectLst/>
              </a:rPr>
              <a:t>Brown Skin, White Masks</a:t>
            </a:r>
            <a:r>
              <a:rPr lang="en-US" dirty="0">
                <a:effectLst/>
              </a:rPr>
              <a:t>  takes on Fanon’s famous work </a:t>
            </a:r>
            <a:r>
              <a:rPr lang="en-US" i="1" dirty="0">
                <a:effectLst/>
              </a:rPr>
              <a:t>Black Skin, White Masks</a:t>
            </a:r>
            <a:r>
              <a:rPr lang="en-US" dirty="0">
                <a:effectLst/>
              </a:rPr>
              <a:t> </a:t>
            </a:r>
            <a:endParaRPr lang="en-US" dirty="0"/>
          </a:p>
        </p:txBody>
      </p:sp>
      <p:sp>
        <p:nvSpPr>
          <p:cNvPr id="6" name="Text Placeholder 5"/>
          <p:cNvSpPr>
            <a:spLocks noGrp="1"/>
          </p:cNvSpPr>
          <p:nvPr>
            <p:ph type="body" idx="1"/>
          </p:nvPr>
        </p:nvSpPr>
        <p:spPr>
          <a:xfrm>
            <a:off x="1071961" y="2133601"/>
            <a:ext cx="3441698" cy="685800"/>
          </a:xfrm>
        </p:spPr>
        <p:txBody>
          <a:bodyPr/>
          <a:lstStyle/>
          <a:p>
            <a:r>
              <a:rPr lang="en-US" dirty="0"/>
              <a:t>           1952</a:t>
            </a:r>
          </a:p>
        </p:txBody>
      </p:sp>
      <p:pic>
        <p:nvPicPr>
          <p:cNvPr id="1028" name="Picture 4" descr="Image result for Hamid Dabashi book Brown Skin, White Masks which takes on Fanon’s famous work Black Skin, White Masks"/>
          <p:cNvPicPr>
            <a:picLocks noGrp="1" noChangeAspect="1" noChangeArrowheads="1"/>
          </p:cNvPicPr>
          <p:nvPr>
            <p:ph sz="half" idx="2"/>
          </p:nvPr>
        </p:nvPicPr>
        <p:blipFill rotWithShape="1">
          <a:blip r:embed="rId3" cstate="print">
            <a:extLst>
              <a:ext uri="{28A0092B-C50C-407E-A947-70E740481C1C}">
                <a14:useLocalDpi xmlns:a14="http://schemas.microsoft.com/office/drawing/2010/main" val="0"/>
              </a:ext>
            </a:extLst>
          </a:blip>
          <a:srcRect l="32143" t="-9431" r="32441" b="-30"/>
          <a:stretch/>
        </p:blipFill>
        <p:spPr bwMode="auto">
          <a:xfrm>
            <a:off x="5410200" y="2819400"/>
            <a:ext cx="2177142" cy="3693869"/>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3"/>
          </p:nvPr>
        </p:nvSpPr>
        <p:spPr>
          <a:xfrm>
            <a:off x="5943600" y="2286000"/>
            <a:ext cx="1143000" cy="685800"/>
          </a:xfrm>
        </p:spPr>
        <p:txBody>
          <a:bodyPr/>
          <a:lstStyle/>
          <a:p>
            <a:r>
              <a:rPr lang="en-US" dirty="0"/>
              <a:t>                 2011</a:t>
            </a:r>
          </a:p>
        </p:txBody>
      </p:sp>
      <p:pic>
        <p:nvPicPr>
          <p:cNvPr id="1030" name="Picture 6" descr="Image result for black skin white mask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499" y="2971800"/>
            <a:ext cx="2438400" cy="3541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7790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CACFD6E-505A-46BB-B5E5-F161115DB131}"/>
              </a:ext>
            </a:extLst>
          </p:cNvPr>
          <p:cNvSpPr>
            <a:spLocks noGrp="1"/>
          </p:cNvSpPr>
          <p:nvPr>
            <p:ph type="title"/>
          </p:nvPr>
        </p:nvSpPr>
        <p:spPr>
          <a:xfrm>
            <a:off x="533400" y="457200"/>
            <a:ext cx="8077200" cy="1143000"/>
          </a:xfrm>
        </p:spPr>
        <p:txBody>
          <a:bodyPr>
            <a:normAutofit fontScale="90000"/>
          </a:bodyPr>
          <a:lstStyle/>
          <a:p>
            <a:r>
              <a:rPr lang="en-US" dirty="0"/>
              <a:t>Nasser, FLN, Black Panthers, and the PLO</a:t>
            </a:r>
          </a:p>
        </p:txBody>
      </p:sp>
      <p:sp>
        <p:nvSpPr>
          <p:cNvPr id="14" name="Text Placeholder 13">
            <a:extLst>
              <a:ext uri="{FF2B5EF4-FFF2-40B4-BE49-F238E27FC236}">
                <a16:creationId xmlns:a16="http://schemas.microsoft.com/office/drawing/2014/main" id="{5EF7A725-5218-41B9-8B3F-706AF3AEBDAB}"/>
              </a:ext>
            </a:extLst>
          </p:cNvPr>
          <p:cNvSpPr>
            <a:spLocks noGrp="1"/>
          </p:cNvSpPr>
          <p:nvPr>
            <p:ph type="body" idx="1"/>
          </p:nvPr>
        </p:nvSpPr>
        <p:spPr/>
        <p:txBody>
          <a:bodyPr/>
          <a:lstStyle/>
          <a:p>
            <a:endParaRPr lang="en-US"/>
          </a:p>
        </p:txBody>
      </p:sp>
      <p:pic>
        <p:nvPicPr>
          <p:cNvPr id="19" name="Content Placeholder 18">
            <a:extLst>
              <a:ext uri="{FF2B5EF4-FFF2-40B4-BE49-F238E27FC236}">
                <a16:creationId xmlns:a16="http://schemas.microsoft.com/office/drawing/2014/main" id="{42010173-63A5-413B-9B49-854EEFEAA88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30305" y="1981200"/>
            <a:ext cx="3453210" cy="4168464"/>
          </a:xfrm>
        </p:spPr>
      </p:pic>
      <p:sp>
        <p:nvSpPr>
          <p:cNvPr id="16" name="Text Placeholder 15">
            <a:extLst>
              <a:ext uri="{FF2B5EF4-FFF2-40B4-BE49-F238E27FC236}">
                <a16:creationId xmlns:a16="http://schemas.microsoft.com/office/drawing/2014/main" id="{4090666E-F8B1-4342-B523-E932FE33C90D}"/>
              </a:ext>
            </a:extLst>
          </p:cNvPr>
          <p:cNvSpPr>
            <a:spLocks noGrp="1"/>
          </p:cNvSpPr>
          <p:nvPr>
            <p:ph type="body" sz="quarter" idx="3"/>
          </p:nvPr>
        </p:nvSpPr>
        <p:spPr/>
        <p:txBody>
          <a:bodyPr/>
          <a:lstStyle/>
          <a:p>
            <a:endParaRPr lang="en-US"/>
          </a:p>
        </p:txBody>
      </p:sp>
      <p:pic>
        <p:nvPicPr>
          <p:cNvPr id="21" name="Content Placeholder 20">
            <a:extLst>
              <a:ext uri="{FF2B5EF4-FFF2-40B4-BE49-F238E27FC236}">
                <a16:creationId xmlns:a16="http://schemas.microsoft.com/office/drawing/2014/main" id="{06C48309-59BF-43BA-8A87-FD72FB01A55C}"/>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4513659" y="1981200"/>
            <a:ext cx="3453210" cy="4065432"/>
          </a:xfrm>
        </p:spPr>
      </p:pic>
    </p:spTree>
    <p:extLst>
      <p:ext uri="{BB962C8B-B14F-4D97-AF65-F5344CB8AC3E}">
        <p14:creationId xmlns:p14="http://schemas.microsoft.com/office/powerpoint/2010/main" val="2026465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4"/>
          </p:nvPr>
        </p:nvSpPr>
        <p:spPr>
          <a:xfrm>
            <a:off x="381000" y="3124200"/>
            <a:ext cx="8610600" cy="1066800"/>
          </a:xfrm>
        </p:spPr>
        <p:txBody>
          <a:bodyPr>
            <a:noAutofit/>
          </a:bodyPr>
          <a:lstStyle/>
          <a:p>
            <a:r>
              <a:rPr lang="en-US" sz="2200" dirty="0"/>
              <a:t>The US. Civil Rights Movement is a work in process not a finished product. Oppression does not live only in the other country as out textbook often indicate.</a:t>
            </a:r>
          </a:p>
        </p:txBody>
      </p:sp>
      <p:sp>
        <p:nvSpPr>
          <p:cNvPr id="9" name="Text Placeholder 8"/>
          <p:cNvSpPr>
            <a:spLocks noGrp="1"/>
          </p:cNvSpPr>
          <p:nvPr>
            <p:ph type="body" sz="quarter" idx="16"/>
          </p:nvPr>
        </p:nvSpPr>
        <p:spPr>
          <a:xfrm>
            <a:off x="381000" y="4495800"/>
            <a:ext cx="8610600" cy="914400"/>
          </a:xfrm>
        </p:spPr>
        <p:txBody>
          <a:bodyPr>
            <a:noAutofit/>
          </a:bodyPr>
          <a:lstStyle/>
          <a:p>
            <a:r>
              <a:rPr lang="en-US" sz="2200" dirty="0"/>
              <a:t>In US. higher education, the teaching of culture has been emptied of its revolutionary content or power to transform the world to focus on culture as visual, sexual or edible pleasure</a:t>
            </a:r>
            <a:r>
              <a:rPr lang="en-US" dirty="0"/>
              <a:t>. </a:t>
            </a:r>
          </a:p>
        </p:txBody>
      </p:sp>
      <p:sp>
        <p:nvSpPr>
          <p:cNvPr id="10" name="Text Placeholder 9"/>
          <p:cNvSpPr>
            <a:spLocks noGrp="1"/>
          </p:cNvSpPr>
          <p:nvPr>
            <p:ph type="body" sz="quarter" idx="17"/>
          </p:nvPr>
        </p:nvSpPr>
        <p:spPr>
          <a:xfrm>
            <a:off x="304800" y="5638800"/>
            <a:ext cx="8610600" cy="1066800"/>
          </a:xfrm>
        </p:spPr>
        <p:txBody>
          <a:bodyPr>
            <a:noAutofit/>
          </a:bodyPr>
          <a:lstStyle/>
          <a:p>
            <a:r>
              <a:rPr lang="en-US" sz="2200" dirty="0"/>
              <a:t>Civic pedagogies should question the narrative of progressive behind institutional memories such as “From Civil Rights to Human Rights”</a:t>
            </a:r>
          </a:p>
        </p:txBody>
      </p:sp>
      <p:sp>
        <p:nvSpPr>
          <p:cNvPr id="2" name="Title 1"/>
          <p:cNvSpPr>
            <a:spLocks noGrp="1"/>
          </p:cNvSpPr>
          <p:nvPr>
            <p:ph type="title"/>
          </p:nvPr>
        </p:nvSpPr>
        <p:spPr>
          <a:xfrm>
            <a:off x="304800" y="457200"/>
            <a:ext cx="8839200" cy="1143000"/>
          </a:xfrm>
        </p:spPr>
        <p:txBody>
          <a:bodyPr>
            <a:normAutofit fontScale="90000"/>
          </a:bodyPr>
          <a:lstStyle/>
          <a:p>
            <a:pPr algn="ctr"/>
            <a:r>
              <a:rPr lang="en-US" dirty="0"/>
              <a:t>Conclusions: Inclusive Civic Pedagogies in the Foreign Languages and Culture Classroom</a:t>
            </a:r>
          </a:p>
        </p:txBody>
      </p:sp>
      <p:sp>
        <p:nvSpPr>
          <p:cNvPr id="16" name="Text Placeholder 15"/>
          <p:cNvSpPr>
            <a:spLocks noGrp="1"/>
          </p:cNvSpPr>
          <p:nvPr>
            <p:ph type="body" sz="quarter" idx="13"/>
          </p:nvPr>
        </p:nvSpPr>
        <p:spPr>
          <a:xfrm>
            <a:off x="304800" y="1828800"/>
            <a:ext cx="8686800" cy="990600"/>
          </a:xfrm>
        </p:spPr>
        <p:txBody>
          <a:bodyPr>
            <a:normAutofit/>
          </a:bodyPr>
          <a:lstStyle/>
          <a:p>
            <a:r>
              <a:rPr lang="en-US" sz="2200" dirty="0"/>
              <a:t>US. Civil Rights Movement did not occur in isolation of other liberation movements around the world  </a:t>
            </a:r>
          </a:p>
        </p:txBody>
      </p:sp>
    </p:spTree>
    <p:extLst>
      <p:ext uri="{BB962C8B-B14F-4D97-AF65-F5344CB8AC3E}">
        <p14:creationId xmlns:p14="http://schemas.microsoft.com/office/powerpoint/2010/main" val="3946231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4"/>
          </p:nvPr>
        </p:nvSpPr>
        <p:spPr>
          <a:xfrm>
            <a:off x="381000" y="3124200"/>
            <a:ext cx="8610600" cy="1066800"/>
          </a:xfrm>
        </p:spPr>
        <p:txBody>
          <a:bodyPr>
            <a:noAutofit/>
          </a:bodyPr>
          <a:lstStyle/>
          <a:p>
            <a:r>
              <a:rPr lang="en-US" sz="2200" dirty="0"/>
              <a:t>The rise of Islamism in the 1970s made North African countries only Arab and Muslim, not Africans. </a:t>
            </a:r>
          </a:p>
        </p:txBody>
      </p:sp>
      <p:sp>
        <p:nvSpPr>
          <p:cNvPr id="9" name="Text Placeholder 8"/>
          <p:cNvSpPr>
            <a:spLocks noGrp="1"/>
          </p:cNvSpPr>
          <p:nvPr>
            <p:ph type="body" sz="quarter" idx="16"/>
          </p:nvPr>
        </p:nvSpPr>
        <p:spPr>
          <a:xfrm>
            <a:off x="381000" y="4495800"/>
            <a:ext cx="8610600" cy="914400"/>
          </a:xfrm>
        </p:spPr>
        <p:txBody>
          <a:bodyPr>
            <a:noAutofit/>
          </a:bodyPr>
          <a:lstStyle/>
          <a:p>
            <a:r>
              <a:rPr lang="en-US" dirty="0"/>
              <a:t>Rise of the Black Civil Rights Movement in MENA region in the 21 century</a:t>
            </a:r>
          </a:p>
        </p:txBody>
      </p:sp>
      <p:sp>
        <p:nvSpPr>
          <p:cNvPr id="10" name="Text Placeholder 9"/>
          <p:cNvSpPr>
            <a:spLocks noGrp="1"/>
          </p:cNvSpPr>
          <p:nvPr>
            <p:ph type="body" sz="quarter" idx="17"/>
          </p:nvPr>
        </p:nvSpPr>
        <p:spPr>
          <a:xfrm>
            <a:off x="304800" y="5562600"/>
            <a:ext cx="8610600" cy="1143000"/>
          </a:xfrm>
        </p:spPr>
        <p:txBody>
          <a:bodyPr>
            <a:noAutofit/>
          </a:bodyPr>
          <a:lstStyle/>
          <a:p>
            <a:r>
              <a:rPr lang="en-US" sz="2200" dirty="0"/>
              <a:t>May 68 in France is  the outcome of both the Algerian Revolution and Students Movement in Tunisia in 1967. It is not only in 2011 that the </a:t>
            </a:r>
            <a:r>
              <a:rPr lang="en-US" sz="2200"/>
              <a:t>Arab orld </a:t>
            </a:r>
            <a:r>
              <a:rPr lang="en-US" sz="2200" dirty="0"/>
              <a:t>started protesting against oppression.</a:t>
            </a:r>
          </a:p>
        </p:txBody>
      </p:sp>
      <p:sp>
        <p:nvSpPr>
          <p:cNvPr id="2" name="Title 1"/>
          <p:cNvSpPr>
            <a:spLocks noGrp="1"/>
          </p:cNvSpPr>
          <p:nvPr>
            <p:ph type="title"/>
          </p:nvPr>
        </p:nvSpPr>
        <p:spPr>
          <a:xfrm>
            <a:off x="304800" y="457200"/>
            <a:ext cx="8839200" cy="1143000"/>
          </a:xfrm>
        </p:spPr>
        <p:txBody>
          <a:bodyPr>
            <a:normAutofit fontScale="90000"/>
          </a:bodyPr>
          <a:lstStyle/>
          <a:p>
            <a:pPr algn="ctr"/>
            <a:r>
              <a:rPr lang="en-US" dirty="0"/>
              <a:t>Conclusions: Inclusive Civic Pedagogies in the Foreign Languages and Culture Classroom</a:t>
            </a:r>
          </a:p>
        </p:txBody>
      </p:sp>
      <p:sp>
        <p:nvSpPr>
          <p:cNvPr id="16" name="Text Placeholder 15"/>
          <p:cNvSpPr>
            <a:spLocks noGrp="1"/>
          </p:cNvSpPr>
          <p:nvPr>
            <p:ph type="body" sz="quarter" idx="13"/>
          </p:nvPr>
        </p:nvSpPr>
        <p:spPr>
          <a:xfrm>
            <a:off x="304800" y="1828800"/>
            <a:ext cx="8686800" cy="990600"/>
          </a:xfrm>
        </p:spPr>
        <p:txBody>
          <a:bodyPr>
            <a:normAutofit/>
          </a:bodyPr>
          <a:lstStyle/>
          <a:p>
            <a:r>
              <a:rPr lang="en-US" sz="2200" dirty="0"/>
              <a:t>The revolutionary period between the 1950s until mid 1970s  was a fusion of Pan-Arabism and Pan-Africanism</a:t>
            </a:r>
          </a:p>
        </p:txBody>
      </p:sp>
    </p:spTree>
    <p:extLst>
      <p:ext uri="{BB962C8B-B14F-4D97-AF65-F5344CB8AC3E}">
        <p14:creationId xmlns:p14="http://schemas.microsoft.com/office/powerpoint/2010/main" val="7607230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64905AE1-ED7F-4BC1-9276-34A38773786F}"/>
              </a:ext>
            </a:extLst>
          </p:cNvPr>
          <p:cNvSpPr>
            <a:spLocks noGrp="1"/>
          </p:cNvSpPr>
          <p:nvPr>
            <p:ph type="title"/>
          </p:nvPr>
        </p:nvSpPr>
        <p:spPr>
          <a:xfrm>
            <a:off x="228600" y="457200"/>
            <a:ext cx="8382000" cy="1143000"/>
          </a:xfrm>
        </p:spPr>
        <p:txBody>
          <a:bodyPr>
            <a:normAutofit fontScale="90000"/>
          </a:bodyPr>
          <a:lstStyle/>
          <a:p>
            <a:pPr algn="ctr"/>
            <a:r>
              <a:rPr lang="en-US" dirty="0"/>
              <a:t>“Black Tunisians: Between Cultural and Racial Boundaries” by Nadia </a:t>
            </a:r>
            <a:r>
              <a:rPr lang="en-US" dirty="0" err="1"/>
              <a:t>Chtioui</a:t>
            </a:r>
            <a:endParaRPr lang="en-US" dirty="0"/>
          </a:p>
        </p:txBody>
      </p:sp>
      <p:pic>
        <p:nvPicPr>
          <p:cNvPr id="16" name="Content Placeholder 15">
            <a:extLst>
              <a:ext uri="{FF2B5EF4-FFF2-40B4-BE49-F238E27FC236}">
                <a16:creationId xmlns:a16="http://schemas.microsoft.com/office/drawing/2014/main" id="{EA0A2DB5-1EDA-40F3-9768-93E626BF74D6}"/>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85800" y="2678723"/>
            <a:ext cx="3107928" cy="3124200"/>
          </a:xfrm>
        </p:spPr>
      </p:pic>
      <p:sp>
        <p:nvSpPr>
          <p:cNvPr id="18" name="Content Placeholder 17">
            <a:extLst>
              <a:ext uri="{FF2B5EF4-FFF2-40B4-BE49-F238E27FC236}">
                <a16:creationId xmlns:a16="http://schemas.microsoft.com/office/drawing/2014/main" id="{9F86A90A-254A-49F4-864D-6509F58410BF}"/>
              </a:ext>
            </a:extLst>
          </p:cNvPr>
          <p:cNvSpPr>
            <a:spLocks noGrp="1"/>
          </p:cNvSpPr>
          <p:nvPr>
            <p:ph sz="half" idx="2"/>
          </p:nvPr>
        </p:nvSpPr>
        <p:spPr>
          <a:xfrm>
            <a:off x="4267200" y="2667000"/>
            <a:ext cx="4572000" cy="3124200"/>
          </a:xfrm>
        </p:spPr>
        <p:txBody>
          <a:bodyPr>
            <a:noAutofit/>
          </a:bodyPr>
          <a:lstStyle/>
          <a:p>
            <a:pPr marL="0" indent="0">
              <a:buNone/>
            </a:pPr>
            <a:r>
              <a:rPr lang="en-US" sz="2800" dirty="0"/>
              <a:t>Wednesday, 13 March 2019</a:t>
            </a:r>
          </a:p>
          <a:p>
            <a:pPr marL="0" indent="0">
              <a:buNone/>
            </a:pPr>
            <a:r>
              <a:rPr lang="en-US" sz="2800" dirty="0"/>
              <a:t>8:30 a.m. – 9:30 a.m.</a:t>
            </a:r>
          </a:p>
          <a:p>
            <a:pPr marL="0" indent="0">
              <a:buNone/>
            </a:pPr>
            <a:r>
              <a:rPr lang="en-US" sz="2800" dirty="0"/>
              <a:t>205 Norton Auditorium</a:t>
            </a:r>
          </a:p>
          <a:p>
            <a:pPr marL="0" indent="0">
              <a:buNone/>
            </a:pPr>
            <a:r>
              <a:rPr lang="en-US" sz="2800" dirty="0" err="1"/>
              <a:t>Birminghm</a:t>
            </a:r>
            <a:r>
              <a:rPr lang="en-US" sz="3200" dirty="0"/>
              <a:t>-Southern College</a:t>
            </a:r>
          </a:p>
        </p:txBody>
      </p:sp>
    </p:spTree>
    <p:extLst>
      <p:ext uri="{BB962C8B-B14F-4D97-AF65-F5344CB8AC3E}">
        <p14:creationId xmlns:p14="http://schemas.microsoft.com/office/powerpoint/2010/main" val="777455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Problematizing the  North-South Divide</a:t>
            </a:r>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5" name="Picture 2" descr="Image result for South South dialogu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8340" y="2116016"/>
            <a:ext cx="5275385" cy="36751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739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457200"/>
            <a:ext cx="9144000" cy="1447800"/>
          </a:xfrm>
        </p:spPr>
        <p:txBody>
          <a:bodyPr>
            <a:normAutofit fontScale="90000"/>
          </a:bodyPr>
          <a:lstStyle/>
          <a:p>
            <a:pPr algn="ctr"/>
            <a:r>
              <a:rPr lang="en-US" dirty="0"/>
              <a:t>Cleaver Eldridge and Kathleen Eldridge, Women’s </a:t>
            </a:r>
            <a:r>
              <a:rPr lang="en-US" dirty="0" err="1"/>
              <a:t>Pavillion</a:t>
            </a:r>
            <a:r>
              <a:rPr lang="en-US" dirty="0"/>
              <a:t> in Memphis Civil Rights Institute</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47800" y="2209800"/>
            <a:ext cx="6019800" cy="3977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1927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1524000"/>
            <a:ext cx="7980759" cy="4876799"/>
          </a:xfrm>
        </p:spPr>
        <p:txBody>
          <a:bodyPr>
            <a:normAutofit/>
          </a:bodyPr>
          <a:lstStyle/>
          <a:p>
            <a:pPr marL="0" indent="0">
              <a:buNone/>
            </a:pPr>
            <a:endParaRPr lang="en-US" dirty="0"/>
          </a:p>
          <a:p>
            <a:pPr marL="0" indent="0">
              <a:buNone/>
            </a:pPr>
            <a:endParaRPr lang="en-US" dirty="0"/>
          </a:p>
          <a:p>
            <a:pPr marL="457200" indent="-457200">
              <a:buAutoNum type="alphaUcPeriod"/>
            </a:pPr>
            <a:r>
              <a:rPr lang="en-US" dirty="0"/>
              <a:t>The Black Panthers of Lowndes County, AL. </a:t>
            </a:r>
          </a:p>
          <a:p>
            <a:pPr>
              <a:buFont typeface="Wingdings" panose="05000000000000000000" pitchFamily="2" charset="2"/>
              <a:buChar char="q"/>
            </a:pPr>
            <a:r>
              <a:rPr lang="en-US" dirty="0"/>
              <a:t>“Black Colony”</a:t>
            </a:r>
          </a:p>
          <a:p>
            <a:pPr>
              <a:buFont typeface="Wingdings" panose="05000000000000000000" pitchFamily="2" charset="2"/>
              <a:buChar char="q"/>
            </a:pPr>
            <a:r>
              <a:rPr lang="en-US" dirty="0"/>
              <a:t>Prison system= “Concentration camps”</a:t>
            </a:r>
          </a:p>
          <a:p>
            <a:pPr>
              <a:buFont typeface="Wingdings" panose="05000000000000000000" pitchFamily="2" charset="2"/>
              <a:buChar char="q"/>
            </a:pPr>
            <a:r>
              <a:rPr lang="en-US" dirty="0"/>
              <a:t>Anti-Imperial and anti-capitalist</a:t>
            </a:r>
          </a:p>
          <a:p>
            <a:pPr>
              <a:buFont typeface="Wingdings" panose="05000000000000000000" pitchFamily="2" charset="2"/>
              <a:buChar char="q"/>
            </a:pPr>
            <a:r>
              <a:rPr lang="en-US" dirty="0"/>
              <a:t>Anti-white (later they included white members)</a:t>
            </a:r>
          </a:p>
          <a:p>
            <a:pPr>
              <a:buFont typeface="Wingdings" panose="05000000000000000000" pitchFamily="2" charset="2"/>
              <a:buChar char="q"/>
            </a:pPr>
            <a:r>
              <a:rPr lang="en-US" dirty="0"/>
              <a:t>The Republic of New Africa</a:t>
            </a:r>
          </a:p>
          <a:p>
            <a:pPr>
              <a:buFont typeface="Wingdings" panose="05000000000000000000" pitchFamily="2" charset="2"/>
              <a:buChar char="q"/>
            </a:pPr>
            <a:r>
              <a:rPr lang="en-US" dirty="0"/>
              <a:t>Prisoners of conscience</a:t>
            </a:r>
          </a:p>
          <a:p>
            <a:pPr>
              <a:buFont typeface="Wingdings" panose="05000000000000000000" pitchFamily="2" charset="2"/>
              <a:buChar char="q"/>
            </a:pPr>
            <a:r>
              <a:rPr lang="en-US" dirty="0"/>
              <a:t>POW</a:t>
            </a:r>
          </a:p>
          <a:p>
            <a:pPr>
              <a:buFont typeface="Wingdings" panose="05000000000000000000" pitchFamily="2" charset="2"/>
              <a:buChar char="q"/>
            </a:pPr>
            <a:r>
              <a:rPr lang="en-US" dirty="0"/>
              <a:t>Frame the issue of their oppression in terms of human rights</a:t>
            </a:r>
          </a:p>
        </p:txBody>
      </p:sp>
      <p:sp>
        <p:nvSpPr>
          <p:cNvPr id="5" name="Title 4"/>
          <p:cNvSpPr>
            <a:spLocks noGrp="1"/>
          </p:cNvSpPr>
          <p:nvPr>
            <p:ph type="title"/>
          </p:nvPr>
        </p:nvSpPr>
        <p:spPr>
          <a:xfrm>
            <a:off x="152400" y="304800"/>
            <a:ext cx="8458200" cy="1600200"/>
          </a:xfrm>
        </p:spPr>
        <p:txBody>
          <a:bodyPr>
            <a:normAutofit fontScale="90000"/>
          </a:bodyPr>
          <a:lstStyle/>
          <a:p>
            <a:r>
              <a:rPr lang="en-US" dirty="0"/>
              <a:t>The impact of the Algerian Revolution on the Civil Rights Movement in the United States</a:t>
            </a:r>
            <a:br>
              <a:rPr lang="en-US" dirty="0"/>
            </a:br>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77000" y="1544782"/>
            <a:ext cx="2517592" cy="3630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8630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915400" cy="1752600"/>
          </a:xfrm>
        </p:spPr>
        <p:txBody>
          <a:bodyPr>
            <a:normAutofit/>
          </a:bodyPr>
          <a:lstStyle/>
          <a:p>
            <a:pPr algn="ctr"/>
            <a:r>
              <a:rPr lang="en-US" sz="3200" dirty="0" err="1"/>
              <a:t>Mariem</a:t>
            </a:r>
            <a:r>
              <a:rPr lang="en-US" sz="3200" dirty="0"/>
              <a:t> </a:t>
            </a:r>
            <a:r>
              <a:rPr lang="en-US" sz="3200" dirty="0" err="1"/>
              <a:t>Makeba</a:t>
            </a:r>
            <a:r>
              <a:rPr lang="en-US" sz="3200" dirty="0"/>
              <a:t> (1932-2008) and </a:t>
            </a:r>
            <a:r>
              <a:rPr lang="en-US" sz="3200" dirty="0" err="1"/>
              <a:t>stokely</a:t>
            </a:r>
            <a:r>
              <a:rPr lang="en-US" sz="3200" dirty="0"/>
              <a:t> Carmichael (1941-1998) in saint George hotel (now Hotel El-</a:t>
            </a:r>
            <a:r>
              <a:rPr lang="en-US" sz="3200" dirty="0" err="1"/>
              <a:t>Djazair</a:t>
            </a:r>
            <a:r>
              <a:rPr lang="en-US" sz="3200" dirty="0"/>
              <a:t>) in Algiers, 1966.</a:t>
            </a:r>
          </a:p>
        </p:txBody>
      </p:sp>
      <p:pic>
        <p:nvPicPr>
          <p:cNvPr id="5" name="Picture 2" descr="Image result for Miriam makeba algeria"/>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tretch>
            <a:fillRect/>
          </a:stretch>
        </p:blipFill>
        <p:spPr bwMode="auto">
          <a:xfrm>
            <a:off x="1465262" y="2514600"/>
            <a:ext cx="6078537" cy="3810000"/>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sz="half" idx="2"/>
          </p:nvPr>
        </p:nvSpPr>
        <p:spPr/>
        <p:txBody>
          <a:bodyPr/>
          <a:lstStyle/>
          <a:p>
            <a:endParaRPr lang="en-US" dirty="0"/>
          </a:p>
        </p:txBody>
      </p:sp>
    </p:spTree>
    <p:extLst>
      <p:ext uri="{BB962C8B-B14F-4D97-AF65-F5344CB8AC3E}">
        <p14:creationId xmlns:p14="http://schemas.microsoft.com/office/powerpoint/2010/main" val="1452294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black panthers kasbah"/>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2655277"/>
            <a:ext cx="7010400" cy="336452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990600"/>
            <a:ext cx="7772400" cy="1524000"/>
          </a:xfrm>
        </p:spPr>
        <p:txBody>
          <a:bodyPr>
            <a:normAutofit fontScale="90000"/>
          </a:bodyPr>
          <a:lstStyle/>
          <a:p>
            <a:r>
              <a:rPr lang="en-US" dirty="0" err="1">
                <a:effectLst/>
              </a:rPr>
              <a:t>Stokely</a:t>
            </a:r>
            <a:r>
              <a:rPr lang="en-US" dirty="0">
                <a:effectLst/>
              </a:rPr>
              <a:t> Carmichael (civil rights activist and Panthers' “Honorary Prime Minister”) and Eldridge Cleaver at Hotel St. George, July 23, 1969.</a:t>
            </a:r>
            <a:endParaRPr lang="en-US" dirty="0"/>
          </a:p>
        </p:txBody>
      </p:sp>
    </p:spTree>
    <p:extLst>
      <p:ext uri="{BB962C8B-B14F-4D97-AF65-F5344CB8AC3E}">
        <p14:creationId xmlns:p14="http://schemas.microsoft.com/office/powerpoint/2010/main" val="2202754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Kathleen cleaver Algeria"/>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38704" y="2202472"/>
            <a:ext cx="2254242" cy="402248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            Kathleen Cleaver</a:t>
            </a:r>
          </a:p>
        </p:txBody>
      </p:sp>
      <p:pic>
        <p:nvPicPr>
          <p:cNvPr id="3076" name="Picture 4" descr="Image result for Kathleen cleaver Algeri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7620" y="2136532"/>
            <a:ext cx="2195880" cy="4088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5742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4.bp.blogspot.com/-ASdgwOfP3wU/UD4iqkDdx8I/AAAAAAAACr8/pC2W8sHRYY0/s320/Angela%2BDavis_Junior%2BYear%2Bat%2BBrandeis_Amazon.com%2Bimag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23193" y="2941026"/>
            <a:ext cx="1776229" cy="27549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pPr algn="ctr"/>
            <a:r>
              <a:rPr lang="en-US" dirty="0">
                <a:effectLst/>
              </a:rPr>
              <a:t>Angela Davis and The </a:t>
            </a:r>
            <a:r>
              <a:rPr lang="en-US" b="1" dirty="0">
                <a:effectLst/>
              </a:rPr>
              <a:t>Paris</a:t>
            </a:r>
            <a:r>
              <a:rPr lang="en-US" dirty="0">
                <a:effectLst/>
              </a:rPr>
              <a:t> massacre of Algerians on 17 </a:t>
            </a:r>
            <a:r>
              <a:rPr lang="en-US" b="1" dirty="0">
                <a:effectLst/>
              </a:rPr>
              <a:t>October</a:t>
            </a:r>
            <a:r>
              <a:rPr lang="en-US" dirty="0">
                <a:effectLst/>
              </a:rPr>
              <a:t> 1961</a:t>
            </a:r>
            <a:endParaRPr lang="en-US" dirty="0"/>
          </a:p>
        </p:txBody>
      </p:sp>
      <p:pic>
        <p:nvPicPr>
          <p:cNvPr id="4100" name="Picture 4"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7696" y="2514601"/>
            <a:ext cx="4589768" cy="3607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3569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iz Sh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1684</Words>
  <Application>Microsoft Office PowerPoint</Application>
  <PresentationFormat>On-screen Show (4:3)</PresentationFormat>
  <Paragraphs>154</Paragraphs>
  <Slides>28</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Calibri</vt:lpstr>
      <vt:lpstr>Trebuchet MS</vt:lpstr>
      <vt:lpstr>Wingdings</vt:lpstr>
      <vt:lpstr>Quiz Show</vt:lpstr>
      <vt:lpstr>The Black Panthers in Algiers: The US. Civil Rights Movement in a South-South Context </vt:lpstr>
      <vt:lpstr>Presentation Outline</vt:lpstr>
      <vt:lpstr>Problematizing the  North-South Divide</vt:lpstr>
      <vt:lpstr>Cleaver Eldridge and Kathleen Eldridge, Women’s Pavillion in Memphis Civil Rights Institute</vt:lpstr>
      <vt:lpstr>The impact of the Algerian Revolution on the Civil Rights Movement in the United States </vt:lpstr>
      <vt:lpstr>Mariem Makeba (1932-2008) and stokely Carmichael (1941-1998) in saint George hotel (now Hotel El-Djazair) in Algiers, 1966.</vt:lpstr>
      <vt:lpstr>Stokely Carmichael (civil rights activist and Panthers' “Honorary Prime Minister”) and Eldridge Cleaver at Hotel St. George, July 23, 1969.</vt:lpstr>
      <vt:lpstr>            Kathleen Cleaver</vt:lpstr>
      <vt:lpstr>Angela Davis and The Paris massacre of Algerians on 17 October 1961</vt:lpstr>
      <vt:lpstr>July 1962 pro-Algerian demonstration in Paris:</vt:lpstr>
      <vt:lpstr>      James Baldwin</vt:lpstr>
      <vt:lpstr>Malcolm X &amp; the Decolonization of the French  Maghreb</vt:lpstr>
      <vt:lpstr> Martin Luther King Jr. met Ahmed Ben Bella in October 1962 in New York: “Les Algériens sont les nègres de la France.”</vt:lpstr>
      <vt:lpstr>Nina Simone at Algiers Pan African festival 1969</vt:lpstr>
      <vt:lpstr>Miriem Makeba in Algiers in the 1960s </vt:lpstr>
      <vt:lpstr>PowerPoint Presentation</vt:lpstr>
      <vt:lpstr>Algiers: the Capital of Black Power  and the Oppressed in the Age of Decolonization</vt:lpstr>
      <vt:lpstr>Nelson Mandela, receives military training at an Algerian FLN camp - Morocco - 1962 </vt:lpstr>
      <vt:lpstr> </vt:lpstr>
      <vt:lpstr>From Alabama to Algeria: When Jazz Meant Black Power and African Power (Archie Shepp)</vt:lpstr>
      <vt:lpstr>Jewish Arabs and the Birth  of Israel's Black Panthers</vt:lpstr>
      <vt:lpstr>Mapping the political changes</vt:lpstr>
      <vt:lpstr>Trading marginal spaces?</vt:lpstr>
      <vt:lpstr> Hamid Dabashi’s book Brown Skin, White Masks  takes on Fanon’s famous work Black Skin, White Masks </vt:lpstr>
      <vt:lpstr>Nasser, FLN, Black Panthers, and the PLO</vt:lpstr>
      <vt:lpstr>Conclusions: Inclusive Civic Pedagogies in the Foreign Languages and Culture Classroom</vt:lpstr>
      <vt:lpstr>Conclusions: Inclusive Civic Pedagogies in the Foreign Languages and Culture Classroom</vt:lpstr>
      <vt:lpstr>“Black Tunisians: Between Cultural and Racial Boundaries” by Nadia Chtioui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2018-02-02T15:50:10Z</dcterms:created>
  <dcterms:modified xsi:type="dcterms:W3CDTF">2019-10-21T13:19:32Z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