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359" r:id="rId2"/>
    <p:sldId id="325" r:id="rId3"/>
    <p:sldId id="383" r:id="rId4"/>
    <p:sldId id="402" r:id="rId5"/>
    <p:sldId id="403" r:id="rId6"/>
    <p:sldId id="330" r:id="rId7"/>
    <p:sldId id="361" r:id="rId8"/>
    <p:sldId id="355" r:id="rId9"/>
    <p:sldId id="331" r:id="rId10"/>
    <p:sldId id="336" r:id="rId11"/>
    <p:sldId id="338" r:id="rId12"/>
    <p:sldId id="396" r:id="rId13"/>
    <p:sldId id="400" r:id="rId14"/>
    <p:sldId id="39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9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5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9E7938-C605-4368-8CC5-FADCADCB8717}" type="datetimeFigureOut">
              <a:rPr lang="en-US" smtClean="0"/>
              <a:t>8/26/2022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1A0034-F411-4F2C-A398-D28A668BD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206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70F2B37-73C7-47CF-8724-1A67791DC1A7}" type="datetimeFigureOut">
              <a:rPr lang="en-US" smtClean="0"/>
              <a:t>8/26/2022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40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B96D70D-63B4-4DF7-81D2-841A92D21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9243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F2B37-73C7-47CF-8724-1A67791DC1A7}" type="datetimeFigureOut">
              <a:rPr lang="en-US" smtClean="0"/>
              <a:t>8/26/2022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6D70D-63B4-4DF7-81D2-841A92D21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853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2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4"/>
            <a:ext cx="2209800" cy="365125"/>
          </a:xfrm>
        </p:spPr>
        <p:txBody>
          <a:bodyPr/>
          <a:lstStyle/>
          <a:p>
            <a:fld id="{470F2B37-73C7-47CF-8724-1A67791DC1A7}" type="datetimeFigureOut">
              <a:rPr lang="en-US" smtClean="0"/>
              <a:t>8/26/2022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2" y="6248209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B96D70D-63B4-4DF7-81D2-841A92D21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6592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F2B37-73C7-47CF-8724-1A67791DC1A7}" type="datetimeFigureOut">
              <a:rPr lang="en-US" smtClean="0"/>
              <a:t>8/26/2022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B96D70D-63B4-4DF7-81D2-841A92D2121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09545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1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F2B37-73C7-47CF-8724-1A67791DC1A7}" type="datetimeFigureOut">
              <a:rPr lang="en-US" smtClean="0"/>
              <a:t>8/26/2022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B96D70D-63B4-4DF7-81D2-841A92D2121F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1316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70F2B37-73C7-47CF-8724-1A67791DC1A7}" type="datetimeFigureOut">
              <a:rPr lang="en-US" smtClean="0"/>
              <a:t>8/26/2022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B96D70D-63B4-4DF7-81D2-841A92D2121F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9770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70F2B37-73C7-47CF-8724-1A67791DC1A7}" type="datetimeFigureOut">
              <a:rPr lang="en-US" smtClean="0"/>
              <a:t>8/26/2022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B96D70D-63B4-4DF7-81D2-841A92D2121F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6694310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F2B37-73C7-47CF-8724-1A67791DC1A7}" type="datetimeFigureOut">
              <a:rPr lang="en-US" smtClean="0"/>
              <a:t>8/26/2022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B96D70D-63B4-4DF7-81D2-841A92D21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377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F2B37-73C7-47CF-8724-1A67791DC1A7}" type="datetimeFigureOut">
              <a:rPr lang="en-US" smtClean="0"/>
              <a:t>8/26/2022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B96D70D-63B4-4DF7-81D2-841A92D21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2221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F2B37-73C7-47CF-8724-1A67791DC1A7}" type="datetimeFigureOut">
              <a:rPr lang="en-US" smtClean="0"/>
              <a:t>8/26/2022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B96D70D-63B4-4DF7-81D2-841A92D2121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8405118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2"/>
            <a:ext cx="2667000" cy="365125"/>
          </a:xfrm>
        </p:spPr>
        <p:txBody>
          <a:bodyPr rtlCol="0"/>
          <a:lstStyle/>
          <a:p>
            <a:fld id="{470F2B37-73C7-47CF-8724-1A67791DC1A7}" type="datetimeFigureOut">
              <a:rPr lang="en-US" smtClean="0"/>
              <a:t>8/26/2022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B96D70D-63B4-4DF7-81D2-841A92D2121F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8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096679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2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70F2B37-73C7-47CF-8724-1A67791DC1A7}" type="datetimeFigureOut">
              <a:rPr lang="en-US" smtClean="0"/>
              <a:t>8/26/2022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1" y="6248208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B96D70D-63B4-4DF7-81D2-841A92D21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29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Dr. Turner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1 Part 3</a:t>
            </a:r>
          </a:p>
        </p:txBody>
      </p:sp>
    </p:spTree>
    <p:extLst>
      <p:ext uri="{BB962C8B-B14F-4D97-AF65-F5344CB8AC3E}">
        <p14:creationId xmlns:p14="http://schemas.microsoft.com/office/powerpoint/2010/main" val="40117706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Dimensional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Suppose your automobile gas tank holds 18 gallons, and the price of gasoline is $0.293 per liter.  How many dollars would it cost you to fill your gas tank?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735556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Dimensional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A certain chemical process requires 75 gallons of pure water each day.  The available water contains 11 milligrams of salt per kilogram of water.  If a gallon of water has 3.67 kilograms of mass, how many milligrams of salt must be removed each day? </a:t>
            </a:r>
          </a:p>
          <a:p>
            <a:pPr marL="0" indent="0">
              <a:buNone/>
            </a:pPr>
            <a:endParaRPr lang="en-US" b="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8363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Density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400" dirty="0"/>
                  <a:t>Density is a measure of how much mass something has relative to how much space it takes up (volume).</a:t>
                </a:r>
              </a:p>
              <a:p>
                <a:r>
                  <a:rPr lang="en-US" sz="2400" dirty="0"/>
                  <a:t>Density is an intensive property</a:t>
                </a:r>
              </a:p>
              <a:p>
                <a:r>
                  <a:rPr lang="en-US" sz="2400" dirty="0"/>
                  <a:t>Can be used as a conversion factor relating mass to volume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Density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Mass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Volume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150" t="-1085" r="-8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351211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Dimensional Analysis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The density of silver is 10.5 g/mL  Which conversion is set up correctly to determine the volume of a 0.71g block of silver?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514350" indent="-51435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>
                        <a:latin typeface="Cambria Math" panose="02040503050406030204" pitchFamily="18" charset="0"/>
                      </a:rPr>
                      <m:t>0.71 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g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 ×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>
                            <a:latin typeface="Cambria Math" panose="02040503050406030204" pitchFamily="18" charset="0"/>
                          </a:rPr>
                          <m:t>10.5 </m:t>
                        </m:r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g</m:t>
                        </m:r>
                      </m:num>
                      <m:den>
                        <m:r>
                          <a:rPr lang="en-US" sz="2400">
                            <a:latin typeface="Cambria Math" panose="02040503050406030204" pitchFamily="18" charset="0"/>
                          </a:rPr>
                          <m:t>1 </m:t>
                        </m:r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mL</m:t>
                        </m:r>
                      </m:den>
                    </m:f>
                    <m:r>
                      <a:rPr lang="en-US" sz="2400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endParaRPr lang="en-US" sz="24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>
                        <a:latin typeface="Cambria Math" panose="02040503050406030204" pitchFamily="18" charset="0"/>
                      </a:rPr>
                      <m:t>0.71 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g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 ×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>
                            <a:latin typeface="Cambria Math" panose="02040503050406030204" pitchFamily="18" charset="0"/>
                            <a:ea typeface="Cambria Math"/>
                          </a:rPr>
                          <m:t>1 </m:t>
                        </m:r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  <a:ea typeface="Cambria Math"/>
                          </a:rPr>
                          <m:t>g</m:t>
                        </m:r>
                      </m:num>
                      <m:den>
                        <m:r>
                          <a:rPr lang="en-US" sz="2400">
                            <a:latin typeface="Cambria Math" panose="02040503050406030204" pitchFamily="18" charset="0"/>
                            <a:ea typeface="Cambria Math"/>
                          </a:rPr>
                          <m:t>10.5 </m:t>
                        </m:r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  <a:ea typeface="Cambria Math"/>
                          </a:rPr>
                          <m:t>mL</m:t>
                        </m:r>
                      </m:den>
                    </m:f>
                    <m:r>
                      <a:rPr lang="en-US" sz="2400">
                        <a:latin typeface="Cambria Math" panose="02040503050406030204" pitchFamily="18" charset="0"/>
                        <a:ea typeface="Cambria Math"/>
                      </a:rPr>
                      <m:t>= </m:t>
                    </m:r>
                  </m:oMath>
                </a14:m>
                <a:r>
                  <a:rPr lang="en-US" sz="2400" dirty="0">
                    <a:ea typeface="Cambria Math"/>
                  </a:rPr>
                  <a:t> 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>
                        <a:latin typeface="Cambria Math" panose="02040503050406030204" pitchFamily="18" charset="0"/>
                      </a:rPr>
                      <m:t>0.71 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g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 ×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>
                            <a:latin typeface="Cambria Math" panose="02040503050406030204" pitchFamily="18" charset="0"/>
                            <a:ea typeface="Cambria Math"/>
                          </a:rPr>
                          <m:t>1 </m:t>
                        </m:r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  <a:ea typeface="Cambria Math"/>
                          </a:rPr>
                          <m:t>mL</m:t>
                        </m:r>
                      </m:num>
                      <m:den>
                        <m:r>
                          <a:rPr lang="en-US" sz="2400">
                            <a:latin typeface="Cambria Math" panose="02040503050406030204" pitchFamily="18" charset="0"/>
                            <a:ea typeface="Cambria Math"/>
                          </a:rPr>
                          <m:t>10.5 </m:t>
                        </m:r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  <a:ea typeface="Cambria Math"/>
                          </a:rPr>
                          <m:t>g</m:t>
                        </m:r>
                      </m:den>
                    </m:f>
                    <m:r>
                      <a:rPr lang="en-US" sz="2400">
                        <a:latin typeface="Cambria Math" panose="02040503050406030204" pitchFamily="18" charset="0"/>
                        <a:ea typeface="Cambria Math"/>
                      </a:rPr>
                      <m:t>=</m:t>
                    </m:r>
                  </m:oMath>
                </a14:m>
                <a:endParaRPr lang="en-US" sz="24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>
                        <a:latin typeface="Cambria Math" panose="02040503050406030204" pitchFamily="18" charset="0"/>
                      </a:rPr>
                      <m:t>0.71 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g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 ×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>
                            <a:latin typeface="Cambria Math" panose="02040503050406030204" pitchFamily="18" charset="0"/>
                            <a:ea typeface="Cambria Math"/>
                          </a:rPr>
                          <m:t>10.5 </m:t>
                        </m:r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  <a:ea typeface="Cambria Math"/>
                          </a:rPr>
                          <m:t>mL</m:t>
                        </m:r>
                      </m:num>
                      <m:den>
                        <m:r>
                          <a:rPr lang="en-US" sz="2400">
                            <a:latin typeface="Cambria Math" panose="02040503050406030204" pitchFamily="18" charset="0"/>
                            <a:ea typeface="Cambria Math"/>
                          </a:rPr>
                          <m:t>1 </m:t>
                        </m:r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  <a:ea typeface="Cambria Math"/>
                          </a:rPr>
                          <m:t>g</m:t>
                        </m:r>
                      </m:den>
                    </m:f>
                    <m:r>
                      <a:rPr lang="en-US" sz="2400">
                        <a:latin typeface="Cambria Math" panose="02040503050406030204" pitchFamily="18" charset="0"/>
                        <a:ea typeface="Cambria Math"/>
                      </a:rPr>
                      <m:t>=</m:t>
                    </m:r>
                  </m:oMath>
                </a14:m>
                <a:endParaRPr lang="en-US" sz="2400" dirty="0"/>
              </a:p>
              <a:p>
                <a:pPr marL="514350" indent="-514350">
                  <a:buFont typeface="+mj-lt"/>
                  <a:buAutoNum type="alphaUcPeriod"/>
                </a:pP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1197" t="-1085" r="-1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094852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Dimensional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(A) Calculate the volume of a rectangular box with the dimensions 42.6 cm by 4.41 cm by 19.32 mm.  (B) Calculate the number of pounds of mercury (density = 13.63 g/mL) that can fit into that box.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16072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Buying Pizza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Eight UGA fans are in an apartment, watch an away game, and decide to order pizza.  Everyone is pretty hungry, so they all want 3 slices each.  They decide to get larges from Papa John’s, which all have 8 slices per pizza.  The large pizzas at Papa John’s all cost $10.  How much will it cost to get enough pizza to feed everyone?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353775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Solution using Dimensional Analysis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	</a:t>
                </a:r>
                <a:endParaRPr lang="en-US" b="0" i="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8 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people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0" smtClean="0">
                                  <a:latin typeface="Cambria Math" panose="02040503050406030204" pitchFamily="18" charset="0"/>
                                </a:rPr>
                                <m:t>3 </m:t>
                              </m:r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</a:rPr>
                                <m:t>slices</m:t>
                              </m:r>
                            </m:num>
                            <m:den>
                              <m:r>
                                <a:rPr lang="en-US" sz="2400" b="0" i="0" smtClean="0">
                                  <a:latin typeface="Cambria Math" panose="02040503050406030204" pitchFamily="18" charset="0"/>
                                </a:rPr>
                                <m:t>1 </m:t>
                              </m:r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</a:rPr>
                                <m:t>person</m:t>
                              </m:r>
                            </m:den>
                          </m:f>
                        </m:e>
                      </m:d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0" smtClean="0">
                                  <a:latin typeface="Cambria Math" panose="02040503050406030204" pitchFamily="18" charset="0"/>
                                </a:rPr>
                                <m:t>1 </m:t>
                              </m:r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</a:rPr>
                                <m:t>pizza</m:t>
                              </m:r>
                            </m:num>
                            <m:den>
                              <m:r>
                                <a:rPr lang="en-US" sz="2400" b="0" i="0" smtClean="0">
                                  <a:latin typeface="Cambria Math" panose="02040503050406030204" pitchFamily="18" charset="0"/>
                                </a:rPr>
                                <m:t>8 </m:t>
                              </m:r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</a:rPr>
                                <m:t>slices</m:t>
                              </m:r>
                            </m:den>
                          </m:f>
                        </m:e>
                      </m:d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0" smtClean="0">
                                  <a:latin typeface="Cambria Math" panose="02040503050406030204" pitchFamily="18" charset="0"/>
                                </a:rPr>
                                <m:t>10 </m:t>
                              </m:r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</a:rPr>
                                <m:t>dollars</m:t>
                              </m:r>
                            </m:num>
                            <m:den>
                              <m:r>
                                <a:rPr lang="en-US" sz="2400" b="0" i="0" smtClean="0">
                                  <a:latin typeface="Cambria Math" panose="02040503050406030204" pitchFamily="18" charset="0"/>
                                </a:rPr>
                                <m:t>1 </m:t>
                              </m:r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</a:rPr>
                                <m:t>pizza</m:t>
                              </m:r>
                            </m:den>
                          </m:f>
                        </m:e>
                      </m:d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=30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dollars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Left Brace 3"/>
          <p:cNvSpPr/>
          <p:nvPr/>
        </p:nvSpPr>
        <p:spPr>
          <a:xfrm rot="16200000">
            <a:off x="1411222" y="3646489"/>
            <a:ext cx="198684" cy="1102268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Left Brace 4"/>
          <p:cNvSpPr/>
          <p:nvPr/>
        </p:nvSpPr>
        <p:spPr>
          <a:xfrm rot="16200000">
            <a:off x="4364600" y="1980242"/>
            <a:ext cx="161923" cy="4528669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904875" y="4677965"/>
            <a:ext cx="571500" cy="447675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4740654" y="4435079"/>
            <a:ext cx="1171131" cy="44767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5725" y="5241488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Starting value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43475" y="4969430"/>
            <a:ext cx="2190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Conversion Factors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4100089" y="3241032"/>
            <a:ext cx="742367" cy="22383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185398" y="3464869"/>
            <a:ext cx="876300" cy="25241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543396" y="3689746"/>
            <a:ext cx="928910" cy="26431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100089" y="3667752"/>
            <a:ext cx="756963" cy="23987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657334" y="3655198"/>
            <a:ext cx="701778" cy="25243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659805" y="3247664"/>
            <a:ext cx="812501" cy="20514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27239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4828C-AC93-4279-B979-3C5F816A6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Conversion Factors (memorize)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F0A0E9-7238-4EDD-9576-7B6615A507F6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80" b="1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Length</a:t>
            </a:r>
            <a:endParaRPr lang="en-US" sz="218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18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18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mile = 5280 feet</a:t>
            </a:r>
            <a:endParaRPr lang="en-US" sz="218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18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yard = 3 feet</a:t>
            </a:r>
            <a:endParaRPr lang="en-US" sz="218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18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foot = 12 inches</a:t>
            </a:r>
            <a:endParaRPr lang="en-US" sz="218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180" dirty="0">
                <a:effectLst/>
                <a:highlight>
                  <a:srgbClr val="FFFF00"/>
                </a:highlight>
                <a:latin typeface="Cambria Math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inch = 2.54 centimeters</a:t>
            </a:r>
            <a:endParaRPr lang="en-US" sz="2180" dirty="0">
              <a:effectLst/>
              <a:highlight>
                <a:srgbClr val="FFFF00"/>
              </a:highligh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8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218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80" b="1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Mass</a:t>
            </a:r>
            <a:endParaRPr lang="en-US" sz="218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218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180" dirty="0">
                <a:effectLst/>
                <a:highlight>
                  <a:srgbClr val="FFFF00"/>
                </a:highlight>
                <a:latin typeface="Cambria Math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kilogram = 2.2 pounds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18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pound = 16 ounces</a:t>
            </a:r>
            <a:endParaRPr lang="en-US" sz="218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18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ton = 2000 pounds </a:t>
            </a:r>
            <a:endParaRPr lang="en-US" sz="218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9BA9A4-EED8-4020-9506-1AA9E3AF9EF6}"/>
              </a:ext>
            </a:extLst>
          </p:cNvPr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80" b="1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Volume</a:t>
            </a:r>
            <a:endParaRPr lang="en-US" sz="218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8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218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18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mL = 1 cm</a:t>
            </a:r>
            <a:r>
              <a:rPr lang="en-US" sz="2180" baseline="3000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endParaRPr lang="en-US" sz="218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180" dirty="0">
                <a:effectLst/>
                <a:highlight>
                  <a:srgbClr val="FFFF00"/>
                </a:highlight>
                <a:latin typeface="Cambria Math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liter = 1.06 quarts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18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gallon = 4 quarts</a:t>
            </a:r>
            <a:endParaRPr lang="en-US" sz="218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18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quart = 2 pints</a:t>
            </a:r>
            <a:endParaRPr lang="en-US" sz="218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18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pint = 2 cups</a:t>
            </a:r>
            <a:endParaRPr lang="en-US" sz="218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18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cup = 8 (fluid) ounces</a:t>
            </a:r>
            <a:endParaRPr lang="en-US" sz="218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180" dirty="0"/>
          </a:p>
          <a:p>
            <a:pPr marL="0" indent="0">
              <a:buNone/>
            </a:pPr>
            <a:r>
              <a:rPr lang="en-US" sz="2180" dirty="0"/>
              <a:t>The standard to metric conversions are highlighted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099433F-FC2A-8DDD-C993-9D782634BD65}"/>
              </a:ext>
            </a:extLst>
          </p:cNvPr>
          <p:cNvSpPr/>
          <p:nvPr/>
        </p:nvSpPr>
        <p:spPr>
          <a:xfrm>
            <a:off x="4648202" y="4845465"/>
            <a:ext cx="3759436" cy="990600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44641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Common Unit Prefixes (memorize)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075573" y="1676401"/>
            <a:ext cx="6992854" cy="4832677"/>
            <a:chOff x="2215314" y="1638082"/>
            <a:chExt cx="7554328" cy="5111627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/>
            <a:srcRect t="20041"/>
            <a:stretch/>
          </p:blipFill>
          <p:spPr>
            <a:xfrm>
              <a:off x="2215314" y="3573554"/>
              <a:ext cx="7554328" cy="3176155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/>
            <a:srcRect l="557" t="-3310" r="576" b="836"/>
            <a:stretch/>
          </p:blipFill>
          <p:spPr>
            <a:xfrm>
              <a:off x="2221832" y="1638082"/>
              <a:ext cx="7547809" cy="19633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244463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Dimensional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Express 1.47 miles in inches.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>
              <a:latin typeface="Cambria Math" panose="02040503050406030204" pitchFamily="18" charset="0"/>
            </a:endParaRPr>
          </a:p>
          <a:p>
            <a:pPr marL="0" indent="0">
              <a:buNone/>
            </a:pPr>
            <a:endParaRPr lang="en-US" sz="2400" dirty="0">
              <a:latin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2931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Dimensional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A football field 120 yards long.  Express the length of the football field in meters.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464623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Dimensional Analysis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sz="2400" dirty="0"/>
                  <a:t>How many cubic centimeters are there in 8.34 cubic meters?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1197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906348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Dimensional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/>
              <a:t>If you are traveling at 65 miles per hour, how many feet are you traveling per second?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b="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91340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Cambria Math"/>
        <a:ea typeface=""/>
        <a:cs typeface=""/>
      </a:majorFont>
      <a:minorFont>
        <a:latin typeface="Cambria Math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dian" id="{C81E0E53-31CD-4C35-8B6A-415A53D816AA}" vid="{DBE256A4-CD7B-437B-B054-3AB0F8BF082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2721</TotalTime>
  <Words>391</Words>
  <Application>Microsoft Office PowerPoint</Application>
  <PresentationFormat>On-screen Show (4:3)</PresentationFormat>
  <Paragraphs>68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Calibri</vt:lpstr>
      <vt:lpstr>Cambria Math</vt:lpstr>
      <vt:lpstr>Times New Roman</vt:lpstr>
      <vt:lpstr>Wingdings</vt:lpstr>
      <vt:lpstr>Wingdings 2</vt:lpstr>
      <vt:lpstr>Median</vt:lpstr>
      <vt:lpstr>Chapter 1 Part 3</vt:lpstr>
      <vt:lpstr>Buying Pizza</vt:lpstr>
      <vt:lpstr>Solution using Dimensional Analysis</vt:lpstr>
      <vt:lpstr>Conversion Factors (memorize)</vt:lpstr>
      <vt:lpstr>Common Unit Prefixes (memorize)</vt:lpstr>
      <vt:lpstr>Dimensional Analysis</vt:lpstr>
      <vt:lpstr>Dimensional Analysis</vt:lpstr>
      <vt:lpstr>Dimensional Analysis</vt:lpstr>
      <vt:lpstr>Dimensional Analysis</vt:lpstr>
      <vt:lpstr>Dimensional Analysis</vt:lpstr>
      <vt:lpstr>Dimensional Analysis</vt:lpstr>
      <vt:lpstr>Density</vt:lpstr>
      <vt:lpstr>Dimensional Analysis</vt:lpstr>
      <vt:lpstr>Dimensional Analysis</vt:lpstr>
    </vt:vector>
  </TitlesOfParts>
  <Company>Armstrong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 Part 2</dc:title>
  <dc:creator>Walter Turner</dc:creator>
  <cp:lastModifiedBy>Turner, Walter</cp:lastModifiedBy>
  <cp:revision>87</cp:revision>
  <dcterms:created xsi:type="dcterms:W3CDTF">2017-08-15T17:10:37Z</dcterms:created>
  <dcterms:modified xsi:type="dcterms:W3CDTF">2022-08-26T20:22:41Z</dcterms:modified>
</cp:coreProperties>
</file>