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300" r:id="rId2"/>
    <p:sldId id="366" r:id="rId3"/>
    <p:sldId id="330" r:id="rId4"/>
    <p:sldId id="331" r:id="rId5"/>
    <p:sldId id="372" r:id="rId6"/>
    <p:sldId id="339" r:id="rId7"/>
    <p:sldId id="340" r:id="rId8"/>
    <p:sldId id="345" r:id="rId9"/>
    <p:sldId id="346" r:id="rId10"/>
    <p:sldId id="385" r:id="rId11"/>
    <p:sldId id="351" r:id="rId12"/>
    <p:sldId id="356" r:id="rId13"/>
    <p:sldId id="361" r:id="rId14"/>
    <p:sldId id="39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476" autoAdjust="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E86B-F327-4BB8-89C3-8EDB5F512E30}" type="datetimeFigureOut">
              <a:rPr lang="en-US" smtClean="0"/>
              <a:t>8/26/2022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9E218-CC27-4351-A931-DCF9F69D2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3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682F39-9255-451A-8B03-1FB41CAD3A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920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2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079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7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4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6"/>
            <a:ext cx="2209800" cy="365125"/>
          </a:xfrm>
        </p:spPr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3" y="6248211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9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102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03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908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7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5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8915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4"/>
            <a:ext cx="2667000" cy="365125"/>
          </a:xfrm>
        </p:spPr>
        <p:txBody>
          <a:bodyPr rtlCol="0"/>
          <a:lstStyle/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10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47190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4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DFC0F53-B383-462D-87D9-10C7D6F7E39F}" type="datetimeFigureOut">
              <a:rPr lang="en-US" smtClean="0"/>
              <a:pPr/>
              <a:t>8/26/2022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6248210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E799A7BF-9592-47D9-8E2F-CE731F57D5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8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Chapter 1 Part 2</a:t>
            </a:r>
          </a:p>
        </p:txBody>
      </p:sp>
    </p:spTree>
    <p:extLst>
      <p:ext uri="{BB962C8B-B14F-4D97-AF65-F5344CB8AC3E}">
        <p14:creationId xmlns:p14="http://schemas.microsoft.com/office/powerpoint/2010/main" val="182416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884D0-B5D9-4B05-8A87-61F3F4A0B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5E179-D427-4903-9358-FEE28B98CB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Review</a:t>
            </a:r>
          </a:p>
          <a:p>
            <a:pPr lvl="1"/>
            <a:r>
              <a:rPr lang="en-US" sz="2400" dirty="0"/>
              <a:t>Adding and Subtracting deals with the number of </a:t>
            </a:r>
            <a:r>
              <a:rPr lang="en-US" sz="2400" b="1" dirty="0">
                <a:solidFill>
                  <a:srgbClr val="C00000"/>
                </a:solidFill>
              </a:rPr>
              <a:t>digits after the decimal</a:t>
            </a:r>
          </a:p>
          <a:p>
            <a:pPr lvl="1"/>
            <a:r>
              <a:rPr lang="en-US" sz="2400" dirty="0"/>
              <a:t>Multiplication and Division deals with the total number of </a:t>
            </a:r>
            <a:r>
              <a:rPr lang="en-US" sz="2400" b="1" dirty="0">
                <a:solidFill>
                  <a:srgbClr val="C00000"/>
                </a:solidFill>
              </a:rPr>
              <a:t>significant figures</a:t>
            </a:r>
          </a:p>
        </p:txBody>
      </p:sp>
    </p:spTree>
    <p:extLst>
      <p:ext uri="{BB962C8B-B14F-4D97-AF65-F5344CB8AC3E}">
        <p14:creationId xmlns:p14="http://schemas.microsoft.com/office/powerpoint/2010/main" val="73510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 figs in mixed operations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i="0" dirty="0">
                    <a:latin typeface="+mj-lt"/>
                  </a:rPr>
                  <a:t>	</a:t>
                </a:r>
                <a:r>
                  <a:rPr lang="en-US" sz="2400" i="0" dirty="0">
                    <a:latin typeface="+mj-lt"/>
                  </a:rPr>
                  <a:t>56.1</a:t>
                </a:r>
                <a:r>
                  <a:rPr lang="en-US" sz="2400" dirty="0"/>
                  <a:t>6</a:t>
                </a:r>
                <a:r>
                  <a:rPr lang="en-US" sz="2400" i="0" dirty="0">
                    <a:latin typeface="+mj-lt"/>
                  </a:rPr>
                  <a:t> – 51.1</a:t>
                </a:r>
                <a:r>
                  <a:rPr lang="en-US" sz="2400" b="0" i="0" dirty="0">
                    <a:latin typeface="+mj-lt"/>
                  </a:rPr>
                  <a:t>                   	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	</m:t>
                    </m:r>
                    <m:d>
                      <m:d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9.1 + 8.6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×26.91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/>
                  <a:t>	        6.58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					</a:t>
                </a:r>
              </a:p>
              <a:p>
                <a:pPr marL="0" indent="0">
                  <a:buNone/>
                </a:pPr>
                <a:r>
                  <a:rPr lang="en-US" sz="2400" dirty="0"/>
                  <a:t>					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          			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 flipV="1">
            <a:off x="1561145" y="2049871"/>
            <a:ext cx="168592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0148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If a rectangle has width 5.623 m and length 18.4 m, (A) calculate the perimeter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sz="2000" dirty="0"/>
                  <a:t> and (B) calculate the area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486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561564"/>
                <a:ext cx="8153400" cy="52964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Consider the following calculation.</a:t>
                </a:r>
              </a:p>
              <a:p>
                <a:pPr marL="0" indent="0">
                  <a:buNone/>
                </a:pPr>
                <a:r>
                  <a:rPr lang="en-US" sz="1200" dirty="0"/>
                  <a:t/>
                </a:r>
                <a:br>
                  <a:rPr lang="en-US" sz="1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dirty="0">
                              <a:latin typeface="Cambria Math" panose="02040503050406030204" pitchFamily="18" charset="0"/>
                            </a:rPr>
                            <m:t>4.010 </m:t>
                          </m:r>
                          <m:r>
                            <m:rPr>
                              <m:sty m:val="p"/>
                            </m:rPr>
                            <a:rPr lang="en-US" sz="2400" dirty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0.08 </m:t>
                              </m:r>
                              <m:r>
                                <m:rPr>
                                  <m:sty m:val="p"/>
                                </m:rP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</m:d>
                          <m:r>
                            <a:rPr lang="en-US" sz="2400" baseline="30000" dirty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2400" baseline="30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200" baseline="30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How many significant digits should be in the final answer?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1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4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561564"/>
                <a:ext cx="8153400" cy="5296436"/>
              </a:xfrm>
              <a:blipFill rotWithShape="0">
                <a:blip r:embed="rId2"/>
                <a:stretch>
                  <a:fillRect l="-1197" t="-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9406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561564"/>
                <a:ext cx="8153400" cy="52964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Consider the following calculation.</a:t>
                </a:r>
              </a:p>
              <a:p>
                <a:pPr marL="0" indent="0">
                  <a:buNone/>
                </a:pPr>
                <a:r>
                  <a:rPr lang="en-US" sz="1200" dirty="0"/>
                  <a:t/>
                </a:r>
                <a:br>
                  <a:rPr lang="en-US" sz="12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dirty="0">
                              <a:latin typeface="Cambria Math" panose="02040503050406030204" pitchFamily="18" charset="0"/>
                            </a:rPr>
                            <m:t>4.010 </m:t>
                          </m:r>
                          <m:r>
                            <m:rPr>
                              <m:sty m:val="p"/>
                            </m:rPr>
                            <a:rPr lang="en-US" sz="2400" dirty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0.08 </m:t>
                              </m:r>
                              <m:r>
                                <m:rPr>
                                  <m:sty m:val="p"/>
                                </m:rP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</m:d>
                          <m:r>
                            <a:rPr lang="en-US" sz="2400" baseline="30000" dirty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dirty="0">
                              <a:latin typeface="Cambria Math" panose="02040503050406030204" pitchFamily="18" charset="0"/>
                            </a:rPr>
                            <m:t>4.010 </m:t>
                          </m:r>
                          <m:r>
                            <m:rPr>
                              <m:sty m:val="p"/>
                            </m:rPr>
                            <a:rPr lang="en-US" sz="2400" dirty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0.08 </m:t>
                              </m:r>
                              <m:r>
                                <m:rPr>
                                  <m:sty m:val="p"/>
                                </m:rP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</m:d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0.08 </m:t>
                              </m:r>
                              <m:r>
                                <m:rPr>
                                  <m:sty m:val="p"/>
                                </m:rP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</m:d>
                          <m:d>
                            <m:dPr>
                              <m:ctrlPr>
                                <a:rPr lang="en-US" sz="24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0.08 </m:t>
                              </m:r>
                              <m:r>
                                <m:rPr>
                                  <m:sty m:val="p"/>
                                </m:rPr>
                                <a:rPr lang="en-US" sz="2400" dirty="0">
                                  <a:latin typeface="Cambria Math" panose="02040503050406030204" pitchFamily="18" charset="0"/>
                                </a:rPr>
                                <m:t>cm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baseline="30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200" baseline="3000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How many significant digits should be in the final answer?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1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2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3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4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561564"/>
                <a:ext cx="8153400" cy="5296436"/>
              </a:xfrm>
              <a:blipFill>
                <a:blip r:embed="rId2"/>
                <a:stretch>
                  <a:fillRect l="-1197" t="-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644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Figures (Sig figs)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Also called significant digits</a:t>
            </a:r>
          </a:p>
          <a:p>
            <a:r>
              <a:rPr lang="en-US" dirty="0"/>
              <a:t>Used to express the precision of a measurement</a:t>
            </a:r>
          </a:p>
        </p:txBody>
      </p:sp>
    </p:spTree>
    <p:extLst>
      <p:ext uri="{BB962C8B-B14F-4D97-AF65-F5344CB8AC3E}">
        <p14:creationId xmlns:p14="http://schemas.microsoft.com/office/powerpoint/2010/main" val="244075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Exact numbers have an infinite number of sig figs</a:t>
            </a:r>
          </a:p>
          <a:p>
            <a:r>
              <a:rPr lang="en-US" sz="2400" dirty="0"/>
              <a:t>All nonzero numbers are significant</a:t>
            </a:r>
          </a:p>
          <a:p>
            <a:r>
              <a:rPr lang="en-US" sz="2400" dirty="0"/>
              <a:t>Zeros</a:t>
            </a:r>
          </a:p>
          <a:p>
            <a:pPr lvl="1"/>
            <a:r>
              <a:rPr lang="en-US" sz="2000" dirty="0" smtClean="0"/>
              <a:t>Zeros that trail nonzero numbers </a:t>
            </a:r>
            <a:r>
              <a:rPr lang="en-US" sz="2000" dirty="0"/>
              <a:t>without a decimal are insignificant</a:t>
            </a:r>
          </a:p>
          <a:p>
            <a:pPr lvl="2"/>
            <a:r>
              <a:rPr lang="en-US" sz="2000" dirty="0"/>
              <a:t>Ex. 4510 (3 sig figs)</a:t>
            </a:r>
          </a:p>
          <a:p>
            <a:pPr lvl="1"/>
            <a:r>
              <a:rPr lang="en-US" sz="2000" dirty="0" smtClean="0"/>
              <a:t>Zeros </a:t>
            </a:r>
            <a:r>
              <a:rPr lang="en-US" sz="2000" dirty="0"/>
              <a:t>that trail nonzero numbers with a decimal are significant</a:t>
            </a:r>
          </a:p>
          <a:p>
            <a:pPr lvl="2"/>
            <a:r>
              <a:rPr lang="en-US" sz="2000" dirty="0"/>
              <a:t>Ex. 40. (2 sig figs) 3.10 (3 sig figs)</a:t>
            </a:r>
          </a:p>
          <a:p>
            <a:pPr lvl="1"/>
            <a:r>
              <a:rPr lang="en-US" sz="2000" dirty="0" smtClean="0"/>
              <a:t>Zeros captive between nonzero numbers </a:t>
            </a:r>
            <a:r>
              <a:rPr lang="en-US" sz="2000" dirty="0"/>
              <a:t>are significant</a:t>
            </a:r>
          </a:p>
          <a:p>
            <a:pPr lvl="2"/>
            <a:r>
              <a:rPr lang="en-US" sz="2000" dirty="0"/>
              <a:t>Ex. 2604 (4 sig figs) and 3.4093 (5 sig figs)</a:t>
            </a:r>
          </a:p>
          <a:p>
            <a:pPr lvl="1"/>
            <a:r>
              <a:rPr lang="en-US" sz="2000" dirty="0"/>
              <a:t>Zeros that </a:t>
            </a:r>
            <a:r>
              <a:rPr lang="en-US" sz="2000" dirty="0" smtClean="0"/>
              <a:t>lead </a:t>
            </a:r>
            <a:r>
              <a:rPr lang="en-US" sz="2000" dirty="0"/>
              <a:t>nonzero numbers are insignificant</a:t>
            </a:r>
          </a:p>
          <a:p>
            <a:pPr lvl="2"/>
            <a:r>
              <a:rPr lang="en-US" sz="2000" dirty="0"/>
              <a:t>0.0045 (2 sig figs)</a:t>
            </a:r>
          </a:p>
        </p:txBody>
      </p:sp>
    </p:spTree>
    <p:extLst>
      <p:ext uri="{BB962C8B-B14F-4D97-AF65-F5344CB8AC3E}">
        <p14:creationId xmlns:p14="http://schemas.microsoft.com/office/powerpoint/2010/main" val="3122719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Figures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How many significant figures are in each of the following numbers?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3.04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942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6700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0.100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0.00408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2400" dirty="0"/>
                  <a:t>4500.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5.20×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841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8653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Significant Figures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Round 29.95 cm to three significant digits.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29.9 cm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 cm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30.000 cm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29.950 cm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30.0 cm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10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and Subtracting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Line the numbers up and perform the operation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000" dirty="0"/>
              <a:t>37.24</a:t>
            </a:r>
          </a:p>
          <a:p>
            <a:pPr marL="320040" lvl="1" indent="0">
              <a:buNone/>
            </a:pPr>
            <a:r>
              <a:rPr lang="en-US" sz="2000" dirty="0"/>
              <a:t>       + 10.3</a:t>
            </a:r>
          </a:p>
          <a:p>
            <a:pPr marL="320040" lvl="1" indent="0">
              <a:buNone/>
            </a:pPr>
            <a:r>
              <a:rPr lang="en-US" sz="2000" dirty="0"/>
              <a:t>          47.54</a:t>
            </a:r>
          </a:p>
          <a:p>
            <a:pPr marL="320040" lvl="1" indent="0">
              <a:buNone/>
            </a:pPr>
            <a:endParaRPr lang="en-US" sz="2000" dirty="0"/>
          </a:p>
          <a:p>
            <a:pPr marL="514350" indent="-514350">
              <a:buFont typeface="+mj-lt"/>
              <a:buAutoNum type="arabicPeriod" startAt="2"/>
            </a:pPr>
            <a:r>
              <a:rPr lang="en-US" sz="2400" dirty="0"/>
              <a:t>Round to get the same number of digits </a:t>
            </a:r>
            <a:r>
              <a:rPr lang="en-US" sz="2400" dirty="0" smtClean="0"/>
              <a:t>after </a:t>
            </a:r>
            <a:r>
              <a:rPr lang="en-US" sz="2400" dirty="0"/>
              <a:t>the decimal as the number with the </a:t>
            </a:r>
            <a:r>
              <a:rPr lang="en-US" sz="2400" u="sng" dirty="0"/>
              <a:t>fewest number of digits </a:t>
            </a:r>
            <a:r>
              <a:rPr lang="en-US" sz="2400" u="sng" dirty="0" smtClean="0"/>
              <a:t>after </a:t>
            </a:r>
            <a:r>
              <a:rPr lang="en-US" sz="2400" u="sng" dirty="0"/>
              <a:t>the decimal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 47.54 	becomes           47.5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394463" y="3196222"/>
            <a:ext cx="838200" cy="190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715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and Subtracting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17.34		479.24		3.434		145		- 0.14	         	 + 34.4		-  0.05	 	+ 0.002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568364" y="3158698"/>
            <a:ext cx="9048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265987" y="3145843"/>
            <a:ext cx="1152525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66626" y="3136318"/>
            <a:ext cx="1123950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969576" y="3155368"/>
            <a:ext cx="1257300" cy="9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478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Multiplying and Dividing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multiplying or dividing, the answer has the same number of significant figures as the number with the </a:t>
            </a:r>
            <a:r>
              <a:rPr lang="en-US" sz="2400" u="sng" dirty="0"/>
              <a:t>fewest significant figures</a:t>
            </a:r>
          </a:p>
        </p:txBody>
      </p:sp>
    </p:spTree>
    <p:extLst>
      <p:ext uri="{BB962C8B-B14F-4D97-AF65-F5344CB8AC3E}">
        <p14:creationId xmlns:p14="http://schemas.microsoft.com/office/powerpoint/2010/main" val="234833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Multiplying and Dividing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lphaUcPeriod"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657×12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5.200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÷3.12</m:t>
                    </m:r>
                  </m:oMath>
                </a14:m>
                <a:r>
                  <a:rPr lang="en-US" sz="2400" b="0" dirty="0">
                    <a:latin typeface="Cambria Math" panose="02040503050406030204" pitchFamily="18" charset="0"/>
                  </a:rPr>
                  <a:t>	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0.006×79</m:t>
                    </m:r>
                  </m:oMath>
                </a14:m>
                <a:r>
                  <a:rPr lang="en-US" sz="2400" b="0" dirty="0">
                    <a:latin typeface="Cambria Math" panose="02040503050406030204" pitchFamily="18" charset="0"/>
                  </a:rPr>
                  <a:t>           	</a:t>
                </a:r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US" sz="2400" dirty="0"/>
                  <a:t> 4.8	     	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1738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12837</TotalTime>
  <Words>282</Words>
  <Application>Microsoft Office PowerPoint</Application>
  <PresentationFormat>On-screen Show (4:3)</PresentationFormat>
  <Paragraphs>93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Cambria Math</vt:lpstr>
      <vt:lpstr>Wingdings</vt:lpstr>
      <vt:lpstr>Wingdings 2</vt:lpstr>
      <vt:lpstr>Median1</vt:lpstr>
      <vt:lpstr>Chapter 1 Part 2</vt:lpstr>
      <vt:lpstr>Significant Figures (Sig figs)</vt:lpstr>
      <vt:lpstr>Significant Figure Rules</vt:lpstr>
      <vt:lpstr>Significant Figures</vt:lpstr>
      <vt:lpstr>Significant Figures</vt:lpstr>
      <vt:lpstr>Adding and Subtracting Numbers</vt:lpstr>
      <vt:lpstr>Adding and Subtracting Numbers</vt:lpstr>
      <vt:lpstr>Multiplying and Dividing Numbers</vt:lpstr>
      <vt:lpstr>Multiplying and Dividing Numbers</vt:lpstr>
      <vt:lpstr>Significant Figures</vt:lpstr>
      <vt:lpstr>Sig figs in mixed operations</vt:lpstr>
      <vt:lpstr>Some Geometry</vt:lpstr>
      <vt:lpstr>Significant Figures</vt:lpstr>
      <vt:lpstr>Significant Figures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Othenia</dc:creator>
  <cp:lastModifiedBy>Turner, Walter</cp:lastModifiedBy>
  <cp:revision>53</cp:revision>
  <dcterms:created xsi:type="dcterms:W3CDTF">2017-08-13T02:35:07Z</dcterms:created>
  <dcterms:modified xsi:type="dcterms:W3CDTF">2022-08-26T20:21:49Z</dcterms:modified>
</cp:coreProperties>
</file>