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notesSlides/notesSlide15.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2.xml" ContentType="application/vnd.openxmlformats-officedocument.themeOverr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3.xml" ContentType="application/vnd.openxmlformats-officedocument.themeOverr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7"/>
  </p:notesMasterIdLst>
  <p:sldIdLst>
    <p:sldId id="290" r:id="rId2"/>
    <p:sldId id="382" r:id="rId3"/>
    <p:sldId id="401" r:id="rId4"/>
    <p:sldId id="381" r:id="rId5"/>
    <p:sldId id="273" r:id="rId6"/>
    <p:sldId id="320" r:id="rId7"/>
    <p:sldId id="394" r:id="rId8"/>
    <p:sldId id="390" r:id="rId9"/>
    <p:sldId id="389" r:id="rId10"/>
    <p:sldId id="388" r:id="rId11"/>
    <p:sldId id="400" r:id="rId12"/>
    <p:sldId id="383" r:id="rId13"/>
    <p:sldId id="384" r:id="rId14"/>
    <p:sldId id="392" r:id="rId15"/>
    <p:sldId id="387" r:id="rId16"/>
    <p:sldId id="386" r:id="rId17"/>
    <p:sldId id="353" r:id="rId18"/>
    <p:sldId id="367" r:id="rId19"/>
    <p:sldId id="371" r:id="rId20"/>
    <p:sldId id="373" r:id="rId21"/>
    <p:sldId id="344" r:id="rId22"/>
    <p:sldId id="348" r:id="rId23"/>
    <p:sldId id="328" r:id="rId24"/>
    <p:sldId id="378" r:id="rId25"/>
    <p:sldId id="333" r:id="rId26"/>
    <p:sldId id="396" r:id="rId27"/>
    <p:sldId id="262" r:id="rId28"/>
    <p:sldId id="395" r:id="rId29"/>
    <p:sldId id="264" r:id="rId30"/>
    <p:sldId id="266" r:id="rId31"/>
    <p:sldId id="398" r:id="rId32"/>
    <p:sldId id="258" r:id="rId33"/>
    <p:sldId id="399" r:id="rId34"/>
    <p:sldId id="393" r:id="rId35"/>
    <p:sldId id="397" r:id="rId3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83" autoAdjust="0"/>
    <p:restoredTop sz="77731" autoAdjust="0"/>
  </p:normalViewPr>
  <p:slideViewPr>
    <p:cSldViewPr snapToGrid="0">
      <p:cViewPr varScale="1">
        <p:scale>
          <a:sx n="50" d="100"/>
          <a:sy n="50" d="100"/>
        </p:scale>
        <p:origin x="1764" y="3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oleObject" Target="file:///C:\Users\Sarah%20Faxel\Desktop\Graphs%20Day%203%20Class.xlsx" TargetMode="External"/></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oleObject" Target="file:///C:\Users\Sarah%20Faxel\Desktop\Graphs%20Day%203%20Class.xlsx" TargetMode="External"/></Relationships>
</file>

<file path=ppt/charts/_rels/chart3.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oleObject" Target="file:///C:\Users\Sarah%20Faxel\Desktop\Graphs%20Day%203%20Class.xlsx"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v>No Cheese</c:v>
          </c:tx>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a:noFill/>
            </a:ln>
            <a:effectLst/>
          </c:spPr>
          <c:invertIfNegative val="0"/>
          <c:val>
            <c:numRef>
              <c:f>'Sheet1 (2)'!$D$3</c:f>
              <c:numCache>
                <c:formatCode>General</c:formatCode>
                <c:ptCount val="1"/>
                <c:pt idx="0">
                  <c:v>10.9</c:v>
                </c:pt>
              </c:numCache>
            </c:numRef>
          </c:val>
          <c:extLst>
            <c:ext xmlns:c16="http://schemas.microsoft.com/office/drawing/2014/chart" uri="{C3380CC4-5D6E-409C-BE32-E72D297353CC}">
              <c16:uniqueId val="{00000000-0776-4002-8DF7-2209A5292D83}"/>
            </c:ext>
          </c:extLst>
        </c:ser>
        <c:ser>
          <c:idx val="1"/>
          <c:order val="1"/>
          <c:tx>
            <c:v>Cheese</c:v>
          </c:tx>
          <c:spPr>
            <a:gradFill rotWithShape="1">
              <a:gsLst>
                <a:gs pos="0">
                  <a:schemeClr val="accent2">
                    <a:satMod val="103000"/>
                    <a:lumMod val="102000"/>
                    <a:tint val="94000"/>
                  </a:schemeClr>
                </a:gs>
                <a:gs pos="50000">
                  <a:schemeClr val="accent2">
                    <a:satMod val="110000"/>
                    <a:lumMod val="100000"/>
                    <a:shade val="100000"/>
                  </a:schemeClr>
                </a:gs>
                <a:gs pos="100000">
                  <a:schemeClr val="accent2">
                    <a:lumMod val="99000"/>
                    <a:satMod val="120000"/>
                    <a:shade val="78000"/>
                  </a:schemeClr>
                </a:gs>
              </a:gsLst>
              <a:lin ang="5400000" scaled="0"/>
            </a:gradFill>
            <a:ln>
              <a:noFill/>
            </a:ln>
            <a:effectLst/>
          </c:spPr>
          <c:invertIfNegative val="0"/>
          <c:val>
            <c:numRef>
              <c:f>'Sheet1 (2)'!$D$4</c:f>
              <c:numCache>
                <c:formatCode>General</c:formatCode>
                <c:ptCount val="1"/>
                <c:pt idx="0">
                  <c:v>6.7</c:v>
                </c:pt>
              </c:numCache>
            </c:numRef>
          </c:val>
          <c:extLst>
            <c:ext xmlns:c16="http://schemas.microsoft.com/office/drawing/2014/chart" uri="{C3380CC4-5D6E-409C-BE32-E72D297353CC}">
              <c16:uniqueId val="{00000001-0776-4002-8DF7-2209A5292D83}"/>
            </c:ext>
          </c:extLst>
        </c:ser>
        <c:dLbls>
          <c:showLegendKey val="0"/>
          <c:showVal val="0"/>
          <c:showCatName val="0"/>
          <c:showSerName val="0"/>
          <c:showPercent val="0"/>
          <c:showBubbleSize val="0"/>
        </c:dLbls>
        <c:gapWidth val="80"/>
        <c:overlap val="-24"/>
        <c:axId val="2004571007"/>
        <c:axId val="2004561439"/>
      </c:barChart>
      <c:catAx>
        <c:axId val="2004571007"/>
        <c:scaling>
          <c:orientation val="minMax"/>
        </c:scaling>
        <c:delete val="1"/>
        <c:axPos val="b"/>
        <c:numFmt formatCode="General" sourceLinked="1"/>
        <c:majorTickMark val="none"/>
        <c:minorTickMark val="none"/>
        <c:tickLblPos val="nextTo"/>
        <c:crossAx val="2004561439"/>
        <c:crosses val="autoZero"/>
        <c:auto val="1"/>
        <c:lblAlgn val="ctr"/>
        <c:lblOffset val="100"/>
        <c:noMultiLvlLbl val="0"/>
      </c:catAx>
      <c:valAx>
        <c:axId val="2004561439"/>
        <c:scaling>
          <c:orientation val="minMax"/>
          <c:max val="50"/>
        </c:scaling>
        <c:delete val="0"/>
        <c:axPos val="l"/>
        <c:majorGridlines>
          <c:spPr>
            <a:ln w="6350" cap="flat" cmpd="dbl" algn="ctr">
              <a:solidFill>
                <a:schemeClr val="dk1"/>
              </a:solidFill>
              <a:prstDash val="solid"/>
              <a:miter lim="800000"/>
            </a:ln>
            <a:effectLst/>
          </c:spPr>
        </c:majorGridlines>
        <c:title>
          <c:tx>
            <c:rich>
              <a:bodyPr rot="-5400000" spcFirstLastPara="1" vertOverflow="ellipsis" vert="horz" wrap="square" anchor="ctr" anchorCtr="1"/>
              <a:lstStyle/>
              <a:p>
                <a:pPr>
                  <a:defRPr sz="2000" b="1" i="0" u="none" strike="noStrike" kern="1200" baseline="0">
                    <a:solidFill>
                      <a:schemeClr val="tx2"/>
                    </a:solidFill>
                    <a:latin typeface="+mn-lt"/>
                    <a:ea typeface="+mn-ea"/>
                    <a:cs typeface="+mn-cs"/>
                  </a:defRPr>
                </a:pPr>
                <a:r>
                  <a:rPr lang="en-US" sz="2000" dirty="0"/>
                  <a:t>Nightmares per Week</a:t>
                </a:r>
              </a:p>
            </c:rich>
          </c:tx>
          <c:overlay val="0"/>
          <c:spPr>
            <a:noFill/>
            <a:ln>
              <a:noFill/>
            </a:ln>
            <a:effectLst/>
          </c:spPr>
          <c:txPr>
            <a:bodyPr rot="-5400000" spcFirstLastPara="1" vertOverflow="ellipsis" vert="horz" wrap="square" anchor="ctr" anchorCtr="1"/>
            <a:lstStyle/>
            <a:p>
              <a:pPr>
                <a:defRPr sz="2000" b="1" i="0" u="none" strike="noStrike" kern="1200" baseline="0">
                  <a:solidFill>
                    <a:schemeClr val="tx2"/>
                  </a:solidFill>
                  <a:latin typeface="+mn-lt"/>
                  <a:ea typeface="+mn-ea"/>
                  <a:cs typeface="+mn-cs"/>
                </a:defRPr>
              </a:pPr>
              <a:endParaRPr lang="en-US"/>
            </a:p>
          </c:txPr>
        </c:title>
        <c:numFmt formatCode="General" sourceLinked="1"/>
        <c:majorTickMark val="none"/>
        <c:minorTickMark val="none"/>
        <c:tickLblPos val="low"/>
        <c:spPr>
          <a:noFill/>
          <a:ln>
            <a:solidFill>
              <a:schemeClr val="dk1"/>
            </a:solidFill>
          </a:ln>
          <a:effectLst/>
        </c:spPr>
        <c:txPr>
          <a:bodyPr rot="-60000000" spcFirstLastPara="1" vertOverflow="ellipsis" vert="horz" wrap="square" anchor="ctr" anchorCtr="1"/>
          <a:lstStyle/>
          <a:p>
            <a:pPr>
              <a:defRPr sz="1400" b="1" i="0" u="none" strike="noStrike" kern="1200" baseline="0">
                <a:solidFill>
                  <a:schemeClr val="tx2"/>
                </a:solidFill>
                <a:latin typeface="+mn-lt"/>
                <a:ea typeface="+mn-ea"/>
                <a:cs typeface="+mn-cs"/>
              </a:defRPr>
            </a:pPr>
            <a:endParaRPr lang="en-US"/>
          </a:p>
        </c:txPr>
        <c:crossAx val="2004571007"/>
        <c:crosses val="autoZero"/>
        <c:crossBetween val="between"/>
        <c:majorUnit val="10"/>
      </c:valAx>
      <c:spPr>
        <a:noFill/>
        <a:ln>
          <a:solidFill>
            <a:schemeClr val="dk1"/>
          </a:solidFill>
        </a:ln>
        <a:effectLst/>
      </c:spPr>
    </c:plotArea>
    <c:legend>
      <c:legendPos val="b"/>
      <c:layout>
        <c:manualLayout>
          <c:xMode val="edge"/>
          <c:yMode val="edge"/>
          <c:x val="0.26723394286457997"/>
          <c:y val="0.89409667541557303"/>
          <c:w val="0.71616596002422772"/>
          <c:h val="7.8125546806649182E-2"/>
        </c:manualLayout>
      </c:layout>
      <c:overlay val="0"/>
      <c:spPr>
        <a:noFill/>
        <a:ln>
          <a:noFill/>
        </a:ln>
        <a:effectLst/>
      </c:spPr>
      <c:txPr>
        <a:bodyPr rot="0" spcFirstLastPara="1" vertOverflow="ellipsis" vert="horz" wrap="square" anchor="ctr" anchorCtr="1"/>
        <a:lstStyle/>
        <a:p>
          <a:pPr>
            <a:defRPr sz="1600" b="0" i="0" u="none" strike="noStrike" kern="1200" baseline="0">
              <a:solidFill>
                <a:schemeClr val="tx2"/>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v>No Cheese</c:v>
          </c:tx>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a:noFill/>
            </a:ln>
            <a:effectLst/>
          </c:spPr>
          <c:invertIfNegative val="0"/>
          <c:val>
            <c:numRef>
              <c:f>'Sheet1 (2)'!$D$3</c:f>
              <c:numCache>
                <c:formatCode>General</c:formatCode>
                <c:ptCount val="1"/>
                <c:pt idx="0">
                  <c:v>10.9</c:v>
                </c:pt>
              </c:numCache>
            </c:numRef>
          </c:val>
          <c:extLst>
            <c:ext xmlns:c16="http://schemas.microsoft.com/office/drawing/2014/chart" uri="{C3380CC4-5D6E-409C-BE32-E72D297353CC}">
              <c16:uniqueId val="{00000000-0776-4002-8DF7-2209A5292D83}"/>
            </c:ext>
          </c:extLst>
        </c:ser>
        <c:ser>
          <c:idx val="1"/>
          <c:order val="1"/>
          <c:tx>
            <c:v>Cheese</c:v>
          </c:tx>
          <c:spPr>
            <a:gradFill rotWithShape="1">
              <a:gsLst>
                <a:gs pos="0">
                  <a:schemeClr val="accent2">
                    <a:satMod val="103000"/>
                    <a:lumMod val="102000"/>
                    <a:tint val="94000"/>
                  </a:schemeClr>
                </a:gs>
                <a:gs pos="50000">
                  <a:schemeClr val="accent2">
                    <a:satMod val="110000"/>
                    <a:lumMod val="100000"/>
                    <a:shade val="100000"/>
                  </a:schemeClr>
                </a:gs>
                <a:gs pos="100000">
                  <a:schemeClr val="accent2">
                    <a:lumMod val="99000"/>
                    <a:satMod val="120000"/>
                    <a:shade val="78000"/>
                  </a:schemeClr>
                </a:gs>
              </a:gsLst>
              <a:lin ang="5400000" scaled="0"/>
            </a:gradFill>
            <a:ln>
              <a:noFill/>
            </a:ln>
            <a:effectLst/>
          </c:spPr>
          <c:invertIfNegative val="0"/>
          <c:val>
            <c:numRef>
              <c:f>'Sheet1 (2)'!$D$4</c:f>
              <c:numCache>
                <c:formatCode>General</c:formatCode>
                <c:ptCount val="1"/>
                <c:pt idx="0">
                  <c:v>6.7</c:v>
                </c:pt>
              </c:numCache>
            </c:numRef>
          </c:val>
          <c:extLst>
            <c:ext xmlns:c16="http://schemas.microsoft.com/office/drawing/2014/chart" uri="{C3380CC4-5D6E-409C-BE32-E72D297353CC}">
              <c16:uniqueId val="{00000001-0776-4002-8DF7-2209A5292D83}"/>
            </c:ext>
          </c:extLst>
        </c:ser>
        <c:dLbls>
          <c:showLegendKey val="0"/>
          <c:showVal val="0"/>
          <c:showCatName val="0"/>
          <c:showSerName val="0"/>
          <c:showPercent val="0"/>
          <c:showBubbleSize val="0"/>
        </c:dLbls>
        <c:gapWidth val="80"/>
        <c:overlap val="-24"/>
        <c:axId val="2004571007"/>
        <c:axId val="2004561439"/>
      </c:barChart>
      <c:catAx>
        <c:axId val="2004571007"/>
        <c:scaling>
          <c:orientation val="minMax"/>
        </c:scaling>
        <c:delete val="1"/>
        <c:axPos val="b"/>
        <c:numFmt formatCode="General" sourceLinked="1"/>
        <c:majorTickMark val="none"/>
        <c:minorTickMark val="none"/>
        <c:tickLblPos val="nextTo"/>
        <c:crossAx val="2004561439"/>
        <c:crosses val="autoZero"/>
        <c:auto val="1"/>
        <c:lblAlgn val="ctr"/>
        <c:lblOffset val="100"/>
        <c:noMultiLvlLbl val="0"/>
      </c:catAx>
      <c:valAx>
        <c:axId val="2004561439"/>
        <c:scaling>
          <c:orientation val="minMax"/>
          <c:max val="50"/>
        </c:scaling>
        <c:delete val="0"/>
        <c:axPos val="l"/>
        <c:majorGridlines>
          <c:spPr>
            <a:ln w="6350" cap="flat" cmpd="dbl" algn="ctr">
              <a:solidFill>
                <a:schemeClr val="dk1"/>
              </a:solidFill>
              <a:prstDash val="solid"/>
              <a:miter lim="800000"/>
            </a:ln>
            <a:effectLst/>
          </c:spPr>
        </c:majorGridlines>
        <c:title>
          <c:tx>
            <c:rich>
              <a:bodyPr rot="-5400000" spcFirstLastPara="1" vertOverflow="ellipsis" vert="horz" wrap="square" anchor="ctr" anchorCtr="1"/>
              <a:lstStyle/>
              <a:p>
                <a:pPr>
                  <a:defRPr sz="2000" b="1" i="0" u="none" strike="noStrike" kern="1200" baseline="0">
                    <a:solidFill>
                      <a:schemeClr val="tx2"/>
                    </a:solidFill>
                    <a:latin typeface="+mn-lt"/>
                    <a:ea typeface="+mn-ea"/>
                    <a:cs typeface="+mn-cs"/>
                  </a:defRPr>
                </a:pPr>
                <a:r>
                  <a:rPr lang="en-US" sz="2000" dirty="0"/>
                  <a:t>Nightmares per Week</a:t>
                </a:r>
              </a:p>
            </c:rich>
          </c:tx>
          <c:overlay val="0"/>
          <c:spPr>
            <a:noFill/>
            <a:ln>
              <a:noFill/>
            </a:ln>
            <a:effectLst/>
          </c:spPr>
          <c:txPr>
            <a:bodyPr rot="-5400000" spcFirstLastPara="1" vertOverflow="ellipsis" vert="horz" wrap="square" anchor="ctr" anchorCtr="1"/>
            <a:lstStyle/>
            <a:p>
              <a:pPr>
                <a:defRPr sz="2000" b="1" i="0" u="none" strike="noStrike" kern="1200" baseline="0">
                  <a:solidFill>
                    <a:schemeClr val="tx2"/>
                  </a:solidFill>
                  <a:latin typeface="+mn-lt"/>
                  <a:ea typeface="+mn-ea"/>
                  <a:cs typeface="+mn-cs"/>
                </a:defRPr>
              </a:pPr>
              <a:endParaRPr lang="en-US"/>
            </a:p>
          </c:txPr>
        </c:title>
        <c:numFmt formatCode="General" sourceLinked="1"/>
        <c:majorTickMark val="none"/>
        <c:minorTickMark val="none"/>
        <c:tickLblPos val="low"/>
        <c:spPr>
          <a:noFill/>
          <a:ln>
            <a:solidFill>
              <a:schemeClr val="dk1"/>
            </a:solidFill>
          </a:ln>
          <a:effectLst/>
        </c:spPr>
        <c:txPr>
          <a:bodyPr rot="-60000000" spcFirstLastPara="1" vertOverflow="ellipsis" vert="horz" wrap="square" anchor="ctr" anchorCtr="1"/>
          <a:lstStyle/>
          <a:p>
            <a:pPr>
              <a:defRPr sz="1400" b="1" i="0" u="none" strike="noStrike" kern="1200" baseline="0">
                <a:solidFill>
                  <a:schemeClr val="tx2"/>
                </a:solidFill>
                <a:latin typeface="+mn-lt"/>
                <a:ea typeface="+mn-ea"/>
                <a:cs typeface="+mn-cs"/>
              </a:defRPr>
            </a:pPr>
            <a:endParaRPr lang="en-US"/>
          </a:p>
        </c:txPr>
        <c:crossAx val="2004571007"/>
        <c:crosses val="autoZero"/>
        <c:crossBetween val="between"/>
        <c:majorUnit val="10"/>
      </c:valAx>
      <c:spPr>
        <a:noFill/>
        <a:ln>
          <a:solidFill>
            <a:schemeClr val="dk1"/>
          </a:solidFill>
        </a:ln>
        <a:effectLst/>
      </c:spPr>
    </c:plotArea>
    <c:legend>
      <c:legendPos val="b"/>
      <c:layout>
        <c:manualLayout>
          <c:xMode val="edge"/>
          <c:yMode val="edge"/>
          <c:x val="0.26723394286457997"/>
          <c:y val="0.89409667541557303"/>
          <c:w val="0.71616596002422772"/>
          <c:h val="7.8125546806649182E-2"/>
        </c:manualLayout>
      </c:layout>
      <c:overlay val="0"/>
      <c:spPr>
        <a:noFill/>
        <a:ln>
          <a:noFill/>
        </a:ln>
        <a:effectLst/>
      </c:spPr>
      <c:txPr>
        <a:bodyPr rot="0" spcFirstLastPara="1" vertOverflow="ellipsis" vert="horz" wrap="square" anchor="ctr" anchorCtr="1"/>
        <a:lstStyle/>
        <a:p>
          <a:pPr>
            <a:defRPr sz="1600" b="0" i="0" u="none" strike="noStrike" kern="1200" baseline="0">
              <a:solidFill>
                <a:schemeClr val="tx2"/>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v>No Cheese</c:v>
          </c:tx>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a:noFill/>
            </a:ln>
            <a:effectLst/>
          </c:spPr>
          <c:invertIfNegative val="0"/>
          <c:val>
            <c:numRef>
              <c:f>'Sheet1 (2)'!$D$3</c:f>
              <c:numCache>
                <c:formatCode>General</c:formatCode>
                <c:ptCount val="1"/>
                <c:pt idx="0">
                  <c:v>10.9</c:v>
                </c:pt>
              </c:numCache>
            </c:numRef>
          </c:val>
          <c:extLst>
            <c:ext xmlns:c16="http://schemas.microsoft.com/office/drawing/2014/chart" uri="{C3380CC4-5D6E-409C-BE32-E72D297353CC}">
              <c16:uniqueId val="{00000000-6094-45F7-9730-A8BAF5ACA8D7}"/>
            </c:ext>
          </c:extLst>
        </c:ser>
        <c:ser>
          <c:idx val="1"/>
          <c:order val="1"/>
          <c:tx>
            <c:v>Cheese</c:v>
          </c:tx>
          <c:spPr>
            <a:gradFill rotWithShape="1">
              <a:gsLst>
                <a:gs pos="0">
                  <a:schemeClr val="accent2">
                    <a:satMod val="103000"/>
                    <a:lumMod val="102000"/>
                    <a:tint val="94000"/>
                  </a:schemeClr>
                </a:gs>
                <a:gs pos="50000">
                  <a:schemeClr val="accent2">
                    <a:satMod val="110000"/>
                    <a:lumMod val="100000"/>
                    <a:shade val="100000"/>
                  </a:schemeClr>
                </a:gs>
                <a:gs pos="100000">
                  <a:schemeClr val="accent2">
                    <a:lumMod val="99000"/>
                    <a:satMod val="120000"/>
                    <a:shade val="78000"/>
                  </a:schemeClr>
                </a:gs>
              </a:gsLst>
              <a:lin ang="5400000" scaled="0"/>
            </a:gradFill>
            <a:ln>
              <a:noFill/>
            </a:ln>
            <a:effectLst/>
          </c:spPr>
          <c:invertIfNegative val="0"/>
          <c:val>
            <c:numRef>
              <c:f>'Sheet1 (2)'!$D$4</c:f>
              <c:numCache>
                <c:formatCode>General</c:formatCode>
                <c:ptCount val="1"/>
                <c:pt idx="0">
                  <c:v>6.7</c:v>
                </c:pt>
              </c:numCache>
            </c:numRef>
          </c:val>
          <c:extLst>
            <c:ext xmlns:c16="http://schemas.microsoft.com/office/drawing/2014/chart" uri="{C3380CC4-5D6E-409C-BE32-E72D297353CC}">
              <c16:uniqueId val="{00000001-6094-45F7-9730-A8BAF5ACA8D7}"/>
            </c:ext>
          </c:extLst>
        </c:ser>
        <c:dLbls>
          <c:showLegendKey val="0"/>
          <c:showVal val="0"/>
          <c:showCatName val="0"/>
          <c:showSerName val="0"/>
          <c:showPercent val="0"/>
          <c:showBubbleSize val="0"/>
        </c:dLbls>
        <c:gapWidth val="80"/>
        <c:overlap val="-24"/>
        <c:axId val="2004571007"/>
        <c:axId val="2004561439"/>
      </c:barChart>
      <c:catAx>
        <c:axId val="2004571007"/>
        <c:scaling>
          <c:orientation val="minMax"/>
        </c:scaling>
        <c:delete val="1"/>
        <c:axPos val="b"/>
        <c:numFmt formatCode="General" sourceLinked="1"/>
        <c:majorTickMark val="none"/>
        <c:minorTickMark val="none"/>
        <c:tickLblPos val="nextTo"/>
        <c:crossAx val="2004561439"/>
        <c:crosses val="autoZero"/>
        <c:auto val="1"/>
        <c:lblAlgn val="ctr"/>
        <c:lblOffset val="100"/>
        <c:noMultiLvlLbl val="0"/>
      </c:catAx>
      <c:valAx>
        <c:axId val="2004561439"/>
        <c:scaling>
          <c:orientation val="minMax"/>
        </c:scaling>
        <c:delete val="0"/>
        <c:axPos val="l"/>
        <c:majorGridlines>
          <c:spPr>
            <a:ln w="6350" cap="flat" cmpd="sng" algn="ctr">
              <a:solidFill>
                <a:schemeClr val="dk1"/>
              </a:solidFill>
              <a:prstDash val="solid"/>
              <a:miter lim="800000"/>
            </a:ln>
            <a:effectLst/>
          </c:spPr>
        </c:majorGridlines>
        <c:title>
          <c:tx>
            <c:rich>
              <a:bodyPr rot="-5400000" spcFirstLastPara="1" vertOverflow="ellipsis" vert="horz" wrap="square" anchor="ctr" anchorCtr="1"/>
              <a:lstStyle/>
              <a:p>
                <a:pPr>
                  <a:defRPr sz="2000" b="1" i="0" u="none" strike="noStrike" kern="1200" baseline="0">
                    <a:solidFill>
                      <a:schemeClr val="tx2"/>
                    </a:solidFill>
                    <a:latin typeface="+mn-lt"/>
                    <a:ea typeface="+mn-ea"/>
                    <a:cs typeface="+mn-cs"/>
                  </a:defRPr>
                </a:pPr>
                <a:r>
                  <a:rPr lang="en-US" sz="2000" dirty="0"/>
                  <a:t>Nightmares per Week</a:t>
                </a:r>
              </a:p>
            </c:rich>
          </c:tx>
          <c:overlay val="0"/>
          <c:spPr>
            <a:noFill/>
            <a:ln>
              <a:noFill/>
            </a:ln>
            <a:effectLst/>
          </c:spPr>
          <c:txPr>
            <a:bodyPr rot="-5400000" spcFirstLastPara="1" vertOverflow="ellipsis" vert="horz" wrap="square" anchor="ctr" anchorCtr="1"/>
            <a:lstStyle/>
            <a:p>
              <a:pPr>
                <a:defRPr sz="2000" b="1" i="0" u="none" strike="noStrike" kern="1200" baseline="0">
                  <a:solidFill>
                    <a:schemeClr val="tx2"/>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1" i="0" u="none" strike="noStrike" kern="1200" baseline="0">
                <a:solidFill>
                  <a:schemeClr val="tx2"/>
                </a:solidFill>
                <a:latin typeface="+mn-lt"/>
                <a:ea typeface="+mn-ea"/>
                <a:cs typeface="+mn-cs"/>
              </a:defRPr>
            </a:pPr>
            <a:endParaRPr lang="en-US"/>
          </a:p>
        </c:txPr>
        <c:crossAx val="2004571007"/>
        <c:crosses val="autoZero"/>
        <c:crossBetween val="between"/>
        <c:majorUnit val="2.5"/>
      </c:valAx>
      <c:spPr>
        <a:noFill/>
        <a:ln>
          <a:solidFill>
            <a:schemeClr val="dk1"/>
          </a:solidFill>
        </a:ln>
        <a:effectLst/>
      </c:spPr>
    </c:plotArea>
    <c:legend>
      <c:legendPos val="b"/>
      <c:legendEntry>
        <c:idx val="0"/>
        <c:txPr>
          <a:bodyPr rot="0" spcFirstLastPara="1" vertOverflow="ellipsis" vert="horz" wrap="square" anchor="ctr" anchorCtr="1"/>
          <a:lstStyle/>
          <a:p>
            <a:pPr>
              <a:defRPr sz="1600" b="0" i="0" u="none" strike="noStrike" kern="1200" baseline="0">
                <a:solidFill>
                  <a:schemeClr val="tx2"/>
                </a:solidFill>
                <a:latin typeface="+mn-lt"/>
                <a:ea typeface="+mn-ea"/>
                <a:cs typeface="+mn-cs"/>
              </a:defRPr>
            </a:pPr>
            <a:endParaRPr lang="en-US"/>
          </a:p>
        </c:txPr>
      </c:legendEntry>
      <c:legendEntry>
        <c:idx val="1"/>
        <c:txPr>
          <a:bodyPr rot="0" spcFirstLastPara="1" vertOverflow="ellipsis" vert="horz" wrap="square" anchor="ctr" anchorCtr="1"/>
          <a:lstStyle/>
          <a:p>
            <a:pPr>
              <a:defRPr sz="1600" b="0" i="0" u="none" strike="noStrike" kern="1200" baseline="0">
                <a:solidFill>
                  <a:schemeClr val="tx2"/>
                </a:solidFill>
                <a:latin typeface="+mn-lt"/>
                <a:ea typeface="+mn-ea"/>
                <a:cs typeface="+mn-cs"/>
              </a:defRPr>
            </a:pPr>
            <a:endParaRPr lang="en-US"/>
          </a:p>
        </c:txPr>
      </c:legendEntry>
      <c:layout>
        <c:manualLayout>
          <c:xMode val="edge"/>
          <c:yMode val="edge"/>
          <c:x val="0.32470510151748272"/>
          <c:y val="0.87970826488415566"/>
          <c:w val="0.66953057591938936"/>
          <c:h val="7.8125546806649182E-2"/>
        </c:manualLayout>
      </c:layout>
      <c:overlay val="0"/>
      <c:spPr>
        <a:noFill/>
        <a:ln>
          <a:noFill/>
        </a:ln>
        <a:effectLst/>
      </c:spPr>
      <c:txPr>
        <a:bodyPr rot="0" spcFirstLastPara="1" vertOverflow="ellipsis" vert="horz" wrap="square" anchor="ctr" anchorCtr="1"/>
        <a:lstStyle/>
        <a:p>
          <a:pPr>
            <a:defRPr sz="1600" b="0" i="0" u="none" strike="noStrike" kern="1200" baseline="0">
              <a:solidFill>
                <a:schemeClr val="tx2"/>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7">
  <cs:axisTitle>
    <cs:lnRef idx="0"/>
    <cs:fillRef idx="0"/>
    <cs:effectRef idx="0"/>
    <cs:fontRef idx="minor">
      <a:schemeClr val="tx2"/>
    </cs:fontRef>
    <cs:defRPr sz="900"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900" kern="1200"/>
  </cs:chartArea>
  <cs:dataLabel>
    <cs:lnRef idx="0"/>
    <cs:fillRef idx="0"/>
    <cs:effectRef idx="0"/>
    <cs:fontRef idx="minor">
      <a:schemeClr val="tx2"/>
    </cs:fontRef>
    <cs:defRPr sz="900"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lumOff val="2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900"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900"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1600"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900"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900" kern="1200"/>
  </cs:valueAxis>
  <cs:wall>
    <cs:lnRef idx="0"/>
    <cs:fillRef idx="0"/>
    <cs:effectRef idx="0"/>
    <cs:fontRef idx="minor">
      <a:schemeClr val="tx2"/>
    </cs:fontRef>
  </cs:wall>
</cs:chartStyle>
</file>

<file path=ppt/charts/style2.xml><?xml version="1.0" encoding="utf-8"?>
<cs:chartStyle xmlns:cs="http://schemas.microsoft.com/office/drawing/2012/chartStyle" xmlns:a="http://schemas.openxmlformats.org/drawingml/2006/main" id="207">
  <cs:axisTitle>
    <cs:lnRef idx="0"/>
    <cs:fillRef idx="0"/>
    <cs:effectRef idx="0"/>
    <cs:fontRef idx="minor">
      <a:schemeClr val="tx2"/>
    </cs:fontRef>
    <cs:defRPr sz="900"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900" kern="1200"/>
  </cs:chartArea>
  <cs:dataLabel>
    <cs:lnRef idx="0"/>
    <cs:fillRef idx="0"/>
    <cs:effectRef idx="0"/>
    <cs:fontRef idx="minor">
      <a:schemeClr val="tx2"/>
    </cs:fontRef>
    <cs:defRPr sz="900"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lumOff val="2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900"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900"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1600"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900"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900" kern="1200"/>
  </cs:valueAxis>
  <cs:wall>
    <cs:lnRef idx="0"/>
    <cs:fillRef idx="0"/>
    <cs:effectRef idx="0"/>
    <cs:fontRef idx="minor">
      <a:schemeClr val="tx2"/>
    </cs:fontRef>
  </cs:wall>
</cs:chartStyle>
</file>

<file path=ppt/charts/style3.xml><?xml version="1.0" encoding="utf-8"?>
<cs:chartStyle xmlns:cs="http://schemas.microsoft.com/office/drawing/2012/chartStyle" xmlns:a="http://schemas.openxmlformats.org/drawingml/2006/main" id="207">
  <cs:axisTitle>
    <cs:lnRef idx="0"/>
    <cs:fillRef idx="0"/>
    <cs:effectRef idx="0"/>
    <cs:fontRef idx="minor">
      <a:schemeClr val="tx2"/>
    </cs:fontRef>
    <cs:defRPr sz="900"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900" kern="1200"/>
  </cs:chartArea>
  <cs:dataLabel>
    <cs:lnRef idx="0"/>
    <cs:fillRef idx="0"/>
    <cs:effectRef idx="0"/>
    <cs:fontRef idx="minor">
      <a:schemeClr val="tx2"/>
    </cs:fontRef>
    <cs:defRPr sz="900"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lumOff val="2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900"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900"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1600"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900"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900" kern="1200"/>
  </cs:valueAxis>
  <cs:wall>
    <cs:lnRef idx="0"/>
    <cs:fillRef idx="0"/>
    <cs:effectRef idx="0"/>
    <cs:fontRef idx="minor">
      <a:schemeClr val="tx2"/>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56DB043-6CE3-4CB2-B6FE-873FE67297B5}" type="datetimeFigureOut">
              <a:rPr lang="en-US" smtClean="0"/>
              <a:t>8/31/2022</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3FFB341-B4B1-4B36-8913-94DF83C8C93F}" type="slidenum">
              <a:rPr lang="en-US" smtClean="0"/>
              <a:t>‹#›</a:t>
            </a:fld>
            <a:endParaRPr lang="en-US"/>
          </a:p>
        </p:txBody>
      </p:sp>
    </p:spTree>
    <p:extLst>
      <p:ext uri="{BB962C8B-B14F-4D97-AF65-F5344CB8AC3E}">
        <p14:creationId xmlns:p14="http://schemas.microsoft.com/office/powerpoint/2010/main" val="19110707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FDCDC4B-377E-4238-AF18-4C0F29CDA647}" type="slidenum">
              <a:rPr lang="en-US" smtClean="0"/>
              <a:t>1</a:t>
            </a:fld>
            <a:endParaRPr lang="en-US"/>
          </a:p>
        </p:txBody>
      </p:sp>
    </p:spTree>
    <p:extLst>
      <p:ext uri="{BB962C8B-B14F-4D97-AF65-F5344CB8AC3E}">
        <p14:creationId xmlns:p14="http://schemas.microsoft.com/office/powerpoint/2010/main" val="13344082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Write on big sticky notes. Say your name before you talk to help us learn each other’s names. What has changed in this story since 2017. Other </a:t>
            </a:r>
            <a:r>
              <a:rPr lang="en-US"/>
              <a:t>scientific hoaxes? </a:t>
            </a:r>
            <a:endParaRPr lang="en-US" dirty="0"/>
          </a:p>
        </p:txBody>
      </p:sp>
      <p:sp>
        <p:nvSpPr>
          <p:cNvPr id="4" name="Slide Number Placeholder 3"/>
          <p:cNvSpPr>
            <a:spLocks noGrp="1"/>
          </p:cNvSpPr>
          <p:nvPr>
            <p:ph type="sldNum" sz="quarter" idx="5"/>
          </p:nvPr>
        </p:nvSpPr>
        <p:spPr/>
        <p:txBody>
          <a:bodyPr/>
          <a:lstStyle/>
          <a:p>
            <a:fld id="{4FDCDC4B-377E-4238-AF18-4C0F29CDA647}" type="slidenum">
              <a:rPr lang="en-US" smtClean="0"/>
              <a:t>11</a:t>
            </a:fld>
            <a:endParaRPr lang="en-US"/>
          </a:p>
        </p:txBody>
      </p:sp>
    </p:spTree>
    <p:extLst>
      <p:ext uri="{BB962C8B-B14F-4D97-AF65-F5344CB8AC3E}">
        <p14:creationId xmlns:p14="http://schemas.microsoft.com/office/powerpoint/2010/main" val="396253730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How do we learn to recognize reliable sources? Peer review process. These articles are behind a paywall. Like JSTOR, EBSCOhost. Institutions pay the subscription. Movement toward more Open Source. When evaluating a paper, What do you think we should look at to decide? What journal is it published in? Is it peer reviewed? Were the authors biased? Sample size. Controls, especially in human studies. Have the results been reproducible and testable? There are 3 types of scientific studies. 1. Hypo driven, controlled. One variable. It can be difficult to properly control human subjects. 2. Observational study. 3. human clinical trial. These are usually comparing a drug to a placebo. These all have hypothesis. </a:t>
            </a:r>
          </a:p>
        </p:txBody>
      </p:sp>
      <p:sp>
        <p:nvSpPr>
          <p:cNvPr id="4" name="Slide Number Placeholder 3"/>
          <p:cNvSpPr>
            <a:spLocks noGrp="1"/>
          </p:cNvSpPr>
          <p:nvPr>
            <p:ph type="sldNum" sz="quarter" idx="5"/>
          </p:nvPr>
        </p:nvSpPr>
        <p:spPr/>
        <p:txBody>
          <a:bodyPr/>
          <a:lstStyle/>
          <a:p>
            <a:fld id="{13FFB341-B4B1-4B36-8913-94DF83C8C93F}" type="slidenum">
              <a:rPr lang="en-US" smtClean="0"/>
              <a:t>12</a:t>
            </a:fld>
            <a:endParaRPr lang="en-US"/>
          </a:p>
        </p:txBody>
      </p:sp>
    </p:spTree>
    <p:extLst>
      <p:ext uri="{BB962C8B-B14F-4D97-AF65-F5344CB8AC3E}">
        <p14:creationId xmlns:p14="http://schemas.microsoft.com/office/powerpoint/2010/main" val="347076570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a paper has been published, and these criteria are not met, the journal will retract the paper. That is the journal saying it should not have been published. And no future studies should be based on its conclusions. This is a website that keep track of all retracted papers. What do you think is on here?</a:t>
            </a:r>
          </a:p>
        </p:txBody>
      </p:sp>
      <p:sp>
        <p:nvSpPr>
          <p:cNvPr id="4" name="Slide Number Placeholder 3"/>
          <p:cNvSpPr>
            <a:spLocks noGrp="1"/>
          </p:cNvSpPr>
          <p:nvPr>
            <p:ph type="sldNum" sz="quarter" idx="5"/>
          </p:nvPr>
        </p:nvSpPr>
        <p:spPr/>
        <p:txBody>
          <a:bodyPr/>
          <a:lstStyle/>
          <a:p>
            <a:fld id="{13FFB341-B4B1-4B36-8913-94DF83C8C93F}" type="slidenum">
              <a:rPr lang="en-US" smtClean="0"/>
              <a:t>13</a:t>
            </a:fld>
            <a:endParaRPr lang="en-US"/>
          </a:p>
        </p:txBody>
      </p:sp>
    </p:spTree>
    <p:extLst>
      <p:ext uri="{BB962C8B-B14F-4D97-AF65-F5344CB8AC3E}">
        <p14:creationId xmlns:p14="http://schemas.microsoft.com/office/powerpoint/2010/main" val="363448201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an example of a paper that was retracted. A whistleblower from a university said the PhD student who did this study didn’t have as many fish samples as they claimed. The provided this collage of fish sample pics as proof of their number. But what looks suspicious? This 2014 paper was not retracted until 2019. These things are complicated and it is not black and white.</a:t>
            </a:r>
          </a:p>
        </p:txBody>
      </p:sp>
      <p:sp>
        <p:nvSpPr>
          <p:cNvPr id="4" name="Slide Number Placeholder 3"/>
          <p:cNvSpPr>
            <a:spLocks noGrp="1"/>
          </p:cNvSpPr>
          <p:nvPr>
            <p:ph type="sldNum" sz="quarter" idx="5"/>
          </p:nvPr>
        </p:nvSpPr>
        <p:spPr/>
        <p:txBody>
          <a:bodyPr/>
          <a:lstStyle/>
          <a:p>
            <a:fld id="{13FFB341-B4B1-4B36-8913-94DF83C8C93F}" type="slidenum">
              <a:rPr lang="en-US" smtClean="0"/>
              <a:t>14</a:t>
            </a:fld>
            <a:endParaRPr lang="en-US"/>
          </a:p>
        </p:txBody>
      </p:sp>
    </p:spTree>
    <p:extLst>
      <p:ext uri="{BB962C8B-B14F-4D97-AF65-F5344CB8AC3E}">
        <p14:creationId xmlns:p14="http://schemas.microsoft.com/office/powerpoint/2010/main" val="21263852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What does this graph tell us? What kind of graph is it? How do you read a graph? What is the title? What do the axis represent? Variable? Some graphs have legend. Changing the scale of the y-axis to be very high makes the different between the data of the 2 groups. Can manipulate how it is interpreted. How can we improve it? Draw for me. </a:t>
            </a:r>
          </a:p>
        </p:txBody>
      </p:sp>
      <p:sp>
        <p:nvSpPr>
          <p:cNvPr id="4" name="Slide Number Placeholder 3"/>
          <p:cNvSpPr>
            <a:spLocks noGrp="1"/>
          </p:cNvSpPr>
          <p:nvPr>
            <p:ph type="sldNum" sz="quarter" idx="5"/>
          </p:nvPr>
        </p:nvSpPr>
        <p:spPr/>
        <p:txBody>
          <a:bodyPr/>
          <a:lstStyle/>
          <a:p>
            <a:fld id="{4FDCDC4B-377E-4238-AF18-4C0F29CDA647}" type="slidenum">
              <a:rPr lang="en-US" smtClean="0"/>
              <a:t>15</a:t>
            </a:fld>
            <a:endParaRPr lang="en-US"/>
          </a:p>
        </p:txBody>
      </p:sp>
    </p:spTree>
    <p:extLst>
      <p:ext uri="{BB962C8B-B14F-4D97-AF65-F5344CB8AC3E}">
        <p14:creationId xmlns:p14="http://schemas.microsoft.com/office/powerpoint/2010/main" val="31621189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Source for this data? This is the same data but improved graph.</a:t>
            </a:r>
          </a:p>
        </p:txBody>
      </p:sp>
      <p:sp>
        <p:nvSpPr>
          <p:cNvPr id="4" name="Slide Number Placeholder 3"/>
          <p:cNvSpPr>
            <a:spLocks noGrp="1"/>
          </p:cNvSpPr>
          <p:nvPr>
            <p:ph type="sldNum" sz="quarter" idx="5"/>
          </p:nvPr>
        </p:nvSpPr>
        <p:spPr/>
        <p:txBody>
          <a:bodyPr/>
          <a:lstStyle/>
          <a:p>
            <a:fld id="{4FDCDC4B-377E-4238-AF18-4C0F29CDA647}" type="slidenum">
              <a:rPr lang="en-US" smtClean="0"/>
              <a:t>16</a:t>
            </a:fld>
            <a:endParaRPr lang="en-US"/>
          </a:p>
        </p:txBody>
      </p:sp>
    </p:spTree>
    <p:extLst>
      <p:ext uri="{BB962C8B-B14F-4D97-AF65-F5344CB8AC3E}">
        <p14:creationId xmlns:p14="http://schemas.microsoft.com/office/powerpoint/2010/main" val="288861451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FDCDC4B-377E-4238-AF18-4C0F29CDA647}" type="slidenum">
              <a:rPr lang="en-US" smtClean="0"/>
              <a:t>17</a:t>
            </a:fld>
            <a:endParaRPr lang="en-US"/>
          </a:p>
        </p:txBody>
      </p:sp>
    </p:spTree>
    <p:extLst>
      <p:ext uri="{BB962C8B-B14F-4D97-AF65-F5344CB8AC3E}">
        <p14:creationId xmlns:p14="http://schemas.microsoft.com/office/powerpoint/2010/main" val="199651070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 atom is the smallest unit of matter and the smallest unit of an element. This a nitrogen atom. </a:t>
            </a:r>
          </a:p>
        </p:txBody>
      </p:sp>
      <p:sp>
        <p:nvSpPr>
          <p:cNvPr id="4" name="Slide Number Placeholder 3"/>
          <p:cNvSpPr>
            <a:spLocks noGrp="1"/>
          </p:cNvSpPr>
          <p:nvPr>
            <p:ph type="sldNum" sz="quarter" idx="5"/>
          </p:nvPr>
        </p:nvSpPr>
        <p:spPr/>
        <p:txBody>
          <a:bodyPr/>
          <a:lstStyle/>
          <a:p>
            <a:fld id="{4FDCDC4B-377E-4238-AF18-4C0F29CDA647}" type="slidenum">
              <a:rPr lang="en-US" smtClean="0"/>
              <a:t>18</a:t>
            </a:fld>
            <a:endParaRPr lang="en-US"/>
          </a:p>
        </p:txBody>
      </p:sp>
    </p:spTree>
    <p:extLst>
      <p:ext uri="{BB962C8B-B14F-4D97-AF65-F5344CB8AC3E}">
        <p14:creationId xmlns:p14="http://schemas.microsoft.com/office/powerpoint/2010/main" val="193671614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study of life makes sense only within the context of evolution. The big ideas </a:t>
            </a:r>
          </a:p>
        </p:txBody>
      </p:sp>
      <p:sp>
        <p:nvSpPr>
          <p:cNvPr id="4" name="Slide Number Placeholder 3"/>
          <p:cNvSpPr>
            <a:spLocks noGrp="1"/>
          </p:cNvSpPr>
          <p:nvPr>
            <p:ph type="sldNum" sz="quarter" idx="5"/>
          </p:nvPr>
        </p:nvSpPr>
        <p:spPr/>
        <p:txBody>
          <a:bodyPr/>
          <a:lstStyle/>
          <a:p>
            <a:fld id="{4FDCDC4B-377E-4238-AF18-4C0F29CDA647}" type="slidenum">
              <a:rPr lang="en-US" smtClean="0"/>
              <a:t>19</a:t>
            </a:fld>
            <a:endParaRPr lang="en-US"/>
          </a:p>
        </p:txBody>
      </p:sp>
    </p:spTree>
    <p:extLst>
      <p:ext uri="{BB962C8B-B14F-4D97-AF65-F5344CB8AC3E}">
        <p14:creationId xmlns:p14="http://schemas.microsoft.com/office/powerpoint/2010/main" val="400984833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They collected data from the experiments. That information is the results. </a:t>
            </a:r>
          </a:p>
        </p:txBody>
      </p:sp>
      <p:sp>
        <p:nvSpPr>
          <p:cNvPr id="4" name="Slide Number Placeholder 3"/>
          <p:cNvSpPr>
            <a:spLocks noGrp="1"/>
          </p:cNvSpPr>
          <p:nvPr>
            <p:ph type="sldNum" sz="quarter" idx="5"/>
          </p:nvPr>
        </p:nvSpPr>
        <p:spPr/>
        <p:txBody>
          <a:bodyPr/>
          <a:lstStyle/>
          <a:p>
            <a:fld id="{4FDCDC4B-377E-4238-AF18-4C0F29CDA647}" type="slidenum">
              <a:rPr lang="en-US" smtClean="0"/>
              <a:t>20</a:t>
            </a:fld>
            <a:endParaRPr lang="en-US"/>
          </a:p>
        </p:txBody>
      </p:sp>
    </p:spTree>
    <p:extLst>
      <p:ext uri="{BB962C8B-B14F-4D97-AF65-F5344CB8AC3E}">
        <p14:creationId xmlns:p14="http://schemas.microsoft.com/office/powerpoint/2010/main" val="33050306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FDCDC4B-377E-4238-AF18-4C0F29CDA647}" type="slidenum">
              <a:rPr lang="en-US" smtClean="0"/>
              <a:t>2</a:t>
            </a:fld>
            <a:endParaRPr lang="en-US"/>
          </a:p>
        </p:txBody>
      </p:sp>
    </p:spTree>
    <p:extLst>
      <p:ext uri="{BB962C8B-B14F-4D97-AF65-F5344CB8AC3E}">
        <p14:creationId xmlns:p14="http://schemas.microsoft.com/office/powerpoint/2010/main" val="367005535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information will either support or refute the hypothesis. </a:t>
            </a:r>
          </a:p>
        </p:txBody>
      </p:sp>
      <p:sp>
        <p:nvSpPr>
          <p:cNvPr id="4" name="Slide Number Placeholder 3"/>
          <p:cNvSpPr>
            <a:spLocks noGrp="1"/>
          </p:cNvSpPr>
          <p:nvPr>
            <p:ph type="sldNum" sz="quarter" idx="5"/>
          </p:nvPr>
        </p:nvSpPr>
        <p:spPr/>
        <p:txBody>
          <a:bodyPr/>
          <a:lstStyle/>
          <a:p>
            <a:fld id="{4FDCDC4B-377E-4238-AF18-4C0F29CDA647}" type="slidenum">
              <a:rPr lang="en-US" smtClean="0"/>
              <a:t>21</a:t>
            </a:fld>
            <a:endParaRPr lang="en-US"/>
          </a:p>
        </p:txBody>
      </p:sp>
    </p:spTree>
    <p:extLst>
      <p:ext uri="{BB962C8B-B14F-4D97-AF65-F5344CB8AC3E}">
        <p14:creationId xmlns:p14="http://schemas.microsoft.com/office/powerpoint/2010/main" val="410422720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Scientists try to control for variables. </a:t>
            </a:r>
          </a:p>
        </p:txBody>
      </p:sp>
      <p:sp>
        <p:nvSpPr>
          <p:cNvPr id="4" name="Slide Number Placeholder 3"/>
          <p:cNvSpPr>
            <a:spLocks noGrp="1"/>
          </p:cNvSpPr>
          <p:nvPr>
            <p:ph type="sldNum" sz="quarter" idx="5"/>
          </p:nvPr>
        </p:nvSpPr>
        <p:spPr/>
        <p:txBody>
          <a:bodyPr/>
          <a:lstStyle/>
          <a:p>
            <a:fld id="{4FDCDC4B-377E-4238-AF18-4C0F29CDA647}" type="slidenum">
              <a:rPr lang="en-US" smtClean="0"/>
              <a:t>22</a:t>
            </a:fld>
            <a:endParaRPr lang="en-US"/>
          </a:p>
        </p:txBody>
      </p:sp>
    </p:spTree>
    <p:extLst>
      <p:ext uri="{BB962C8B-B14F-4D97-AF65-F5344CB8AC3E}">
        <p14:creationId xmlns:p14="http://schemas.microsoft.com/office/powerpoint/2010/main" val="37825635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are two things changing, so two variables in this experiment. </a:t>
            </a:r>
          </a:p>
        </p:txBody>
      </p:sp>
      <p:sp>
        <p:nvSpPr>
          <p:cNvPr id="4" name="Slide Number Placeholder 3"/>
          <p:cNvSpPr>
            <a:spLocks noGrp="1"/>
          </p:cNvSpPr>
          <p:nvPr>
            <p:ph type="sldNum" sz="quarter" idx="5"/>
          </p:nvPr>
        </p:nvSpPr>
        <p:spPr/>
        <p:txBody>
          <a:bodyPr/>
          <a:lstStyle/>
          <a:p>
            <a:fld id="{4FDCDC4B-377E-4238-AF18-4C0F29CDA647}" type="slidenum">
              <a:rPr lang="en-US" smtClean="0"/>
              <a:t>23</a:t>
            </a:fld>
            <a:endParaRPr lang="en-US"/>
          </a:p>
        </p:txBody>
      </p:sp>
    </p:spTree>
    <p:extLst>
      <p:ext uri="{BB962C8B-B14F-4D97-AF65-F5344CB8AC3E}">
        <p14:creationId xmlns:p14="http://schemas.microsoft.com/office/powerpoint/2010/main" val="230040294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this example, it is the changes in the diabetic symptoms of the dogs. </a:t>
            </a:r>
          </a:p>
        </p:txBody>
      </p:sp>
      <p:sp>
        <p:nvSpPr>
          <p:cNvPr id="4" name="Slide Number Placeholder 3"/>
          <p:cNvSpPr>
            <a:spLocks noGrp="1"/>
          </p:cNvSpPr>
          <p:nvPr>
            <p:ph type="sldNum" sz="quarter" idx="5"/>
          </p:nvPr>
        </p:nvSpPr>
        <p:spPr/>
        <p:txBody>
          <a:bodyPr/>
          <a:lstStyle/>
          <a:p>
            <a:fld id="{4FDCDC4B-377E-4238-AF18-4C0F29CDA647}" type="slidenum">
              <a:rPr lang="en-US" smtClean="0"/>
              <a:t>24</a:t>
            </a:fld>
            <a:endParaRPr lang="en-US"/>
          </a:p>
        </p:txBody>
      </p:sp>
    </p:spTree>
    <p:extLst>
      <p:ext uri="{BB962C8B-B14F-4D97-AF65-F5344CB8AC3E}">
        <p14:creationId xmlns:p14="http://schemas.microsoft.com/office/powerpoint/2010/main" val="316945379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 the final decades of the 19th century, Robert Koch conclusively established that a particular germ could cause a specific disease. He did this by experimentation with anthrax. Using a microscope, Koch examined the blood of cows that had died of anthrax. He observed rod-shaped bacteria and suspected they caused anthrax. When Koch infected mice with blood from anthrax-stricken cows, the mice also developed anthrax</a:t>
            </a:r>
          </a:p>
          <a:p>
            <a:endParaRPr lang="en-US" dirty="0"/>
          </a:p>
        </p:txBody>
      </p:sp>
      <p:sp>
        <p:nvSpPr>
          <p:cNvPr id="4" name="Slide Number Placeholder 3"/>
          <p:cNvSpPr>
            <a:spLocks noGrp="1"/>
          </p:cNvSpPr>
          <p:nvPr>
            <p:ph type="sldNum" sz="quarter" idx="5"/>
          </p:nvPr>
        </p:nvSpPr>
        <p:spPr/>
        <p:txBody>
          <a:bodyPr/>
          <a:lstStyle/>
          <a:p>
            <a:fld id="{4FDCDC4B-377E-4238-AF18-4C0F29CDA647}" type="slidenum">
              <a:rPr lang="en-US" smtClean="0"/>
              <a:t>25</a:t>
            </a:fld>
            <a:endParaRPr lang="en-US"/>
          </a:p>
        </p:txBody>
      </p:sp>
    </p:spTree>
    <p:extLst>
      <p:ext uri="{BB962C8B-B14F-4D97-AF65-F5344CB8AC3E}">
        <p14:creationId xmlns:p14="http://schemas.microsoft.com/office/powerpoint/2010/main" val="308007971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These questions will be similar to your quiz questions next Wed. It will be a mix of fill in the blank, mc, and short answer. And reading graphs. </a:t>
            </a:r>
          </a:p>
        </p:txBody>
      </p:sp>
      <p:sp>
        <p:nvSpPr>
          <p:cNvPr id="4" name="Slide Number Placeholder 3"/>
          <p:cNvSpPr>
            <a:spLocks noGrp="1"/>
          </p:cNvSpPr>
          <p:nvPr>
            <p:ph type="sldNum" sz="quarter" idx="5"/>
          </p:nvPr>
        </p:nvSpPr>
        <p:spPr/>
        <p:txBody>
          <a:bodyPr/>
          <a:lstStyle/>
          <a:p>
            <a:fld id="{4FDCDC4B-377E-4238-AF18-4C0F29CDA647}" type="slidenum">
              <a:rPr lang="en-US" smtClean="0"/>
              <a:t>26</a:t>
            </a:fld>
            <a:endParaRPr lang="en-US"/>
          </a:p>
        </p:txBody>
      </p:sp>
    </p:spTree>
    <p:extLst>
      <p:ext uri="{BB962C8B-B14F-4D97-AF65-F5344CB8AC3E}">
        <p14:creationId xmlns:p14="http://schemas.microsoft.com/office/powerpoint/2010/main" val="349099331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 cells, doesn’t pass on genes/traits. </a:t>
            </a:r>
          </a:p>
        </p:txBody>
      </p:sp>
      <p:sp>
        <p:nvSpPr>
          <p:cNvPr id="4" name="Slide Number Placeholder 3"/>
          <p:cNvSpPr>
            <a:spLocks noGrp="1"/>
          </p:cNvSpPr>
          <p:nvPr>
            <p:ph type="sldNum" sz="quarter" idx="5"/>
          </p:nvPr>
        </p:nvSpPr>
        <p:spPr/>
        <p:txBody>
          <a:bodyPr/>
          <a:lstStyle/>
          <a:p>
            <a:fld id="{13FFB341-B4B1-4B36-8913-94DF83C8C93F}" type="slidenum">
              <a:rPr lang="en-US" smtClean="0"/>
              <a:t>27</a:t>
            </a:fld>
            <a:endParaRPr lang="en-US"/>
          </a:p>
        </p:txBody>
      </p:sp>
    </p:spTree>
    <p:extLst>
      <p:ext uri="{BB962C8B-B14F-4D97-AF65-F5344CB8AC3E}">
        <p14:creationId xmlns:p14="http://schemas.microsoft.com/office/powerpoint/2010/main" val="23447585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group of interacting individuals of one species.</a:t>
            </a:r>
          </a:p>
        </p:txBody>
      </p:sp>
      <p:sp>
        <p:nvSpPr>
          <p:cNvPr id="4" name="Slide Number Placeholder 3"/>
          <p:cNvSpPr>
            <a:spLocks noGrp="1"/>
          </p:cNvSpPr>
          <p:nvPr>
            <p:ph type="sldNum" sz="quarter" idx="5"/>
          </p:nvPr>
        </p:nvSpPr>
        <p:spPr/>
        <p:txBody>
          <a:bodyPr/>
          <a:lstStyle/>
          <a:p>
            <a:fld id="{13FFB341-B4B1-4B36-8913-94DF83C8C93F}" type="slidenum">
              <a:rPr lang="en-US" smtClean="0"/>
              <a:t>28</a:t>
            </a:fld>
            <a:endParaRPr lang="en-US"/>
          </a:p>
        </p:txBody>
      </p:sp>
    </p:spTree>
    <p:extLst>
      <p:ext uri="{BB962C8B-B14F-4D97-AF65-F5344CB8AC3E}">
        <p14:creationId xmlns:p14="http://schemas.microsoft.com/office/powerpoint/2010/main" val="258175446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 hypothesis that has been supported by a large number of experiments. A well-substantiated explanation that is comprehensive and able to explain a great many observations.</a:t>
            </a:r>
          </a:p>
          <a:p>
            <a:endParaRPr lang="en-US" dirty="0"/>
          </a:p>
        </p:txBody>
      </p:sp>
      <p:sp>
        <p:nvSpPr>
          <p:cNvPr id="4" name="Slide Number Placeholder 3"/>
          <p:cNvSpPr>
            <a:spLocks noGrp="1"/>
          </p:cNvSpPr>
          <p:nvPr>
            <p:ph type="sldNum" sz="quarter" idx="5"/>
          </p:nvPr>
        </p:nvSpPr>
        <p:spPr/>
        <p:txBody>
          <a:bodyPr/>
          <a:lstStyle/>
          <a:p>
            <a:fld id="{13FFB341-B4B1-4B36-8913-94DF83C8C93F}" type="slidenum">
              <a:rPr lang="en-US" smtClean="0"/>
              <a:t>29</a:t>
            </a:fld>
            <a:endParaRPr lang="en-US"/>
          </a:p>
        </p:txBody>
      </p:sp>
    </p:spTree>
    <p:extLst>
      <p:ext uri="{BB962C8B-B14F-4D97-AF65-F5344CB8AC3E}">
        <p14:creationId xmlns:p14="http://schemas.microsoft.com/office/powerpoint/2010/main" val="125620574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 more than one variable (diet and sleep routine) was changed. This is not a controlled study.</a:t>
            </a:r>
          </a:p>
        </p:txBody>
      </p:sp>
      <p:sp>
        <p:nvSpPr>
          <p:cNvPr id="4" name="Slide Number Placeholder 3"/>
          <p:cNvSpPr>
            <a:spLocks noGrp="1"/>
          </p:cNvSpPr>
          <p:nvPr>
            <p:ph type="sldNum" sz="quarter" idx="5"/>
          </p:nvPr>
        </p:nvSpPr>
        <p:spPr/>
        <p:txBody>
          <a:bodyPr/>
          <a:lstStyle/>
          <a:p>
            <a:fld id="{13FFB341-B4B1-4B36-8913-94DF83C8C93F}" type="slidenum">
              <a:rPr lang="en-US" smtClean="0"/>
              <a:t>30</a:t>
            </a:fld>
            <a:endParaRPr lang="en-US"/>
          </a:p>
        </p:txBody>
      </p:sp>
    </p:spTree>
    <p:extLst>
      <p:ext uri="{BB962C8B-B14F-4D97-AF65-F5344CB8AC3E}">
        <p14:creationId xmlns:p14="http://schemas.microsoft.com/office/powerpoint/2010/main" val="730826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FDCDC4B-377E-4238-AF18-4C0F29CDA647}" type="slidenum">
              <a:rPr lang="en-US" smtClean="0"/>
              <a:t>3</a:t>
            </a:fld>
            <a:endParaRPr lang="en-US"/>
          </a:p>
        </p:txBody>
      </p:sp>
    </p:spTree>
    <p:extLst>
      <p:ext uri="{BB962C8B-B14F-4D97-AF65-F5344CB8AC3E}">
        <p14:creationId xmlns:p14="http://schemas.microsoft.com/office/powerpoint/2010/main" val="367005535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study was evaluated by qualified and impartial experts prior to being published. </a:t>
            </a:r>
          </a:p>
        </p:txBody>
      </p:sp>
      <p:sp>
        <p:nvSpPr>
          <p:cNvPr id="4" name="Slide Number Placeholder 3"/>
          <p:cNvSpPr>
            <a:spLocks noGrp="1"/>
          </p:cNvSpPr>
          <p:nvPr>
            <p:ph type="sldNum" sz="quarter" idx="5"/>
          </p:nvPr>
        </p:nvSpPr>
        <p:spPr/>
        <p:txBody>
          <a:bodyPr/>
          <a:lstStyle/>
          <a:p>
            <a:fld id="{13FFB341-B4B1-4B36-8913-94DF83C8C93F}" type="slidenum">
              <a:rPr lang="en-US" smtClean="0"/>
              <a:t>31</a:t>
            </a:fld>
            <a:endParaRPr lang="en-US"/>
          </a:p>
        </p:txBody>
      </p:sp>
    </p:spTree>
    <p:extLst>
      <p:ext uri="{BB962C8B-B14F-4D97-AF65-F5344CB8AC3E}">
        <p14:creationId xmlns:p14="http://schemas.microsoft.com/office/powerpoint/2010/main" val="109915696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Photosynthesis, decomposition, eat plants, animals, bacteria</a:t>
            </a:r>
          </a:p>
        </p:txBody>
      </p:sp>
      <p:sp>
        <p:nvSpPr>
          <p:cNvPr id="4" name="Slide Number Placeholder 3"/>
          <p:cNvSpPr>
            <a:spLocks noGrp="1"/>
          </p:cNvSpPr>
          <p:nvPr>
            <p:ph type="sldNum" sz="quarter" idx="5"/>
          </p:nvPr>
        </p:nvSpPr>
        <p:spPr/>
        <p:txBody>
          <a:bodyPr/>
          <a:lstStyle/>
          <a:p>
            <a:fld id="{13FFB341-B4B1-4B36-8913-94DF83C8C93F}" type="slidenum">
              <a:rPr lang="en-US" smtClean="0"/>
              <a:t>32</a:t>
            </a:fld>
            <a:endParaRPr lang="en-US"/>
          </a:p>
        </p:txBody>
      </p:sp>
    </p:spTree>
    <p:extLst>
      <p:ext uri="{BB962C8B-B14F-4D97-AF65-F5344CB8AC3E}">
        <p14:creationId xmlns:p14="http://schemas.microsoft.com/office/powerpoint/2010/main" val="56947370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3FFB341-B4B1-4B36-8913-94DF83C8C93F}" type="slidenum">
              <a:rPr lang="en-US" smtClean="0"/>
              <a:t>33</a:t>
            </a:fld>
            <a:endParaRPr lang="en-US"/>
          </a:p>
        </p:txBody>
      </p:sp>
    </p:spTree>
    <p:extLst>
      <p:ext uri="{BB962C8B-B14F-4D97-AF65-F5344CB8AC3E}">
        <p14:creationId xmlns:p14="http://schemas.microsoft.com/office/powerpoint/2010/main" val="187187528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 have more snacks. We can talk about the quiz or any questions you have. </a:t>
            </a:r>
          </a:p>
        </p:txBody>
      </p:sp>
      <p:sp>
        <p:nvSpPr>
          <p:cNvPr id="4" name="Slide Number Placeholder 3"/>
          <p:cNvSpPr>
            <a:spLocks noGrp="1"/>
          </p:cNvSpPr>
          <p:nvPr>
            <p:ph type="sldNum" sz="quarter" idx="5"/>
          </p:nvPr>
        </p:nvSpPr>
        <p:spPr/>
        <p:txBody>
          <a:bodyPr/>
          <a:lstStyle/>
          <a:p>
            <a:fld id="{13FFB341-B4B1-4B36-8913-94DF83C8C93F}" type="slidenum">
              <a:rPr lang="en-US" smtClean="0"/>
              <a:t>34</a:t>
            </a:fld>
            <a:endParaRPr lang="en-US"/>
          </a:p>
        </p:txBody>
      </p:sp>
    </p:spTree>
    <p:extLst>
      <p:ext uri="{BB962C8B-B14F-4D97-AF65-F5344CB8AC3E}">
        <p14:creationId xmlns:p14="http://schemas.microsoft.com/office/powerpoint/2010/main" val="284898838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Colored pencil, crayons. 3 points.</a:t>
            </a:r>
          </a:p>
        </p:txBody>
      </p:sp>
      <p:sp>
        <p:nvSpPr>
          <p:cNvPr id="4" name="Slide Number Placeholder 3"/>
          <p:cNvSpPr>
            <a:spLocks noGrp="1"/>
          </p:cNvSpPr>
          <p:nvPr>
            <p:ph type="sldNum" sz="quarter" idx="5"/>
          </p:nvPr>
        </p:nvSpPr>
        <p:spPr/>
        <p:txBody>
          <a:bodyPr/>
          <a:lstStyle/>
          <a:p>
            <a:fld id="{13FFB341-B4B1-4B36-8913-94DF83C8C93F}" type="slidenum">
              <a:rPr lang="en-US" smtClean="0"/>
              <a:t>35</a:t>
            </a:fld>
            <a:endParaRPr lang="en-US"/>
          </a:p>
        </p:txBody>
      </p:sp>
    </p:spTree>
    <p:extLst>
      <p:ext uri="{BB962C8B-B14F-4D97-AF65-F5344CB8AC3E}">
        <p14:creationId xmlns:p14="http://schemas.microsoft.com/office/powerpoint/2010/main" val="26953155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FDCDC4B-377E-4238-AF18-4C0F29CDA647}" type="slidenum">
              <a:rPr lang="en-US" smtClean="0"/>
              <a:t>5</a:t>
            </a:fld>
            <a:endParaRPr lang="en-US"/>
          </a:p>
        </p:txBody>
      </p:sp>
    </p:spTree>
    <p:extLst>
      <p:ext uri="{BB962C8B-B14F-4D97-AF65-F5344CB8AC3E}">
        <p14:creationId xmlns:p14="http://schemas.microsoft.com/office/powerpoint/2010/main" val="36700553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Military claimed to have developed a cure for HIV and Hepatitis C. This was in 2014, and there was political and social unrest. The military was trying to take over. Scientists in Egypt and the rest of the world condemned the announcement. They made it clear nothing valid had been published on the experiments/clinical trials done to create this cure before. They also claimed that the viruses emitted electromagnetic signals and by detecting these using an antenna, they could diagnose someone as positive. </a:t>
            </a:r>
          </a:p>
        </p:txBody>
      </p:sp>
      <p:sp>
        <p:nvSpPr>
          <p:cNvPr id="4" name="Slide Number Placeholder 3"/>
          <p:cNvSpPr>
            <a:spLocks noGrp="1"/>
          </p:cNvSpPr>
          <p:nvPr>
            <p:ph type="sldNum" sz="quarter" idx="5"/>
          </p:nvPr>
        </p:nvSpPr>
        <p:spPr/>
        <p:txBody>
          <a:bodyPr/>
          <a:lstStyle/>
          <a:p>
            <a:fld id="{4FDCDC4B-377E-4238-AF18-4C0F29CDA647}" type="slidenum">
              <a:rPr lang="en-US" smtClean="0"/>
              <a:t>6</a:t>
            </a:fld>
            <a:endParaRPr lang="en-US"/>
          </a:p>
        </p:txBody>
      </p:sp>
    </p:spTree>
    <p:extLst>
      <p:ext uri="{BB962C8B-B14F-4D97-AF65-F5344CB8AC3E}">
        <p14:creationId xmlns:p14="http://schemas.microsoft.com/office/powerpoint/2010/main" val="41899545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Predatory publisher and conference organizer. The conferences do not exist. It is scary because this website looks good at first glance. They claim to have members and speakers that have never been associated with them. Steal $ and ideas. There are many fraudulent organizations like them. The HIV and Hep C cure claims seem silly, but these ideas are not new. These viruses have a lot of stigma around them, and education on how they are spread is not accessible to everyone. During this time HIV and Hep C infection rates were rising in Egypt. </a:t>
            </a:r>
          </a:p>
        </p:txBody>
      </p:sp>
      <p:sp>
        <p:nvSpPr>
          <p:cNvPr id="4" name="Slide Number Placeholder 3"/>
          <p:cNvSpPr>
            <a:spLocks noGrp="1"/>
          </p:cNvSpPr>
          <p:nvPr>
            <p:ph type="sldNum" sz="quarter" idx="5"/>
          </p:nvPr>
        </p:nvSpPr>
        <p:spPr/>
        <p:txBody>
          <a:bodyPr/>
          <a:lstStyle/>
          <a:p>
            <a:fld id="{13FFB341-B4B1-4B36-8913-94DF83C8C93F}" type="slidenum">
              <a:rPr lang="en-US" smtClean="0"/>
              <a:t>7</a:t>
            </a:fld>
            <a:endParaRPr lang="en-US"/>
          </a:p>
        </p:txBody>
      </p:sp>
    </p:spTree>
    <p:extLst>
      <p:ext uri="{BB962C8B-B14F-4D97-AF65-F5344CB8AC3E}">
        <p14:creationId xmlns:p14="http://schemas.microsoft.com/office/powerpoint/2010/main" val="12672412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What is the source of the article you just read? With about 30,000 members. Must pay to join and demonstrate you are a student, trainee, or researcher. </a:t>
            </a:r>
          </a:p>
        </p:txBody>
      </p:sp>
      <p:sp>
        <p:nvSpPr>
          <p:cNvPr id="4" name="Slide Number Placeholder 3"/>
          <p:cNvSpPr>
            <a:spLocks noGrp="1"/>
          </p:cNvSpPr>
          <p:nvPr>
            <p:ph type="sldNum" sz="quarter" idx="5"/>
          </p:nvPr>
        </p:nvSpPr>
        <p:spPr/>
        <p:txBody>
          <a:bodyPr/>
          <a:lstStyle/>
          <a:p>
            <a:fld id="{4FDCDC4B-377E-4238-AF18-4C0F29CDA647}" type="slidenum">
              <a:rPr lang="en-US" smtClean="0"/>
              <a:t>8</a:t>
            </a:fld>
            <a:endParaRPr lang="en-US"/>
          </a:p>
        </p:txBody>
      </p:sp>
    </p:spTree>
    <p:extLst>
      <p:ext uri="{BB962C8B-B14F-4D97-AF65-F5344CB8AC3E}">
        <p14:creationId xmlns:p14="http://schemas.microsoft.com/office/powerpoint/2010/main" val="17708916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HIV was identified in 1983. HCV 1989. HCV usually spread by infected blood. Treatment is oral medication. There is no vaccine for HIV or HCV.</a:t>
            </a:r>
          </a:p>
        </p:txBody>
      </p:sp>
      <p:sp>
        <p:nvSpPr>
          <p:cNvPr id="4" name="Slide Number Placeholder 3"/>
          <p:cNvSpPr>
            <a:spLocks noGrp="1"/>
          </p:cNvSpPr>
          <p:nvPr>
            <p:ph type="sldNum" sz="quarter" idx="5"/>
          </p:nvPr>
        </p:nvSpPr>
        <p:spPr/>
        <p:txBody>
          <a:bodyPr/>
          <a:lstStyle/>
          <a:p>
            <a:fld id="{4FDCDC4B-377E-4238-AF18-4C0F29CDA647}" type="slidenum">
              <a:rPr lang="en-US" smtClean="0"/>
              <a:t>9</a:t>
            </a:fld>
            <a:endParaRPr lang="en-US"/>
          </a:p>
        </p:txBody>
      </p:sp>
    </p:spTree>
    <p:extLst>
      <p:ext uri="{BB962C8B-B14F-4D97-AF65-F5344CB8AC3E}">
        <p14:creationId xmlns:p14="http://schemas.microsoft.com/office/powerpoint/2010/main" val="38562647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Dr. Hussein’s </a:t>
            </a:r>
            <a:r>
              <a:rPr lang="en-US" dirty="0" err="1"/>
              <a:t>youtube</a:t>
            </a:r>
            <a:r>
              <a:rPr lang="en-US" dirty="0"/>
              <a:t> videos. He has made video on viral outbreaks on Zika and Ebola, and, most recently, on COVID.</a:t>
            </a:r>
          </a:p>
        </p:txBody>
      </p:sp>
      <p:sp>
        <p:nvSpPr>
          <p:cNvPr id="4" name="Slide Number Placeholder 3"/>
          <p:cNvSpPr>
            <a:spLocks noGrp="1"/>
          </p:cNvSpPr>
          <p:nvPr>
            <p:ph type="sldNum" sz="quarter" idx="5"/>
          </p:nvPr>
        </p:nvSpPr>
        <p:spPr/>
        <p:txBody>
          <a:bodyPr/>
          <a:lstStyle/>
          <a:p>
            <a:fld id="{13FFB341-B4B1-4B36-8913-94DF83C8C93F}" type="slidenum">
              <a:rPr lang="en-US" smtClean="0"/>
              <a:t>10</a:t>
            </a:fld>
            <a:endParaRPr lang="en-US"/>
          </a:p>
        </p:txBody>
      </p:sp>
    </p:spTree>
    <p:extLst>
      <p:ext uri="{BB962C8B-B14F-4D97-AF65-F5344CB8AC3E}">
        <p14:creationId xmlns:p14="http://schemas.microsoft.com/office/powerpoint/2010/main" val="13136882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779A30-DEFD-423A-B9BD-A6A6BD8A16A3}" type="datetimeFigureOut">
              <a:rPr lang="en-US" smtClean="0"/>
              <a:t>8/31/2022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71AC0C8-AEF6-4F7C-B257-2D98578A3B7C}" type="slidenum">
              <a:rPr lang="en-US" smtClean="0"/>
              <a:t>‹#›</a:t>
            </a:fld>
            <a:endParaRPr lang="en-US"/>
          </a:p>
        </p:txBody>
      </p:sp>
    </p:spTree>
    <p:extLst>
      <p:ext uri="{BB962C8B-B14F-4D97-AF65-F5344CB8AC3E}">
        <p14:creationId xmlns:p14="http://schemas.microsoft.com/office/powerpoint/2010/main" val="17856225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779A30-DEFD-423A-B9BD-A6A6BD8A16A3}" type="datetimeFigureOut">
              <a:rPr lang="en-US" smtClean="0"/>
              <a:t>8/31/2022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71AC0C8-AEF6-4F7C-B257-2D98578A3B7C}" type="slidenum">
              <a:rPr lang="en-US" smtClean="0"/>
              <a:t>‹#›</a:t>
            </a:fld>
            <a:endParaRPr lang="en-US"/>
          </a:p>
        </p:txBody>
      </p:sp>
    </p:spTree>
    <p:extLst>
      <p:ext uri="{BB962C8B-B14F-4D97-AF65-F5344CB8AC3E}">
        <p14:creationId xmlns:p14="http://schemas.microsoft.com/office/powerpoint/2010/main" val="6742346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779A30-DEFD-423A-B9BD-A6A6BD8A16A3}" type="datetimeFigureOut">
              <a:rPr lang="en-US" smtClean="0"/>
              <a:t>8/31/2022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71AC0C8-AEF6-4F7C-B257-2D98578A3B7C}" type="slidenum">
              <a:rPr lang="en-US" smtClean="0"/>
              <a:t>‹#›</a:t>
            </a:fld>
            <a:endParaRPr lang="en-US"/>
          </a:p>
        </p:txBody>
      </p:sp>
    </p:spTree>
    <p:extLst>
      <p:ext uri="{BB962C8B-B14F-4D97-AF65-F5344CB8AC3E}">
        <p14:creationId xmlns:p14="http://schemas.microsoft.com/office/powerpoint/2010/main" val="7761121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779A30-DEFD-423A-B9BD-A6A6BD8A16A3}" type="datetimeFigureOut">
              <a:rPr lang="en-US" smtClean="0"/>
              <a:t>8/31/2022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71AC0C8-AEF6-4F7C-B257-2D98578A3B7C}" type="slidenum">
              <a:rPr lang="en-US" smtClean="0"/>
              <a:t>‹#›</a:t>
            </a:fld>
            <a:endParaRPr lang="en-US"/>
          </a:p>
        </p:txBody>
      </p:sp>
    </p:spTree>
    <p:extLst>
      <p:ext uri="{BB962C8B-B14F-4D97-AF65-F5344CB8AC3E}">
        <p14:creationId xmlns:p14="http://schemas.microsoft.com/office/powerpoint/2010/main" val="25650427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779A30-DEFD-423A-B9BD-A6A6BD8A16A3}" type="datetimeFigureOut">
              <a:rPr lang="en-US" smtClean="0"/>
              <a:t>8/31/2022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71AC0C8-AEF6-4F7C-B257-2D98578A3B7C}" type="slidenum">
              <a:rPr lang="en-US" smtClean="0"/>
              <a:t>‹#›</a:t>
            </a:fld>
            <a:endParaRPr lang="en-US"/>
          </a:p>
        </p:txBody>
      </p:sp>
    </p:spTree>
    <p:extLst>
      <p:ext uri="{BB962C8B-B14F-4D97-AF65-F5344CB8AC3E}">
        <p14:creationId xmlns:p14="http://schemas.microsoft.com/office/powerpoint/2010/main" val="30847441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6779A30-DEFD-423A-B9BD-A6A6BD8A16A3}" type="datetimeFigureOut">
              <a:rPr lang="en-US" smtClean="0"/>
              <a:t>8/31/2022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71AC0C8-AEF6-4F7C-B257-2D98578A3B7C}" type="slidenum">
              <a:rPr lang="en-US" smtClean="0"/>
              <a:t>‹#›</a:t>
            </a:fld>
            <a:endParaRPr lang="en-US"/>
          </a:p>
        </p:txBody>
      </p:sp>
    </p:spTree>
    <p:extLst>
      <p:ext uri="{BB962C8B-B14F-4D97-AF65-F5344CB8AC3E}">
        <p14:creationId xmlns:p14="http://schemas.microsoft.com/office/powerpoint/2010/main" val="22559707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779A30-DEFD-423A-B9BD-A6A6BD8A16A3}" type="datetimeFigureOut">
              <a:rPr lang="en-US" smtClean="0"/>
              <a:t>8/31/2022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71AC0C8-AEF6-4F7C-B257-2D98578A3B7C}" type="slidenum">
              <a:rPr lang="en-US" smtClean="0"/>
              <a:t>‹#›</a:t>
            </a:fld>
            <a:endParaRPr lang="en-US"/>
          </a:p>
        </p:txBody>
      </p:sp>
    </p:spTree>
    <p:extLst>
      <p:ext uri="{BB962C8B-B14F-4D97-AF65-F5344CB8AC3E}">
        <p14:creationId xmlns:p14="http://schemas.microsoft.com/office/powerpoint/2010/main" val="6794613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779A30-DEFD-423A-B9BD-A6A6BD8A16A3}" type="datetimeFigureOut">
              <a:rPr lang="en-US" smtClean="0"/>
              <a:t>8/31/2022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71AC0C8-AEF6-4F7C-B257-2D98578A3B7C}" type="slidenum">
              <a:rPr lang="en-US" smtClean="0"/>
              <a:t>‹#›</a:t>
            </a:fld>
            <a:endParaRPr lang="en-US"/>
          </a:p>
        </p:txBody>
      </p:sp>
    </p:spTree>
    <p:extLst>
      <p:ext uri="{BB962C8B-B14F-4D97-AF65-F5344CB8AC3E}">
        <p14:creationId xmlns:p14="http://schemas.microsoft.com/office/powerpoint/2010/main" val="36549125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779A30-DEFD-423A-B9BD-A6A6BD8A16A3}" type="datetimeFigureOut">
              <a:rPr lang="en-US" smtClean="0"/>
              <a:t>8/31/2022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71AC0C8-AEF6-4F7C-B257-2D98578A3B7C}" type="slidenum">
              <a:rPr lang="en-US" smtClean="0"/>
              <a:t>‹#›</a:t>
            </a:fld>
            <a:endParaRPr lang="en-US"/>
          </a:p>
        </p:txBody>
      </p:sp>
    </p:spTree>
    <p:extLst>
      <p:ext uri="{BB962C8B-B14F-4D97-AF65-F5344CB8AC3E}">
        <p14:creationId xmlns:p14="http://schemas.microsoft.com/office/powerpoint/2010/main" val="34330102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6779A30-DEFD-423A-B9BD-A6A6BD8A16A3}" type="datetimeFigureOut">
              <a:rPr lang="en-US" smtClean="0"/>
              <a:t>8/31/2022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71AC0C8-AEF6-4F7C-B257-2D98578A3B7C}" type="slidenum">
              <a:rPr lang="en-US" smtClean="0"/>
              <a:t>‹#›</a:t>
            </a:fld>
            <a:endParaRPr lang="en-US"/>
          </a:p>
        </p:txBody>
      </p:sp>
    </p:spTree>
    <p:extLst>
      <p:ext uri="{BB962C8B-B14F-4D97-AF65-F5344CB8AC3E}">
        <p14:creationId xmlns:p14="http://schemas.microsoft.com/office/powerpoint/2010/main" val="39099407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6779A30-DEFD-423A-B9BD-A6A6BD8A16A3}" type="datetimeFigureOut">
              <a:rPr lang="en-US" smtClean="0"/>
              <a:t>8/31/2022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71AC0C8-AEF6-4F7C-B257-2D98578A3B7C}" type="slidenum">
              <a:rPr lang="en-US" smtClean="0"/>
              <a:t>‹#›</a:t>
            </a:fld>
            <a:endParaRPr lang="en-US"/>
          </a:p>
        </p:txBody>
      </p:sp>
    </p:spTree>
    <p:extLst>
      <p:ext uri="{BB962C8B-B14F-4D97-AF65-F5344CB8AC3E}">
        <p14:creationId xmlns:p14="http://schemas.microsoft.com/office/powerpoint/2010/main" val="29012708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6779A30-DEFD-423A-B9BD-A6A6BD8A16A3}" type="datetimeFigureOut">
              <a:rPr lang="en-US" smtClean="0"/>
              <a:t>8/31/2022</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71AC0C8-AEF6-4F7C-B257-2D98578A3B7C}" type="slidenum">
              <a:rPr lang="en-US" smtClean="0"/>
              <a:t>‹#›</a:t>
            </a:fld>
            <a:endParaRPr lang="en-US"/>
          </a:p>
        </p:txBody>
      </p:sp>
    </p:spTree>
    <p:extLst>
      <p:ext uri="{BB962C8B-B14F-4D97-AF65-F5344CB8AC3E}">
        <p14:creationId xmlns:p14="http://schemas.microsoft.com/office/powerpoint/2010/main" val="383901149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jpeg"/></Relationships>
</file>

<file path=ppt/slides/_rels/slide1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jpeg"/></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jpeg"/></Relationships>
</file>

<file path=ppt/slides/_rels/slide1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1.jpeg"/><Relationship Id="rId4" Type="http://schemas.openxmlformats.org/officeDocument/2006/relationships/chart" Target="../charts/chart3.xml"/></Relationships>
</file>

<file path=ppt/slides/_rels/slide1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13.jpeg"/></Relationships>
</file>

<file path=ppt/slides/_rels/slide1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1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s://www.jayegardiner.com/tradingcards.html" TargetMode="External"/><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2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jpeg"/><Relationship Id="rId7" Type="http://schemas.openxmlformats.org/officeDocument/2006/relationships/image" Target="../media/image18.sv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17.png"/><Relationship Id="rId11" Type="http://schemas.openxmlformats.org/officeDocument/2006/relationships/image" Target="../media/image22.svg"/><Relationship Id="rId5" Type="http://schemas.openxmlformats.org/officeDocument/2006/relationships/image" Target="../media/image16.svg"/><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svg"/></Relationships>
</file>

<file path=ppt/slides/_rels/slide2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www.jayegardiner.com/tradingcards.html" TargetMode="External"/><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3.jpg"/></Relationships>
</file>

<file path=ppt/slides/_rels/slide3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jpe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177509-1092-71C1-CED9-BF663E6A94A0}"/>
              </a:ext>
            </a:extLst>
          </p:cNvPr>
          <p:cNvSpPr>
            <a:spLocks noGrp="1"/>
          </p:cNvSpPr>
          <p:nvPr>
            <p:ph type="title"/>
          </p:nvPr>
        </p:nvSpPr>
        <p:spPr>
          <a:xfrm>
            <a:off x="646043" y="586409"/>
            <a:ext cx="7988577" cy="5864087"/>
          </a:xfrm>
        </p:spPr>
        <p:txBody>
          <a:bodyPr>
            <a:noAutofit/>
          </a:bodyPr>
          <a:lstStyle/>
          <a:p>
            <a:pPr algn="ctr"/>
            <a:r>
              <a:rPr lang="en-US" sz="4800" b="1" dirty="0"/>
              <a:t>BI 101:</a:t>
            </a:r>
            <a:br>
              <a:rPr lang="en-US" sz="4800" b="1" dirty="0"/>
            </a:br>
            <a:r>
              <a:rPr lang="en-US" sz="4800" b="1" dirty="0"/>
              <a:t>Pseudoscience, Graphs, and Sources </a:t>
            </a:r>
            <a:br>
              <a:rPr lang="en-US" sz="5400" b="1" dirty="0"/>
            </a:br>
            <a:br>
              <a:rPr lang="en-US" sz="5400" b="1" dirty="0"/>
            </a:br>
            <a:br>
              <a:rPr lang="en-US" sz="4800" b="1" dirty="0"/>
            </a:br>
            <a:r>
              <a:rPr lang="en-US" sz="2400" dirty="0"/>
              <a:t>Wednesday August 31</a:t>
            </a:r>
            <a:r>
              <a:rPr lang="en-US" sz="2400" baseline="30000" dirty="0"/>
              <a:t>st</a:t>
            </a:r>
            <a:r>
              <a:rPr lang="en-US" sz="2400" dirty="0"/>
              <a:t>, 2022</a:t>
            </a:r>
            <a:br>
              <a:rPr lang="en-US" sz="2400" dirty="0"/>
            </a:br>
            <a:r>
              <a:rPr lang="en-US" sz="2400" dirty="0"/>
              <a:t>SSC 138</a:t>
            </a:r>
            <a:endParaRPr lang="en-US" sz="5400" dirty="0"/>
          </a:p>
        </p:txBody>
      </p:sp>
      <p:pic>
        <p:nvPicPr>
          <p:cNvPr id="4" name="Picture 3">
            <a:extLst>
              <a:ext uri="{FF2B5EF4-FFF2-40B4-BE49-F238E27FC236}">
                <a16:creationId xmlns:a16="http://schemas.microsoft.com/office/drawing/2014/main" id="{C8EFFEBF-A2C9-186D-40CC-B1306C6A896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823034" y="89687"/>
            <a:ext cx="1080135" cy="1550035"/>
          </a:xfrm>
          <a:prstGeom prst="rect">
            <a:avLst/>
          </a:prstGeom>
          <a:noFill/>
          <a:ln>
            <a:noFill/>
          </a:ln>
        </p:spPr>
      </p:pic>
    </p:spTree>
    <p:extLst>
      <p:ext uri="{BB962C8B-B14F-4D97-AF65-F5344CB8AC3E}">
        <p14:creationId xmlns:p14="http://schemas.microsoft.com/office/powerpoint/2010/main" val="21023884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12435D-9A4F-C537-5D5D-E3ACA3BAD119}"/>
              </a:ext>
            </a:extLst>
          </p:cNvPr>
          <p:cNvSpPr>
            <a:spLocks noGrp="1"/>
          </p:cNvSpPr>
          <p:nvPr>
            <p:ph type="title"/>
          </p:nvPr>
        </p:nvSpPr>
        <p:spPr/>
        <p:txBody>
          <a:bodyPr/>
          <a:lstStyle/>
          <a:p>
            <a:pPr algn="ctr"/>
            <a:r>
              <a:rPr lang="en-US" dirty="0"/>
              <a:t>Dr. Hussein’s YouTube Channel</a:t>
            </a:r>
          </a:p>
        </p:txBody>
      </p:sp>
      <p:sp>
        <p:nvSpPr>
          <p:cNvPr id="3" name="Content Placeholder 2">
            <a:extLst>
              <a:ext uri="{FF2B5EF4-FFF2-40B4-BE49-F238E27FC236}">
                <a16:creationId xmlns:a16="http://schemas.microsoft.com/office/drawing/2014/main" id="{804A8EE8-DCE0-D21B-002B-BECE216BB8A6}"/>
              </a:ext>
            </a:extLst>
          </p:cNvPr>
          <p:cNvSpPr>
            <a:spLocks noGrp="1"/>
          </p:cNvSpPr>
          <p:nvPr>
            <p:ph idx="1"/>
          </p:nvPr>
        </p:nvSpPr>
        <p:spPr/>
        <p:txBody>
          <a:bodyPr/>
          <a:lstStyle/>
          <a:p>
            <a:endParaRPr lang="en-US"/>
          </a:p>
        </p:txBody>
      </p:sp>
      <p:pic>
        <p:nvPicPr>
          <p:cNvPr id="5" name="Picture 4">
            <a:extLst>
              <a:ext uri="{FF2B5EF4-FFF2-40B4-BE49-F238E27FC236}">
                <a16:creationId xmlns:a16="http://schemas.microsoft.com/office/drawing/2014/main" id="{86DE986C-DC54-B126-3F33-BB40865A7F70}"/>
              </a:ext>
            </a:extLst>
          </p:cNvPr>
          <p:cNvPicPr>
            <a:picLocks noChangeAspect="1"/>
          </p:cNvPicPr>
          <p:nvPr/>
        </p:nvPicPr>
        <p:blipFill>
          <a:blip r:embed="rId3"/>
          <a:stretch>
            <a:fillRect/>
          </a:stretch>
        </p:blipFill>
        <p:spPr>
          <a:xfrm>
            <a:off x="0" y="1219745"/>
            <a:ext cx="9144000" cy="4418509"/>
          </a:xfrm>
          <a:prstGeom prst="rect">
            <a:avLst/>
          </a:prstGeom>
        </p:spPr>
      </p:pic>
      <p:sp>
        <p:nvSpPr>
          <p:cNvPr id="7" name="TextBox 6">
            <a:extLst>
              <a:ext uri="{FF2B5EF4-FFF2-40B4-BE49-F238E27FC236}">
                <a16:creationId xmlns:a16="http://schemas.microsoft.com/office/drawing/2014/main" id="{27B8A17C-341E-D395-BEE9-D44375767843}"/>
              </a:ext>
            </a:extLst>
          </p:cNvPr>
          <p:cNvSpPr txBox="1"/>
          <p:nvPr/>
        </p:nvSpPr>
        <p:spPr>
          <a:xfrm>
            <a:off x="0" y="6585593"/>
            <a:ext cx="3051810" cy="261610"/>
          </a:xfrm>
          <a:prstGeom prst="rect">
            <a:avLst/>
          </a:prstGeom>
          <a:noFill/>
        </p:spPr>
        <p:txBody>
          <a:bodyPr wrap="square">
            <a:spAutoFit/>
          </a:bodyPr>
          <a:lstStyle/>
          <a:p>
            <a:r>
              <a:rPr lang="en-US" sz="1100" dirty="0"/>
              <a:t>https://www.youtube.com/c/VirolVlog/videos</a:t>
            </a:r>
          </a:p>
        </p:txBody>
      </p:sp>
      <p:pic>
        <p:nvPicPr>
          <p:cNvPr id="8" name="Picture 7">
            <a:extLst>
              <a:ext uri="{FF2B5EF4-FFF2-40B4-BE49-F238E27FC236}">
                <a16:creationId xmlns:a16="http://schemas.microsoft.com/office/drawing/2014/main" id="{DCCC207F-F3F8-8CAD-7A8D-93656F4CCC6F}"/>
              </a:ext>
            </a:extLst>
          </p:cNvPr>
          <p:cNvPicPr>
            <a:picLocks noChangeAspect="1"/>
          </p:cNvPicPr>
          <p:nvPr/>
        </p:nvPicPr>
        <p:blipFill>
          <a:blip r:embed="rId4">
            <a:alphaModFix amt="50000"/>
            <a:extLst>
              <a:ext uri="{28A0092B-C50C-407E-A947-70E740481C1C}">
                <a14:useLocalDpi xmlns:a14="http://schemas.microsoft.com/office/drawing/2010/main" val="0"/>
              </a:ext>
            </a:extLst>
          </a:blip>
          <a:srcRect/>
          <a:stretch>
            <a:fillRect/>
          </a:stretch>
        </p:blipFill>
        <p:spPr bwMode="auto">
          <a:xfrm>
            <a:off x="7823034" y="89687"/>
            <a:ext cx="1080135" cy="1550035"/>
          </a:xfrm>
          <a:prstGeom prst="rect">
            <a:avLst/>
          </a:prstGeom>
          <a:noFill/>
          <a:ln>
            <a:noFill/>
          </a:ln>
        </p:spPr>
      </p:pic>
    </p:spTree>
    <p:extLst>
      <p:ext uri="{BB962C8B-B14F-4D97-AF65-F5344CB8AC3E}">
        <p14:creationId xmlns:p14="http://schemas.microsoft.com/office/powerpoint/2010/main" val="29296796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177509-1092-71C1-CED9-BF663E6A94A0}"/>
              </a:ext>
            </a:extLst>
          </p:cNvPr>
          <p:cNvSpPr>
            <a:spLocks noGrp="1"/>
          </p:cNvSpPr>
          <p:nvPr>
            <p:ph type="title"/>
          </p:nvPr>
        </p:nvSpPr>
        <p:spPr>
          <a:xfrm>
            <a:off x="628650" y="1"/>
            <a:ext cx="7886700" cy="1371600"/>
          </a:xfrm>
        </p:spPr>
        <p:txBody>
          <a:bodyPr>
            <a:normAutofit/>
          </a:bodyPr>
          <a:lstStyle/>
          <a:p>
            <a:pPr algn="ctr"/>
            <a:r>
              <a:rPr lang="en-US" dirty="0"/>
              <a:t>HIV Cure Hoax</a:t>
            </a:r>
          </a:p>
        </p:txBody>
      </p:sp>
      <p:sp>
        <p:nvSpPr>
          <p:cNvPr id="3" name="Content Placeholder 2">
            <a:extLst>
              <a:ext uri="{FF2B5EF4-FFF2-40B4-BE49-F238E27FC236}">
                <a16:creationId xmlns:a16="http://schemas.microsoft.com/office/drawing/2014/main" id="{00E115E2-F895-087C-1497-D45AD368AA30}"/>
              </a:ext>
            </a:extLst>
          </p:cNvPr>
          <p:cNvSpPr>
            <a:spLocks noGrp="1"/>
          </p:cNvSpPr>
          <p:nvPr>
            <p:ph idx="1"/>
          </p:nvPr>
        </p:nvSpPr>
        <p:spPr/>
        <p:txBody>
          <a:bodyPr/>
          <a:lstStyle/>
          <a:p>
            <a:pPr marL="514350" indent="-514350">
              <a:buFont typeface="+mj-lt"/>
              <a:buAutoNum type="arabicPeriod"/>
            </a:pPr>
            <a:r>
              <a:rPr lang="en-US" dirty="0"/>
              <a:t>What is pseudoscience? How is it recognized?</a:t>
            </a:r>
          </a:p>
          <a:p>
            <a:pPr marL="514350" indent="-514350">
              <a:buFont typeface="+mj-lt"/>
              <a:buAutoNum type="arabicPeriod"/>
            </a:pPr>
            <a:r>
              <a:rPr lang="en-US" dirty="0"/>
              <a:t>In this age, we have access to so much information. How do we dig through everything and know what sources are reliable?</a:t>
            </a:r>
          </a:p>
          <a:p>
            <a:pPr marL="514350" indent="-514350">
              <a:buFont typeface="+mj-lt"/>
              <a:buAutoNum type="arabicPeriod"/>
            </a:pPr>
            <a:r>
              <a:rPr lang="en-US" dirty="0"/>
              <a:t>How can researchers/scientists spend more time and energy on science communication with the public without falling behind in their work? How can they work together more with journalists?</a:t>
            </a:r>
          </a:p>
          <a:p>
            <a:pPr marL="514350" indent="-514350">
              <a:buFont typeface="+mj-lt"/>
              <a:buAutoNum type="arabicPeriod"/>
            </a:pPr>
            <a:endParaRPr lang="en-US" dirty="0"/>
          </a:p>
          <a:p>
            <a:endParaRPr lang="en-US" dirty="0"/>
          </a:p>
          <a:p>
            <a:endParaRPr lang="en-US" dirty="0"/>
          </a:p>
          <a:p>
            <a:pPr marL="514350" indent="-514350">
              <a:buFont typeface="+mj-lt"/>
              <a:buAutoNum type="arabicPeriod"/>
            </a:pPr>
            <a:endParaRPr lang="en-US" dirty="0"/>
          </a:p>
        </p:txBody>
      </p:sp>
      <p:pic>
        <p:nvPicPr>
          <p:cNvPr id="4" name="Picture 3">
            <a:extLst>
              <a:ext uri="{FF2B5EF4-FFF2-40B4-BE49-F238E27FC236}">
                <a16:creationId xmlns:a16="http://schemas.microsoft.com/office/drawing/2014/main" id="{C8EFFEBF-A2C9-186D-40CC-B1306C6A896B}"/>
              </a:ext>
            </a:extLst>
          </p:cNvPr>
          <p:cNvPicPr>
            <a:picLocks noChangeAspect="1"/>
          </p:cNvPicPr>
          <p:nvPr/>
        </p:nvPicPr>
        <p:blipFill>
          <a:blip r:embed="rId3">
            <a:alphaModFix amt="50000"/>
            <a:extLst>
              <a:ext uri="{28A0092B-C50C-407E-A947-70E740481C1C}">
                <a14:useLocalDpi xmlns:a14="http://schemas.microsoft.com/office/drawing/2010/main" val="0"/>
              </a:ext>
            </a:extLst>
          </a:blip>
          <a:srcRect/>
          <a:stretch>
            <a:fillRect/>
          </a:stretch>
        </p:blipFill>
        <p:spPr bwMode="auto">
          <a:xfrm>
            <a:off x="7823034" y="89687"/>
            <a:ext cx="1080135" cy="1550035"/>
          </a:xfrm>
          <a:prstGeom prst="rect">
            <a:avLst/>
          </a:prstGeom>
          <a:noFill/>
          <a:ln>
            <a:noFill/>
          </a:ln>
        </p:spPr>
      </p:pic>
    </p:spTree>
    <p:extLst>
      <p:ext uri="{BB962C8B-B14F-4D97-AF65-F5344CB8AC3E}">
        <p14:creationId xmlns:p14="http://schemas.microsoft.com/office/powerpoint/2010/main" val="276874277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E7CED3-BC68-62EE-7387-1C4A91626944}"/>
              </a:ext>
            </a:extLst>
          </p:cNvPr>
          <p:cNvSpPr>
            <a:spLocks noGrp="1"/>
          </p:cNvSpPr>
          <p:nvPr>
            <p:ph type="title"/>
          </p:nvPr>
        </p:nvSpPr>
        <p:spPr/>
        <p:txBody>
          <a:bodyPr/>
          <a:lstStyle/>
          <a:p>
            <a:endParaRPr lang="en-US"/>
          </a:p>
        </p:txBody>
      </p:sp>
      <p:pic>
        <p:nvPicPr>
          <p:cNvPr id="6" name="Picture 5">
            <a:extLst>
              <a:ext uri="{FF2B5EF4-FFF2-40B4-BE49-F238E27FC236}">
                <a16:creationId xmlns:a16="http://schemas.microsoft.com/office/drawing/2014/main" id="{AB26D938-A5ED-4B8D-A20B-C123BB1A3D12}"/>
              </a:ext>
            </a:extLst>
          </p:cNvPr>
          <p:cNvPicPr>
            <a:picLocks noChangeAspect="1"/>
          </p:cNvPicPr>
          <p:nvPr/>
        </p:nvPicPr>
        <p:blipFill>
          <a:blip r:embed="rId3">
            <a:alphaModFix amt="50000"/>
            <a:extLst>
              <a:ext uri="{28A0092B-C50C-407E-A947-70E740481C1C}">
                <a14:useLocalDpi xmlns:a14="http://schemas.microsoft.com/office/drawing/2010/main" val="0"/>
              </a:ext>
            </a:extLst>
          </a:blip>
          <a:srcRect/>
          <a:stretch>
            <a:fillRect/>
          </a:stretch>
        </p:blipFill>
        <p:spPr bwMode="auto">
          <a:xfrm>
            <a:off x="7823034" y="89687"/>
            <a:ext cx="1080135" cy="1550035"/>
          </a:xfrm>
          <a:prstGeom prst="rect">
            <a:avLst/>
          </a:prstGeom>
          <a:noFill/>
          <a:ln>
            <a:noFill/>
          </a:ln>
        </p:spPr>
      </p:pic>
      <p:pic>
        <p:nvPicPr>
          <p:cNvPr id="8" name="Picture 7">
            <a:extLst>
              <a:ext uri="{FF2B5EF4-FFF2-40B4-BE49-F238E27FC236}">
                <a16:creationId xmlns:a16="http://schemas.microsoft.com/office/drawing/2014/main" id="{A0BB72B3-CD04-71FF-8AA5-1E0BB76CAACA}"/>
              </a:ext>
            </a:extLst>
          </p:cNvPr>
          <p:cNvPicPr>
            <a:picLocks noChangeAspect="1"/>
          </p:cNvPicPr>
          <p:nvPr/>
        </p:nvPicPr>
        <p:blipFill rotWithShape="1">
          <a:blip r:embed="rId4"/>
          <a:srcRect r="6875" b="16444"/>
          <a:stretch/>
        </p:blipFill>
        <p:spPr>
          <a:xfrm>
            <a:off x="240831" y="1639722"/>
            <a:ext cx="8515350" cy="4297680"/>
          </a:xfrm>
          <a:prstGeom prst="rect">
            <a:avLst/>
          </a:prstGeom>
        </p:spPr>
      </p:pic>
    </p:spTree>
    <p:extLst>
      <p:ext uri="{BB962C8B-B14F-4D97-AF65-F5344CB8AC3E}">
        <p14:creationId xmlns:p14="http://schemas.microsoft.com/office/powerpoint/2010/main" val="4099351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8361E11-5AF7-30C7-5E2F-8D0066B4CCBC}"/>
              </a:ext>
            </a:extLst>
          </p:cNvPr>
          <p:cNvPicPr>
            <a:picLocks noChangeAspect="1"/>
          </p:cNvPicPr>
          <p:nvPr/>
        </p:nvPicPr>
        <p:blipFill>
          <a:blip r:embed="rId3"/>
          <a:stretch>
            <a:fillRect/>
          </a:stretch>
        </p:blipFill>
        <p:spPr>
          <a:xfrm>
            <a:off x="0" y="988347"/>
            <a:ext cx="9144000" cy="4881305"/>
          </a:xfrm>
          <a:prstGeom prst="rect">
            <a:avLst/>
          </a:prstGeom>
        </p:spPr>
      </p:pic>
      <p:pic>
        <p:nvPicPr>
          <p:cNvPr id="6" name="Picture 5">
            <a:extLst>
              <a:ext uri="{FF2B5EF4-FFF2-40B4-BE49-F238E27FC236}">
                <a16:creationId xmlns:a16="http://schemas.microsoft.com/office/drawing/2014/main" id="{A40FD7F1-EA7C-94F2-ADFB-963E0B76A045}"/>
              </a:ext>
            </a:extLst>
          </p:cNvPr>
          <p:cNvPicPr>
            <a:picLocks noChangeAspect="1"/>
          </p:cNvPicPr>
          <p:nvPr/>
        </p:nvPicPr>
        <p:blipFill>
          <a:blip r:embed="rId4">
            <a:alphaModFix amt="50000"/>
            <a:extLst>
              <a:ext uri="{28A0092B-C50C-407E-A947-70E740481C1C}">
                <a14:useLocalDpi xmlns:a14="http://schemas.microsoft.com/office/drawing/2010/main" val="0"/>
              </a:ext>
            </a:extLst>
          </a:blip>
          <a:srcRect/>
          <a:stretch>
            <a:fillRect/>
          </a:stretch>
        </p:blipFill>
        <p:spPr bwMode="auto">
          <a:xfrm>
            <a:off x="7823034" y="89687"/>
            <a:ext cx="1080135" cy="1550035"/>
          </a:xfrm>
          <a:prstGeom prst="rect">
            <a:avLst/>
          </a:prstGeom>
          <a:noFill/>
          <a:ln>
            <a:noFill/>
          </a:ln>
        </p:spPr>
      </p:pic>
    </p:spTree>
    <p:extLst>
      <p:ext uri="{BB962C8B-B14F-4D97-AF65-F5344CB8AC3E}">
        <p14:creationId xmlns:p14="http://schemas.microsoft.com/office/powerpoint/2010/main" val="386739651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317798-D4AC-DAEE-6181-8169DAF567CF}"/>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A02CCD63-1654-6AB7-514A-B45BBD2FC40E}"/>
              </a:ext>
            </a:extLst>
          </p:cNvPr>
          <p:cNvSpPr>
            <a:spLocks noGrp="1"/>
          </p:cNvSpPr>
          <p:nvPr>
            <p:ph idx="1"/>
          </p:nvPr>
        </p:nvSpPr>
        <p:spPr/>
        <p:txBody>
          <a:bodyPr/>
          <a:lstStyle/>
          <a:p>
            <a:endParaRPr lang="en-US"/>
          </a:p>
        </p:txBody>
      </p:sp>
      <p:pic>
        <p:nvPicPr>
          <p:cNvPr id="5" name="Picture 4">
            <a:extLst>
              <a:ext uri="{FF2B5EF4-FFF2-40B4-BE49-F238E27FC236}">
                <a16:creationId xmlns:a16="http://schemas.microsoft.com/office/drawing/2014/main" id="{83066CB4-F3EA-8E68-029D-D5E521F58163}"/>
              </a:ext>
            </a:extLst>
          </p:cNvPr>
          <p:cNvPicPr>
            <a:picLocks noChangeAspect="1"/>
          </p:cNvPicPr>
          <p:nvPr/>
        </p:nvPicPr>
        <p:blipFill>
          <a:blip r:embed="rId3"/>
          <a:stretch>
            <a:fillRect/>
          </a:stretch>
        </p:blipFill>
        <p:spPr>
          <a:xfrm>
            <a:off x="1242548" y="75732"/>
            <a:ext cx="6658904" cy="6706536"/>
          </a:xfrm>
          <a:prstGeom prst="rect">
            <a:avLst/>
          </a:prstGeom>
        </p:spPr>
      </p:pic>
      <p:sp>
        <p:nvSpPr>
          <p:cNvPr id="6" name="TextBox 5">
            <a:extLst>
              <a:ext uri="{FF2B5EF4-FFF2-40B4-BE49-F238E27FC236}">
                <a16:creationId xmlns:a16="http://schemas.microsoft.com/office/drawing/2014/main" id="{893BDA5B-F08D-6B3E-6391-7F00D39C8B1A}"/>
              </a:ext>
            </a:extLst>
          </p:cNvPr>
          <p:cNvSpPr txBox="1"/>
          <p:nvPr/>
        </p:nvSpPr>
        <p:spPr>
          <a:xfrm>
            <a:off x="0" y="6581426"/>
            <a:ext cx="4572000" cy="261610"/>
          </a:xfrm>
          <a:prstGeom prst="rect">
            <a:avLst/>
          </a:prstGeom>
          <a:noFill/>
        </p:spPr>
        <p:txBody>
          <a:bodyPr wrap="square">
            <a:spAutoFit/>
          </a:bodyPr>
          <a:lstStyle/>
          <a:p>
            <a:r>
              <a:rPr lang="en-US" sz="1100" dirty="0"/>
              <a:t>https://www.science.org/doi/full/10.1126/science.366.6461.20#</a:t>
            </a:r>
          </a:p>
        </p:txBody>
      </p:sp>
    </p:spTree>
    <p:extLst>
      <p:ext uri="{BB962C8B-B14F-4D97-AF65-F5344CB8AC3E}">
        <p14:creationId xmlns:p14="http://schemas.microsoft.com/office/powerpoint/2010/main" val="279221290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177509-1092-71C1-CED9-BF663E6A94A0}"/>
              </a:ext>
            </a:extLst>
          </p:cNvPr>
          <p:cNvSpPr>
            <a:spLocks noGrp="1"/>
          </p:cNvSpPr>
          <p:nvPr>
            <p:ph type="title"/>
          </p:nvPr>
        </p:nvSpPr>
        <p:spPr>
          <a:xfrm>
            <a:off x="628650" y="365126"/>
            <a:ext cx="7886700" cy="1000687"/>
          </a:xfrm>
        </p:spPr>
        <p:txBody>
          <a:bodyPr>
            <a:noAutofit/>
          </a:bodyPr>
          <a:lstStyle/>
          <a:p>
            <a:pPr algn="ctr"/>
            <a:r>
              <a:rPr lang="en-US" sz="3200" dirty="0"/>
              <a:t>Chapter 1.7:</a:t>
            </a:r>
            <a:br>
              <a:rPr lang="en-US" sz="3200" dirty="0"/>
            </a:br>
            <a:r>
              <a:rPr lang="en-US" sz="3200" dirty="0"/>
              <a:t>Does the consumption of cheese correlate with experiencing nightmares? </a:t>
            </a:r>
          </a:p>
        </p:txBody>
      </p:sp>
      <p:graphicFrame>
        <p:nvGraphicFramePr>
          <p:cNvPr id="8" name="Chart 7">
            <a:extLst>
              <a:ext uri="{FF2B5EF4-FFF2-40B4-BE49-F238E27FC236}">
                <a16:creationId xmlns:a16="http://schemas.microsoft.com/office/drawing/2014/main" id="{9C8BB784-CEBA-4DFE-B8C4-33F1BBC0FE98}"/>
              </a:ext>
            </a:extLst>
          </p:cNvPr>
          <p:cNvGraphicFramePr>
            <a:graphicFrameLocks/>
          </p:cNvGraphicFramePr>
          <p:nvPr>
            <p:extLst>
              <p:ext uri="{D42A27DB-BD31-4B8C-83A1-F6EECF244321}">
                <p14:modId xmlns:p14="http://schemas.microsoft.com/office/powerpoint/2010/main" val="1843059818"/>
              </p:ext>
            </p:extLst>
          </p:nvPr>
        </p:nvGraphicFramePr>
        <p:xfrm>
          <a:off x="763524" y="1639722"/>
          <a:ext cx="3319272" cy="3529584"/>
        </p:xfrm>
        <a:graphic>
          <a:graphicData uri="http://schemas.openxmlformats.org/drawingml/2006/chart">
            <c:chart xmlns:c="http://schemas.openxmlformats.org/drawingml/2006/chart" xmlns:r="http://schemas.openxmlformats.org/officeDocument/2006/relationships" r:id="rId3"/>
          </a:graphicData>
        </a:graphic>
      </p:graphicFrame>
      <p:pic>
        <p:nvPicPr>
          <p:cNvPr id="3" name="Picture 2">
            <a:extLst>
              <a:ext uri="{FF2B5EF4-FFF2-40B4-BE49-F238E27FC236}">
                <a16:creationId xmlns:a16="http://schemas.microsoft.com/office/drawing/2014/main" id="{6BAF43C6-BE74-F57C-F55F-B5D65ED356FC}"/>
              </a:ext>
            </a:extLst>
          </p:cNvPr>
          <p:cNvPicPr>
            <a:picLocks noChangeAspect="1"/>
          </p:cNvPicPr>
          <p:nvPr/>
        </p:nvPicPr>
        <p:blipFill>
          <a:blip r:embed="rId4">
            <a:alphaModFix amt="50000"/>
            <a:extLst>
              <a:ext uri="{28A0092B-C50C-407E-A947-70E740481C1C}">
                <a14:useLocalDpi xmlns:a14="http://schemas.microsoft.com/office/drawing/2010/main" val="0"/>
              </a:ext>
            </a:extLst>
          </a:blip>
          <a:srcRect/>
          <a:stretch>
            <a:fillRect/>
          </a:stretch>
        </p:blipFill>
        <p:spPr bwMode="auto">
          <a:xfrm>
            <a:off x="7823034" y="89687"/>
            <a:ext cx="1080135" cy="1550035"/>
          </a:xfrm>
          <a:prstGeom prst="rect">
            <a:avLst/>
          </a:prstGeom>
          <a:noFill/>
          <a:ln>
            <a:noFill/>
          </a:ln>
        </p:spPr>
      </p:pic>
      <p:sp>
        <p:nvSpPr>
          <p:cNvPr id="4" name="TextBox 3">
            <a:extLst>
              <a:ext uri="{FF2B5EF4-FFF2-40B4-BE49-F238E27FC236}">
                <a16:creationId xmlns:a16="http://schemas.microsoft.com/office/drawing/2014/main" id="{67972710-F2D3-7642-DCF4-EA91B3234FF2}"/>
              </a:ext>
            </a:extLst>
          </p:cNvPr>
          <p:cNvSpPr txBox="1"/>
          <p:nvPr/>
        </p:nvSpPr>
        <p:spPr>
          <a:xfrm>
            <a:off x="0" y="6596390"/>
            <a:ext cx="5486545" cy="261610"/>
          </a:xfrm>
          <a:prstGeom prst="rect">
            <a:avLst/>
          </a:prstGeom>
          <a:noFill/>
        </p:spPr>
        <p:txBody>
          <a:bodyPr wrap="square">
            <a:spAutoFit/>
          </a:bodyPr>
          <a:lstStyle/>
          <a:p>
            <a:r>
              <a:rPr lang="en-US" sz="1100" dirty="0"/>
              <a:t>Based on Discovering Statistics Using IBM SPSS Statistics: North American Edition 5th Edition</a:t>
            </a:r>
          </a:p>
        </p:txBody>
      </p:sp>
    </p:spTree>
    <p:extLst>
      <p:ext uri="{BB962C8B-B14F-4D97-AF65-F5344CB8AC3E}">
        <p14:creationId xmlns:p14="http://schemas.microsoft.com/office/powerpoint/2010/main" val="173722379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hart 7">
            <a:extLst>
              <a:ext uri="{FF2B5EF4-FFF2-40B4-BE49-F238E27FC236}">
                <a16:creationId xmlns:a16="http://schemas.microsoft.com/office/drawing/2014/main" id="{9C8BB784-CEBA-4DFE-B8C4-33F1BBC0FE98}"/>
              </a:ext>
            </a:extLst>
          </p:cNvPr>
          <p:cNvGraphicFramePr>
            <a:graphicFrameLocks/>
          </p:cNvGraphicFramePr>
          <p:nvPr>
            <p:extLst>
              <p:ext uri="{D42A27DB-BD31-4B8C-83A1-F6EECF244321}">
                <p14:modId xmlns:p14="http://schemas.microsoft.com/office/powerpoint/2010/main" val="4269060056"/>
              </p:ext>
            </p:extLst>
          </p:nvPr>
        </p:nvGraphicFramePr>
        <p:xfrm>
          <a:off x="763524" y="1639722"/>
          <a:ext cx="3319272" cy="3529584"/>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3" name="Chart 2">
            <a:extLst>
              <a:ext uri="{FF2B5EF4-FFF2-40B4-BE49-F238E27FC236}">
                <a16:creationId xmlns:a16="http://schemas.microsoft.com/office/drawing/2014/main" id="{828038D9-0BB9-4647-958F-E61BAF5B361F}"/>
              </a:ext>
            </a:extLst>
          </p:cNvPr>
          <p:cNvGraphicFramePr>
            <a:graphicFrameLocks/>
          </p:cNvGraphicFramePr>
          <p:nvPr>
            <p:extLst>
              <p:ext uri="{D42A27DB-BD31-4B8C-83A1-F6EECF244321}">
                <p14:modId xmlns:p14="http://schemas.microsoft.com/office/powerpoint/2010/main" val="650121628"/>
              </p:ext>
            </p:extLst>
          </p:nvPr>
        </p:nvGraphicFramePr>
        <p:xfrm>
          <a:off x="4880610" y="1639722"/>
          <a:ext cx="3314700" cy="3530600"/>
        </p:xfrm>
        <a:graphic>
          <a:graphicData uri="http://schemas.openxmlformats.org/drawingml/2006/chart">
            <c:chart xmlns:c="http://schemas.openxmlformats.org/drawingml/2006/chart" xmlns:r="http://schemas.openxmlformats.org/officeDocument/2006/relationships" r:id="rId4"/>
          </a:graphicData>
        </a:graphic>
      </p:graphicFrame>
      <p:pic>
        <p:nvPicPr>
          <p:cNvPr id="5" name="Picture 4">
            <a:extLst>
              <a:ext uri="{FF2B5EF4-FFF2-40B4-BE49-F238E27FC236}">
                <a16:creationId xmlns:a16="http://schemas.microsoft.com/office/drawing/2014/main" id="{A6863DDB-52C2-21DF-ED66-D2497261D10B}"/>
              </a:ext>
            </a:extLst>
          </p:cNvPr>
          <p:cNvPicPr>
            <a:picLocks noChangeAspect="1"/>
          </p:cNvPicPr>
          <p:nvPr/>
        </p:nvPicPr>
        <p:blipFill>
          <a:blip r:embed="rId5">
            <a:alphaModFix amt="50000"/>
            <a:extLst>
              <a:ext uri="{28A0092B-C50C-407E-A947-70E740481C1C}">
                <a14:useLocalDpi xmlns:a14="http://schemas.microsoft.com/office/drawing/2010/main" val="0"/>
              </a:ext>
            </a:extLst>
          </a:blip>
          <a:srcRect/>
          <a:stretch>
            <a:fillRect/>
          </a:stretch>
        </p:blipFill>
        <p:spPr bwMode="auto">
          <a:xfrm>
            <a:off x="7823034" y="89687"/>
            <a:ext cx="1080135" cy="1550035"/>
          </a:xfrm>
          <a:prstGeom prst="rect">
            <a:avLst/>
          </a:prstGeom>
          <a:noFill/>
          <a:ln>
            <a:noFill/>
          </a:ln>
        </p:spPr>
      </p:pic>
      <p:sp>
        <p:nvSpPr>
          <p:cNvPr id="7" name="Title 1">
            <a:extLst>
              <a:ext uri="{FF2B5EF4-FFF2-40B4-BE49-F238E27FC236}">
                <a16:creationId xmlns:a16="http://schemas.microsoft.com/office/drawing/2014/main" id="{F1AECD24-121F-6195-B715-505D7CA88D29}"/>
              </a:ext>
            </a:extLst>
          </p:cNvPr>
          <p:cNvSpPr>
            <a:spLocks noGrp="1"/>
          </p:cNvSpPr>
          <p:nvPr>
            <p:ph type="title"/>
          </p:nvPr>
        </p:nvSpPr>
        <p:spPr>
          <a:xfrm>
            <a:off x="628650" y="365126"/>
            <a:ext cx="7886700" cy="1000687"/>
          </a:xfrm>
        </p:spPr>
        <p:txBody>
          <a:bodyPr>
            <a:noAutofit/>
          </a:bodyPr>
          <a:lstStyle/>
          <a:p>
            <a:pPr algn="ctr"/>
            <a:r>
              <a:rPr lang="en-US" sz="3200" dirty="0"/>
              <a:t>Chapter 1.7:</a:t>
            </a:r>
            <a:br>
              <a:rPr lang="en-US" sz="3200" dirty="0"/>
            </a:br>
            <a:r>
              <a:rPr lang="en-US" sz="3200" dirty="0"/>
              <a:t>Does the consumption of cheese correlate with experiencing nightmares? </a:t>
            </a:r>
          </a:p>
        </p:txBody>
      </p:sp>
      <p:sp>
        <p:nvSpPr>
          <p:cNvPr id="9" name="TextBox 8">
            <a:extLst>
              <a:ext uri="{FF2B5EF4-FFF2-40B4-BE49-F238E27FC236}">
                <a16:creationId xmlns:a16="http://schemas.microsoft.com/office/drawing/2014/main" id="{EE9B4A3B-B105-A52B-CAB4-B0C0547EDAD7}"/>
              </a:ext>
            </a:extLst>
          </p:cNvPr>
          <p:cNvSpPr txBox="1"/>
          <p:nvPr/>
        </p:nvSpPr>
        <p:spPr>
          <a:xfrm>
            <a:off x="0" y="6596390"/>
            <a:ext cx="5486545" cy="261610"/>
          </a:xfrm>
          <a:prstGeom prst="rect">
            <a:avLst/>
          </a:prstGeom>
          <a:noFill/>
        </p:spPr>
        <p:txBody>
          <a:bodyPr wrap="square">
            <a:spAutoFit/>
          </a:bodyPr>
          <a:lstStyle/>
          <a:p>
            <a:r>
              <a:rPr lang="en-US" sz="1100" dirty="0"/>
              <a:t>Based on Discovering Statistics Using IBM SPSS Statistics: North American Edition 5th Edition</a:t>
            </a:r>
          </a:p>
        </p:txBody>
      </p:sp>
    </p:spTree>
    <p:extLst>
      <p:ext uri="{BB962C8B-B14F-4D97-AF65-F5344CB8AC3E}">
        <p14:creationId xmlns:p14="http://schemas.microsoft.com/office/powerpoint/2010/main" val="208791149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177509-1092-71C1-CED9-BF663E6A94A0}"/>
              </a:ext>
            </a:extLst>
          </p:cNvPr>
          <p:cNvSpPr>
            <a:spLocks noGrp="1"/>
          </p:cNvSpPr>
          <p:nvPr>
            <p:ph type="title"/>
          </p:nvPr>
        </p:nvSpPr>
        <p:spPr>
          <a:xfrm>
            <a:off x="628650" y="365127"/>
            <a:ext cx="7886700" cy="459822"/>
          </a:xfrm>
        </p:spPr>
        <p:txBody>
          <a:bodyPr>
            <a:normAutofit fontScale="90000"/>
          </a:bodyPr>
          <a:lstStyle/>
          <a:p>
            <a:pPr algn="ctr"/>
            <a:r>
              <a:rPr lang="en-US" dirty="0"/>
              <a:t>Chapter 1</a:t>
            </a:r>
          </a:p>
        </p:txBody>
      </p:sp>
      <p:sp>
        <p:nvSpPr>
          <p:cNvPr id="3" name="Content Placeholder 2">
            <a:extLst>
              <a:ext uri="{FF2B5EF4-FFF2-40B4-BE49-F238E27FC236}">
                <a16:creationId xmlns:a16="http://schemas.microsoft.com/office/drawing/2014/main" id="{1D1032FC-C1DD-4A0C-D541-0BF8F7275AE5}"/>
              </a:ext>
            </a:extLst>
          </p:cNvPr>
          <p:cNvSpPr>
            <a:spLocks noGrp="1"/>
          </p:cNvSpPr>
          <p:nvPr>
            <p:ph idx="1"/>
          </p:nvPr>
        </p:nvSpPr>
        <p:spPr/>
        <p:txBody>
          <a:bodyPr/>
          <a:lstStyle/>
          <a:p>
            <a:r>
              <a:rPr lang="en-US" dirty="0"/>
              <a:t>What is life?</a:t>
            </a:r>
          </a:p>
          <a:p>
            <a:pPr lvl="1"/>
            <a:r>
              <a:rPr lang="en-US" dirty="0"/>
              <a:t>What characteristic define life?</a:t>
            </a:r>
          </a:p>
          <a:p>
            <a:pPr marL="914400" lvl="1" indent="-457200">
              <a:buFont typeface="+mj-lt"/>
              <a:buAutoNum type="arabicPeriod"/>
            </a:pPr>
            <a:r>
              <a:rPr lang="en-US" dirty="0"/>
              <a:t>Organization</a:t>
            </a:r>
          </a:p>
          <a:p>
            <a:pPr marL="914400" lvl="1" indent="-457200">
              <a:buFont typeface="+mj-lt"/>
              <a:buAutoNum type="arabicPeriod"/>
            </a:pPr>
            <a:r>
              <a:rPr lang="en-US" dirty="0"/>
              <a:t>Process Energy and matter, metabolize it into energy</a:t>
            </a:r>
          </a:p>
          <a:p>
            <a:pPr marL="914400" lvl="1" indent="-457200">
              <a:buFont typeface="+mj-lt"/>
              <a:buAutoNum type="arabicPeriod"/>
            </a:pPr>
            <a:r>
              <a:rPr lang="en-US" dirty="0"/>
              <a:t>Reproduction </a:t>
            </a:r>
          </a:p>
          <a:p>
            <a:pPr marL="914400" lvl="1" indent="-457200">
              <a:buFont typeface="+mj-lt"/>
              <a:buAutoNum type="arabicPeriod"/>
            </a:pPr>
            <a:r>
              <a:rPr lang="en-US" dirty="0"/>
              <a:t>Grow and develop over time</a:t>
            </a:r>
          </a:p>
          <a:p>
            <a:pPr marL="914400" lvl="1" indent="-457200">
              <a:buFont typeface="+mj-lt"/>
              <a:buAutoNum type="arabicPeriod"/>
            </a:pPr>
            <a:r>
              <a:rPr lang="en-US" dirty="0"/>
              <a:t>Response to environment</a:t>
            </a:r>
          </a:p>
          <a:p>
            <a:pPr marL="914400" lvl="1" indent="-457200">
              <a:buFont typeface="+mj-lt"/>
              <a:buAutoNum type="arabicPeriod"/>
            </a:pPr>
            <a:r>
              <a:rPr lang="en-US" dirty="0"/>
              <a:t>Display evolutionary adaptations</a:t>
            </a:r>
          </a:p>
          <a:p>
            <a:pPr lvl="1"/>
            <a:endParaRPr lang="en-US" dirty="0"/>
          </a:p>
          <a:p>
            <a:pPr lvl="1"/>
            <a:endParaRPr lang="en-US" dirty="0"/>
          </a:p>
        </p:txBody>
      </p:sp>
      <p:pic>
        <p:nvPicPr>
          <p:cNvPr id="4" name="Picture 3">
            <a:extLst>
              <a:ext uri="{FF2B5EF4-FFF2-40B4-BE49-F238E27FC236}">
                <a16:creationId xmlns:a16="http://schemas.microsoft.com/office/drawing/2014/main" id="{C8EFFEBF-A2C9-186D-40CC-B1306C6A896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823034" y="89687"/>
            <a:ext cx="1080135" cy="1550035"/>
          </a:xfrm>
          <a:prstGeom prst="rect">
            <a:avLst/>
          </a:prstGeom>
          <a:noFill/>
          <a:ln>
            <a:noFill/>
          </a:ln>
        </p:spPr>
      </p:pic>
      <p:pic>
        <p:nvPicPr>
          <p:cNvPr id="6" name="Picture 5" descr="An elephant with tusks&#10;&#10;Description automatically generated">
            <a:extLst>
              <a:ext uri="{FF2B5EF4-FFF2-40B4-BE49-F238E27FC236}">
                <a16:creationId xmlns:a16="http://schemas.microsoft.com/office/drawing/2014/main" id="{8AC39350-6259-1869-998E-3787979703A7}"/>
              </a:ext>
            </a:extLst>
          </p:cNvPr>
          <p:cNvPicPr>
            <a:picLocks noChangeAspect="1"/>
          </p:cNvPicPr>
          <p:nvPr/>
        </p:nvPicPr>
        <p:blipFill>
          <a:blip r:embed="rId4"/>
          <a:stretch>
            <a:fillRect/>
          </a:stretch>
        </p:blipFill>
        <p:spPr>
          <a:xfrm>
            <a:off x="6105758" y="4106289"/>
            <a:ext cx="1801368" cy="2386584"/>
          </a:xfrm>
          <a:prstGeom prst="rect">
            <a:avLst/>
          </a:prstGeom>
        </p:spPr>
      </p:pic>
    </p:spTree>
    <p:extLst>
      <p:ext uri="{BB962C8B-B14F-4D97-AF65-F5344CB8AC3E}">
        <p14:creationId xmlns:p14="http://schemas.microsoft.com/office/powerpoint/2010/main" val="40025977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177509-1092-71C1-CED9-BF663E6A94A0}"/>
              </a:ext>
            </a:extLst>
          </p:cNvPr>
          <p:cNvSpPr>
            <a:spLocks noGrp="1"/>
          </p:cNvSpPr>
          <p:nvPr>
            <p:ph type="title"/>
          </p:nvPr>
        </p:nvSpPr>
        <p:spPr>
          <a:xfrm>
            <a:off x="628650" y="365127"/>
            <a:ext cx="7886700" cy="459822"/>
          </a:xfrm>
        </p:spPr>
        <p:txBody>
          <a:bodyPr>
            <a:normAutofit fontScale="90000"/>
          </a:bodyPr>
          <a:lstStyle/>
          <a:p>
            <a:pPr algn="ctr"/>
            <a:r>
              <a:rPr lang="en-US" dirty="0"/>
              <a:t>Chapter 1</a:t>
            </a:r>
          </a:p>
        </p:txBody>
      </p:sp>
      <p:sp>
        <p:nvSpPr>
          <p:cNvPr id="3" name="Content Placeholder 2">
            <a:extLst>
              <a:ext uri="{FF2B5EF4-FFF2-40B4-BE49-F238E27FC236}">
                <a16:creationId xmlns:a16="http://schemas.microsoft.com/office/drawing/2014/main" id="{1D1032FC-C1DD-4A0C-D541-0BF8F7275AE5}"/>
              </a:ext>
            </a:extLst>
          </p:cNvPr>
          <p:cNvSpPr>
            <a:spLocks noGrp="1"/>
          </p:cNvSpPr>
          <p:nvPr>
            <p:ph idx="1"/>
          </p:nvPr>
        </p:nvSpPr>
        <p:spPr/>
        <p:txBody>
          <a:bodyPr>
            <a:normAutofit lnSpcReduction="10000"/>
          </a:bodyPr>
          <a:lstStyle/>
          <a:p>
            <a:r>
              <a:rPr lang="en-US" dirty="0"/>
              <a:t>Levels of Biological Organization</a:t>
            </a:r>
          </a:p>
          <a:p>
            <a:pPr marL="914400" lvl="1" indent="-457200">
              <a:buFont typeface="+mj-lt"/>
              <a:buAutoNum type="arabicPeriod"/>
            </a:pPr>
            <a:r>
              <a:rPr lang="en-US" dirty="0"/>
              <a:t>Biosphere</a:t>
            </a:r>
          </a:p>
          <a:p>
            <a:pPr marL="914400" lvl="1" indent="-457200">
              <a:buFont typeface="+mj-lt"/>
              <a:buAutoNum type="arabicPeriod"/>
            </a:pPr>
            <a:r>
              <a:rPr lang="en-US" dirty="0"/>
              <a:t>Ecosystem</a:t>
            </a:r>
          </a:p>
          <a:p>
            <a:pPr marL="914400" lvl="1" indent="-457200">
              <a:buFont typeface="+mj-lt"/>
              <a:buAutoNum type="arabicPeriod"/>
            </a:pPr>
            <a:r>
              <a:rPr lang="en-US" dirty="0"/>
              <a:t>Community</a:t>
            </a:r>
          </a:p>
          <a:p>
            <a:pPr marL="914400" lvl="1" indent="-457200">
              <a:buFont typeface="+mj-lt"/>
              <a:buAutoNum type="arabicPeriod"/>
            </a:pPr>
            <a:r>
              <a:rPr lang="en-US" dirty="0"/>
              <a:t>Population</a:t>
            </a:r>
          </a:p>
          <a:p>
            <a:pPr marL="914400" lvl="1" indent="-457200">
              <a:buFont typeface="+mj-lt"/>
              <a:buAutoNum type="arabicPeriod"/>
            </a:pPr>
            <a:r>
              <a:rPr lang="en-US" dirty="0"/>
              <a:t>Organism</a:t>
            </a:r>
          </a:p>
          <a:p>
            <a:pPr marL="914400" lvl="1" indent="-457200">
              <a:buFont typeface="+mj-lt"/>
              <a:buAutoNum type="arabicPeriod"/>
            </a:pPr>
            <a:r>
              <a:rPr lang="en-US" dirty="0"/>
              <a:t>Organ System</a:t>
            </a:r>
          </a:p>
          <a:p>
            <a:pPr marL="914400" lvl="1" indent="-457200">
              <a:buFont typeface="+mj-lt"/>
              <a:buAutoNum type="arabicPeriod"/>
            </a:pPr>
            <a:r>
              <a:rPr lang="en-US" dirty="0"/>
              <a:t>Tissue</a:t>
            </a:r>
          </a:p>
          <a:p>
            <a:pPr marL="914400" lvl="1" indent="-457200">
              <a:buFont typeface="+mj-lt"/>
              <a:buAutoNum type="arabicPeriod"/>
            </a:pPr>
            <a:r>
              <a:rPr lang="en-US" dirty="0"/>
              <a:t>Cell</a:t>
            </a:r>
          </a:p>
          <a:p>
            <a:pPr marL="914400" lvl="1" indent="-457200">
              <a:buFont typeface="+mj-lt"/>
              <a:buAutoNum type="arabicPeriod"/>
            </a:pPr>
            <a:r>
              <a:rPr lang="en-US" dirty="0"/>
              <a:t>Organelle</a:t>
            </a:r>
          </a:p>
          <a:p>
            <a:pPr marL="914400" lvl="1" indent="-457200">
              <a:buFont typeface="+mj-lt"/>
              <a:buAutoNum type="arabicPeriod"/>
            </a:pPr>
            <a:r>
              <a:rPr lang="en-US" dirty="0"/>
              <a:t>Molecule</a:t>
            </a:r>
          </a:p>
          <a:p>
            <a:pPr marL="914400" lvl="1" indent="-457200">
              <a:buFont typeface="+mj-lt"/>
              <a:buAutoNum type="arabicPeriod"/>
            </a:pPr>
            <a:r>
              <a:rPr lang="en-US" dirty="0"/>
              <a:t>Atom</a:t>
            </a:r>
          </a:p>
          <a:p>
            <a:pPr marL="914400" lvl="1" indent="-457200">
              <a:buFont typeface="+mj-lt"/>
              <a:buAutoNum type="arabicPeriod"/>
            </a:pPr>
            <a:endParaRPr lang="en-US" dirty="0"/>
          </a:p>
          <a:p>
            <a:pPr lvl="1"/>
            <a:endParaRPr lang="en-US" dirty="0"/>
          </a:p>
        </p:txBody>
      </p:sp>
      <p:pic>
        <p:nvPicPr>
          <p:cNvPr id="4" name="Picture 3">
            <a:extLst>
              <a:ext uri="{FF2B5EF4-FFF2-40B4-BE49-F238E27FC236}">
                <a16:creationId xmlns:a16="http://schemas.microsoft.com/office/drawing/2014/main" id="{C8EFFEBF-A2C9-186D-40CC-B1306C6A896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823034" y="89687"/>
            <a:ext cx="1080135" cy="1550035"/>
          </a:xfrm>
          <a:prstGeom prst="rect">
            <a:avLst/>
          </a:prstGeom>
          <a:noFill/>
          <a:ln>
            <a:noFill/>
          </a:ln>
        </p:spPr>
      </p:pic>
      <p:sp>
        <p:nvSpPr>
          <p:cNvPr id="5" name="Arrow: Down 4">
            <a:extLst>
              <a:ext uri="{FF2B5EF4-FFF2-40B4-BE49-F238E27FC236}">
                <a16:creationId xmlns:a16="http://schemas.microsoft.com/office/drawing/2014/main" id="{0AF2A578-2D14-6B3A-E116-EF204C3031A0}"/>
              </a:ext>
            </a:extLst>
          </p:cNvPr>
          <p:cNvSpPr/>
          <p:nvPr/>
        </p:nvSpPr>
        <p:spPr>
          <a:xfrm>
            <a:off x="297180" y="1977390"/>
            <a:ext cx="331470" cy="326898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292" name="Picture 4" descr="Nitrogen atom hi-res stock photography and images - Alamy">
            <a:extLst>
              <a:ext uri="{FF2B5EF4-FFF2-40B4-BE49-F238E27FC236}">
                <a16:creationId xmlns:a16="http://schemas.microsoft.com/office/drawing/2014/main" id="{A57F9265-2D30-6061-D13A-CF965E6BE5F9}"/>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b="9931"/>
          <a:stretch/>
        </p:blipFill>
        <p:spPr bwMode="auto">
          <a:xfrm>
            <a:off x="4815737" y="2640398"/>
            <a:ext cx="4087432" cy="39366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5132227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8EFFEBF-A2C9-186D-40CC-B1306C6A896B}"/>
              </a:ext>
            </a:extLst>
          </p:cNvPr>
          <p:cNvPicPr>
            <a:picLocks noChangeAspect="1"/>
          </p:cNvPicPr>
          <p:nvPr/>
        </p:nvPicPr>
        <p:blipFill>
          <a:blip r:embed="rId3">
            <a:alphaModFix amt="20000"/>
            <a:extLst>
              <a:ext uri="{28A0092B-C50C-407E-A947-70E740481C1C}">
                <a14:useLocalDpi xmlns:a14="http://schemas.microsoft.com/office/drawing/2010/main" val="0"/>
              </a:ext>
            </a:extLst>
          </a:blip>
          <a:srcRect/>
          <a:stretch>
            <a:fillRect/>
          </a:stretch>
        </p:blipFill>
        <p:spPr bwMode="auto">
          <a:xfrm>
            <a:off x="7823034" y="89687"/>
            <a:ext cx="1080135" cy="1550035"/>
          </a:xfrm>
          <a:prstGeom prst="rect">
            <a:avLst/>
          </a:prstGeom>
          <a:noFill/>
          <a:ln>
            <a:noFill/>
          </a:ln>
        </p:spPr>
      </p:pic>
      <p:sp>
        <p:nvSpPr>
          <p:cNvPr id="2" name="Title 1">
            <a:extLst>
              <a:ext uri="{FF2B5EF4-FFF2-40B4-BE49-F238E27FC236}">
                <a16:creationId xmlns:a16="http://schemas.microsoft.com/office/drawing/2014/main" id="{12177509-1092-71C1-CED9-BF663E6A94A0}"/>
              </a:ext>
            </a:extLst>
          </p:cNvPr>
          <p:cNvSpPr>
            <a:spLocks noGrp="1"/>
          </p:cNvSpPr>
          <p:nvPr>
            <p:ph type="title"/>
          </p:nvPr>
        </p:nvSpPr>
        <p:spPr>
          <a:xfrm>
            <a:off x="628650" y="365127"/>
            <a:ext cx="7886700" cy="459822"/>
          </a:xfrm>
        </p:spPr>
        <p:txBody>
          <a:bodyPr>
            <a:normAutofit fontScale="90000"/>
          </a:bodyPr>
          <a:lstStyle/>
          <a:p>
            <a:pPr marL="0" indent="0">
              <a:buNone/>
            </a:pPr>
            <a:r>
              <a:rPr lang="en-US" dirty="0"/>
              <a:t>Big Ideas That Run Through All Topics.</a:t>
            </a:r>
          </a:p>
        </p:txBody>
      </p:sp>
      <p:sp>
        <p:nvSpPr>
          <p:cNvPr id="3" name="Content Placeholder 2">
            <a:extLst>
              <a:ext uri="{FF2B5EF4-FFF2-40B4-BE49-F238E27FC236}">
                <a16:creationId xmlns:a16="http://schemas.microsoft.com/office/drawing/2014/main" id="{1D1032FC-C1DD-4A0C-D541-0BF8F7275AE5}"/>
              </a:ext>
            </a:extLst>
          </p:cNvPr>
          <p:cNvSpPr>
            <a:spLocks noGrp="1"/>
          </p:cNvSpPr>
          <p:nvPr>
            <p:ph idx="1"/>
          </p:nvPr>
        </p:nvSpPr>
        <p:spPr>
          <a:xfrm>
            <a:off x="628650" y="1825625"/>
            <a:ext cx="7886700" cy="4667248"/>
          </a:xfrm>
        </p:spPr>
        <p:txBody>
          <a:bodyPr>
            <a:normAutofit fontScale="77500" lnSpcReduction="20000"/>
          </a:bodyPr>
          <a:lstStyle/>
          <a:p>
            <a:pPr marL="0" indent="0">
              <a:buNone/>
            </a:pPr>
            <a:r>
              <a:rPr lang="en-US" dirty="0"/>
              <a:t>All living organisms take in energy and expel waste. This occurs inside cells, during photosynthesis and cellular respiration, and across ecosystems. This provides power and building materials we need to stay alive. </a:t>
            </a:r>
          </a:p>
          <a:p>
            <a:pPr marL="0" indent="0">
              <a:buNone/>
            </a:pPr>
            <a:r>
              <a:rPr lang="en-US" dirty="0"/>
              <a:t>Every biological system contains many connected parts. A cell contains organelles that must work together to function. An organism's organ systems must work together.</a:t>
            </a:r>
          </a:p>
          <a:p>
            <a:pPr marL="0" indent="0">
              <a:buNone/>
            </a:pPr>
            <a:r>
              <a:rPr lang="en-US" dirty="0"/>
              <a:t>No matter what level of biology you study, structure and function are closely related. The structure of something gives insight into its function, like a flower’s stamen and pistil allow reproduction.</a:t>
            </a:r>
          </a:p>
          <a:p>
            <a:pPr marL="0" indent="0">
              <a:buNone/>
            </a:pPr>
            <a:r>
              <a:rPr lang="en-US" dirty="0"/>
              <a:t>For life to sustain, information must be transmitted. On the cellular level, info is encoded in DNA. The passing of genetic info from generation to generation accounts for evolution by natural selection.</a:t>
            </a:r>
          </a:p>
          <a:p>
            <a:pPr marL="0" indent="0">
              <a:buNone/>
            </a:pPr>
            <a:r>
              <a:rPr lang="en-US" dirty="0"/>
              <a:t>Evolution is the one idea that forms the foundation of everything you will learn about biology. From molecule to cell to organisms and populations. </a:t>
            </a:r>
          </a:p>
        </p:txBody>
      </p:sp>
    </p:spTree>
    <p:extLst>
      <p:ext uri="{BB962C8B-B14F-4D97-AF65-F5344CB8AC3E}">
        <p14:creationId xmlns:p14="http://schemas.microsoft.com/office/powerpoint/2010/main" val="25924083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85B971D2-935A-A8B0-2E98-7D2EACA934F1}"/>
              </a:ext>
            </a:extLst>
          </p:cNvPr>
          <p:cNvSpPr/>
          <p:nvPr/>
        </p:nvSpPr>
        <p:spPr>
          <a:xfrm>
            <a:off x="424543" y="1023257"/>
            <a:ext cx="3886200" cy="4811486"/>
          </a:xfrm>
          <a:prstGeom prst="rect">
            <a:avLst/>
          </a:prstGeom>
          <a:solidFill>
            <a:schemeClr val="accent4">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2F33FACA-BDE0-73E3-AA33-9493FECA3A8E}"/>
              </a:ext>
            </a:extLst>
          </p:cNvPr>
          <p:cNvSpPr/>
          <p:nvPr/>
        </p:nvSpPr>
        <p:spPr>
          <a:xfrm>
            <a:off x="4713514" y="1023257"/>
            <a:ext cx="3886200" cy="4811486"/>
          </a:xfrm>
          <a:prstGeom prst="rect">
            <a:avLst/>
          </a:prstGeom>
          <a:solidFill>
            <a:schemeClr val="accent4">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A461E27F-E176-8DAD-971C-CB1C0AA5CBD5}"/>
              </a:ext>
            </a:extLst>
          </p:cNvPr>
          <p:cNvSpPr/>
          <p:nvPr/>
        </p:nvSpPr>
        <p:spPr>
          <a:xfrm>
            <a:off x="424543" y="4974771"/>
            <a:ext cx="3886200" cy="859972"/>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rPr>
              <a:t>Bobby Oliver</a:t>
            </a:r>
          </a:p>
        </p:txBody>
      </p:sp>
      <p:sp>
        <p:nvSpPr>
          <p:cNvPr id="23" name="Rectangle 22">
            <a:extLst>
              <a:ext uri="{FF2B5EF4-FFF2-40B4-BE49-F238E27FC236}">
                <a16:creationId xmlns:a16="http://schemas.microsoft.com/office/drawing/2014/main" id="{2AD60156-6348-9828-345F-93174035C39F}"/>
              </a:ext>
            </a:extLst>
          </p:cNvPr>
          <p:cNvSpPr/>
          <p:nvPr/>
        </p:nvSpPr>
        <p:spPr>
          <a:xfrm>
            <a:off x="4713514" y="4974771"/>
            <a:ext cx="3886200" cy="859972"/>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t>This trading card format was inspired by the work of Dr. Jaye Gardiner to make science more inclusive </a:t>
            </a:r>
            <a:r>
              <a:rPr lang="en-US" sz="900" u="sng" dirty="0">
                <a:hlinkClick r:id="rId3"/>
              </a:rPr>
              <a:t>www.jayegardiner.com/tradingcards.html</a:t>
            </a:r>
            <a:endParaRPr lang="en-US" sz="900" dirty="0"/>
          </a:p>
        </p:txBody>
      </p:sp>
      <p:sp>
        <p:nvSpPr>
          <p:cNvPr id="24" name="Rectangle 23">
            <a:extLst>
              <a:ext uri="{FF2B5EF4-FFF2-40B4-BE49-F238E27FC236}">
                <a16:creationId xmlns:a16="http://schemas.microsoft.com/office/drawing/2014/main" id="{76C48ED2-1839-5EBB-18F3-0066CC8865BF}"/>
              </a:ext>
            </a:extLst>
          </p:cNvPr>
          <p:cNvSpPr/>
          <p:nvPr/>
        </p:nvSpPr>
        <p:spPr>
          <a:xfrm>
            <a:off x="424543" y="1480457"/>
            <a:ext cx="3886200" cy="468086"/>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rPr>
              <a:t>BI 101</a:t>
            </a:r>
          </a:p>
        </p:txBody>
      </p:sp>
      <p:sp>
        <p:nvSpPr>
          <p:cNvPr id="26" name="TextBox 25">
            <a:extLst>
              <a:ext uri="{FF2B5EF4-FFF2-40B4-BE49-F238E27FC236}">
                <a16:creationId xmlns:a16="http://schemas.microsoft.com/office/drawing/2014/main" id="{32F5EA54-E35F-BC9A-179F-AB91721A2F66}"/>
              </a:ext>
            </a:extLst>
          </p:cNvPr>
          <p:cNvSpPr txBox="1"/>
          <p:nvPr/>
        </p:nvSpPr>
        <p:spPr>
          <a:xfrm>
            <a:off x="1524000" y="3244334"/>
            <a:ext cx="6096000" cy="369332"/>
          </a:xfrm>
          <a:prstGeom prst="rect">
            <a:avLst/>
          </a:prstGeom>
          <a:noFill/>
        </p:spPr>
        <p:txBody>
          <a:bodyPr wrap="square">
            <a:spAutoFit/>
          </a:bodyPr>
          <a:lstStyle/>
          <a:p>
            <a:r>
              <a:rPr lang="en-US" dirty="0"/>
              <a:t> </a:t>
            </a:r>
          </a:p>
        </p:txBody>
      </p:sp>
      <p:sp>
        <p:nvSpPr>
          <p:cNvPr id="31" name="Rectangle 30">
            <a:extLst>
              <a:ext uri="{FF2B5EF4-FFF2-40B4-BE49-F238E27FC236}">
                <a16:creationId xmlns:a16="http://schemas.microsoft.com/office/drawing/2014/main" id="{BCB56F21-0E50-15E2-80B4-6D5AF1795EE7}"/>
              </a:ext>
            </a:extLst>
          </p:cNvPr>
          <p:cNvSpPr/>
          <p:nvPr/>
        </p:nvSpPr>
        <p:spPr>
          <a:xfrm>
            <a:off x="707572" y="1948543"/>
            <a:ext cx="3320142" cy="302622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Insert a photo here</a:t>
            </a:r>
          </a:p>
        </p:txBody>
      </p:sp>
      <p:sp>
        <p:nvSpPr>
          <p:cNvPr id="32" name="TextBox 31">
            <a:extLst>
              <a:ext uri="{FF2B5EF4-FFF2-40B4-BE49-F238E27FC236}">
                <a16:creationId xmlns:a16="http://schemas.microsoft.com/office/drawing/2014/main" id="{243C2F2A-C220-644D-EA00-94C5CFE2B700}"/>
              </a:ext>
            </a:extLst>
          </p:cNvPr>
          <p:cNvSpPr txBox="1"/>
          <p:nvPr/>
        </p:nvSpPr>
        <p:spPr>
          <a:xfrm>
            <a:off x="544286" y="1061748"/>
            <a:ext cx="3407228" cy="369332"/>
          </a:xfrm>
          <a:prstGeom prst="rect">
            <a:avLst/>
          </a:prstGeom>
          <a:noFill/>
        </p:spPr>
        <p:txBody>
          <a:bodyPr wrap="square" rtlCol="0">
            <a:spAutoFit/>
          </a:bodyPr>
          <a:lstStyle/>
          <a:p>
            <a:r>
              <a:rPr lang="en-US" dirty="0"/>
              <a:t>He/Him +       Olive-</a:t>
            </a:r>
            <a:r>
              <a:rPr lang="en-US" dirty="0" err="1"/>
              <a:t>ur</a:t>
            </a:r>
            <a:endParaRPr lang="en-US" dirty="0"/>
          </a:p>
        </p:txBody>
      </p:sp>
      <p:sp>
        <p:nvSpPr>
          <p:cNvPr id="33" name="Rectangle 32">
            <a:extLst>
              <a:ext uri="{FF2B5EF4-FFF2-40B4-BE49-F238E27FC236}">
                <a16:creationId xmlns:a16="http://schemas.microsoft.com/office/drawing/2014/main" id="{C865EE3B-0C47-E2DC-A6DB-F1DA0C65B6A9}"/>
              </a:ext>
            </a:extLst>
          </p:cNvPr>
          <p:cNvSpPr/>
          <p:nvPr/>
        </p:nvSpPr>
        <p:spPr>
          <a:xfrm>
            <a:off x="4920343" y="1246415"/>
            <a:ext cx="3428527" cy="360861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ctr">
              <a:buFont typeface="Arial" panose="020B0604020202020204" pitchFamily="34" charset="0"/>
              <a:buChar char="•"/>
            </a:pPr>
            <a:r>
              <a:rPr lang="en-US" dirty="0">
                <a:solidFill>
                  <a:schemeClr val="tx1"/>
                </a:solidFill>
              </a:rPr>
              <a:t>I was born in Louisville, raised in BHAM</a:t>
            </a:r>
          </a:p>
          <a:p>
            <a:pPr marL="285750" indent="-285750" algn="ctr">
              <a:buFont typeface="Arial" panose="020B0604020202020204" pitchFamily="34" charset="0"/>
              <a:buChar char="•"/>
            </a:pPr>
            <a:r>
              <a:rPr lang="en-US" dirty="0">
                <a:solidFill>
                  <a:schemeClr val="tx1"/>
                </a:solidFill>
              </a:rPr>
              <a:t>Oriented </a:t>
            </a:r>
            <a:r>
              <a:rPr lang="en-US">
                <a:solidFill>
                  <a:schemeClr val="tx1"/>
                </a:solidFill>
              </a:rPr>
              <a:t>32 students</a:t>
            </a:r>
            <a:endParaRPr lang="en-US" dirty="0">
              <a:solidFill>
                <a:schemeClr val="tx1"/>
              </a:solidFill>
            </a:endParaRPr>
          </a:p>
          <a:p>
            <a:pPr marL="285750" indent="-285750" algn="ctr">
              <a:buFont typeface="Arial" panose="020B0604020202020204" pitchFamily="34" charset="0"/>
              <a:buChar char="•"/>
            </a:pPr>
            <a:r>
              <a:rPr lang="en-US" dirty="0">
                <a:solidFill>
                  <a:schemeClr val="tx1"/>
                </a:solidFill>
              </a:rPr>
              <a:t>Current favorite songs: Monkey Gone to Heaven- The Pixies, Bullet with Butterfly Wings – Smashing Pumpkins</a:t>
            </a:r>
          </a:p>
          <a:p>
            <a:pPr algn="ctr"/>
            <a:r>
              <a:rPr lang="en-US" dirty="0">
                <a:solidFill>
                  <a:schemeClr val="tx1"/>
                </a:solidFill>
              </a:rPr>
              <a:t>Major: Finance W/ data science minor</a:t>
            </a:r>
          </a:p>
          <a:p>
            <a:pPr algn="ctr"/>
            <a:r>
              <a:rPr lang="en-US" dirty="0">
                <a:solidFill>
                  <a:schemeClr val="tx1"/>
                </a:solidFill>
              </a:rPr>
              <a:t>Year: Senior</a:t>
            </a:r>
          </a:p>
        </p:txBody>
      </p:sp>
      <p:pic>
        <p:nvPicPr>
          <p:cNvPr id="3" name="Picture 2" descr="A person wearing a hat&#10;&#10;Description automatically generated with low confidence">
            <a:extLst>
              <a:ext uri="{FF2B5EF4-FFF2-40B4-BE49-F238E27FC236}">
                <a16:creationId xmlns:a16="http://schemas.microsoft.com/office/drawing/2014/main" id="{CD6570A4-8937-F32E-0FF8-9DB6AC8176E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81251" y="1945643"/>
            <a:ext cx="2180671" cy="3032029"/>
          </a:xfrm>
          <a:prstGeom prst="rect">
            <a:avLst/>
          </a:prstGeom>
        </p:spPr>
      </p:pic>
    </p:spTree>
    <p:extLst>
      <p:ext uri="{BB962C8B-B14F-4D97-AF65-F5344CB8AC3E}">
        <p14:creationId xmlns:p14="http://schemas.microsoft.com/office/powerpoint/2010/main" val="320853062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177509-1092-71C1-CED9-BF663E6A94A0}"/>
              </a:ext>
            </a:extLst>
          </p:cNvPr>
          <p:cNvSpPr>
            <a:spLocks noGrp="1"/>
          </p:cNvSpPr>
          <p:nvPr>
            <p:ph type="title"/>
          </p:nvPr>
        </p:nvSpPr>
        <p:spPr>
          <a:xfrm>
            <a:off x="628650" y="365127"/>
            <a:ext cx="7886700" cy="459822"/>
          </a:xfrm>
        </p:spPr>
        <p:txBody>
          <a:bodyPr>
            <a:normAutofit fontScale="90000"/>
          </a:bodyPr>
          <a:lstStyle/>
          <a:p>
            <a:pPr algn="ctr"/>
            <a:r>
              <a:rPr lang="en-US" dirty="0"/>
              <a:t>Scientific Method</a:t>
            </a:r>
          </a:p>
        </p:txBody>
      </p:sp>
      <p:sp>
        <p:nvSpPr>
          <p:cNvPr id="3" name="Content Placeholder 2">
            <a:extLst>
              <a:ext uri="{FF2B5EF4-FFF2-40B4-BE49-F238E27FC236}">
                <a16:creationId xmlns:a16="http://schemas.microsoft.com/office/drawing/2014/main" id="{1D1032FC-C1DD-4A0C-D541-0BF8F7275AE5}"/>
              </a:ext>
            </a:extLst>
          </p:cNvPr>
          <p:cNvSpPr>
            <a:spLocks noGrp="1"/>
          </p:cNvSpPr>
          <p:nvPr>
            <p:ph idx="1"/>
          </p:nvPr>
        </p:nvSpPr>
        <p:spPr>
          <a:xfrm>
            <a:off x="628650" y="1639722"/>
            <a:ext cx="7886700" cy="5218278"/>
          </a:xfrm>
        </p:spPr>
        <p:txBody>
          <a:bodyPr>
            <a:normAutofit lnSpcReduction="10000"/>
          </a:bodyPr>
          <a:lstStyle/>
          <a:p>
            <a:r>
              <a:rPr lang="en-US" dirty="0"/>
              <a:t>How do we learn about the world?</a:t>
            </a:r>
          </a:p>
          <a:p>
            <a:pPr lvl="1"/>
            <a:r>
              <a:rPr lang="en-US" dirty="0"/>
              <a:t>Observation: The pancreas has some control over blood sugar levels. When the pancreas is removed from a dog, it can live for awhile, but eventually develops diabetes symptoms. </a:t>
            </a:r>
          </a:p>
          <a:p>
            <a:pPr lvl="1"/>
            <a:r>
              <a:rPr lang="en-US" dirty="0"/>
              <a:t>Question: What does the pancreas do to prevent diabetes?</a:t>
            </a:r>
          </a:p>
          <a:p>
            <a:pPr lvl="1"/>
            <a:r>
              <a:rPr lang="en-US" dirty="0"/>
              <a:t>Hypothesis: The pancreas cells make a product that prevents diabetes. </a:t>
            </a:r>
          </a:p>
          <a:p>
            <a:pPr lvl="1"/>
            <a:r>
              <a:rPr lang="en-US" dirty="0"/>
              <a:t>Experiment: Remove pancreases from 2 groups of dogs. For group one, grind up pancreas and inject into dogs. For group two, inject nothing.</a:t>
            </a:r>
          </a:p>
          <a:p>
            <a:pPr lvl="1"/>
            <a:r>
              <a:rPr lang="en-US" dirty="0"/>
              <a:t>Results: In group one, a decrease in diabetic symptoms occurred. No dogs died. In group two, an exacerbation of symptoms occurred. </a:t>
            </a:r>
          </a:p>
          <a:p>
            <a:pPr lvl="1"/>
            <a:endParaRPr lang="en-US" dirty="0"/>
          </a:p>
          <a:p>
            <a:pPr lvl="1"/>
            <a:endParaRPr lang="en-US" dirty="0"/>
          </a:p>
          <a:p>
            <a:pPr lvl="1"/>
            <a:endParaRPr lang="en-US" dirty="0"/>
          </a:p>
        </p:txBody>
      </p:sp>
      <p:pic>
        <p:nvPicPr>
          <p:cNvPr id="4" name="Picture 3">
            <a:extLst>
              <a:ext uri="{FF2B5EF4-FFF2-40B4-BE49-F238E27FC236}">
                <a16:creationId xmlns:a16="http://schemas.microsoft.com/office/drawing/2014/main" id="{C8EFFEBF-A2C9-186D-40CC-B1306C6A896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823034" y="89687"/>
            <a:ext cx="1080135" cy="1550035"/>
          </a:xfrm>
          <a:prstGeom prst="rect">
            <a:avLst/>
          </a:prstGeom>
          <a:noFill/>
          <a:ln>
            <a:noFill/>
          </a:ln>
        </p:spPr>
      </p:pic>
    </p:spTree>
    <p:extLst>
      <p:ext uri="{BB962C8B-B14F-4D97-AF65-F5344CB8AC3E}">
        <p14:creationId xmlns:p14="http://schemas.microsoft.com/office/powerpoint/2010/main" val="327571126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177509-1092-71C1-CED9-BF663E6A94A0}"/>
              </a:ext>
            </a:extLst>
          </p:cNvPr>
          <p:cNvSpPr>
            <a:spLocks noGrp="1"/>
          </p:cNvSpPr>
          <p:nvPr>
            <p:ph type="title"/>
          </p:nvPr>
        </p:nvSpPr>
        <p:spPr>
          <a:xfrm>
            <a:off x="628650" y="365127"/>
            <a:ext cx="7886700" cy="459822"/>
          </a:xfrm>
        </p:spPr>
        <p:txBody>
          <a:bodyPr>
            <a:normAutofit fontScale="90000"/>
          </a:bodyPr>
          <a:lstStyle/>
          <a:p>
            <a:pPr algn="ctr"/>
            <a:r>
              <a:rPr lang="en-US" dirty="0"/>
              <a:t>Chapter 1.4</a:t>
            </a:r>
          </a:p>
        </p:txBody>
      </p:sp>
      <p:pic>
        <p:nvPicPr>
          <p:cNvPr id="4" name="Picture 3">
            <a:extLst>
              <a:ext uri="{FF2B5EF4-FFF2-40B4-BE49-F238E27FC236}">
                <a16:creationId xmlns:a16="http://schemas.microsoft.com/office/drawing/2014/main" id="{C8EFFEBF-A2C9-186D-40CC-B1306C6A896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823034" y="89687"/>
            <a:ext cx="1080135" cy="1550035"/>
          </a:xfrm>
          <a:prstGeom prst="rect">
            <a:avLst/>
          </a:prstGeom>
          <a:noFill/>
          <a:ln>
            <a:noFill/>
          </a:ln>
        </p:spPr>
      </p:pic>
      <p:pic>
        <p:nvPicPr>
          <p:cNvPr id="8" name="Graphic 7" descr="Dog with solid fill">
            <a:extLst>
              <a:ext uri="{FF2B5EF4-FFF2-40B4-BE49-F238E27FC236}">
                <a16:creationId xmlns:a16="http://schemas.microsoft.com/office/drawing/2014/main" id="{773233CD-AA07-B397-CB39-07A5BACF6784}"/>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703070" y="2754630"/>
            <a:ext cx="914400" cy="914400"/>
          </a:xfrm>
          <a:prstGeom prst="rect">
            <a:avLst/>
          </a:prstGeom>
        </p:spPr>
      </p:pic>
      <p:pic>
        <p:nvPicPr>
          <p:cNvPr id="9" name="Graphic 8" descr="Dog with solid fill">
            <a:extLst>
              <a:ext uri="{FF2B5EF4-FFF2-40B4-BE49-F238E27FC236}">
                <a16:creationId xmlns:a16="http://schemas.microsoft.com/office/drawing/2014/main" id="{3D9E2844-598B-4BD2-F149-3A039F60A7D7}"/>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821180" y="3055620"/>
            <a:ext cx="914400" cy="914400"/>
          </a:xfrm>
          <a:prstGeom prst="rect">
            <a:avLst/>
          </a:prstGeom>
        </p:spPr>
      </p:pic>
      <p:pic>
        <p:nvPicPr>
          <p:cNvPr id="10" name="Graphic 9" descr="Dog with solid fill">
            <a:extLst>
              <a:ext uri="{FF2B5EF4-FFF2-40B4-BE49-F238E27FC236}">
                <a16:creationId xmlns:a16="http://schemas.microsoft.com/office/drawing/2014/main" id="{C0BBC38E-4B3F-CD68-D45E-25396B4CFEB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939290" y="3385185"/>
            <a:ext cx="914400" cy="914400"/>
          </a:xfrm>
          <a:prstGeom prst="rect">
            <a:avLst/>
          </a:prstGeom>
        </p:spPr>
      </p:pic>
      <p:pic>
        <p:nvPicPr>
          <p:cNvPr id="11" name="Graphic 10" descr="Dog with solid fill">
            <a:extLst>
              <a:ext uri="{FF2B5EF4-FFF2-40B4-BE49-F238E27FC236}">
                <a16:creationId xmlns:a16="http://schemas.microsoft.com/office/drawing/2014/main" id="{C81A2A49-1FF0-E591-E1B8-79776D22BFE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073140" y="2798445"/>
            <a:ext cx="914400" cy="914400"/>
          </a:xfrm>
          <a:prstGeom prst="rect">
            <a:avLst/>
          </a:prstGeom>
        </p:spPr>
      </p:pic>
      <p:pic>
        <p:nvPicPr>
          <p:cNvPr id="12" name="Graphic 11" descr="Dog with solid fill">
            <a:extLst>
              <a:ext uri="{FF2B5EF4-FFF2-40B4-BE49-F238E27FC236}">
                <a16:creationId xmlns:a16="http://schemas.microsoft.com/office/drawing/2014/main" id="{5481403F-D764-3E62-773A-677CBCADF2F5}"/>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191250" y="3099435"/>
            <a:ext cx="914400" cy="914400"/>
          </a:xfrm>
          <a:prstGeom prst="rect">
            <a:avLst/>
          </a:prstGeom>
        </p:spPr>
      </p:pic>
      <p:pic>
        <p:nvPicPr>
          <p:cNvPr id="13" name="Graphic 12" descr="Dog with solid fill">
            <a:extLst>
              <a:ext uri="{FF2B5EF4-FFF2-40B4-BE49-F238E27FC236}">
                <a16:creationId xmlns:a16="http://schemas.microsoft.com/office/drawing/2014/main" id="{D3BCD8FD-1599-6464-3736-75E89238BD8E}"/>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309360" y="3429000"/>
            <a:ext cx="914400" cy="914400"/>
          </a:xfrm>
          <a:prstGeom prst="rect">
            <a:avLst/>
          </a:prstGeom>
        </p:spPr>
      </p:pic>
      <p:sp>
        <p:nvSpPr>
          <p:cNvPr id="14" name="TextBox 13">
            <a:extLst>
              <a:ext uri="{FF2B5EF4-FFF2-40B4-BE49-F238E27FC236}">
                <a16:creationId xmlns:a16="http://schemas.microsoft.com/office/drawing/2014/main" id="{ED0B7641-CDBF-CE4B-BCAD-3853245D8C17}"/>
              </a:ext>
            </a:extLst>
          </p:cNvPr>
          <p:cNvSpPr txBox="1"/>
          <p:nvPr/>
        </p:nvSpPr>
        <p:spPr>
          <a:xfrm>
            <a:off x="1821180" y="2132017"/>
            <a:ext cx="1205202" cy="461665"/>
          </a:xfrm>
          <a:prstGeom prst="rect">
            <a:avLst/>
          </a:prstGeom>
          <a:noFill/>
        </p:spPr>
        <p:txBody>
          <a:bodyPr wrap="none" rtlCol="0">
            <a:spAutoFit/>
          </a:bodyPr>
          <a:lstStyle/>
          <a:p>
            <a:r>
              <a:rPr lang="en-US" sz="2400" b="1" dirty="0"/>
              <a:t>Group 1</a:t>
            </a:r>
          </a:p>
        </p:txBody>
      </p:sp>
      <p:sp>
        <p:nvSpPr>
          <p:cNvPr id="15" name="TextBox 14">
            <a:extLst>
              <a:ext uri="{FF2B5EF4-FFF2-40B4-BE49-F238E27FC236}">
                <a16:creationId xmlns:a16="http://schemas.microsoft.com/office/drawing/2014/main" id="{2A340C11-D39E-C78B-525F-329046CBBE41}"/>
              </a:ext>
            </a:extLst>
          </p:cNvPr>
          <p:cNvSpPr txBox="1"/>
          <p:nvPr/>
        </p:nvSpPr>
        <p:spPr>
          <a:xfrm>
            <a:off x="6041356" y="2132017"/>
            <a:ext cx="1205202" cy="461665"/>
          </a:xfrm>
          <a:prstGeom prst="rect">
            <a:avLst/>
          </a:prstGeom>
          <a:noFill/>
        </p:spPr>
        <p:txBody>
          <a:bodyPr wrap="none" rtlCol="0">
            <a:spAutoFit/>
          </a:bodyPr>
          <a:lstStyle/>
          <a:p>
            <a:r>
              <a:rPr lang="en-US" sz="2400" b="1" dirty="0"/>
              <a:t>Group 2</a:t>
            </a:r>
          </a:p>
        </p:txBody>
      </p:sp>
      <p:pic>
        <p:nvPicPr>
          <p:cNvPr id="17" name="Graphic 16" descr="Needle outline">
            <a:extLst>
              <a:ext uri="{FF2B5EF4-FFF2-40B4-BE49-F238E27FC236}">
                <a16:creationId xmlns:a16="http://schemas.microsoft.com/office/drawing/2014/main" id="{873456ED-19CF-4D3D-3333-8DA8C10D6D28}"/>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111982" y="963788"/>
            <a:ext cx="914400" cy="914400"/>
          </a:xfrm>
          <a:prstGeom prst="rect">
            <a:avLst/>
          </a:prstGeom>
        </p:spPr>
      </p:pic>
      <p:pic>
        <p:nvPicPr>
          <p:cNvPr id="3" name="Graphic 2" descr="Needle outline">
            <a:extLst>
              <a:ext uri="{FF2B5EF4-FFF2-40B4-BE49-F238E27FC236}">
                <a16:creationId xmlns:a16="http://schemas.microsoft.com/office/drawing/2014/main" id="{9D3A086F-B29A-C6D6-0C27-EBAC282A3BF5}"/>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6045166" y="969361"/>
            <a:ext cx="914400" cy="914400"/>
          </a:xfrm>
          <a:prstGeom prst="rect">
            <a:avLst/>
          </a:prstGeom>
        </p:spPr>
      </p:pic>
      <p:sp>
        <p:nvSpPr>
          <p:cNvPr id="7" name="Multiplication Sign 6">
            <a:extLst>
              <a:ext uri="{FF2B5EF4-FFF2-40B4-BE49-F238E27FC236}">
                <a16:creationId xmlns:a16="http://schemas.microsoft.com/office/drawing/2014/main" id="{984F7905-898A-60A1-556B-77A836FAB90A}"/>
              </a:ext>
            </a:extLst>
          </p:cNvPr>
          <p:cNvSpPr/>
          <p:nvPr/>
        </p:nvSpPr>
        <p:spPr>
          <a:xfrm>
            <a:off x="5553676" y="465469"/>
            <a:ext cx="1897380" cy="1897380"/>
          </a:xfrm>
          <a:prstGeom prst="mathMultiply">
            <a:avLst>
              <a:gd name="adj1" fmla="val 7255"/>
            </a:avLst>
          </a:prstGeom>
          <a:solidFill>
            <a:schemeClr val="tx1">
              <a:alpha val="46000"/>
            </a:schemeClr>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pic>
        <p:nvPicPr>
          <p:cNvPr id="6" name="Graphic 5" descr="Smiling face outline with solid fill">
            <a:extLst>
              <a:ext uri="{FF2B5EF4-FFF2-40B4-BE49-F238E27FC236}">
                <a16:creationId xmlns:a16="http://schemas.microsoft.com/office/drawing/2014/main" id="{23F34F0C-D6F4-D3B8-6B8A-B9D2B7AD0682}"/>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821180" y="4970287"/>
            <a:ext cx="914400" cy="914400"/>
          </a:xfrm>
          <a:prstGeom prst="rect">
            <a:avLst/>
          </a:prstGeom>
        </p:spPr>
      </p:pic>
      <p:pic>
        <p:nvPicPr>
          <p:cNvPr id="20" name="Graphic 19" descr="Sad face outline with solid fill">
            <a:extLst>
              <a:ext uri="{FF2B5EF4-FFF2-40B4-BE49-F238E27FC236}">
                <a16:creationId xmlns:a16="http://schemas.microsoft.com/office/drawing/2014/main" id="{8E03AC88-CBF3-34A5-1E7E-268342E0F2AE}"/>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6122670" y="4970287"/>
            <a:ext cx="914400" cy="914400"/>
          </a:xfrm>
          <a:prstGeom prst="rect">
            <a:avLst/>
          </a:prstGeom>
        </p:spPr>
      </p:pic>
    </p:spTree>
    <p:extLst>
      <p:ext uri="{BB962C8B-B14F-4D97-AF65-F5344CB8AC3E}">
        <p14:creationId xmlns:p14="http://schemas.microsoft.com/office/powerpoint/2010/main" val="92274158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177509-1092-71C1-CED9-BF663E6A94A0}"/>
              </a:ext>
            </a:extLst>
          </p:cNvPr>
          <p:cNvSpPr>
            <a:spLocks noGrp="1"/>
          </p:cNvSpPr>
          <p:nvPr>
            <p:ph type="title"/>
          </p:nvPr>
        </p:nvSpPr>
        <p:spPr>
          <a:xfrm>
            <a:off x="628650" y="365127"/>
            <a:ext cx="7886700" cy="459822"/>
          </a:xfrm>
        </p:spPr>
        <p:txBody>
          <a:bodyPr>
            <a:normAutofit fontScale="90000"/>
          </a:bodyPr>
          <a:lstStyle/>
          <a:p>
            <a:pPr algn="ctr"/>
            <a:r>
              <a:rPr lang="en-US" dirty="0"/>
              <a:t>Chapter 1</a:t>
            </a:r>
          </a:p>
        </p:txBody>
      </p:sp>
      <p:sp>
        <p:nvSpPr>
          <p:cNvPr id="3" name="Content Placeholder 2">
            <a:extLst>
              <a:ext uri="{FF2B5EF4-FFF2-40B4-BE49-F238E27FC236}">
                <a16:creationId xmlns:a16="http://schemas.microsoft.com/office/drawing/2014/main" id="{1D1032FC-C1DD-4A0C-D541-0BF8F7275AE5}"/>
              </a:ext>
            </a:extLst>
          </p:cNvPr>
          <p:cNvSpPr>
            <a:spLocks noGrp="1"/>
          </p:cNvSpPr>
          <p:nvPr>
            <p:ph idx="1"/>
          </p:nvPr>
        </p:nvSpPr>
        <p:spPr/>
        <p:txBody>
          <a:bodyPr/>
          <a:lstStyle/>
          <a:p>
            <a:r>
              <a:rPr lang="en-US" dirty="0"/>
              <a:t>Variables: an aspect of a scientific study that is changed.</a:t>
            </a:r>
          </a:p>
          <a:p>
            <a:pPr lvl="1"/>
            <a:endParaRPr lang="en-US" dirty="0"/>
          </a:p>
          <a:p>
            <a:pPr lvl="1"/>
            <a:endParaRPr lang="en-US" dirty="0"/>
          </a:p>
          <a:p>
            <a:endParaRPr lang="en-US" dirty="0"/>
          </a:p>
          <a:p>
            <a:pPr lvl="1"/>
            <a:endParaRPr lang="en-US" dirty="0"/>
          </a:p>
          <a:p>
            <a:pPr lvl="1"/>
            <a:endParaRPr lang="en-US" dirty="0"/>
          </a:p>
        </p:txBody>
      </p:sp>
      <p:pic>
        <p:nvPicPr>
          <p:cNvPr id="4" name="Picture 3">
            <a:extLst>
              <a:ext uri="{FF2B5EF4-FFF2-40B4-BE49-F238E27FC236}">
                <a16:creationId xmlns:a16="http://schemas.microsoft.com/office/drawing/2014/main" id="{C8EFFEBF-A2C9-186D-40CC-B1306C6A896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823034" y="89687"/>
            <a:ext cx="1080135" cy="1550035"/>
          </a:xfrm>
          <a:prstGeom prst="rect">
            <a:avLst/>
          </a:prstGeom>
          <a:noFill/>
          <a:ln>
            <a:noFill/>
          </a:ln>
        </p:spPr>
      </p:pic>
    </p:spTree>
    <p:extLst>
      <p:ext uri="{BB962C8B-B14F-4D97-AF65-F5344CB8AC3E}">
        <p14:creationId xmlns:p14="http://schemas.microsoft.com/office/powerpoint/2010/main" val="362706579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177509-1092-71C1-CED9-BF663E6A94A0}"/>
              </a:ext>
            </a:extLst>
          </p:cNvPr>
          <p:cNvSpPr>
            <a:spLocks noGrp="1"/>
          </p:cNvSpPr>
          <p:nvPr>
            <p:ph type="title"/>
          </p:nvPr>
        </p:nvSpPr>
        <p:spPr>
          <a:xfrm>
            <a:off x="628650" y="365127"/>
            <a:ext cx="7886700" cy="459822"/>
          </a:xfrm>
        </p:spPr>
        <p:txBody>
          <a:bodyPr>
            <a:normAutofit fontScale="90000"/>
          </a:bodyPr>
          <a:lstStyle/>
          <a:p>
            <a:pPr algn="ctr"/>
            <a:r>
              <a:rPr lang="en-US" dirty="0"/>
              <a:t>Chapter 1</a:t>
            </a:r>
          </a:p>
        </p:txBody>
      </p:sp>
      <p:sp>
        <p:nvSpPr>
          <p:cNvPr id="3" name="Content Placeholder 2">
            <a:extLst>
              <a:ext uri="{FF2B5EF4-FFF2-40B4-BE49-F238E27FC236}">
                <a16:creationId xmlns:a16="http://schemas.microsoft.com/office/drawing/2014/main" id="{1D1032FC-C1DD-4A0C-D541-0BF8F7275AE5}"/>
              </a:ext>
            </a:extLst>
          </p:cNvPr>
          <p:cNvSpPr>
            <a:spLocks noGrp="1"/>
          </p:cNvSpPr>
          <p:nvPr>
            <p:ph idx="1"/>
          </p:nvPr>
        </p:nvSpPr>
        <p:spPr/>
        <p:txBody>
          <a:bodyPr/>
          <a:lstStyle/>
          <a:p>
            <a:r>
              <a:rPr lang="en-US" dirty="0"/>
              <a:t>Variables: </a:t>
            </a:r>
          </a:p>
          <a:p>
            <a:r>
              <a:rPr lang="en-US" dirty="0"/>
              <a:t>receiving injection</a:t>
            </a:r>
          </a:p>
          <a:p>
            <a:r>
              <a:rPr lang="en-US" dirty="0"/>
              <a:t>symptoms of the dogs</a:t>
            </a:r>
          </a:p>
          <a:p>
            <a:pPr lvl="1"/>
            <a:endParaRPr lang="en-US" dirty="0"/>
          </a:p>
          <a:p>
            <a:endParaRPr lang="en-US" dirty="0"/>
          </a:p>
          <a:p>
            <a:pPr lvl="1"/>
            <a:endParaRPr lang="en-US" dirty="0"/>
          </a:p>
          <a:p>
            <a:pPr lvl="1"/>
            <a:endParaRPr lang="en-US" dirty="0"/>
          </a:p>
        </p:txBody>
      </p:sp>
      <p:pic>
        <p:nvPicPr>
          <p:cNvPr id="4" name="Picture 3">
            <a:extLst>
              <a:ext uri="{FF2B5EF4-FFF2-40B4-BE49-F238E27FC236}">
                <a16:creationId xmlns:a16="http://schemas.microsoft.com/office/drawing/2014/main" id="{C8EFFEBF-A2C9-186D-40CC-B1306C6A896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823034" y="89687"/>
            <a:ext cx="1080135" cy="1550035"/>
          </a:xfrm>
          <a:prstGeom prst="rect">
            <a:avLst/>
          </a:prstGeom>
          <a:noFill/>
          <a:ln>
            <a:noFill/>
          </a:ln>
        </p:spPr>
      </p:pic>
    </p:spTree>
    <p:extLst>
      <p:ext uri="{BB962C8B-B14F-4D97-AF65-F5344CB8AC3E}">
        <p14:creationId xmlns:p14="http://schemas.microsoft.com/office/powerpoint/2010/main" val="47900193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177509-1092-71C1-CED9-BF663E6A94A0}"/>
              </a:ext>
            </a:extLst>
          </p:cNvPr>
          <p:cNvSpPr>
            <a:spLocks noGrp="1"/>
          </p:cNvSpPr>
          <p:nvPr>
            <p:ph type="title"/>
          </p:nvPr>
        </p:nvSpPr>
        <p:spPr>
          <a:xfrm>
            <a:off x="628650" y="365127"/>
            <a:ext cx="7886700" cy="459822"/>
          </a:xfrm>
        </p:spPr>
        <p:txBody>
          <a:bodyPr>
            <a:normAutofit fontScale="90000"/>
          </a:bodyPr>
          <a:lstStyle/>
          <a:p>
            <a:pPr algn="ctr"/>
            <a:r>
              <a:rPr lang="en-US" dirty="0"/>
              <a:t>Chapter 1</a:t>
            </a:r>
          </a:p>
        </p:txBody>
      </p:sp>
      <p:sp>
        <p:nvSpPr>
          <p:cNvPr id="3" name="Content Placeholder 2">
            <a:extLst>
              <a:ext uri="{FF2B5EF4-FFF2-40B4-BE49-F238E27FC236}">
                <a16:creationId xmlns:a16="http://schemas.microsoft.com/office/drawing/2014/main" id="{1D1032FC-C1DD-4A0C-D541-0BF8F7275AE5}"/>
              </a:ext>
            </a:extLst>
          </p:cNvPr>
          <p:cNvSpPr>
            <a:spLocks noGrp="1"/>
          </p:cNvSpPr>
          <p:nvPr>
            <p:ph idx="1"/>
          </p:nvPr>
        </p:nvSpPr>
        <p:spPr/>
        <p:txBody>
          <a:bodyPr/>
          <a:lstStyle/>
          <a:p>
            <a:r>
              <a:rPr lang="en-US" dirty="0"/>
              <a:t>Variables:</a:t>
            </a:r>
          </a:p>
          <a:p>
            <a:r>
              <a:rPr lang="en-US" dirty="0"/>
              <a:t>Independent: receiving injection</a:t>
            </a:r>
          </a:p>
          <a:p>
            <a:endParaRPr lang="en-US" dirty="0"/>
          </a:p>
          <a:p>
            <a:endParaRPr lang="en-US" dirty="0"/>
          </a:p>
          <a:p>
            <a:r>
              <a:rPr lang="en-US" dirty="0"/>
              <a:t>Dependent: symptoms of the dogs</a:t>
            </a:r>
          </a:p>
          <a:p>
            <a:endParaRPr lang="en-US" dirty="0"/>
          </a:p>
          <a:p>
            <a:pPr lvl="1"/>
            <a:endParaRPr lang="en-US" dirty="0"/>
          </a:p>
          <a:p>
            <a:pPr lvl="1"/>
            <a:endParaRPr lang="en-US" dirty="0"/>
          </a:p>
        </p:txBody>
      </p:sp>
      <p:pic>
        <p:nvPicPr>
          <p:cNvPr id="4" name="Picture 3">
            <a:extLst>
              <a:ext uri="{FF2B5EF4-FFF2-40B4-BE49-F238E27FC236}">
                <a16:creationId xmlns:a16="http://schemas.microsoft.com/office/drawing/2014/main" id="{C8EFFEBF-A2C9-186D-40CC-B1306C6A896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823034" y="89687"/>
            <a:ext cx="1080135" cy="1550035"/>
          </a:xfrm>
          <a:prstGeom prst="rect">
            <a:avLst/>
          </a:prstGeom>
          <a:noFill/>
          <a:ln>
            <a:noFill/>
          </a:ln>
        </p:spPr>
      </p:pic>
      <p:sp>
        <p:nvSpPr>
          <p:cNvPr id="5" name="Arrow: Down 4">
            <a:extLst>
              <a:ext uri="{FF2B5EF4-FFF2-40B4-BE49-F238E27FC236}">
                <a16:creationId xmlns:a16="http://schemas.microsoft.com/office/drawing/2014/main" id="{6B0A9C06-8EE7-2857-3428-9A0463845413}"/>
              </a:ext>
            </a:extLst>
          </p:cNvPr>
          <p:cNvSpPr/>
          <p:nvPr/>
        </p:nvSpPr>
        <p:spPr>
          <a:xfrm>
            <a:off x="2674620" y="2868930"/>
            <a:ext cx="1325880" cy="948690"/>
          </a:xfrm>
          <a:prstGeom prst="down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6192CF31-3242-BEDB-595D-86636EAC0B98}"/>
              </a:ext>
            </a:extLst>
          </p:cNvPr>
          <p:cNvSpPr txBox="1"/>
          <p:nvPr/>
        </p:nvSpPr>
        <p:spPr>
          <a:xfrm>
            <a:off x="4354830" y="3158609"/>
            <a:ext cx="2240870" cy="369332"/>
          </a:xfrm>
          <a:prstGeom prst="rect">
            <a:avLst/>
          </a:prstGeom>
          <a:noFill/>
        </p:spPr>
        <p:txBody>
          <a:bodyPr wrap="none" rtlCol="0">
            <a:spAutoFit/>
          </a:bodyPr>
          <a:lstStyle/>
          <a:p>
            <a:r>
              <a:rPr lang="en-US" dirty="0"/>
              <a:t>Tested for effect upon</a:t>
            </a:r>
          </a:p>
        </p:txBody>
      </p:sp>
    </p:spTree>
    <p:extLst>
      <p:ext uri="{BB962C8B-B14F-4D97-AF65-F5344CB8AC3E}">
        <p14:creationId xmlns:p14="http://schemas.microsoft.com/office/powerpoint/2010/main" val="363345499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177509-1092-71C1-CED9-BF663E6A94A0}"/>
              </a:ext>
            </a:extLst>
          </p:cNvPr>
          <p:cNvSpPr>
            <a:spLocks noGrp="1"/>
          </p:cNvSpPr>
          <p:nvPr>
            <p:ph type="title"/>
          </p:nvPr>
        </p:nvSpPr>
        <p:spPr>
          <a:xfrm>
            <a:off x="628650" y="365127"/>
            <a:ext cx="7886700" cy="459822"/>
          </a:xfrm>
        </p:spPr>
        <p:txBody>
          <a:bodyPr>
            <a:normAutofit fontScale="90000"/>
          </a:bodyPr>
          <a:lstStyle/>
          <a:p>
            <a:pPr algn="ctr"/>
            <a:r>
              <a:rPr lang="en-US" dirty="0"/>
              <a:t>Chapter 1.4</a:t>
            </a:r>
          </a:p>
        </p:txBody>
      </p:sp>
      <p:sp>
        <p:nvSpPr>
          <p:cNvPr id="3" name="Content Placeholder 2">
            <a:extLst>
              <a:ext uri="{FF2B5EF4-FFF2-40B4-BE49-F238E27FC236}">
                <a16:creationId xmlns:a16="http://schemas.microsoft.com/office/drawing/2014/main" id="{1D1032FC-C1DD-4A0C-D541-0BF8F7275AE5}"/>
              </a:ext>
            </a:extLst>
          </p:cNvPr>
          <p:cNvSpPr>
            <a:spLocks noGrp="1"/>
          </p:cNvSpPr>
          <p:nvPr>
            <p:ph idx="1"/>
          </p:nvPr>
        </p:nvSpPr>
        <p:spPr>
          <a:xfrm>
            <a:off x="628650" y="1825624"/>
            <a:ext cx="7886700" cy="4792345"/>
          </a:xfrm>
        </p:spPr>
        <p:txBody>
          <a:bodyPr>
            <a:normAutofit/>
          </a:bodyPr>
          <a:lstStyle/>
          <a:p>
            <a:r>
              <a:rPr lang="en-US" dirty="0"/>
              <a:t>Theory example: Germ theory</a:t>
            </a:r>
          </a:p>
          <a:p>
            <a:pPr lvl="1"/>
            <a:r>
              <a:rPr lang="en-US" dirty="0"/>
              <a:t>A well-substantiated explanation that is comprehensive and able to explain a great many observations. It has withstood the test of time.</a:t>
            </a:r>
          </a:p>
          <a:p>
            <a:pPr lvl="1"/>
            <a:endParaRPr lang="en-US" dirty="0"/>
          </a:p>
          <a:p>
            <a:pPr lvl="1"/>
            <a:r>
              <a:rPr lang="en-US" dirty="0"/>
              <a:t>In </a:t>
            </a:r>
            <a:r>
              <a:rPr lang="en-US" dirty="0">
                <a:latin typeface="Times New Roman" panose="02020603050405020304" pitchFamily="18" charset="0"/>
                <a:cs typeface="Times New Roman" panose="02020603050405020304" pitchFamily="18" charset="0"/>
              </a:rPr>
              <a:t>~</a:t>
            </a:r>
            <a:r>
              <a:rPr lang="en-US" dirty="0"/>
              <a:t>1905, Robert Koch conclusively established that a particular germ could cause a specific disease. </a:t>
            </a:r>
          </a:p>
          <a:p>
            <a:endParaRPr lang="en-US" dirty="0"/>
          </a:p>
          <a:p>
            <a:pPr lvl="1"/>
            <a:endParaRPr lang="en-US" dirty="0"/>
          </a:p>
          <a:p>
            <a:endParaRPr lang="en-US" dirty="0"/>
          </a:p>
          <a:p>
            <a:pPr lvl="1"/>
            <a:endParaRPr lang="en-US" dirty="0"/>
          </a:p>
          <a:p>
            <a:pPr lvl="1"/>
            <a:endParaRPr lang="en-US" dirty="0"/>
          </a:p>
        </p:txBody>
      </p:sp>
      <p:pic>
        <p:nvPicPr>
          <p:cNvPr id="4" name="Picture 3">
            <a:extLst>
              <a:ext uri="{FF2B5EF4-FFF2-40B4-BE49-F238E27FC236}">
                <a16:creationId xmlns:a16="http://schemas.microsoft.com/office/drawing/2014/main" id="{C8EFFEBF-A2C9-186D-40CC-B1306C6A896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823034" y="89687"/>
            <a:ext cx="1080135" cy="1550035"/>
          </a:xfrm>
          <a:prstGeom prst="rect">
            <a:avLst/>
          </a:prstGeom>
          <a:noFill/>
          <a:ln>
            <a:noFill/>
          </a:ln>
        </p:spPr>
      </p:pic>
      <p:sp>
        <p:nvSpPr>
          <p:cNvPr id="6" name="TextBox 5">
            <a:extLst>
              <a:ext uri="{FF2B5EF4-FFF2-40B4-BE49-F238E27FC236}">
                <a16:creationId xmlns:a16="http://schemas.microsoft.com/office/drawing/2014/main" id="{20749FBC-F8EF-8C06-6BC0-3A1CF345D3F9}"/>
              </a:ext>
            </a:extLst>
          </p:cNvPr>
          <p:cNvSpPr txBox="1"/>
          <p:nvPr/>
        </p:nvSpPr>
        <p:spPr>
          <a:xfrm>
            <a:off x="0" y="6596390"/>
            <a:ext cx="5120640" cy="261610"/>
          </a:xfrm>
          <a:prstGeom prst="rect">
            <a:avLst/>
          </a:prstGeom>
          <a:noFill/>
        </p:spPr>
        <p:txBody>
          <a:bodyPr wrap="square">
            <a:spAutoFit/>
          </a:bodyPr>
          <a:lstStyle/>
          <a:p>
            <a:r>
              <a:rPr lang="en-US" sz="1100" dirty="0"/>
              <a:t>https://www.ncbi.nlm.nih.gov/books/NBK24656/pdf/Bookshelf_NBK24656.pdf</a:t>
            </a:r>
          </a:p>
        </p:txBody>
      </p:sp>
    </p:spTree>
    <p:extLst>
      <p:ext uri="{BB962C8B-B14F-4D97-AF65-F5344CB8AC3E}">
        <p14:creationId xmlns:p14="http://schemas.microsoft.com/office/powerpoint/2010/main" val="86700805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177509-1092-71C1-CED9-BF663E6A94A0}"/>
              </a:ext>
            </a:extLst>
          </p:cNvPr>
          <p:cNvSpPr>
            <a:spLocks noGrp="1"/>
          </p:cNvSpPr>
          <p:nvPr>
            <p:ph type="title"/>
          </p:nvPr>
        </p:nvSpPr>
        <p:spPr>
          <a:xfrm>
            <a:off x="628650" y="365127"/>
            <a:ext cx="7886700" cy="6128270"/>
          </a:xfrm>
        </p:spPr>
        <p:txBody>
          <a:bodyPr>
            <a:normAutofit/>
          </a:bodyPr>
          <a:lstStyle/>
          <a:p>
            <a:pPr algn="ctr"/>
            <a:r>
              <a:rPr lang="en-US" b="1" dirty="0"/>
              <a:t>Review</a:t>
            </a:r>
          </a:p>
        </p:txBody>
      </p:sp>
      <p:pic>
        <p:nvPicPr>
          <p:cNvPr id="4" name="Picture 3">
            <a:extLst>
              <a:ext uri="{FF2B5EF4-FFF2-40B4-BE49-F238E27FC236}">
                <a16:creationId xmlns:a16="http://schemas.microsoft.com/office/drawing/2014/main" id="{C8EFFEBF-A2C9-186D-40CC-B1306C6A896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823034" y="89687"/>
            <a:ext cx="1080135" cy="1550035"/>
          </a:xfrm>
          <a:prstGeom prst="rect">
            <a:avLst/>
          </a:prstGeom>
          <a:noFill/>
          <a:ln>
            <a:noFill/>
          </a:ln>
        </p:spPr>
      </p:pic>
    </p:spTree>
    <p:extLst>
      <p:ext uri="{BB962C8B-B14F-4D97-AF65-F5344CB8AC3E}">
        <p14:creationId xmlns:p14="http://schemas.microsoft.com/office/powerpoint/2010/main" val="278052033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38EB01-5049-983A-A710-A610F87FA0D3}"/>
              </a:ext>
            </a:extLst>
          </p:cNvPr>
          <p:cNvSpPr>
            <a:spLocks noGrp="1"/>
          </p:cNvSpPr>
          <p:nvPr>
            <p:ph type="title"/>
          </p:nvPr>
        </p:nvSpPr>
        <p:spPr>
          <a:xfrm>
            <a:off x="628650" y="2079626"/>
            <a:ext cx="7886700" cy="1737994"/>
          </a:xfrm>
        </p:spPr>
        <p:txBody>
          <a:bodyPr>
            <a:noAutofit/>
          </a:bodyPr>
          <a:lstStyle/>
          <a:p>
            <a:pPr algn="ctr"/>
            <a:r>
              <a:rPr lang="en-US" sz="3200" b="1" dirty="0"/>
              <a:t>Fire can move, grow, reproduce, use energy, consume oxygen, and interacts with its environment. Why is it not alive?</a:t>
            </a:r>
          </a:p>
        </p:txBody>
      </p:sp>
      <p:pic>
        <p:nvPicPr>
          <p:cNvPr id="3" name="Picture 2">
            <a:extLst>
              <a:ext uri="{FF2B5EF4-FFF2-40B4-BE49-F238E27FC236}">
                <a16:creationId xmlns:a16="http://schemas.microsoft.com/office/drawing/2014/main" id="{36ADADB3-FC03-D9A1-5EEA-407A96CABD7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823034" y="89687"/>
            <a:ext cx="1080135" cy="1550035"/>
          </a:xfrm>
          <a:prstGeom prst="rect">
            <a:avLst/>
          </a:prstGeom>
          <a:noFill/>
          <a:ln>
            <a:noFill/>
          </a:ln>
        </p:spPr>
      </p:pic>
    </p:spTree>
    <p:extLst>
      <p:ext uri="{BB962C8B-B14F-4D97-AF65-F5344CB8AC3E}">
        <p14:creationId xmlns:p14="http://schemas.microsoft.com/office/powerpoint/2010/main" val="303877444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D35813-E34F-A05D-4A1A-F7D4215C297D}"/>
              </a:ext>
            </a:extLst>
          </p:cNvPr>
          <p:cNvSpPr>
            <a:spLocks noGrp="1"/>
          </p:cNvSpPr>
          <p:nvPr>
            <p:ph type="title"/>
          </p:nvPr>
        </p:nvSpPr>
        <p:spPr>
          <a:xfrm>
            <a:off x="628650" y="365126"/>
            <a:ext cx="7886700" cy="3743887"/>
          </a:xfrm>
        </p:spPr>
        <p:txBody>
          <a:bodyPr/>
          <a:lstStyle/>
          <a:p>
            <a:pPr algn="ctr"/>
            <a:r>
              <a:rPr lang="en-US" b="1" dirty="0"/>
              <a:t>A population consists of _________.</a:t>
            </a:r>
          </a:p>
        </p:txBody>
      </p:sp>
      <p:pic>
        <p:nvPicPr>
          <p:cNvPr id="4" name="Picture 3">
            <a:extLst>
              <a:ext uri="{FF2B5EF4-FFF2-40B4-BE49-F238E27FC236}">
                <a16:creationId xmlns:a16="http://schemas.microsoft.com/office/drawing/2014/main" id="{725F2E5E-FB91-A5E3-7535-4B37A94C8C8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823034" y="89687"/>
            <a:ext cx="1080135" cy="1550035"/>
          </a:xfrm>
          <a:prstGeom prst="rect">
            <a:avLst/>
          </a:prstGeom>
          <a:noFill/>
          <a:ln>
            <a:noFill/>
          </a:ln>
        </p:spPr>
      </p:pic>
    </p:spTree>
    <p:extLst>
      <p:ext uri="{BB962C8B-B14F-4D97-AF65-F5344CB8AC3E}">
        <p14:creationId xmlns:p14="http://schemas.microsoft.com/office/powerpoint/2010/main" val="360300936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7DAF8A-D86E-C698-A106-D0C090CBE975}"/>
              </a:ext>
            </a:extLst>
          </p:cNvPr>
          <p:cNvSpPr>
            <a:spLocks noGrp="1"/>
          </p:cNvSpPr>
          <p:nvPr>
            <p:ph type="title"/>
          </p:nvPr>
        </p:nvSpPr>
        <p:spPr>
          <a:xfrm>
            <a:off x="628650" y="2529592"/>
            <a:ext cx="7886700" cy="1325563"/>
          </a:xfrm>
        </p:spPr>
        <p:txBody>
          <a:bodyPr/>
          <a:lstStyle/>
          <a:p>
            <a:pPr algn="ctr"/>
            <a:r>
              <a:rPr lang="en-US" b="1" dirty="0"/>
              <a:t>What does the term theory mean to a scientist?</a:t>
            </a:r>
          </a:p>
        </p:txBody>
      </p:sp>
      <p:pic>
        <p:nvPicPr>
          <p:cNvPr id="4" name="Picture 3">
            <a:extLst>
              <a:ext uri="{FF2B5EF4-FFF2-40B4-BE49-F238E27FC236}">
                <a16:creationId xmlns:a16="http://schemas.microsoft.com/office/drawing/2014/main" id="{52BE9876-80C6-8248-5AD2-C59E9ACF104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823034" y="89687"/>
            <a:ext cx="1080135" cy="1550035"/>
          </a:xfrm>
          <a:prstGeom prst="rect">
            <a:avLst/>
          </a:prstGeom>
          <a:noFill/>
          <a:ln>
            <a:noFill/>
          </a:ln>
        </p:spPr>
      </p:pic>
    </p:spTree>
    <p:extLst>
      <p:ext uri="{BB962C8B-B14F-4D97-AF65-F5344CB8AC3E}">
        <p14:creationId xmlns:p14="http://schemas.microsoft.com/office/powerpoint/2010/main" val="40711463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85B971D2-935A-A8B0-2E98-7D2EACA934F1}"/>
              </a:ext>
            </a:extLst>
          </p:cNvPr>
          <p:cNvSpPr/>
          <p:nvPr/>
        </p:nvSpPr>
        <p:spPr>
          <a:xfrm>
            <a:off x="424543" y="1023257"/>
            <a:ext cx="3886200" cy="4811486"/>
          </a:xfrm>
          <a:prstGeom prst="rect">
            <a:avLst/>
          </a:prstGeom>
          <a:solidFill>
            <a:schemeClr val="accent4">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2F33FACA-BDE0-73E3-AA33-9493FECA3A8E}"/>
              </a:ext>
            </a:extLst>
          </p:cNvPr>
          <p:cNvSpPr/>
          <p:nvPr/>
        </p:nvSpPr>
        <p:spPr>
          <a:xfrm>
            <a:off x="4713514" y="1023257"/>
            <a:ext cx="3886200" cy="4811486"/>
          </a:xfrm>
          <a:prstGeom prst="rect">
            <a:avLst/>
          </a:prstGeom>
          <a:solidFill>
            <a:schemeClr val="accent4">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A461E27F-E176-8DAD-971C-CB1C0AA5CBD5}"/>
              </a:ext>
            </a:extLst>
          </p:cNvPr>
          <p:cNvSpPr/>
          <p:nvPr/>
        </p:nvSpPr>
        <p:spPr>
          <a:xfrm>
            <a:off x="424543" y="4974771"/>
            <a:ext cx="3886200" cy="859972"/>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rPr>
              <a:t>Benjamin Edwards </a:t>
            </a:r>
          </a:p>
        </p:txBody>
      </p:sp>
      <p:sp>
        <p:nvSpPr>
          <p:cNvPr id="23" name="Rectangle 22">
            <a:extLst>
              <a:ext uri="{FF2B5EF4-FFF2-40B4-BE49-F238E27FC236}">
                <a16:creationId xmlns:a16="http://schemas.microsoft.com/office/drawing/2014/main" id="{2AD60156-6348-9828-345F-93174035C39F}"/>
              </a:ext>
            </a:extLst>
          </p:cNvPr>
          <p:cNvSpPr/>
          <p:nvPr/>
        </p:nvSpPr>
        <p:spPr>
          <a:xfrm>
            <a:off x="4713514" y="4974771"/>
            <a:ext cx="3886200" cy="859972"/>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t>This trading card format was inspired by the work of Dr. Jaye Gardiner to make science more inclusive </a:t>
            </a:r>
            <a:r>
              <a:rPr lang="en-US" sz="900" u="sng" dirty="0">
                <a:hlinkClick r:id="rId3"/>
              </a:rPr>
              <a:t>www.jayegardiner.com/tradingcards.html</a:t>
            </a:r>
            <a:endParaRPr lang="en-US" sz="900" dirty="0"/>
          </a:p>
        </p:txBody>
      </p:sp>
      <p:sp>
        <p:nvSpPr>
          <p:cNvPr id="24" name="Rectangle 23">
            <a:extLst>
              <a:ext uri="{FF2B5EF4-FFF2-40B4-BE49-F238E27FC236}">
                <a16:creationId xmlns:a16="http://schemas.microsoft.com/office/drawing/2014/main" id="{76C48ED2-1839-5EBB-18F3-0066CC8865BF}"/>
              </a:ext>
            </a:extLst>
          </p:cNvPr>
          <p:cNvSpPr/>
          <p:nvPr/>
        </p:nvSpPr>
        <p:spPr>
          <a:xfrm>
            <a:off x="424543" y="1480457"/>
            <a:ext cx="3886200" cy="468086"/>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rPr>
              <a:t>BI 101</a:t>
            </a:r>
          </a:p>
        </p:txBody>
      </p:sp>
      <p:sp>
        <p:nvSpPr>
          <p:cNvPr id="26" name="TextBox 25">
            <a:extLst>
              <a:ext uri="{FF2B5EF4-FFF2-40B4-BE49-F238E27FC236}">
                <a16:creationId xmlns:a16="http://schemas.microsoft.com/office/drawing/2014/main" id="{32F5EA54-E35F-BC9A-179F-AB91721A2F66}"/>
              </a:ext>
            </a:extLst>
          </p:cNvPr>
          <p:cNvSpPr txBox="1"/>
          <p:nvPr/>
        </p:nvSpPr>
        <p:spPr>
          <a:xfrm>
            <a:off x="1524000" y="3244334"/>
            <a:ext cx="6096000" cy="369332"/>
          </a:xfrm>
          <a:prstGeom prst="rect">
            <a:avLst/>
          </a:prstGeom>
          <a:noFill/>
        </p:spPr>
        <p:txBody>
          <a:bodyPr wrap="square">
            <a:spAutoFit/>
          </a:bodyPr>
          <a:lstStyle/>
          <a:p>
            <a:r>
              <a:rPr lang="en-US" dirty="0"/>
              <a:t> </a:t>
            </a:r>
          </a:p>
        </p:txBody>
      </p:sp>
      <p:sp>
        <p:nvSpPr>
          <p:cNvPr id="31" name="Rectangle 30">
            <a:extLst>
              <a:ext uri="{FF2B5EF4-FFF2-40B4-BE49-F238E27FC236}">
                <a16:creationId xmlns:a16="http://schemas.microsoft.com/office/drawing/2014/main" id="{BCB56F21-0E50-15E2-80B4-6D5AF1795EE7}"/>
              </a:ext>
            </a:extLst>
          </p:cNvPr>
          <p:cNvSpPr/>
          <p:nvPr/>
        </p:nvSpPr>
        <p:spPr>
          <a:xfrm>
            <a:off x="707572" y="1948543"/>
            <a:ext cx="3320142" cy="302622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Insert a photo here</a:t>
            </a:r>
          </a:p>
        </p:txBody>
      </p:sp>
      <p:sp>
        <p:nvSpPr>
          <p:cNvPr id="32" name="TextBox 31">
            <a:extLst>
              <a:ext uri="{FF2B5EF4-FFF2-40B4-BE49-F238E27FC236}">
                <a16:creationId xmlns:a16="http://schemas.microsoft.com/office/drawing/2014/main" id="{243C2F2A-C220-644D-EA00-94C5CFE2B700}"/>
              </a:ext>
            </a:extLst>
          </p:cNvPr>
          <p:cNvSpPr txBox="1"/>
          <p:nvPr/>
        </p:nvSpPr>
        <p:spPr>
          <a:xfrm>
            <a:off x="544286" y="1061748"/>
            <a:ext cx="3407228" cy="369332"/>
          </a:xfrm>
          <a:prstGeom prst="rect">
            <a:avLst/>
          </a:prstGeom>
          <a:noFill/>
        </p:spPr>
        <p:txBody>
          <a:bodyPr wrap="square" rtlCol="0">
            <a:spAutoFit/>
          </a:bodyPr>
          <a:lstStyle/>
          <a:p>
            <a:r>
              <a:rPr lang="en-US" dirty="0"/>
              <a:t>He/Him   			Ben-Jam-in </a:t>
            </a:r>
          </a:p>
        </p:txBody>
      </p:sp>
      <p:sp>
        <p:nvSpPr>
          <p:cNvPr id="33" name="Rectangle 32">
            <a:extLst>
              <a:ext uri="{FF2B5EF4-FFF2-40B4-BE49-F238E27FC236}">
                <a16:creationId xmlns:a16="http://schemas.microsoft.com/office/drawing/2014/main" id="{C865EE3B-0C47-E2DC-A6DB-F1DA0C65B6A9}"/>
              </a:ext>
            </a:extLst>
          </p:cNvPr>
          <p:cNvSpPr/>
          <p:nvPr/>
        </p:nvSpPr>
        <p:spPr>
          <a:xfrm>
            <a:off x="4920343" y="1246415"/>
            <a:ext cx="3428527" cy="360861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ctr">
              <a:buFont typeface="Arial" panose="020B0604020202020204" pitchFamily="34" charset="0"/>
              <a:buChar char="•"/>
            </a:pPr>
            <a:r>
              <a:rPr lang="en-US" dirty="0">
                <a:solidFill>
                  <a:schemeClr val="tx1"/>
                </a:solidFill>
              </a:rPr>
              <a:t>I was born in Greensboro, North Carolina </a:t>
            </a:r>
          </a:p>
          <a:p>
            <a:pPr marL="285750" indent="-285750" algn="ctr">
              <a:buFont typeface="Arial" panose="020B0604020202020204" pitchFamily="34" charset="0"/>
              <a:buChar char="•"/>
            </a:pPr>
            <a:r>
              <a:rPr lang="en-US" dirty="0">
                <a:solidFill>
                  <a:schemeClr val="tx1"/>
                </a:solidFill>
              </a:rPr>
              <a:t>I was raised in Canton , Ga</a:t>
            </a:r>
          </a:p>
          <a:p>
            <a:pPr marL="285750" indent="-285750" algn="ctr">
              <a:buFont typeface="Arial" panose="020B0604020202020204" pitchFamily="34" charset="0"/>
              <a:buChar char="•"/>
            </a:pPr>
            <a:r>
              <a:rPr lang="en-US" dirty="0">
                <a:solidFill>
                  <a:schemeClr val="tx1"/>
                </a:solidFill>
              </a:rPr>
              <a:t>Current favorite songs: Virginia by Whiskey Myers and and any Zach Bryan song </a:t>
            </a:r>
          </a:p>
          <a:p>
            <a:pPr algn="ctr"/>
            <a:r>
              <a:rPr lang="en-US" dirty="0">
                <a:solidFill>
                  <a:schemeClr val="tx1"/>
                </a:solidFill>
              </a:rPr>
              <a:t>Major: Business Marketing </a:t>
            </a:r>
          </a:p>
          <a:p>
            <a:pPr algn="ctr"/>
            <a:r>
              <a:rPr lang="en-US" dirty="0">
                <a:solidFill>
                  <a:schemeClr val="tx1"/>
                </a:solidFill>
              </a:rPr>
              <a:t>Year: Senior </a:t>
            </a:r>
          </a:p>
        </p:txBody>
      </p:sp>
      <p:pic>
        <p:nvPicPr>
          <p:cNvPr id="3" name="Picture 2">
            <a:extLst>
              <a:ext uri="{FF2B5EF4-FFF2-40B4-BE49-F238E27FC236}">
                <a16:creationId xmlns:a16="http://schemas.microsoft.com/office/drawing/2014/main" id="{C768FD78-DE97-6D45-90B0-74D12168611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3775" y="1948543"/>
            <a:ext cx="3147736" cy="3026228"/>
          </a:xfrm>
          <a:prstGeom prst="rect">
            <a:avLst/>
          </a:prstGeom>
        </p:spPr>
      </p:pic>
    </p:spTree>
    <p:extLst>
      <p:ext uri="{BB962C8B-B14F-4D97-AF65-F5344CB8AC3E}">
        <p14:creationId xmlns:p14="http://schemas.microsoft.com/office/powerpoint/2010/main" val="345288327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5947A7-EECA-0BF4-A5DF-1A7313B1A660}"/>
              </a:ext>
            </a:extLst>
          </p:cNvPr>
          <p:cNvSpPr>
            <a:spLocks noGrp="1"/>
          </p:cNvSpPr>
          <p:nvPr>
            <p:ph type="title"/>
          </p:nvPr>
        </p:nvSpPr>
        <p:spPr>
          <a:xfrm>
            <a:off x="628650" y="365126"/>
            <a:ext cx="7886700" cy="5433790"/>
          </a:xfrm>
        </p:spPr>
        <p:txBody>
          <a:bodyPr>
            <a:normAutofit/>
          </a:bodyPr>
          <a:lstStyle/>
          <a:p>
            <a:pPr algn="ctr"/>
            <a:r>
              <a:rPr lang="en-US" b="1" dirty="0"/>
              <a:t>A research team designs an experiment to increase the speed of athletes. The athlete’s diet and sleep routines are altered for 2 weeks. Is this an example of a controlled study?</a:t>
            </a:r>
          </a:p>
        </p:txBody>
      </p:sp>
      <p:pic>
        <p:nvPicPr>
          <p:cNvPr id="4" name="Picture 3">
            <a:extLst>
              <a:ext uri="{FF2B5EF4-FFF2-40B4-BE49-F238E27FC236}">
                <a16:creationId xmlns:a16="http://schemas.microsoft.com/office/drawing/2014/main" id="{87C26004-5738-A29A-AA8E-59A4DE77B57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823034" y="89687"/>
            <a:ext cx="1080135" cy="1550035"/>
          </a:xfrm>
          <a:prstGeom prst="rect">
            <a:avLst/>
          </a:prstGeom>
          <a:noFill/>
          <a:ln>
            <a:noFill/>
          </a:ln>
        </p:spPr>
      </p:pic>
    </p:spTree>
    <p:extLst>
      <p:ext uri="{BB962C8B-B14F-4D97-AF65-F5344CB8AC3E}">
        <p14:creationId xmlns:p14="http://schemas.microsoft.com/office/powerpoint/2010/main" val="180794773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5947A7-EECA-0BF4-A5DF-1A7313B1A660}"/>
              </a:ext>
            </a:extLst>
          </p:cNvPr>
          <p:cNvSpPr>
            <a:spLocks noGrp="1"/>
          </p:cNvSpPr>
          <p:nvPr>
            <p:ph type="title"/>
          </p:nvPr>
        </p:nvSpPr>
        <p:spPr>
          <a:xfrm>
            <a:off x="628650" y="365126"/>
            <a:ext cx="7886700" cy="5433790"/>
          </a:xfrm>
        </p:spPr>
        <p:txBody>
          <a:bodyPr>
            <a:normAutofit/>
          </a:bodyPr>
          <a:lstStyle/>
          <a:p>
            <a:pPr algn="ctr"/>
            <a:r>
              <a:rPr lang="en-US" b="1" dirty="0"/>
              <a:t>What does it mean when we say, “This scientific paper was published in a peer-reviewed journal”?</a:t>
            </a:r>
          </a:p>
        </p:txBody>
      </p:sp>
      <p:pic>
        <p:nvPicPr>
          <p:cNvPr id="4" name="Picture 3">
            <a:extLst>
              <a:ext uri="{FF2B5EF4-FFF2-40B4-BE49-F238E27FC236}">
                <a16:creationId xmlns:a16="http://schemas.microsoft.com/office/drawing/2014/main" id="{87C26004-5738-A29A-AA8E-59A4DE77B57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823034" y="89687"/>
            <a:ext cx="1080135" cy="1550035"/>
          </a:xfrm>
          <a:prstGeom prst="rect">
            <a:avLst/>
          </a:prstGeom>
          <a:noFill/>
          <a:ln>
            <a:noFill/>
          </a:ln>
        </p:spPr>
      </p:pic>
    </p:spTree>
    <p:extLst>
      <p:ext uri="{BB962C8B-B14F-4D97-AF65-F5344CB8AC3E}">
        <p14:creationId xmlns:p14="http://schemas.microsoft.com/office/powerpoint/2010/main" val="243826512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75D390-5362-08A8-ABB8-81521F615C35}"/>
              </a:ext>
            </a:extLst>
          </p:cNvPr>
          <p:cNvSpPr>
            <a:spLocks noGrp="1"/>
          </p:cNvSpPr>
          <p:nvPr>
            <p:ph type="title"/>
          </p:nvPr>
        </p:nvSpPr>
        <p:spPr>
          <a:xfrm>
            <a:off x="628650" y="365126"/>
            <a:ext cx="7886700" cy="5700008"/>
          </a:xfrm>
        </p:spPr>
        <p:txBody>
          <a:bodyPr>
            <a:normAutofit/>
          </a:bodyPr>
          <a:lstStyle/>
          <a:p>
            <a:pPr algn="ctr"/>
            <a:r>
              <a:rPr lang="en-US" b="1" dirty="0"/>
              <a:t>One of the characteristics of life is the ability to process energy and matter. What are some examples of this?</a:t>
            </a:r>
          </a:p>
        </p:txBody>
      </p:sp>
      <p:pic>
        <p:nvPicPr>
          <p:cNvPr id="3" name="Picture 2">
            <a:extLst>
              <a:ext uri="{FF2B5EF4-FFF2-40B4-BE49-F238E27FC236}">
                <a16:creationId xmlns:a16="http://schemas.microsoft.com/office/drawing/2014/main" id="{3FB13EA5-0A7E-988B-7850-C350EB66CD2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823034" y="89687"/>
            <a:ext cx="1080135" cy="1550035"/>
          </a:xfrm>
          <a:prstGeom prst="rect">
            <a:avLst/>
          </a:prstGeom>
          <a:noFill/>
          <a:ln>
            <a:noFill/>
          </a:ln>
        </p:spPr>
      </p:pic>
    </p:spTree>
    <p:extLst>
      <p:ext uri="{BB962C8B-B14F-4D97-AF65-F5344CB8AC3E}">
        <p14:creationId xmlns:p14="http://schemas.microsoft.com/office/powerpoint/2010/main" val="8702342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75D390-5362-08A8-ABB8-81521F615C35}"/>
              </a:ext>
            </a:extLst>
          </p:cNvPr>
          <p:cNvSpPr>
            <a:spLocks noGrp="1"/>
          </p:cNvSpPr>
          <p:nvPr>
            <p:ph type="title"/>
          </p:nvPr>
        </p:nvSpPr>
        <p:spPr>
          <a:xfrm>
            <a:off x="628650" y="365126"/>
            <a:ext cx="7886700" cy="5700008"/>
          </a:xfrm>
        </p:spPr>
        <p:txBody>
          <a:bodyPr>
            <a:normAutofit/>
          </a:bodyPr>
          <a:lstStyle/>
          <a:p>
            <a:pPr algn="ctr"/>
            <a:r>
              <a:rPr lang="en-US" b="1" dirty="0"/>
              <a:t>Questions?</a:t>
            </a:r>
          </a:p>
        </p:txBody>
      </p:sp>
      <p:pic>
        <p:nvPicPr>
          <p:cNvPr id="3" name="Picture 2">
            <a:extLst>
              <a:ext uri="{FF2B5EF4-FFF2-40B4-BE49-F238E27FC236}">
                <a16:creationId xmlns:a16="http://schemas.microsoft.com/office/drawing/2014/main" id="{3FB13EA5-0A7E-988B-7850-C350EB66CD2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823034" y="89687"/>
            <a:ext cx="1080135" cy="1550035"/>
          </a:xfrm>
          <a:prstGeom prst="rect">
            <a:avLst/>
          </a:prstGeom>
          <a:noFill/>
          <a:ln>
            <a:noFill/>
          </a:ln>
        </p:spPr>
      </p:pic>
    </p:spTree>
    <p:extLst>
      <p:ext uri="{BB962C8B-B14F-4D97-AF65-F5344CB8AC3E}">
        <p14:creationId xmlns:p14="http://schemas.microsoft.com/office/powerpoint/2010/main" val="316246387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7688DC-9A9F-E7BB-094B-6DF6005F7A6C}"/>
              </a:ext>
            </a:extLst>
          </p:cNvPr>
          <p:cNvSpPr>
            <a:spLocks noGrp="1"/>
          </p:cNvSpPr>
          <p:nvPr>
            <p:ph type="title"/>
          </p:nvPr>
        </p:nvSpPr>
        <p:spPr/>
        <p:txBody>
          <a:bodyPr/>
          <a:lstStyle/>
          <a:p>
            <a:pPr algn="ctr"/>
            <a:r>
              <a:rPr lang="en-US" dirty="0"/>
              <a:t>Office Hours</a:t>
            </a:r>
          </a:p>
        </p:txBody>
      </p:sp>
      <p:sp>
        <p:nvSpPr>
          <p:cNvPr id="3" name="Content Placeholder 2">
            <a:extLst>
              <a:ext uri="{FF2B5EF4-FFF2-40B4-BE49-F238E27FC236}">
                <a16:creationId xmlns:a16="http://schemas.microsoft.com/office/drawing/2014/main" id="{E8D4379C-A947-49CD-9F1F-B682BF5E72E2}"/>
              </a:ext>
            </a:extLst>
          </p:cNvPr>
          <p:cNvSpPr>
            <a:spLocks noGrp="1"/>
          </p:cNvSpPr>
          <p:nvPr>
            <p:ph idx="1"/>
          </p:nvPr>
        </p:nvSpPr>
        <p:spPr/>
        <p:txBody>
          <a:bodyPr/>
          <a:lstStyle/>
          <a:p>
            <a:r>
              <a:rPr lang="en-US" dirty="0"/>
              <a:t>Tuesday 10:30-11:30, 3:30-4:30 in Stephens 236</a:t>
            </a:r>
          </a:p>
        </p:txBody>
      </p:sp>
      <p:pic>
        <p:nvPicPr>
          <p:cNvPr id="4" name="Picture 3">
            <a:extLst>
              <a:ext uri="{FF2B5EF4-FFF2-40B4-BE49-F238E27FC236}">
                <a16:creationId xmlns:a16="http://schemas.microsoft.com/office/drawing/2014/main" id="{948EE310-158E-7068-5237-57E9527A1FD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823034" y="89687"/>
            <a:ext cx="1080135" cy="1550035"/>
          </a:xfrm>
          <a:prstGeom prst="rect">
            <a:avLst/>
          </a:prstGeom>
          <a:noFill/>
          <a:ln>
            <a:noFill/>
          </a:ln>
        </p:spPr>
      </p:pic>
    </p:spTree>
    <p:extLst>
      <p:ext uri="{BB962C8B-B14F-4D97-AF65-F5344CB8AC3E}">
        <p14:creationId xmlns:p14="http://schemas.microsoft.com/office/powerpoint/2010/main" val="94586043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7688DC-9A9F-E7BB-094B-6DF6005F7A6C}"/>
              </a:ext>
            </a:extLst>
          </p:cNvPr>
          <p:cNvSpPr>
            <a:spLocks noGrp="1"/>
          </p:cNvSpPr>
          <p:nvPr>
            <p:ph type="title"/>
          </p:nvPr>
        </p:nvSpPr>
        <p:spPr/>
        <p:txBody>
          <a:bodyPr/>
          <a:lstStyle/>
          <a:p>
            <a:pPr algn="ctr"/>
            <a:r>
              <a:rPr lang="en-US" dirty="0"/>
              <a:t>Office Hours</a:t>
            </a:r>
          </a:p>
        </p:txBody>
      </p:sp>
      <p:sp>
        <p:nvSpPr>
          <p:cNvPr id="3" name="Content Placeholder 2">
            <a:extLst>
              <a:ext uri="{FF2B5EF4-FFF2-40B4-BE49-F238E27FC236}">
                <a16:creationId xmlns:a16="http://schemas.microsoft.com/office/drawing/2014/main" id="{E8D4379C-A947-49CD-9F1F-B682BF5E72E2}"/>
              </a:ext>
            </a:extLst>
          </p:cNvPr>
          <p:cNvSpPr>
            <a:spLocks noGrp="1"/>
          </p:cNvSpPr>
          <p:nvPr>
            <p:ph idx="1"/>
          </p:nvPr>
        </p:nvSpPr>
        <p:spPr/>
        <p:txBody>
          <a:bodyPr/>
          <a:lstStyle/>
          <a:p>
            <a:r>
              <a:rPr lang="en-US" dirty="0"/>
              <a:t>Tuesday 10:30-11:30, 3:30-4:30 in Stephens 236</a:t>
            </a:r>
          </a:p>
          <a:p>
            <a:r>
              <a:rPr lang="en-US" dirty="0"/>
              <a:t>Extra credit coloring page on Moodle</a:t>
            </a:r>
          </a:p>
          <a:p>
            <a:pPr lvl="1"/>
            <a:r>
              <a:rPr lang="en-US" dirty="0"/>
              <a:t>Turn in before quiz. </a:t>
            </a:r>
          </a:p>
        </p:txBody>
      </p:sp>
      <p:pic>
        <p:nvPicPr>
          <p:cNvPr id="4" name="Picture 3">
            <a:extLst>
              <a:ext uri="{FF2B5EF4-FFF2-40B4-BE49-F238E27FC236}">
                <a16:creationId xmlns:a16="http://schemas.microsoft.com/office/drawing/2014/main" id="{948EE310-158E-7068-5237-57E9527A1FD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823034" y="89687"/>
            <a:ext cx="1080135" cy="1550035"/>
          </a:xfrm>
          <a:prstGeom prst="rect">
            <a:avLst/>
          </a:prstGeom>
          <a:noFill/>
          <a:ln>
            <a:noFill/>
          </a:ln>
        </p:spPr>
      </p:pic>
    </p:spTree>
    <p:extLst>
      <p:ext uri="{BB962C8B-B14F-4D97-AF65-F5344CB8AC3E}">
        <p14:creationId xmlns:p14="http://schemas.microsoft.com/office/powerpoint/2010/main" val="36486187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D63A2F-55A2-8C46-56B2-53609A727657}"/>
              </a:ext>
            </a:extLst>
          </p:cNvPr>
          <p:cNvSpPr>
            <a:spLocks noGrp="1"/>
          </p:cNvSpPr>
          <p:nvPr>
            <p:ph type="title"/>
          </p:nvPr>
        </p:nvSpPr>
        <p:spPr/>
        <p:txBody>
          <a:bodyPr/>
          <a:lstStyle/>
          <a:p>
            <a:endParaRPr lang="en-US"/>
          </a:p>
        </p:txBody>
      </p:sp>
      <p:pic>
        <p:nvPicPr>
          <p:cNvPr id="5" name="Picture 4" descr="Graphical user interface&#10;&#10;Description automatically generated">
            <a:extLst>
              <a:ext uri="{FF2B5EF4-FFF2-40B4-BE49-F238E27FC236}">
                <a16:creationId xmlns:a16="http://schemas.microsoft.com/office/drawing/2014/main" id="{C3F80EA4-E66F-6348-0BD1-99FF736E57E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4780"/>
            <a:ext cx="9144000" cy="6828439"/>
          </a:xfrm>
          <a:prstGeom prst="rect">
            <a:avLst/>
          </a:prstGeom>
        </p:spPr>
      </p:pic>
    </p:spTree>
    <p:extLst>
      <p:ext uri="{BB962C8B-B14F-4D97-AF65-F5344CB8AC3E}">
        <p14:creationId xmlns:p14="http://schemas.microsoft.com/office/powerpoint/2010/main" val="15193957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85B971D2-935A-A8B0-2E98-7D2EACA934F1}"/>
              </a:ext>
            </a:extLst>
          </p:cNvPr>
          <p:cNvSpPr/>
          <p:nvPr/>
        </p:nvSpPr>
        <p:spPr>
          <a:xfrm>
            <a:off x="424543" y="1023257"/>
            <a:ext cx="3886200" cy="4811486"/>
          </a:xfrm>
          <a:prstGeom prst="rect">
            <a:avLst/>
          </a:prstGeom>
          <a:solidFill>
            <a:schemeClr val="accent4">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2F33FACA-BDE0-73E3-AA33-9493FECA3A8E}"/>
              </a:ext>
            </a:extLst>
          </p:cNvPr>
          <p:cNvSpPr/>
          <p:nvPr/>
        </p:nvSpPr>
        <p:spPr>
          <a:xfrm>
            <a:off x="4713514" y="1023257"/>
            <a:ext cx="3886200" cy="4811486"/>
          </a:xfrm>
          <a:prstGeom prst="rect">
            <a:avLst/>
          </a:prstGeom>
          <a:solidFill>
            <a:schemeClr val="accent4">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A461E27F-E176-8DAD-971C-CB1C0AA5CBD5}"/>
              </a:ext>
            </a:extLst>
          </p:cNvPr>
          <p:cNvSpPr/>
          <p:nvPr/>
        </p:nvSpPr>
        <p:spPr>
          <a:xfrm>
            <a:off x="424543" y="4974771"/>
            <a:ext cx="3886200" cy="859972"/>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rPr>
              <a:t>Branden Rew</a:t>
            </a:r>
          </a:p>
          <a:p>
            <a:pPr algn="ctr"/>
            <a:r>
              <a:rPr lang="en-US" dirty="0">
                <a:solidFill>
                  <a:schemeClr val="bg1"/>
                </a:solidFill>
              </a:rPr>
              <a:t>( I go by just Rew )</a:t>
            </a:r>
          </a:p>
        </p:txBody>
      </p:sp>
      <p:sp>
        <p:nvSpPr>
          <p:cNvPr id="23" name="Rectangle 22">
            <a:extLst>
              <a:ext uri="{FF2B5EF4-FFF2-40B4-BE49-F238E27FC236}">
                <a16:creationId xmlns:a16="http://schemas.microsoft.com/office/drawing/2014/main" id="{2AD60156-6348-9828-345F-93174035C39F}"/>
              </a:ext>
            </a:extLst>
          </p:cNvPr>
          <p:cNvSpPr/>
          <p:nvPr/>
        </p:nvSpPr>
        <p:spPr>
          <a:xfrm>
            <a:off x="4713514" y="4974771"/>
            <a:ext cx="3886200" cy="859972"/>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p>
        </p:txBody>
      </p:sp>
      <p:sp>
        <p:nvSpPr>
          <p:cNvPr id="24" name="Rectangle 23">
            <a:extLst>
              <a:ext uri="{FF2B5EF4-FFF2-40B4-BE49-F238E27FC236}">
                <a16:creationId xmlns:a16="http://schemas.microsoft.com/office/drawing/2014/main" id="{76C48ED2-1839-5EBB-18F3-0066CC8865BF}"/>
              </a:ext>
            </a:extLst>
          </p:cNvPr>
          <p:cNvSpPr/>
          <p:nvPr/>
        </p:nvSpPr>
        <p:spPr>
          <a:xfrm>
            <a:off x="424543" y="1480457"/>
            <a:ext cx="3886200" cy="468086"/>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rPr>
              <a:t>BI 101</a:t>
            </a:r>
          </a:p>
        </p:txBody>
      </p:sp>
      <p:sp>
        <p:nvSpPr>
          <p:cNvPr id="26" name="TextBox 25">
            <a:extLst>
              <a:ext uri="{FF2B5EF4-FFF2-40B4-BE49-F238E27FC236}">
                <a16:creationId xmlns:a16="http://schemas.microsoft.com/office/drawing/2014/main" id="{32F5EA54-E35F-BC9A-179F-AB91721A2F66}"/>
              </a:ext>
            </a:extLst>
          </p:cNvPr>
          <p:cNvSpPr txBox="1"/>
          <p:nvPr/>
        </p:nvSpPr>
        <p:spPr>
          <a:xfrm>
            <a:off x="1524000" y="3244334"/>
            <a:ext cx="6096000" cy="369332"/>
          </a:xfrm>
          <a:prstGeom prst="rect">
            <a:avLst/>
          </a:prstGeom>
          <a:noFill/>
        </p:spPr>
        <p:txBody>
          <a:bodyPr wrap="square">
            <a:spAutoFit/>
          </a:bodyPr>
          <a:lstStyle/>
          <a:p>
            <a:r>
              <a:rPr lang="en-US" dirty="0"/>
              <a:t> </a:t>
            </a:r>
          </a:p>
        </p:txBody>
      </p:sp>
      <p:sp>
        <p:nvSpPr>
          <p:cNvPr id="31" name="Rectangle 30">
            <a:extLst>
              <a:ext uri="{FF2B5EF4-FFF2-40B4-BE49-F238E27FC236}">
                <a16:creationId xmlns:a16="http://schemas.microsoft.com/office/drawing/2014/main" id="{BCB56F21-0E50-15E2-80B4-6D5AF1795EE7}"/>
              </a:ext>
            </a:extLst>
          </p:cNvPr>
          <p:cNvSpPr/>
          <p:nvPr/>
        </p:nvSpPr>
        <p:spPr>
          <a:xfrm>
            <a:off x="707572" y="1948543"/>
            <a:ext cx="3320142" cy="302622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Insert a photo here</a:t>
            </a:r>
          </a:p>
        </p:txBody>
      </p:sp>
      <p:sp>
        <p:nvSpPr>
          <p:cNvPr id="32" name="TextBox 31">
            <a:extLst>
              <a:ext uri="{FF2B5EF4-FFF2-40B4-BE49-F238E27FC236}">
                <a16:creationId xmlns:a16="http://schemas.microsoft.com/office/drawing/2014/main" id="{243C2F2A-C220-644D-EA00-94C5CFE2B700}"/>
              </a:ext>
            </a:extLst>
          </p:cNvPr>
          <p:cNvSpPr txBox="1"/>
          <p:nvPr/>
        </p:nvSpPr>
        <p:spPr>
          <a:xfrm>
            <a:off x="544286" y="1061748"/>
            <a:ext cx="3407228" cy="369332"/>
          </a:xfrm>
          <a:prstGeom prst="rect">
            <a:avLst/>
          </a:prstGeom>
          <a:noFill/>
        </p:spPr>
        <p:txBody>
          <a:bodyPr wrap="square" rtlCol="0">
            <a:spAutoFit/>
          </a:bodyPr>
          <a:lstStyle/>
          <a:p>
            <a:r>
              <a:rPr lang="en-US" dirty="0"/>
              <a:t>He/Him             Roo</a:t>
            </a:r>
          </a:p>
        </p:txBody>
      </p:sp>
      <p:sp>
        <p:nvSpPr>
          <p:cNvPr id="33" name="Rectangle 32">
            <a:extLst>
              <a:ext uri="{FF2B5EF4-FFF2-40B4-BE49-F238E27FC236}">
                <a16:creationId xmlns:a16="http://schemas.microsoft.com/office/drawing/2014/main" id="{C865EE3B-0C47-E2DC-A6DB-F1DA0C65B6A9}"/>
              </a:ext>
            </a:extLst>
          </p:cNvPr>
          <p:cNvSpPr/>
          <p:nvPr/>
        </p:nvSpPr>
        <p:spPr>
          <a:xfrm>
            <a:off x="4920343" y="1246415"/>
            <a:ext cx="3428527" cy="360861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ctr">
              <a:buFont typeface="Arial" panose="020B0604020202020204" pitchFamily="34" charset="0"/>
              <a:buChar char="•"/>
            </a:pPr>
            <a:r>
              <a:rPr lang="en-US" dirty="0">
                <a:solidFill>
                  <a:schemeClr val="tx1"/>
                </a:solidFill>
              </a:rPr>
              <a:t>I was born in Mississippi and raised in Georgia</a:t>
            </a:r>
          </a:p>
          <a:p>
            <a:pPr marL="285750" indent="-285750" algn="ctr">
              <a:buFont typeface="Arial" panose="020B0604020202020204" pitchFamily="34" charset="0"/>
              <a:buChar char="•"/>
            </a:pPr>
            <a:r>
              <a:rPr lang="en-US" dirty="0">
                <a:solidFill>
                  <a:schemeClr val="tx1"/>
                </a:solidFill>
              </a:rPr>
              <a:t>Current favorite songs: </a:t>
            </a:r>
            <a:r>
              <a:rPr lang="en-US" i="1" dirty="0">
                <a:solidFill>
                  <a:schemeClr val="tx1"/>
                </a:solidFill>
              </a:rPr>
              <a:t>Shut Up My Mom is Calling</a:t>
            </a:r>
            <a:r>
              <a:rPr lang="en-US" dirty="0">
                <a:solidFill>
                  <a:schemeClr val="tx1"/>
                </a:solidFill>
              </a:rPr>
              <a:t> by Hotel Ugly and </a:t>
            </a:r>
            <a:r>
              <a:rPr lang="en-US" i="1" dirty="0" err="1">
                <a:solidFill>
                  <a:schemeClr val="tx1"/>
                </a:solidFill>
              </a:rPr>
              <a:t>Mopstick</a:t>
            </a:r>
            <a:r>
              <a:rPr lang="en-US" i="1" dirty="0">
                <a:solidFill>
                  <a:schemeClr val="tx1"/>
                </a:solidFill>
              </a:rPr>
              <a:t> </a:t>
            </a:r>
            <a:r>
              <a:rPr lang="en-US" dirty="0">
                <a:solidFill>
                  <a:schemeClr val="tx1"/>
                </a:solidFill>
              </a:rPr>
              <a:t>by Kodak Black</a:t>
            </a:r>
          </a:p>
          <a:p>
            <a:pPr marL="1200150" lvl="2" indent="-285750">
              <a:buFont typeface="Arial" panose="020B0604020202020204" pitchFamily="34" charset="0"/>
              <a:buChar char="•"/>
            </a:pPr>
            <a:endParaRPr lang="en-US" dirty="0">
              <a:solidFill>
                <a:schemeClr val="tx1"/>
              </a:solidFill>
            </a:endParaRPr>
          </a:p>
          <a:p>
            <a:pPr algn="ctr"/>
            <a:r>
              <a:rPr lang="en-US" dirty="0">
                <a:solidFill>
                  <a:schemeClr val="tx1"/>
                </a:solidFill>
              </a:rPr>
              <a:t>Major: Computer Science</a:t>
            </a:r>
          </a:p>
          <a:p>
            <a:pPr algn="ctr"/>
            <a:r>
              <a:rPr lang="en-US" dirty="0">
                <a:solidFill>
                  <a:schemeClr val="tx1"/>
                </a:solidFill>
              </a:rPr>
              <a:t>Year: Senior</a:t>
            </a:r>
          </a:p>
        </p:txBody>
      </p:sp>
      <p:pic>
        <p:nvPicPr>
          <p:cNvPr id="6" name="Picture 5" descr="A person taking a selfie&#10;&#10;Description automatically generated">
            <a:extLst>
              <a:ext uri="{FF2B5EF4-FFF2-40B4-BE49-F238E27FC236}">
                <a16:creationId xmlns:a16="http://schemas.microsoft.com/office/drawing/2014/main" id="{FADC7355-9C83-46B5-6CE1-1D9CF9E4EB2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1695" y="1948544"/>
            <a:ext cx="3046380" cy="3046380"/>
          </a:xfrm>
          <a:prstGeom prst="rect">
            <a:avLst/>
          </a:prstGeom>
        </p:spPr>
      </p:pic>
    </p:spTree>
    <p:extLst>
      <p:ext uri="{BB962C8B-B14F-4D97-AF65-F5344CB8AC3E}">
        <p14:creationId xmlns:p14="http://schemas.microsoft.com/office/powerpoint/2010/main" val="25058546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177509-1092-71C1-CED9-BF663E6A94A0}"/>
              </a:ext>
            </a:extLst>
          </p:cNvPr>
          <p:cNvSpPr>
            <a:spLocks noGrp="1"/>
          </p:cNvSpPr>
          <p:nvPr>
            <p:ph type="title"/>
          </p:nvPr>
        </p:nvSpPr>
        <p:spPr>
          <a:xfrm>
            <a:off x="628650" y="365127"/>
            <a:ext cx="7886700" cy="459822"/>
          </a:xfrm>
        </p:spPr>
        <p:txBody>
          <a:bodyPr>
            <a:normAutofit fontScale="90000"/>
          </a:bodyPr>
          <a:lstStyle/>
          <a:p>
            <a:pPr algn="ctr"/>
            <a:r>
              <a:rPr lang="en-US" dirty="0"/>
              <a:t>HIV Cure Hoax</a:t>
            </a:r>
          </a:p>
        </p:txBody>
      </p:sp>
      <p:pic>
        <p:nvPicPr>
          <p:cNvPr id="6" name="Picture 5">
            <a:extLst>
              <a:ext uri="{FF2B5EF4-FFF2-40B4-BE49-F238E27FC236}">
                <a16:creationId xmlns:a16="http://schemas.microsoft.com/office/drawing/2014/main" id="{E5394CC9-EA9C-3DC1-29BC-3DB596E2B485}"/>
              </a:ext>
            </a:extLst>
          </p:cNvPr>
          <p:cNvPicPr>
            <a:picLocks noChangeAspect="1"/>
          </p:cNvPicPr>
          <p:nvPr/>
        </p:nvPicPr>
        <p:blipFill>
          <a:blip r:embed="rId3"/>
          <a:stretch>
            <a:fillRect/>
          </a:stretch>
        </p:blipFill>
        <p:spPr>
          <a:xfrm>
            <a:off x="979321" y="1293249"/>
            <a:ext cx="7383780" cy="4948177"/>
          </a:xfrm>
          <a:prstGeom prst="rect">
            <a:avLst/>
          </a:prstGeom>
        </p:spPr>
      </p:pic>
      <p:sp>
        <p:nvSpPr>
          <p:cNvPr id="10" name="TextBox 9">
            <a:extLst>
              <a:ext uri="{FF2B5EF4-FFF2-40B4-BE49-F238E27FC236}">
                <a16:creationId xmlns:a16="http://schemas.microsoft.com/office/drawing/2014/main" id="{79B99911-C848-4A43-4B45-C33C6A23BBDC}"/>
              </a:ext>
            </a:extLst>
          </p:cNvPr>
          <p:cNvSpPr txBox="1"/>
          <p:nvPr/>
        </p:nvSpPr>
        <p:spPr>
          <a:xfrm>
            <a:off x="0" y="6578921"/>
            <a:ext cx="4572000" cy="261610"/>
          </a:xfrm>
          <a:prstGeom prst="rect">
            <a:avLst/>
          </a:prstGeom>
          <a:noFill/>
        </p:spPr>
        <p:txBody>
          <a:bodyPr wrap="square">
            <a:spAutoFit/>
          </a:bodyPr>
          <a:lstStyle/>
          <a:p>
            <a:r>
              <a:rPr lang="en-US" sz="1100" dirty="0"/>
              <a:t>https://www.cnn.com/2014/02/27/world/africa/egypt-aids-cure-claim</a:t>
            </a:r>
          </a:p>
        </p:txBody>
      </p:sp>
      <p:pic>
        <p:nvPicPr>
          <p:cNvPr id="4" name="Picture 3">
            <a:extLst>
              <a:ext uri="{FF2B5EF4-FFF2-40B4-BE49-F238E27FC236}">
                <a16:creationId xmlns:a16="http://schemas.microsoft.com/office/drawing/2014/main" id="{C8EFFEBF-A2C9-186D-40CC-B1306C6A896B}"/>
              </a:ext>
            </a:extLst>
          </p:cNvPr>
          <p:cNvPicPr>
            <a:picLocks noChangeAspect="1"/>
          </p:cNvPicPr>
          <p:nvPr/>
        </p:nvPicPr>
        <p:blipFill>
          <a:blip r:embed="rId4">
            <a:alphaModFix amt="50000"/>
            <a:extLst>
              <a:ext uri="{28A0092B-C50C-407E-A947-70E740481C1C}">
                <a14:useLocalDpi xmlns:a14="http://schemas.microsoft.com/office/drawing/2010/main" val="0"/>
              </a:ext>
            </a:extLst>
          </a:blip>
          <a:srcRect/>
          <a:stretch>
            <a:fillRect/>
          </a:stretch>
        </p:blipFill>
        <p:spPr bwMode="auto">
          <a:xfrm>
            <a:off x="7823034" y="89687"/>
            <a:ext cx="1080135" cy="1550035"/>
          </a:xfrm>
          <a:prstGeom prst="rect">
            <a:avLst/>
          </a:prstGeom>
          <a:noFill/>
          <a:ln>
            <a:noFill/>
          </a:ln>
        </p:spPr>
      </p:pic>
    </p:spTree>
    <p:extLst>
      <p:ext uri="{BB962C8B-B14F-4D97-AF65-F5344CB8AC3E}">
        <p14:creationId xmlns:p14="http://schemas.microsoft.com/office/powerpoint/2010/main" val="7099244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302AAC-FED2-3626-C90D-87A16719D307}"/>
              </a:ext>
            </a:extLst>
          </p:cNvPr>
          <p:cNvSpPr>
            <a:spLocks noGrp="1"/>
          </p:cNvSpPr>
          <p:nvPr>
            <p:ph type="title"/>
          </p:nvPr>
        </p:nvSpPr>
        <p:spPr/>
        <p:txBody>
          <a:bodyPr/>
          <a:lstStyle/>
          <a:p>
            <a:pPr algn="ctr"/>
            <a:r>
              <a:rPr lang="en-US" dirty="0"/>
              <a:t>Predatory Journal</a:t>
            </a:r>
          </a:p>
        </p:txBody>
      </p:sp>
      <p:sp>
        <p:nvSpPr>
          <p:cNvPr id="3" name="Content Placeholder 2">
            <a:extLst>
              <a:ext uri="{FF2B5EF4-FFF2-40B4-BE49-F238E27FC236}">
                <a16:creationId xmlns:a16="http://schemas.microsoft.com/office/drawing/2014/main" id="{19C24EED-9E5D-E7C0-F213-CE1EF37C3C9B}"/>
              </a:ext>
            </a:extLst>
          </p:cNvPr>
          <p:cNvSpPr>
            <a:spLocks noGrp="1"/>
          </p:cNvSpPr>
          <p:nvPr>
            <p:ph idx="1"/>
          </p:nvPr>
        </p:nvSpPr>
        <p:spPr/>
        <p:txBody>
          <a:bodyPr/>
          <a:lstStyle/>
          <a:p>
            <a:endParaRPr lang="en-US"/>
          </a:p>
        </p:txBody>
      </p:sp>
      <p:pic>
        <p:nvPicPr>
          <p:cNvPr id="5" name="Picture 4">
            <a:extLst>
              <a:ext uri="{FF2B5EF4-FFF2-40B4-BE49-F238E27FC236}">
                <a16:creationId xmlns:a16="http://schemas.microsoft.com/office/drawing/2014/main" id="{8278B537-0252-6348-4852-2A85879723AC}"/>
              </a:ext>
            </a:extLst>
          </p:cNvPr>
          <p:cNvPicPr>
            <a:picLocks noChangeAspect="1"/>
          </p:cNvPicPr>
          <p:nvPr/>
        </p:nvPicPr>
        <p:blipFill>
          <a:blip r:embed="rId3"/>
          <a:stretch>
            <a:fillRect/>
          </a:stretch>
        </p:blipFill>
        <p:spPr>
          <a:xfrm>
            <a:off x="0" y="1473559"/>
            <a:ext cx="9144000" cy="4913118"/>
          </a:xfrm>
          <a:prstGeom prst="rect">
            <a:avLst/>
          </a:prstGeom>
        </p:spPr>
      </p:pic>
      <p:sp>
        <p:nvSpPr>
          <p:cNvPr id="7" name="TextBox 6">
            <a:extLst>
              <a:ext uri="{FF2B5EF4-FFF2-40B4-BE49-F238E27FC236}">
                <a16:creationId xmlns:a16="http://schemas.microsoft.com/office/drawing/2014/main" id="{DFDA0028-4208-105B-EE84-91EEA2E026E9}"/>
              </a:ext>
            </a:extLst>
          </p:cNvPr>
          <p:cNvSpPr txBox="1"/>
          <p:nvPr/>
        </p:nvSpPr>
        <p:spPr>
          <a:xfrm>
            <a:off x="0" y="6596390"/>
            <a:ext cx="1510496" cy="261610"/>
          </a:xfrm>
          <a:prstGeom prst="rect">
            <a:avLst/>
          </a:prstGeom>
          <a:noFill/>
        </p:spPr>
        <p:txBody>
          <a:bodyPr wrap="square">
            <a:spAutoFit/>
          </a:bodyPr>
          <a:lstStyle/>
          <a:p>
            <a:r>
              <a:rPr lang="en-US" sz="1100" dirty="0"/>
              <a:t>https://waset.org/</a:t>
            </a:r>
          </a:p>
        </p:txBody>
      </p:sp>
    </p:spTree>
    <p:extLst>
      <p:ext uri="{BB962C8B-B14F-4D97-AF65-F5344CB8AC3E}">
        <p14:creationId xmlns:p14="http://schemas.microsoft.com/office/powerpoint/2010/main" val="32899586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177509-1092-71C1-CED9-BF663E6A94A0}"/>
              </a:ext>
            </a:extLst>
          </p:cNvPr>
          <p:cNvSpPr>
            <a:spLocks noGrp="1"/>
          </p:cNvSpPr>
          <p:nvPr>
            <p:ph type="title"/>
          </p:nvPr>
        </p:nvSpPr>
        <p:spPr>
          <a:xfrm>
            <a:off x="628650" y="1"/>
            <a:ext cx="7886700" cy="1371600"/>
          </a:xfrm>
        </p:spPr>
        <p:txBody>
          <a:bodyPr>
            <a:normAutofit/>
          </a:bodyPr>
          <a:lstStyle/>
          <a:p>
            <a:pPr algn="ctr"/>
            <a:r>
              <a:rPr lang="en-US" dirty="0"/>
              <a:t>Source: Article</a:t>
            </a:r>
          </a:p>
        </p:txBody>
      </p:sp>
      <p:sp>
        <p:nvSpPr>
          <p:cNvPr id="3" name="Content Placeholder 2">
            <a:extLst>
              <a:ext uri="{FF2B5EF4-FFF2-40B4-BE49-F238E27FC236}">
                <a16:creationId xmlns:a16="http://schemas.microsoft.com/office/drawing/2014/main" id="{00E115E2-F895-087C-1497-D45AD368AA30}"/>
              </a:ext>
            </a:extLst>
          </p:cNvPr>
          <p:cNvSpPr>
            <a:spLocks noGrp="1"/>
          </p:cNvSpPr>
          <p:nvPr>
            <p:ph idx="1"/>
          </p:nvPr>
        </p:nvSpPr>
        <p:spPr/>
        <p:txBody>
          <a:bodyPr/>
          <a:lstStyle/>
          <a:p>
            <a:r>
              <a:rPr lang="en-US" dirty="0"/>
              <a:t>The American Society for Microbiology (ASM) is a professional organization of microbiologists formed in 1899.</a:t>
            </a:r>
          </a:p>
          <a:p>
            <a:r>
              <a:rPr lang="en-US" dirty="0"/>
              <a:t>They publish journals, organize conferences, and provide networking and resources. </a:t>
            </a:r>
          </a:p>
        </p:txBody>
      </p:sp>
      <p:pic>
        <p:nvPicPr>
          <p:cNvPr id="4" name="Picture 3">
            <a:extLst>
              <a:ext uri="{FF2B5EF4-FFF2-40B4-BE49-F238E27FC236}">
                <a16:creationId xmlns:a16="http://schemas.microsoft.com/office/drawing/2014/main" id="{C8EFFEBF-A2C9-186D-40CC-B1306C6A896B}"/>
              </a:ext>
            </a:extLst>
          </p:cNvPr>
          <p:cNvPicPr>
            <a:picLocks noChangeAspect="1"/>
          </p:cNvPicPr>
          <p:nvPr/>
        </p:nvPicPr>
        <p:blipFill>
          <a:blip r:embed="rId3">
            <a:alphaModFix amt="50000"/>
            <a:extLst>
              <a:ext uri="{28A0092B-C50C-407E-A947-70E740481C1C}">
                <a14:useLocalDpi xmlns:a14="http://schemas.microsoft.com/office/drawing/2010/main" val="0"/>
              </a:ext>
            </a:extLst>
          </a:blip>
          <a:srcRect/>
          <a:stretch>
            <a:fillRect/>
          </a:stretch>
        </p:blipFill>
        <p:spPr bwMode="auto">
          <a:xfrm>
            <a:off x="7823034" y="89687"/>
            <a:ext cx="1080135" cy="1550035"/>
          </a:xfrm>
          <a:prstGeom prst="rect">
            <a:avLst/>
          </a:prstGeom>
          <a:noFill/>
          <a:ln>
            <a:noFill/>
          </a:ln>
        </p:spPr>
      </p:pic>
      <p:pic>
        <p:nvPicPr>
          <p:cNvPr id="1026" name="Picture 2" descr="See the source image">
            <a:extLst>
              <a:ext uri="{FF2B5EF4-FFF2-40B4-BE49-F238E27FC236}">
                <a16:creationId xmlns:a16="http://schemas.microsoft.com/office/drawing/2014/main" id="{B13C8D46-8C59-98A1-6B82-DFFE5D6110B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8650" y="4001294"/>
            <a:ext cx="3333750" cy="14287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34000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177509-1092-71C1-CED9-BF663E6A94A0}"/>
              </a:ext>
            </a:extLst>
          </p:cNvPr>
          <p:cNvSpPr>
            <a:spLocks noGrp="1"/>
          </p:cNvSpPr>
          <p:nvPr>
            <p:ph type="title"/>
          </p:nvPr>
        </p:nvSpPr>
        <p:spPr>
          <a:xfrm>
            <a:off x="628650" y="1"/>
            <a:ext cx="7886700" cy="1371600"/>
          </a:xfrm>
        </p:spPr>
        <p:txBody>
          <a:bodyPr>
            <a:normAutofit/>
          </a:bodyPr>
          <a:lstStyle/>
          <a:p>
            <a:pPr algn="ctr"/>
            <a:r>
              <a:rPr lang="en-US" dirty="0"/>
              <a:t>HIV Cure Hoax</a:t>
            </a:r>
          </a:p>
        </p:txBody>
      </p:sp>
      <p:sp>
        <p:nvSpPr>
          <p:cNvPr id="3" name="Content Placeholder 2">
            <a:extLst>
              <a:ext uri="{FF2B5EF4-FFF2-40B4-BE49-F238E27FC236}">
                <a16:creationId xmlns:a16="http://schemas.microsoft.com/office/drawing/2014/main" id="{00E115E2-F895-087C-1497-D45AD368AA30}"/>
              </a:ext>
            </a:extLst>
          </p:cNvPr>
          <p:cNvSpPr>
            <a:spLocks noGrp="1"/>
          </p:cNvSpPr>
          <p:nvPr>
            <p:ph idx="1"/>
          </p:nvPr>
        </p:nvSpPr>
        <p:spPr/>
        <p:txBody>
          <a:bodyPr/>
          <a:lstStyle/>
          <a:p>
            <a:r>
              <a:rPr lang="en-US" dirty="0"/>
              <a:t>The author, Dr. Hussein, is a molecular virologist, and has studied FVR (feline herpes virus), Hantavirus, and HIV (human immunodeficiency virus). </a:t>
            </a:r>
          </a:p>
          <a:p>
            <a:r>
              <a:rPr lang="en-US" dirty="0"/>
              <a:t>Hepatitis C virus (HCV) is curable now (not in 2014).  </a:t>
            </a:r>
          </a:p>
        </p:txBody>
      </p:sp>
      <p:pic>
        <p:nvPicPr>
          <p:cNvPr id="4" name="Picture 3">
            <a:extLst>
              <a:ext uri="{FF2B5EF4-FFF2-40B4-BE49-F238E27FC236}">
                <a16:creationId xmlns:a16="http://schemas.microsoft.com/office/drawing/2014/main" id="{C8EFFEBF-A2C9-186D-40CC-B1306C6A896B}"/>
              </a:ext>
            </a:extLst>
          </p:cNvPr>
          <p:cNvPicPr>
            <a:picLocks noChangeAspect="1"/>
          </p:cNvPicPr>
          <p:nvPr/>
        </p:nvPicPr>
        <p:blipFill>
          <a:blip r:embed="rId3">
            <a:alphaModFix amt="50000"/>
            <a:extLst>
              <a:ext uri="{28A0092B-C50C-407E-A947-70E740481C1C}">
                <a14:useLocalDpi xmlns:a14="http://schemas.microsoft.com/office/drawing/2010/main" val="0"/>
              </a:ext>
            </a:extLst>
          </a:blip>
          <a:srcRect/>
          <a:stretch>
            <a:fillRect/>
          </a:stretch>
        </p:blipFill>
        <p:spPr bwMode="auto">
          <a:xfrm>
            <a:off x="7823034" y="89687"/>
            <a:ext cx="1080135" cy="1550035"/>
          </a:xfrm>
          <a:prstGeom prst="rect">
            <a:avLst/>
          </a:prstGeom>
          <a:noFill/>
          <a:ln>
            <a:noFill/>
          </a:ln>
        </p:spPr>
      </p:pic>
      <p:sp>
        <p:nvSpPr>
          <p:cNvPr id="7" name="TextBox 6">
            <a:extLst>
              <a:ext uri="{FF2B5EF4-FFF2-40B4-BE49-F238E27FC236}">
                <a16:creationId xmlns:a16="http://schemas.microsoft.com/office/drawing/2014/main" id="{70E6A14E-1319-4ABE-F2C7-F0DCE904E544}"/>
              </a:ext>
            </a:extLst>
          </p:cNvPr>
          <p:cNvSpPr txBox="1"/>
          <p:nvPr/>
        </p:nvSpPr>
        <p:spPr>
          <a:xfrm>
            <a:off x="0" y="6596389"/>
            <a:ext cx="6377940" cy="261610"/>
          </a:xfrm>
          <a:prstGeom prst="rect">
            <a:avLst/>
          </a:prstGeom>
          <a:noFill/>
        </p:spPr>
        <p:txBody>
          <a:bodyPr wrap="square">
            <a:spAutoFit/>
          </a:bodyPr>
          <a:lstStyle/>
          <a:p>
            <a:r>
              <a:rPr lang="en-US" sz="1100" dirty="0"/>
              <a:t>https://www.youtube.com/watch?v=Pol30EB6cO4&amp;t=1594s&amp;ab_channel=AmericanSocietyforMicrobiology</a:t>
            </a:r>
          </a:p>
        </p:txBody>
      </p:sp>
    </p:spTree>
    <p:extLst>
      <p:ext uri="{BB962C8B-B14F-4D97-AF65-F5344CB8AC3E}">
        <p14:creationId xmlns:p14="http://schemas.microsoft.com/office/powerpoint/2010/main" val="1187072017"/>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emplate>Office Theme</Template>
  <TotalTime>1370</TotalTime>
  <Words>2191</Words>
  <Application>Microsoft Office PowerPoint</Application>
  <PresentationFormat>On-screen Show (4:3)</PresentationFormat>
  <Paragraphs>204</Paragraphs>
  <Slides>35</Slides>
  <Notes>34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35</vt:i4>
      </vt:variant>
    </vt:vector>
  </HeadingPairs>
  <TitlesOfParts>
    <vt:vector size="40" baseType="lpstr">
      <vt:lpstr>Arial</vt:lpstr>
      <vt:lpstr>Calibri</vt:lpstr>
      <vt:lpstr>Calibri Light</vt:lpstr>
      <vt:lpstr>Times New Roman</vt:lpstr>
      <vt:lpstr>Office Theme</vt:lpstr>
      <vt:lpstr>BI 101: Pseudoscience, Graphs, and Sources    Wednesday August 31st, 2022 SSC 138</vt:lpstr>
      <vt:lpstr>PowerPoint Presentation</vt:lpstr>
      <vt:lpstr>PowerPoint Presentation</vt:lpstr>
      <vt:lpstr>PowerPoint Presentation</vt:lpstr>
      <vt:lpstr>PowerPoint Presentation</vt:lpstr>
      <vt:lpstr>HIV Cure Hoax</vt:lpstr>
      <vt:lpstr>Predatory Journal</vt:lpstr>
      <vt:lpstr>Source: Article</vt:lpstr>
      <vt:lpstr>HIV Cure Hoax</vt:lpstr>
      <vt:lpstr>Dr. Hussein’s YouTube Channel</vt:lpstr>
      <vt:lpstr>HIV Cure Hoax</vt:lpstr>
      <vt:lpstr>PowerPoint Presentation</vt:lpstr>
      <vt:lpstr>PowerPoint Presentation</vt:lpstr>
      <vt:lpstr>PowerPoint Presentation</vt:lpstr>
      <vt:lpstr>Chapter 1.7: Does the consumption of cheese correlate with experiencing nightmares? </vt:lpstr>
      <vt:lpstr>Chapter 1.7: Does the consumption of cheese correlate with experiencing nightmares? </vt:lpstr>
      <vt:lpstr>Chapter 1</vt:lpstr>
      <vt:lpstr>Chapter 1</vt:lpstr>
      <vt:lpstr>Big Ideas That Run Through All Topics.</vt:lpstr>
      <vt:lpstr>Scientific Method</vt:lpstr>
      <vt:lpstr>Chapter 1.4</vt:lpstr>
      <vt:lpstr>Chapter 1</vt:lpstr>
      <vt:lpstr>Chapter 1</vt:lpstr>
      <vt:lpstr>Chapter 1</vt:lpstr>
      <vt:lpstr>Chapter 1.4</vt:lpstr>
      <vt:lpstr>Review</vt:lpstr>
      <vt:lpstr>Fire can move, grow, reproduce, use energy, consume oxygen, and interacts with its environment. Why is it not alive?</vt:lpstr>
      <vt:lpstr>A population consists of _________.</vt:lpstr>
      <vt:lpstr>What does the term theory mean to a scientist?</vt:lpstr>
      <vt:lpstr>A research team designs an experiment to increase the speed of athletes. The athlete’s diet and sleep routines are altered for 2 weeks. Is this an example of a controlled study?</vt:lpstr>
      <vt:lpstr>What does it mean when we say, “This scientific paper was published in a peer-reviewed journal”?</vt:lpstr>
      <vt:lpstr>One of the characteristics of life is the ability to process energy and matter. What are some examples of this?</vt:lpstr>
      <vt:lpstr>Questions?</vt:lpstr>
      <vt:lpstr>Office Hours</vt:lpstr>
      <vt:lpstr>Office Hours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Faxel, Sarah</dc:creator>
  <cp:lastModifiedBy>Faxel, Sarah</cp:lastModifiedBy>
  <cp:revision>145</cp:revision>
  <dcterms:created xsi:type="dcterms:W3CDTF">2022-08-24T16:20:17Z</dcterms:created>
  <dcterms:modified xsi:type="dcterms:W3CDTF">2022-08-31T16:14:14Z</dcterms:modified>
</cp:coreProperties>
</file>