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7" r:id="rId2"/>
    <p:sldId id="328" r:id="rId3"/>
    <p:sldId id="329" r:id="rId4"/>
    <p:sldId id="330" r:id="rId5"/>
    <p:sldId id="327" r:id="rId6"/>
    <p:sldId id="323" r:id="rId7"/>
    <p:sldId id="314" r:id="rId8"/>
    <p:sldId id="325" r:id="rId9"/>
    <p:sldId id="326" r:id="rId10"/>
    <p:sldId id="324" r:id="rId11"/>
    <p:sldId id="261" r:id="rId12"/>
    <p:sldId id="265" r:id="rId13"/>
    <p:sldId id="266" r:id="rId14"/>
    <p:sldId id="281" r:id="rId15"/>
    <p:sldId id="287" r:id="rId16"/>
    <p:sldId id="282" r:id="rId17"/>
    <p:sldId id="283" r:id="rId18"/>
    <p:sldId id="331" r:id="rId19"/>
    <p:sldId id="268" r:id="rId20"/>
    <p:sldId id="333" r:id="rId21"/>
    <p:sldId id="332" r:id="rId22"/>
    <p:sldId id="269" r:id="rId23"/>
    <p:sldId id="270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2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14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C62CE6-B48D-46F2-B9AF-1A1A967FF807}" type="datetimeFigureOut">
              <a:rPr lang="en-US" smtClean="0"/>
              <a:t>9/8/2022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14B613-1F7C-4AB5-9E39-8C17857F3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5989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50">
                <a:solidFill>
                  <a:srgbClr val="FFFFFF"/>
                </a:solidFill>
              </a:defRPr>
            </a:lvl1pPr>
            <a:lvl2pPr marL="342900" indent="0" algn="ctr">
              <a:buNone/>
            </a:lvl2pPr>
            <a:lvl3pPr marL="685800" indent="0" algn="ctr">
              <a:buNone/>
            </a:lvl3pPr>
            <a:lvl4pPr marL="1028700" indent="0" algn="ctr">
              <a:buNone/>
            </a:lvl4pPr>
            <a:lvl5pPr marL="1371600" indent="0" algn="ctr">
              <a:buNone/>
            </a:lvl5pPr>
            <a:lvl6pPr marL="1714500" indent="0" algn="ctr">
              <a:buNone/>
            </a:lvl6pPr>
            <a:lvl7pPr marL="2057400" indent="0" algn="ctr">
              <a:buNone/>
            </a:lvl7pPr>
            <a:lvl8pPr marL="2400300" indent="0" algn="ctr">
              <a:buNone/>
            </a:lvl8pPr>
            <a:lvl9pPr marL="27432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1500">
                <a:solidFill>
                  <a:srgbClr val="FFFFFF"/>
                </a:solidFill>
              </a:defRPr>
            </a:lvl1pPr>
          </a:lstStyle>
          <a:p>
            <a:fld id="{37C95CCB-A8CF-4FD7-8E2F-CC34A4574F68}" type="datetimeFigureOut">
              <a:rPr lang="en-US" smtClean="0"/>
              <a:t>9/8/2022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40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FF0C266-55FF-493F-8E44-1C5586D76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5652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5CCB-A8CF-4FD7-8E2F-CC34A4574F68}" type="datetimeFigureOut">
              <a:rPr lang="en-US" smtClean="0"/>
              <a:t>9/8/2022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C266-55FF-493F-8E44-1C5586D76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27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2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4"/>
            <a:ext cx="2209800" cy="365125"/>
          </a:xfrm>
        </p:spPr>
        <p:txBody>
          <a:bodyPr/>
          <a:lstStyle/>
          <a:p>
            <a:fld id="{37C95CCB-A8CF-4FD7-8E2F-CC34A4574F68}" type="datetimeFigureOut">
              <a:rPr lang="en-US" smtClean="0"/>
              <a:t>9/8/2022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2" y="6248209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2FF0C266-55FF-493F-8E44-1C5586D76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7305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5CCB-A8CF-4FD7-8E2F-CC34A4574F68}" type="datetimeFigureOut">
              <a:rPr lang="en-US" smtClean="0"/>
              <a:t>9/8/2022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FF0C266-55FF-493F-8E44-1C5586D76B0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060442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1" y="2743200"/>
            <a:ext cx="7123113" cy="1673225"/>
          </a:xfrm>
        </p:spPr>
        <p:txBody>
          <a:bodyPr anchor="t"/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33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5CCB-A8CF-4FD7-8E2F-CC34A4574F68}" type="datetimeFigureOut">
              <a:rPr lang="en-US" smtClean="0"/>
              <a:t>9/8/2022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1800">
                <a:solidFill>
                  <a:srgbClr val="FFFFFF"/>
                </a:solidFill>
              </a:defRPr>
            </a:lvl1pPr>
          </a:lstStyle>
          <a:p>
            <a:fld id="{2FF0C266-55FF-493F-8E44-1C5586D76B0D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6067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7C95CCB-A8CF-4FD7-8E2F-CC34A4574F68}" type="datetimeFigureOut">
              <a:rPr lang="en-US" smtClean="0"/>
              <a:t>9/8/2022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FF0C266-55FF-493F-8E44-1C5586D76B0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780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7C95CCB-A8CF-4FD7-8E2F-CC34A4574F68}" type="datetimeFigureOut">
              <a:rPr lang="en-US" smtClean="0"/>
              <a:t>9/8/2022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FF0C266-55FF-493F-8E44-1C5586D76B0D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6360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5CCB-A8CF-4FD7-8E2F-CC34A4574F68}" type="datetimeFigureOut">
              <a:rPr lang="en-US" smtClean="0"/>
              <a:t>9/8/2022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FF0C266-55FF-493F-8E44-1C5586D76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783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5CCB-A8CF-4FD7-8E2F-CC34A4574F68}" type="datetimeFigureOut">
              <a:rPr lang="en-US" smtClean="0"/>
              <a:t>9/8/2022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FF0C266-55FF-493F-8E44-1C5586D76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202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33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95CCB-A8CF-4FD7-8E2F-CC34A4574F68}" type="datetimeFigureOut">
              <a:rPr lang="en-US" smtClean="0"/>
              <a:t>9/8/2022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FF0C266-55FF-493F-8E44-1C5586D76B0D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750"/>
              </a:spcAft>
              <a:buNone/>
              <a:defRPr sz="13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989650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275"/>
            </a:lvl1pPr>
            <a:lvl2pPr>
              <a:buFontTx/>
              <a:buNone/>
              <a:defRPr sz="900"/>
            </a:lvl2pPr>
            <a:lvl3pPr>
              <a:buFontTx/>
              <a:buNone/>
              <a:defRPr sz="750"/>
            </a:lvl3pPr>
            <a:lvl4pPr>
              <a:buFontTx/>
              <a:buNone/>
              <a:defRPr sz="675"/>
            </a:lvl4pPr>
            <a:lvl5pPr>
              <a:buFontTx/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1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2"/>
            <a:ext cx="2667000" cy="365125"/>
          </a:xfrm>
        </p:spPr>
        <p:txBody>
          <a:bodyPr rtlCol="0"/>
          <a:lstStyle/>
          <a:p>
            <a:fld id="{37C95CCB-A8CF-4FD7-8E2F-CC34A4574F68}" type="datetimeFigureOut">
              <a:rPr lang="en-US" smtClean="0"/>
              <a:t>9/8/2022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100"/>
            </a:lvl1pPr>
          </a:lstStyle>
          <a:p>
            <a:fld id="{2FF0C266-55FF-493F-8E44-1C5586D76B0D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8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7203034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2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fld id="{37C95CCB-A8CF-4FD7-8E2F-CC34A4574F68}" type="datetimeFigureOut">
              <a:rPr lang="en-US" smtClean="0"/>
              <a:t>9/8/2022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1" y="6248208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050" b="1">
                <a:solidFill>
                  <a:srgbClr val="FFFFFF"/>
                </a:solidFill>
              </a:defRPr>
            </a:lvl1pPr>
          </a:lstStyle>
          <a:p>
            <a:fld id="{2FF0C266-55FF-493F-8E44-1C5586D76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957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3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40030" indent="-240030" algn="l" rtl="0" eaLnBrk="1" latinLnBrk="0" hangingPunct="1">
        <a:spcBef>
          <a:spcPts val="525"/>
        </a:spcBef>
        <a:buClr>
          <a:schemeClr val="accent2"/>
        </a:buClr>
        <a:buSzPct val="60000"/>
        <a:buFont typeface="Wingdings"/>
        <a:buChar char=""/>
        <a:defRPr kumimoji="0" sz="2175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indent="-205740" algn="l" rtl="0" eaLnBrk="1" latinLnBrk="0" hangingPunct="1">
        <a:spcBef>
          <a:spcPts val="413"/>
        </a:spcBef>
        <a:buClr>
          <a:schemeClr val="accent1"/>
        </a:buClr>
        <a:buSzPct val="70000"/>
        <a:buFont typeface="Wingdings 2"/>
        <a:buChar char=""/>
        <a:defRPr kumimoji="0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71450" algn="l" rtl="0" eaLnBrk="1" latinLnBrk="0" hangingPunct="1">
        <a:spcBef>
          <a:spcPts val="375"/>
        </a:spcBef>
        <a:buClr>
          <a:schemeClr val="accent2"/>
        </a:buClr>
        <a:buSzPct val="75000"/>
        <a:buFont typeface="Wingdings"/>
        <a:buChar char=""/>
        <a:defRPr kumimoji="0" sz="1725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-171450" algn="l" rtl="0" eaLnBrk="1" latinLnBrk="0" hangingPunct="1">
        <a:spcBef>
          <a:spcPts val="300"/>
        </a:spcBef>
        <a:buClr>
          <a:schemeClr val="accent3"/>
        </a:buClr>
        <a:buSzPct val="7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171450" algn="l" rtl="0" eaLnBrk="1" latinLnBrk="0" hangingPunct="1">
        <a:spcBef>
          <a:spcPts val="300"/>
        </a:spcBef>
        <a:buClr>
          <a:schemeClr val="accent4"/>
        </a:buClr>
        <a:buSzPct val="6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577340" indent="-17145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7145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988820" indent="-17145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7145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Dr. Turner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3 Part 1 (Extra)</a:t>
            </a:r>
          </a:p>
        </p:txBody>
      </p:sp>
    </p:spTree>
    <p:extLst>
      <p:ext uri="{BB962C8B-B14F-4D97-AF65-F5344CB8AC3E}">
        <p14:creationId xmlns:p14="http://schemas.microsoft.com/office/powerpoint/2010/main" val="13005062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Molar Mass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C92871-F1AF-688B-509D-78218023F6FC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Molar mass is calculated the same way as formula mass, but molar mass has units of g/mol instead of amu.</a:t>
            </a:r>
          </a:p>
          <a:p>
            <a:r>
              <a:rPr lang="en-US" dirty="0"/>
              <a:t>Since molar mass has units of g/mol, it can be used as a conversion factor between grams and moles.</a:t>
            </a:r>
          </a:p>
          <a:p>
            <a:r>
              <a:rPr lang="en-US" dirty="0"/>
              <a:t>Since grams are a unit of mass (how much matter is in something) and moles are a unit of amount (how many of something there is), molar mass can be used as a conversion factor between mass and amount.</a:t>
            </a:r>
          </a:p>
        </p:txBody>
      </p:sp>
    </p:spTree>
    <p:extLst>
      <p:ext uri="{BB962C8B-B14F-4D97-AF65-F5344CB8AC3E}">
        <p14:creationId xmlns:p14="http://schemas.microsoft.com/office/powerpoint/2010/main" val="38627459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Amount vs. Mass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How many of something there are</a:t>
            </a:r>
          </a:p>
          <a:p>
            <a:r>
              <a:rPr lang="en-US" sz="2000" dirty="0"/>
              <a:t>Expressed in units of moles, dozens, pairs, etc. </a:t>
            </a:r>
          </a:p>
          <a:p>
            <a:r>
              <a:rPr lang="en-US" sz="2000"/>
              <a:t>SI unit </a:t>
            </a:r>
            <a:r>
              <a:rPr lang="en-US" sz="2000" dirty="0"/>
              <a:t>is moles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How much matter is in something</a:t>
            </a:r>
          </a:p>
          <a:p>
            <a:r>
              <a:rPr lang="en-US" sz="2000" dirty="0"/>
              <a:t>Expressed in units of grams, pounds, kilograms, short tons, etc.</a:t>
            </a:r>
          </a:p>
          <a:p>
            <a:r>
              <a:rPr lang="en-US" sz="2000" dirty="0"/>
              <a:t>SI unit is kilograms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n-US" dirty="0"/>
              <a:t>Amount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Mass</a:t>
            </a:r>
          </a:p>
        </p:txBody>
      </p:sp>
    </p:spTree>
    <p:extLst>
      <p:ext uri="{BB962C8B-B14F-4D97-AF65-F5344CB8AC3E}">
        <p14:creationId xmlns:p14="http://schemas.microsoft.com/office/powerpoint/2010/main" val="33668035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Atomic mass units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800" dirty="0"/>
              <a:t>What is the mass (in amu) of 10.0 billion SO</a:t>
            </a:r>
            <a:r>
              <a:rPr lang="en-US" sz="1800" baseline="-25000" dirty="0"/>
              <a:t>2</a:t>
            </a:r>
            <a:r>
              <a:rPr lang="en-US" sz="1800" dirty="0"/>
              <a:t> molecules?</a:t>
            </a:r>
          </a:p>
        </p:txBody>
      </p:sp>
    </p:spTree>
    <p:extLst>
      <p:ext uri="{BB962C8B-B14F-4D97-AF65-F5344CB8AC3E}">
        <p14:creationId xmlns:p14="http://schemas.microsoft.com/office/powerpoint/2010/main" val="28906176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Atomic mass units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>
                  <a:buNone/>
                </a:pPr>
                <a:r>
                  <a:rPr lang="en-US" sz="1800" dirty="0"/>
                  <a:t>What is the mass (in amu) of 10.0 billion SO</a:t>
                </a:r>
                <a:r>
                  <a:rPr lang="en-US" sz="1800" baseline="-25000" dirty="0"/>
                  <a:t>2</a:t>
                </a:r>
                <a:r>
                  <a:rPr lang="en-US" sz="1800" dirty="0"/>
                  <a:t> molecules?</a:t>
                </a:r>
              </a:p>
              <a:p>
                <a:pPr>
                  <a:buNone/>
                </a:pPr>
                <a:endParaRPr lang="en-US" sz="1800" dirty="0"/>
              </a:p>
              <a:p>
                <a:pPr>
                  <a:buNone/>
                </a:pPr>
                <a:endParaRPr lang="en-US" sz="1800" dirty="0"/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0" smtClean="0">
                          <a:latin typeface="Cambria Math" panose="02040503050406030204" pitchFamily="18" charset="0"/>
                        </a:rPr>
                        <m:t>10.0×</m:t>
                      </m:r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0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1800" b="0" i="0" smtClean="0">
                              <a:latin typeface="Cambria Math" panose="02040503050406030204" pitchFamily="18" charset="0"/>
                            </a:rPr>
                            <m:t>9</m:t>
                          </m:r>
                        </m:sup>
                      </m:sSup>
                      <m:r>
                        <a:rPr lang="en-US" sz="18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800" b="0" i="0" smtClean="0">
                          <a:latin typeface="Cambria Math" panose="02040503050406030204" pitchFamily="18" charset="0"/>
                        </a:rPr>
                        <m:t>S</m:t>
                      </m:r>
                      <m:sSub>
                        <m:sSub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800" b="0" i="0" smtClean="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18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8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800" b="0" i="0" smtClean="0">
                          <a:latin typeface="Cambria Math" panose="02040503050406030204" pitchFamily="18" charset="0"/>
                        </a:rPr>
                        <m:t>molecules</m:t>
                      </m:r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1 </m:t>
                              </m:r>
                              <m:r>
                                <m:rPr>
                                  <m:sty m:val="p"/>
                                </m:rP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mol</m:t>
                              </m:r>
                              <m: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  <m:sSub>
                                <m:sSub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800" b="0" i="0" smtClean="0">
                                      <a:latin typeface="Cambria Math" panose="02040503050406030204" pitchFamily="18" charset="0"/>
                                    </a:rPr>
                                    <m:t>O</m:t>
                                  </m:r>
                                </m:e>
                                <m:sub>
                                  <m:r>
                                    <a:rPr lang="en-US" sz="1800" b="0" i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6.022×</m:t>
                              </m:r>
                              <m:sSup>
                                <m:sSup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0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800" b="0" i="0" smtClean="0">
                                      <a:latin typeface="Cambria Math" panose="02040503050406030204" pitchFamily="18" charset="0"/>
                                    </a:rPr>
                                    <m:t>23</m:t>
                                  </m:r>
                                </m:sup>
                              </m:sSup>
                              <m: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molecules</m:t>
                              </m:r>
                              <m: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  <m:sSub>
                                <m:sSub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800" b="0" i="0" smtClean="0">
                                      <a:latin typeface="Cambria Math" panose="02040503050406030204" pitchFamily="18" charset="0"/>
                                    </a:rPr>
                                    <m:t>O</m:t>
                                  </m:r>
                                </m:e>
                                <m:sub>
                                  <m:r>
                                    <a:rPr lang="en-US" sz="1800" b="0" i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64.058 </m:t>
                              </m:r>
                              <m:r>
                                <m:rPr>
                                  <m:sty m:val="p"/>
                                </m:rP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g</m:t>
                              </m:r>
                              <m: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800" b="0" i="0" smtClean="0">
                                      <a:latin typeface="Cambria Math" panose="02040503050406030204" pitchFamily="18" charset="0"/>
                                    </a:rPr>
                                    <m:t>SO</m:t>
                                  </m:r>
                                </m:e>
                                <m:sub>
                                  <m:r>
                                    <a:rPr lang="en-US" sz="1800" b="0" i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1 </m:t>
                              </m:r>
                              <m:r>
                                <m:rPr>
                                  <m:sty m:val="p"/>
                                </m:rP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mol</m:t>
                              </m:r>
                              <m: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800" b="0" i="0" smtClean="0">
                                      <a:latin typeface="Cambria Math" panose="02040503050406030204" pitchFamily="18" charset="0"/>
                                    </a:rPr>
                                    <m:t>SO</m:t>
                                  </m:r>
                                </m:e>
                                <m:sub>
                                  <m:r>
                                    <a:rPr lang="en-US" sz="1800" b="0" i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US" sz="1800" b="0" dirty="0">
                  <a:latin typeface="Cambria Math" panose="02040503050406030204" pitchFamily="18" charset="0"/>
                </a:endParaRPr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6.022×</m:t>
                              </m:r>
                              <m:sSup>
                                <m:sSup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0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800" b="0" i="0" smtClean="0">
                                      <a:latin typeface="Cambria Math" panose="02040503050406030204" pitchFamily="18" charset="0"/>
                                    </a:rPr>
                                    <m:t>23</m:t>
                                  </m:r>
                                </m:sup>
                              </m:sSup>
                              <m:r>
                                <m:rPr>
                                  <m:sty m:val="p"/>
                                </m:rP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amu</m:t>
                              </m:r>
                              <m: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  <m:sSub>
                                <m:sSub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800" b="0" i="0" smtClean="0">
                                      <a:latin typeface="Cambria Math" panose="02040503050406030204" pitchFamily="18" charset="0"/>
                                    </a:rPr>
                                    <m:t>O</m:t>
                                  </m:r>
                                </m:e>
                                <m:sub>
                                  <m:r>
                                    <a:rPr lang="en-US" sz="1800" b="0" i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1 </m:t>
                              </m:r>
                              <m:r>
                                <m:rPr>
                                  <m:sty m:val="p"/>
                                </m:rP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g</m:t>
                              </m:r>
                              <m: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  <m:sSub>
                                <m:sSub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800" b="0" i="0" smtClean="0">
                                      <a:latin typeface="Cambria Math" panose="02040503050406030204" pitchFamily="18" charset="0"/>
                                    </a:rPr>
                                    <m:t>O</m:t>
                                  </m:r>
                                </m:e>
                                <m:sub>
                                  <m:r>
                                    <a:rPr lang="en-US" sz="1800" b="0" i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n-US" sz="1800" b="0" i="0" smtClean="0">
                          <a:latin typeface="Cambria Math" panose="02040503050406030204" pitchFamily="18" charset="0"/>
                        </a:rPr>
                        <m:t>=6.41×</m:t>
                      </m:r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0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1800" b="0" i="0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en-US" sz="1800" b="0" i="0" smtClean="0">
                          <a:latin typeface="Cambria Math" panose="02040503050406030204" pitchFamily="18" charset="0"/>
                        </a:rPr>
                        <m:t>amu</m:t>
                      </m:r>
                      <m:r>
                        <a:rPr lang="en-US" sz="18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800" b="0" i="0" smtClean="0">
                          <a:latin typeface="Cambria Math" panose="02040503050406030204" pitchFamily="18" charset="0"/>
                        </a:rPr>
                        <m:t>S</m:t>
                      </m:r>
                      <m:sSub>
                        <m:sSub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800" b="0" i="0" smtClean="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18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673" t="-9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391436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1900" dirty="0"/>
              <a:t>An analytical balance can detect a mass of 0.1 mg.  What is the total number of MgCl</a:t>
            </a:r>
            <a:r>
              <a:rPr lang="en-US" sz="1900" baseline="-25000" dirty="0"/>
              <a:t>2 </a:t>
            </a:r>
            <a:r>
              <a:rPr lang="en-US" sz="1900" dirty="0"/>
              <a:t>molecules present in this minimally detectable quantity of MgCl</a:t>
            </a:r>
            <a:r>
              <a:rPr lang="en-US" sz="1900" baseline="-25000" dirty="0"/>
              <a:t>2</a:t>
            </a:r>
            <a:r>
              <a:rPr lang="en-US" sz="1900" dirty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269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:pPr marL="0" indent="0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US" sz="2200" dirty="0"/>
                  <a:t>An analytical balance can detect a mass of 0.1 mg.  What is the total number of MgCl</a:t>
                </a:r>
                <a:r>
                  <a:rPr lang="en-US" sz="2200" baseline="-25000" dirty="0"/>
                  <a:t>2 </a:t>
                </a:r>
                <a:r>
                  <a:rPr lang="en-US" sz="2200" dirty="0"/>
                  <a:t>molecules present in this minimally detectable quantity of MgCl</a:t>
                </a:r>
                <a:r>
                  <a:rPr lang="en-US" sz="2200" baseline="-25000" dirty="0"/>
                  <a:t>2</a:t>
                </a:r>
                <a:r>
                  <a:rPr lang="en-US" sz="2200" dirty="0"/>
                  <a:t>?</a:t>
                </a:r>
              </a:p>
              <a:p>
                <a:pPr marL="0" indent="0">
                  <a:lnSpc>
                    <a:spcPct val="110000"/>
                  </a:lnSpc>
                  <a:spcBef>
                    <a:spcPts val="0"/>
                  </a:spcBef>
                  <a:buNone/>
                </a:pPr>
                <a:endParaRPr lang="en-US" sz="2200" dirty="0"/>
              </a:p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endParaRPr lang="en-US" sz="2200" b="0" i="0" dirty="0">
                  <a:latin typeface="Cambria Math" panose="02040503050406030204" pitchFamily="18" charset="0"/>
                </a:endParaRPr>
              </a:p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0" dirty="0" smtClean="0">
                          <a:latin typeface="Cambria Math" panose="02040503050406030204" pitchFamily="18" charset="0"/>
                        </a:rPr>
                        <m:t>0.1 </m:t>
                      </m:r>
                      <m:r>
                        <m:rPr>
                          <m:sty m:val="p"/>
                        </m:rPr>
                        <a:rPr lang="en-US" sz="2200" b="0" i="0" dirty="0" smtClean="0">
                          <a:latin typeface="Cambria Math" panose="02040503050406030204" pitchFamily="18" charset="0"/>
                        </a:rPr>
                        <m:t>mg</m:t>
                      </m:r>
                      <m:r>
                        <a:rPr lang="en-US" sz="2200" b="0" i="0" dirty="0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2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 b="0" i="0" dirty="0" smtClean="0">
                              <a:latin typeface="Cambria Math" panose="02040503050406030204" pitchFamily="18" charset="0"/>
                            </a:rPr>
                            <m:t>MgCl</m:t>
                          </m:r>
                        </m:e>
                        <m:sub>
                          <m:r>
                            <a:rPr lang="en-US" sz="2200" b="0" i="0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2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2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200" b="0" i="0" dirty="0" smtClean="0">
                                  <a:latin typeface="Cambria Math" panose="02040503050406030204" pitchFamily="18" charset="0"/>
                                </a:rPr>
                                <m:t>1 </m:t>
                              </m:r>
                              <m:r>
                                <m:rPr>
                                  <m:sty m:val="p"/>
                                </m:rPr>
                                <a:rPr lang="en-US" sz="2200" b="0" i="0" dirty="0" smtClean="0">
                                  <a:latin typeface="Cambria Math" panose="02040503050406030204" pitchFamily="18" charset="0"/>
                                </a:rPr>
                                <m:t>g</m:t>
                              </m:r>
                              <m:r>
                                <a:rPr lang="en-US" sz="2200" b="0" i="0" dirty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sz="22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200" b="0" i="0" dirty="0" smtClean="0">
                                      <a:latin typeface="Cambria Math" panose="02040503050406030204" pitchFamily="18" charset="0"/>
                                    </a:rPr>
                                    <m:t>MgCl</m:t>
                                  </m:r>
                                </m:e>
                                <m:sub>
                                  <m:r>
                                    <a:rPr lang="en-US" sz="2200" b="0" i="0" dirty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2200" b="0" i="0" dirty="0" smtClean="0">
                                  <a:latin typeface="Cambria Math" panose="02040503050406030204" pitchFamily="18" charset="0"/>
                                </a:rPr>
                                <m:t>1000 </m:t>
                              </m:r>
                              <m:r>
                                <m:rPr>
                                  <m:sty m:val="p"/>
                                </m:rPr>
                                <a:rPr lang="en-US" sz="2200" b="0" i="0" dirty="0" smtClean="0">
                                  <a:latin typeface="Cambria Math" panose="02040503050406030204" pitchFamily="18" charset="0"/>
                                </a:rPr>
                                <m:t>mg</m:t>
                              </m:r>
                              <m:r>
                                <a:rPr lang="en-US" sz="2200" b="0" i="0" dirty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sz="22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200" b="0" i="0" dirty="0" smtClean="0">
                                      <a:latin typeface="Cambria Math" panose="02040503050406030204" pitchFamily="18" charset="0"/>
                                    </a:rPr>
                                    <m:t>MgCl</m:t>
                                  </m:r>
                                </m:e>
                                <m:sub>
                                  <m:r>
                                    <a:rPr lang="en-US" sz="2200" b="0" i="0" dirty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n-US" sz="2200" i="0" dirty="0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sz="220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200" i="1" dirty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200" i="0" dirty="0" smtClean="0">
                                  <a:latin typeface="Cambria Math" panose="02040503050406030204" pitchFamily="18" charset="0"/>
                                </a:rPr>
                                <m:t>1 </m:t>
                              </m:r>
                              <m:r>
                                <m:rPr>
                                  <m:sty m:val="p"/>
                                </m:rPr>
                                <a:rPr lang="en-US" sz="2200" b="0" i="0" dirty="0" smtClean="0">
                                  <a:latin typeface="Cambria Math" panose="02040503050406030204" pitchFamily="18" charset="0"/>
                                </a:rPr>
                                <m:t>mol</m:t>
                              </m:r>
                              <m:r>
                                <a:rPr lang="en-US" sz="2200" i="0" dirty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sz="22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200" i="0" dirty="0" smtClean="0">
                                      <a:latin typeface="Cambria Math" panose="02040503050406030204" pitchFamily="18" charset="0"/>
                                    </a:rPr>
                                    <m:t>MgCl</m:t>
                                  </m:r>
                                </m:e>
                                <m:sub>
                                  <m:r>
                                    <a:rPr lang="en-US" sz="2200" i="0" dirty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2200" b="0" i="0" dirty="0" smtClean="0">
                                  <a:latin typeface="Cambria Math" panose="02040503050406030204" pitchFamily="18" charset="0"/>
                                </a:rPr>
                                <m:t>95.21</m:t>
                              </m:r>
                              <m:r>
                                <a:rPr lang="en-US" sz="2200" i="0" dirty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2200" i="0" dirty="0" smtClean="0">
                                  <a:latin typeface="Cambria Math" panose="02040503050406030204" pitchFamily="18" charset="0"/>
                                </a:rPr>
                                <m:t>g</m:t>
                              </m:r>
                              <m:r>
                                <a:rPr lang="en-US" sz="2200" i="0" dirty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sz="22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200" i="0" dirty="0" smtClean="0">
                                      <a:latin typeface="Cambria Math" panose="02040503050406030204" pitchFamily="18" charset="0"/>
                                    </a:rPr>
                                    <m:t>MgCl</m:t>
                                  </m:r>
                                </m:e>
                                <m:sub>
                                  <m:r>
                                    <a:rPr lang="en-US" sz="2200" i="0" dirty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d>
                        <m:dPr>
                          <m:ctrlPr>
                            <a:rPr lang="en-US" sz="220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200" i="1" dirty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200" b="0" i="0" dirty="0" smtClean="0">
                                  <a:latin typeface="Cambria Math" panose="02040503050406030204" pitchFamily="18" charset="0"/>
                                </a:rPr>
                                <m:t>6.022×</m:t>
                              </m:r>
                              <m:sSup>
                                <m:sSupPr>
                                  <m:ctrlPr>
                                    <a:rPr lang="en-US" sz="22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200" b="0" i="0" dirty="0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2200" b="0" i="0" dirty="0" smtClean="0">
                                      <a:latin typeface="Cambria Math" panose="02040503050406030204" pitchFamily="18" charset="0"/>
                                    </a:rPr>
                                    <m:t>23</m:t>
                                  </m:r>
                                </m:sup>
                              </m:sSup>
                              <m:r>
                                <a:rPr lang="en-US" sz="2200" i="0" dirty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2200" b="0" i="0" dirty="0" smtClean="0">
                                  <a:latin typeface="Cambria Math" panose="02040503050406030204" pitchFamily="18" charset="0"/>
                                </a:rPr>
                                <m:t>molec</m:t>
                              </m:r>
                              <m:r>
                                <a:rPr lang="en-US" sz="2200" b="0" i="0" dirty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sz="22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200" i="0" dirty="0" smtClean="0">
                                      <a:latin typeface="Cambria Math" panose="02040503050406030204" pitchFamily="18" charset="0"/>
                                    </a:rPr>
                                    <m:t>MgCl</m:t>
                                  </m:r>
                                </m:e>
                                <m:sub>
                                  <m:r>
                                    <a:rPr lang="en-US" sz="2200" i="0" dirty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2200" b="0" i="0" dirty="0" smtClean="0">
                                  <a:latin typeface="Cambria Math" panose="02040503050406030204" pitchFamily="18" charset="0"/>
                                </a:rPr>
                                <m:t>1 </m:t>
                              </m:r>
                              <m:r>
                                <m:rPr>
                                  <m:sty m:val="p"/>
                                </m:rPr>
                                <a:rPr lang="en-US" sz="2200" b="0" i="0" dirty="0" smtClean="0">
                                  <a:latin typeface="Cambria Math" panose="02040503050406030204" pitchFamily="18" charset="0"/>
                                </a:rPr>
                                <m:t>mol</m:t>
                              </m:r>
                              <m:r>
                                <a:rPr lang="en-US" sz="2200" b="0" i="0" dirty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sz="22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200" i="0" dirty="0" smtClean="0">
                                      <a:latin typeface="Cambria Math" panose="02040503050406030204" pitchFamily="18" charset="0"/>
                                    </a:rPr>
                                    <m:t>MgCl</m:t>
                                  </m:r>
                                </m:e>
                                <m:sub>
                                  <m:r>
                                    <a:rPr lang="en-US" sz="2200" i="0" dirty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US" sz="2200" dirty="0"/>
              </a:p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:endParaRPr lang="en-US" sz="2200" dirty="0"/>
              </a:p>
              <a:p>
                <a:pPr marL="0" indent="0" algn="ctr">
                  <a:lnSpc>
                    <a:spcPct val="110000"/>
                  </a:lnSpc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0" dirty="0" smtClean="0">
                          <a:latin typeface="Cambria Math" panose="02040503050406030204" pitchFamily="18" charset="0"/>
                        </a:rPr>
                        <m:t>=6×</m:t>
                      </m:r>
                      <m:sSup>
                        <m:sSupPr>
                          <m:ctrlPr>
                            <a:rPr lang="en-US" sz="2200" b="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0" i="0" dirty="0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200" b="0" i="0" dirty="0" smtClean="0">
                              <a:latin typeface="Cambria Math" panose="02040503050406030204" pitchFamily="18" charset="0"/>
                            </a:rPr>
                            <m:t>17</m:t>
                          </m:r>
                        </m:sup>
                      </m:sSup>
                      <m:r>
                        <a:rPr lang="en-US" sz="2200" b="0" i="0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200" b="0" i="0" dirty="0" smtClean="0">
                          <a:latin typeface="Cambria Math" panose="02040503050406030204" pitchFamily="18" charset="0"/>
                        </a:rPr>
                        <m:t>molecules</m:t>
                      </m:r>
                    </m:oMath>
                  </m:oMathPara>
                </a14:m>
                <a:endParaRPr lang="en-US" sz="2200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748" t="-678" r="-2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585663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1800" dirty="0"/>
                  <a:t>How many molecules of liquid ethyl </a:t>
                </a:r>
                <a:r>
                  <a:rPr lang="en-US" sz="1800" dirty="0" err="1"/>
                  <a:t>mercaptan</a:t>
                </a:r>
                <a:r>
                  <a:rPr lang="en-US" sz="1800" dirty="0"/>
                  <a:t>, C</a:t>
                </a:r>
                <a:r>
                  <a:rPr lang="en-US" sz="1800" baseline="-25000" dirty="0"/>
                  <a:t>2</a:t>
                </a:r>
                <a:r>
                  <a:rPr lang="en-US" sz="1800" dirty="0"/>
                  <a:t>H</a:t>
                </a:r>
                <a:r>
                  <a:rPr lang="en-US" sz="1800" baseline="-25000" dirty="0"/>
                  <a:t>6</a:t>
                </a:r>
                <a:r>
                  <a:rPr lang="en-US" sz="1800" dirty="0"/>
                  <a:t>S, are contained in a 1.0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sz="1800" dirty="0"/>
                  <a:t>L sample? The density of ethyl </a:t>
                </a:r>
                <a:r>
                  <a:rPr lang="en-US" sz="1800" dirty="0" err="1"/>
                  <a:t>mercaptan</a:t>
                </a:r>
                <a:r>
                  <a:rPr lang="en-US" sz="1800" dirty="0"/>
                  <a:t> is 0.84 g/</a:t>
                </a:r>
                <a:r>
                  <a:rPr lang="en-US" sz="1800" dirty="0" err="1"/>
                  <a:t>mL.</a:t>
                </a:r>
                <a:endParaRPr lang="en-US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673" t="-9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902136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1800" dirty="0"/>
                  <a:t>How many molecules of liquid ethyl </a:t>
                </a:r>
                <a:r>
                  <a:rPr lang="en-US" sz="1800" dirty="0" err="1"/>
                  <a:t>mercaptan</a:t>
                </a:r>
                <a:r>
                  <a:rPr lang="en-US" sz="1800" dirty="0"/>
                  <a:t>, C</a:t>
                </a:r>
                <a:r>
                  <a:rPr lang="en-US" sz="1800" baseline="-25000" dirty="0"/>
                  <a:t>2</a:t>
                </a:r>
                <a:r>
                  <a:rPr lang="en-US" sz="1800" dirty="0"/>
                  <a:t>H</a:t>
                </a:r>
                <a:r>
                  <a:rPr lang="en-US" sz="1800" baseline="-25000" dirty="0"/>
                  <a:t>6</a:t>
                </a:r>
                <a:r>
                  <a:rPr lang="en-US" sz="1800" dirty="0"/>
                  <a:t>S, are contained in a 1.0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sz="1800" dirty="0"/>
                  <a:t>L sample? The density of ethyl </a:t>
                </a:r>
                <a:r>
                  <a:rPr lang="en-US" sz="1800" dirty="0" err="1"/>
                  <a:t>mercaptan</a:t>
                </a:r>
                <a:r>
                  <a:rPr lang="en-US" sz="1800" dirty="0"/>
                  <a:t> is 0.84 g/</a:t>
                </a:r>
                <a:r>
                  <a:rPr lang="en-US" sz="1800" dirty="0" err="1"/>
                  <a:t>mL.</a:t>
                </a:r>
                <a:endParaRPr lang="en-US" sz="1800" dirty="0"/>
              </a:p>
              <a:p>
                <a:pPr marL="0" indent="0">
                  <a:buNone/>
                </a:pPr>
                <a:endParaRPr lang="en-US" sz="1800" dirty="0"/>
              </a:p>
              <a:p>
                <a:pPr marL="0" indent="0">
                  <a:buNone/>
                </a:pPr>
                <a:endParaRPr lang="en-US" sz="18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0" smtClean="0">
                          <a:latin typeface="Cambria Math" panose="02040503050406030204" pitchFamily="18" charset="0"/>
                        </a:rPr>
                        <m:t>1.0 </m:t>
                      </m:r>
                      <m:r>
                        <m:rPr>
                          <m:sty m:val="p"/>
                        </m:rPr>
                        <a:rPr lang="en-US" sz="1800" b="0" i="0" smtClean="0">
                          <a:latin typeface="Cambria Math" panose="02040503050406030204" pitchFamily="18" charset="0"/>
                        </a:rPr>
                        <m:t>μL</m:t>
                      </m:r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1.0×</m:t>
                              </m:r>
                              <m:sSup>
                                <m:sSup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0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800" b="0" i="0" smtClean="0">
                                      <a:latin typeface="Cambria Math" panose="02040503050406030204" pitchFamily="18" charset="0"/>
                                    </a:rPr>
                                    <m:t>−6</m:t>
                                  </m:r>
                                </m:sup>
                              </m:sSup>
                              <m:r>
                                <m:rPr>
                                  <m:sty m:val="p"/>
                                </m:rP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L</m:t>
                              </m:r>
                            </m:num>
                            <m:den>
                              <m: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1 </m:t>
                              </m:r>
                              <m:r>
                                <m:rPr>
                                  <m:sty m:val="p"/>
                                </m:rP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μL</m:t>
                              </m:r>
                            </m:den>
                          </m:f>
                        </m:e>
                      </m:d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1000 </m:t>
                              </m:r>
                              <m:r>
                                <m:rPr>
                                  <m:sty m:val="p"/>
                                </m:rP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mL</m:t>
                              </m:r>
                            </m:num>
                            <m:den>
                              <m: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1 </m:t>
                              </m:r>
                              <m:r>
                                <m:rPr>
                                  <m:sty m:val="p"/>
                                </m:rP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L</m:t>
                              </m:r>
                            </m:den>
                          </m:f>
                        </m:e>
                      </m:d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0.84 </m:t>
                              </m:r>
                              <m:r>
                                <m:rPr>
                                  <m:sty m:val="p"/>
                                </m:rP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g</m:t>
                              </m:r>
                              <m: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800" b="0" i="0" smtClean="0">
                                      <a:latin typeface="Cambria Math" panose="02040503050406030204" pitchFamily="18" charset="0"/>
                                    </a:rPr>
                                    <m:t>C</m:t>
                                  </m:r>
                                </m:e>
                                <m:sub>
                                  <m:r>
                                    <a:rPr lang="en-US" sz="1800" b="0" i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800" b="0" i="0" smtClean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1800" b="0" i="0" smtClean="0">
                                      <a:latin typeface="Cambria Math" panose="02040503050406030204" pitchFamily="18" charset="0"/>
                                    </a:rPr>
                                    <m:t>6</m:t>
                                  </m:r>
                                </m:sub>
                              </m:sSub>
                              <m:r>
                                <m:rPr>
                                  <m:sty m:val="p"/>
                                </m:rP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</m:num>
                            <m:den>
                              <m: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1 </m:t>
                              </m:r>
                              <m:r>
                                <m:rPr>
                                  <m:sty m:val="p"/>
                                </m:rP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mL</m:t>
                              </m:r>
                            </m:den>
                          </m:f>
                        </m:e>
                      </m:d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1 </m:t>
                              </m:r>
                              <m:r>
                                <m:rPr>
                                  <m:sty m:val="p"/>
                                </m:rP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mol</m:t>
                              </m:r>
                              <m: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800" b="0" i="0" smtClean="0">
                                      <a:latin typeface="Cambria Math" panose="02040503050406030204" pitchFamily="18" charset="0"/>
                                    </a:rPr>
                                    <m:t>C</m:t>
                                  </m:r>
                                </m:e>
                                <m:sub>
                                  <m:r>
                                    <a:rPr lang="en-US" sz="1800" b="0" i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800" b="0" i="0" smtClean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1800" b="0" i="0" smtClean="0">
                                      <a:latin typeface="Cambria Math" panose="02040503050406030204" pitchFamily="18" charset="0"/>
                                    </a:rPr>
                                    <m:t>6</m:t>
                                  </m:r>
                                </m:sub>
                              </m:sSub>
                              <m:r>
                                <m:rPr>
                                  <m:sty m:val="p"/>
                                </m:rP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</m:num>
                            <m:den>
                              <m: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62.1 </m:t>
                              </m:r>
                              <m:r>
                                <m:rPr>
                                  <m:sty m:val="p"/>
                                </m:rP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g</m:t>
                              </m:r>
                              <m: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800" b="0" i="0" smtClean="0">
                                      <a:latin typeface="Cambria Math" panose="02040503050406030204" pitchFamily="18" charset="0"/>
                                    </a:rPr>
                                    <m:t>C</m:t>
                                  </m:r>
                                </m:e>
                                <m:sub>
                                  <m:r>
                                    <a:rPr lang="en-US" sz="1800" b="0" i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800" b="0" i="0" smtClean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1800" b="0" i="0" smtClean="0">
                                      <a:latin typeface="Cambria Math" panose="02040503050406030204" pitchFamily="18" charset="0"/>
                                    </a:rPr>
                                    <m:t>6</m:t>
                                  </m:r>
                                </m:sub>
                              </m:sSub>
                              <m:r>
                                <m:rPr>
                                  <m:sty m:val="p"/>
                                </m:rP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1800" b="0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6.022×</m:t>
                              </m:r>
                              <m:sSup>
                                <m:sSup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0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800" b="0" i="0" smtClean="0">
                                      <a:latin typeface="Cambria Math" panose="02040503050406030204" pitchFamily="18" charset="0"/>
                                    </a:rPr>
                                    <m:t>23</m:t>
                                  </m:r>
                                </m:sup>
                              </m:sSup>
                              <m:r>
                                <m:rPr>
                                  <m:sty m:val="p"/>
                                </m:rP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molec</m:t>
                              </m:r>
                              <m: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800" b="0" i="0" smtClean="0">
                                      <a:latin typeface="Cambria Math" panose="02040503050406030204" pitchFamily="18" charset="0"/>
                                    </a:rPr>
                                    <m:t>C</m:t>
                                  </m:r>
                                </m:e>
                                <m:sub>
                                  <m:r>
                                    <a:rPr lang="en-US" sz="1800" b="0" i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800" b="0" i="0" smtClean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1800" b="0" i="0" smtClean="0">
                                      <a:latin typeface="Cambria Math" panose="02040503050406030204" pitchFamily="18" charset="0"/>
                                    </a:rPr>
                                    <m:t>6</m:t>
                                  </m:r>
                                </m:sub>
                              </m:sSub>
                              <m:r>
                                <m:rPr>
                                  <m:sty m:val="p"/>
                                </m:rP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</m:num>
                            <m:den>
                              <m: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1 </m:t>
                              </m:r>
                              <m:r>
                                <m:rPr>
                                  <m:sty m:val="p"/>
                                </m:rP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mol</m:t>
                              </m:r>
                              <m: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1800" b="0" i="0" smtClean="0">
                                          <a:latin typeface="Cambria Math" panose="02040503050406030204" pitchFamily="18" charset="0"/>
                                        </a:rPr>
                                        <m:t>C</m:t>
                                      </m:r>
                                    </m:e>
                                    <m:sub>
                                      <m:r>
                                        <a:rPr lang="en-US" sz="1800" b="0" i="0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  <m:r>
                                    <m:rPr>
                                      <m:sty m:val="p"/>
                                    </m:rPr>
                                    <a:rPr lang="en-US" sz="1800" b="0" i="0" smtClean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1800" b="0" i="0" smtClean="0">
                                      <a:latin typeface="Cambria Math" panose="02040503050406030204" pitchFamily="18" charset="0"/>
                                    </a:rPr>
                                    <m:t>6</m:t>
                                  </m:r>
                                </m:sub>
                              </m:sSub>
                              <m:r>
                                <m:rPr>
                                  <m:sty m:val="p"/>
                                </m:rP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</m:den>
                          </m:f>
                        </m:e>
                      </m:d>
                      <m:r>
                        <a:rPr lang="en-US" sz="1800" b="0" i="0" smtClean="0">
                          <a:latin typeface="Cambria Math" panose="02040503050406030204" pitchFamily="18" charset="0"/>
                        </a:rPr>
                        <m:t>=8.1×</m:t>
                      </m:r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0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1800" b="0" i="0" smtClean="0">
                              <a:latin typeface="Cambria Math" panose="02040503050406030204" pitchFamily="18" charset="0"/>
                            </a:rPr>
                            <m:t>18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en-US" sz="1800" b="0" i="0" smtClean="0">
                          <a:latin typeface="Cambria Math" panose="02040503050406030204" pitchFamily="18" charset="0"/>
                        </a:rPr>
                        <m:t>molecules</m:t>
                      </m:r>
                      <m:r>
                        <a:rPr lang="en-US" sz="1800" b="0" i="0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800" b="0" i="0" smtClean="0">
                              <a:latin typeface="Cambria Math" panose="02040503050406030204" pitchFamily="18" charset="0"/>
                            </a:rPr>
                            <m:t>C</m:t>
                          </m:r>
                        </m:e>
                        <m:sub>
                          <m:r>
                            <a:rPr lang="en-US" sz="18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800" b="0" i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1800" b="0" i="0" smtClean="0">
                              <a:latin typeface="Cambria Math" panose="02040503050406030204" pitchFamily="18" charset="0"/>
                            </a:rPr>
                            <m:t>6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1800" b="0" i="0" smtClean="0">
                          <a:latin typeface="Cambria Math" panose="02040503050406030204" pitchFamily="18" charset="0"/>
                        </a:rPr>
                        <m:t>S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673" t="-9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617003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92E50B-6349-BCC2-BF4A-F3AD60601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Elemental Composition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EFBC202-58B2-20CD-D79F-EE5E1B577EF3}"/>
                  </a:ext>
                </a:extLst>
              </p:cNvPr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dirty="0"/>
                  <a:t>Elemental composition recognizes how many atoms are in a molecule of something and uses that as a conversion factor.</a:t>
                </a:r>
              </a:p>
              <a:p>
                <a:r>
                  <a:rPr lang="en-US" dirty="0"/>
                  <a:t>It recognizes that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P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dirty="0"/>
                  <a:t> has 3 hydrogen atoms per 1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P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dirty="0"/>
                  <a:t> molecule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How many atoms of hydrogen are present in 254 molecules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P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dirty="0"/>
                  <a:t>?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254 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PH</m:t>
                          </m:r>
                        </m:e>
                        <m:sub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molec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3 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atoms</m:t>
                              </m:r>
                            </m:num>
                            <m:den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1 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molec</m:t>
                              </m:r>
                            </m:den>
                          </m:f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=762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atoms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EFBC202-58B2-20CD-D79F-EE5E1B577EF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972" t="-950" r="-2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566056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Elemental Composition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How many atoms of hydrogen are present in 2500 mmol of H</a:t>
            </a:r>
            <a:r>
              <a:rPr lang="en-US" sz="1800" baseline="-25000" dirty="0"/>
              <a:t>2</a:t>
            </a:r>
            <a:r>
              <a:rPr lang="en-US" sz="1800" dirty="0"/>
              <a:t>SO</a:t>
            </a:r>
            <a:r>
              <a:rPr lang="en-US" sz="1800" baseline="-25000" dirty="0"/>
              <a:t>4</a:t>
            </a:r>
            <a:r>
              <a:rPr lang="en-US" sz="1800" dirty="0"/>
              <a:t>?</a:t>
            </a:r>
          </a:p>
          <a:p>
            <a:pPr marL="0" indent="0">
              <a:lnSpc>
                <a:spcPct val="150000"/>
              </a:lnSpc>
              <a:buNone/>
            </a:pPr>
            <a:endParaRPr lang="en-US" sz="1800" b="0" dirty="0"/>
          </a:p>
        </p:txBody>
      </p:sp>
    </p:spTree>
    <p:extLst>
      <p:ext uri="{BB962C8B-B14F-4D97-AF65-F5344CB8AC3E}">
        <p14:creationId xmlns:p14="http://schemas.microsoft.com/office/powerpoint/2010/main" val="29719725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000" dirty="0"/>
                  <a:t>A mole is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6.022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10</m:t>
                    </m:r>
                    <m:r>
                      <a:rPr lang="en-US" sz="2000" i="1" baseline="30000" dirty="0" smtClean="0">
                        <a:latin typeface="Cambria Math" panose="02040503050406030204" pitchFamily="18" charset="0"/>
                      </a:rPr>
                      <m:t>23</m:t>
                    </m:r>
                  </m:oMath>
                </a14:m>
                <a:r>
                  <a:rPr lang="en-US" sz="2000" dirty="0"/>
                  <a:t> of something</a:t>
                </a:r>
              </a:p>
              <a:p>
                <a:pPr lvl="1"/>
                <a:r>
                  <a:rPr lang="en-US" sz="2000" dirty="0"/>
                  <a:t>Ex. A mole of ammonia is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6.022×10</m:t>
                    </m:r>
                    <m:r>
                      <a:rPr lang="en-US" sz="2000" i="1" baseline="30000" dirty="0">
                        <a:latin typeface="Cambria Math" panose="02040503050406030204" pitchFamily="18" charset="0"/>
                      </a:rPr>
                      <m:t>23</m:t>
                    </m:r>
                  </m:oMath>
                </a14:m>
                <a:r>
                  <a:rPr lang="en-US" sz="2000" dirty="0"/>
                  <a:t> ammonia molecules</a:t>
                </a:r>
              </a:p>
              <a:p>
                <a:r>
                  <a:rPr lang="en-US" sz="2000" dirty="0"/>
                  <a:t>The value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6.022×10</m:t>
                    </m:r>
                    <m:r>
                      <a:rPr lang="en-US" sz="2000" i="1" baseline="30000" dirty="0">
                        <a:latin typeface="Cambria Math" panose="02040503050406030204" pitchFamily="18" charset="0"/>
                      </a:rPr>
                      <m:t>23</m:t>
                    </m:r>
                  </m:oMath>
                </a14:m>
                <a:r>
                  <a:rPr lang="en-US" sz="2000" baseline="30000" dirty="0"/>
                  <a:t> </a:t>
                </a:r>
                <a:r>
                  <a:rPr lang="en-US" sz="2000" dirty="0"/>
                  <a:t>is called Avogadro's number and is abbreviated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A</m:t>
                        </m:r>
                      </m:sub>
                    </m:sSub>
                  </m:oMath>
                </a14:m>
                <a:endParaRPr lang="en-US" sz="2000" dirty="0"/>
              </a:p>
              <a:p>
                <a:r>
                  <a:rPr lang="en-US" sz="2000" dirty="0"/>
                  <a:t>Moles are the SI (metric) unit for amount</a:t>
                </a:r>
              </a:p>
              <a:p>
                <a:r>
                  <a:rPr lang="en-US" sz="2000" dirty="0"/>
                  <a:t>Moles can also have prefixes such as </a:t>
                </a:r>
                <a:r>
                  <a:rPr lang="en-US" sz="2000" dirty="0" err="1"/>
                  <a:t>kmol</a:t>
                </a:r>
                <a:r>
                  <a:rPr lang="en-US" sz="2000" dirty="0"/>
                  <a:t>, mmol, </a:t>
                </a:r>
                <a:r>
                  <a:rPr lang="en-US" sz="2000" dirty="0" err="1"/>
                  <a:t>cmol</a:t>
                </a:r>
                <a:r>
                  <a:rPr lang="en-US" sz="2000" dirty="0"/>
                  <a:t>, or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mol</m:t>
                    </m:r>
                  </m:oMath>
                </a14:m>
                <a:endParaRPr lang="en-US" sz="2000" dirty="0"/>
              </a:p>
              <a:p>
                <a:r>
                  <a:rPr lang="en-US" sz="2000" dirty="0"/>
                  <a:t>Avogadro’s number is used as a conversion factor between moles and formula units (molecules, atoms, ions)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t="-8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587098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Elemental Composition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1800" dirty="0"/>
                  <a:t>How many atoms of hydrogen are present in 2500 mmol of H</a:t>
                </a:r>
                <a:r>
                  <a:rPr lang="en-US" sz="1800" baseline="-25000" dirty="0"/>
                  <a:t>2</a:t>
                </a:r>
                <a:r>
                  <a:rPr lang="en-US" sz="1800" dirty="0"/>
                  <a:t>SO</a:t>
                </a:r>
                <a:r>
                  <a:rPr lang="en-US" sz="1800" baseline="-25000" dirty="0"/>
                  <a:t>4</a:t>
                </a:r>
                <a:r>
                  <a:rPr lang="en-US" sz="1800" dirty="0"/>
                  <a:t>?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endParaRPr lang="en-US" sz="1800" b="0" dirty="0"/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0" smtClean="0">
                          <a:latin typeface="Cambria Math" panose="02040503050406030204" pitchFamily="18" charset="0"/>
                        </a:rPr>
                        <m:t>2500 </m:t>
                      </m:r>
                      <m:r>
                        <m:rPr>
                          <m:sty m:val="p"/>
                        </m:rPr>
                        <a:rPr lang="en-US" sz="1800" b="0" i="0" smtClean="0">
                          <a:latin typeface="Cambria Math" panose="02040503050406030204" pitchFamily="18" charset="0"/>
                        </a:rPr>
                        <m:t>mmol</m:t>
                      </m:r>
                      <m:r>
                        <a:rPr lang="en-US" sz="1800" b="0" i="0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800" b="0" i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18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1800" b="0" i="0" smtClean="0">
                          <a:latin typeface="Cambria Math" panose="02040503050406030204" pitchFamily="18" charset="0"/>
                        </a:rPr>
                        <m:t>S</m:t>
                      </m:r>
                      <m:sSub>
                        <m:sSub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800" b="0" i="0" smtClean="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1800" b="0" i="0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1 </m:t>
                              </m:r>
                              <m:r>
                                <m:rPr>
                                  <m:sty m:val="p"/>
                                </m:rP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mol</m:t>
                              </m:r>
                            </m:num>
                            <m:den>
                              <m: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1000 </m:t>
                              </m:r>
                              <m:r>
                                <m:rPr>
                                  <m:sty m:val="p"/>
                                </m:rP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mmol</m:t>
                              </m:r>
                            </m:den>
                          </m:f>
                        </m:e>
                      </m:d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>
                                  <a:latin typeface="Cambria Math" panose="02040503050406030204" pitchFamily="18" charset="0"/>
                                </a:rPr>
                                <m:t>6.022×</m:t>
                              </m:r>
                              <m:sSup>
                                <m:sSup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800">
                                      <a:latin typeface="Cambria Math" panose="02040503050406030204" pitchFamily="18" charset="0"/>
                                    </a:rPr>
                                    <m:t>23</m:t>
                                  </m:r>
                                </m:sup>
                              </m:sSup>
                              <m: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molec</m:t>
                              </m:r>
                              <m: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800" b="0" i="0" smtClean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1800" b="0" i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800" b="0" i="0" smtClean="0">
                                      <a:latin typeface="Cambria Math" panose="02040503050406030204" pitchFamily="18" charset="0"/>
                                    </a:rPr>
                                    <m:t>SO</m:t>
                                  </m:r>
                                </m:e>
                                <m:sub>
                                  <m:r>
                                    <a:rPr lang="en-US" sz="1800" b="0" i="0" smtClean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1 </m:t>
                              </m:r>
                              <m:r>
                                <m:rPr>
                                  <m:sty m:val="p"/>
                                </m:rP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mol</m:t>
                              </m:r>
                              <m: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800" b="0" i="0" smtClean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1800" b="0" i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m:rPr>
                                  <m:sty m:val="p"/>
                                </m:rP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  <m:sSub>
                                <m:sSub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800" b="0" i="0" smtClean="0">
                                      <a:latin typeface="Cambria Math" panose="02040503050406030204" pitchFamily="18" charset="0"/>
                                    </a:rPr>
                                    <m:t>O</m:t>
                                  </m:r>
                                </m:e>
                                <m:sub>
                                  <m:r>
                                    <a:rPr lang="en-US" sz="1800" b="0" i="0" smtClean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2 </m:t>
                              </m:r>
                              <m:r>
                                <m:rPr>
                                  <m:sty m:val="p"/>
                                </m:rP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atoms</m:t>
                              </m:r>
                              <m: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num>
                            <m:den>
                              <m: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1 </m:t>
                              </m:r>
                              <m:r>
                                <m:rPr>
                                  <m:sty m:val="p"/>
                                </m:rP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molec</m:t>
                              </m:r>
                              <m: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800" b="0" i="0" smtClean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1800" b="0" i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m:rPr>
                                  <m:sty m:val="p"/>
                                </m:rP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  <m:sSub>
                                <m:sSub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800" b="0" i="0" smtClean="0">
                                      <a:latin typeface="Cambria Math" panose="02040503050406030204" pitchFamily="18" charset="0"/>
                                    </a:rPr>
                                    <m:t>O</m:t>
                                  </m:r>
                                </m:e>
                                <m:sub>
                                  <m:r>
                                    <a:rPr lang="en-US" sz="1800" b="0" i="0" smtClean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US" sz="1800" b="0" dirty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=3.0×</m:t>
                      </m:r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24</m:t>
                          </m:r>
                        </m:sup>
                      </m:sSup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800" b="0" i="0" smtClean="0">
                          <a:latin typeface="Cambria Math" panose="02040503050406030204" pitchFamily="18" charset="0"/>
                        </a:rPr>
                        <m:t>atoms</m:t>
                      </m:r>
                      <m:r>
                        <a:rPr lang="en-US" sz="18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800" b="0" i="0" smtClean="0">
                          <a:latin typeface="Cambria Math" panose="02040503050406030204" pitchFamily="18" charset="0"/>
                        </a:rPr>
                        <m:t>H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673" t="-9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841503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5E9DDF-FC3D-413E-2FFA-DBC1938DD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Percent Composition (Mass Percent)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305D2C4-73A0-5198-6412-B88A1E805ED4}"/>
                  </a:ext>
                </a:extLst>
              </p:cNvPr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dirty="0"/>
                  <a:t>Percent composition is defined as the percentage by mass of each element in a compound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Find the percent composition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C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dirty="0"/>
                  <a:t> to 2 sig figs?</a:t>
                </a:r>
              </a:p>
              <a:p>
                <a:pPr marL="0" indent="0">
                  <a:buNone/>
                </a:pPr>
                <a:endParaRPr lang="en-US" i="1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%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mass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of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C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in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C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mass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of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C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</m:den>
                      </m:f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12.01 </m:t>
                          </m:r>
                        </m:num>
                        <m:den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16.04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×100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=75%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%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mass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of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H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in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C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mass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of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C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</m:den>
                      </m:f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1.008</m:t>
                              </m:r>
                            </m:e>
                          </m:d>
                        </m:num>
                        <m:den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16.04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×100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=25%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305D2C4-73A0-5198-6412-B88A1E805ED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972" t="-950" r="-8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229421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Percent Composition (Mass Percent)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lvl="2" indent="0">
              <a:spcBef>
                <a:spcPts val="700"/>
              </a:spcBef>
              <a:buSzPct val="60000"/>
              <a:buNone/>
            </a:pPr>
            <a:r>
              <a:rPr lang="en-US" sz="2000" dirty="0"/>
              <a:t>Determine the percent composition of each element in HNO</a:t>
            </a:r>
            <a:r>
              <a:rPr lang="en-US" sz="2000" baseline="-25000" dirty="0"/>
              <a:t>3 </a:t>
            </a:r>
            <a:r>
              <a:rPr lang="en-US" sz="2000" dirty="0"/>
              <a:t>to four significant figures? </a:t>
            </a:r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23822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Percent Composition (Mass Percent)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lvl="2" indent="0">
                  <a:spcBef>
                    <a:spcPts val="700"/>
                  </a:spcBef>
                  <a:buSzPct val="60000"/>
                  <a:buNone/>
                </a:pPr>
                <a:r>
                  <a:rPr lang="en-US" sz="2000" dirty="0"/>
                  <a:t>Determine the percent composition of each element in HNO</a:t>
                </a:r>
                <a:r>
                  <a:rPr lang="en-US" sz="2000" baseline="-25000" dirty="0"/>
                  <a:t>3 </a:t>
                </a:r>
                <a:r>
                  <a:rPr lang="en-US" sz="2000" dirty="0"/>
                  <a:t>to four significant figures? </a:t>
                </a:r>
              </a:p>
              <a:p>
                <a:pPr marL="320040" lvl="2" indent="-320040">
                  <a:spcBef>
                    <a:spcPts val="700"/>
                  </a:spcBef>
                  <a:buSzPct val="60000"/>
                  <a:buNone/>
                </a:pPr>
                <a:endParaRPr lang="en-US" sz="2000" dirty="0"/>
              </a:p>
              <a:p>
                <a:pPr marL="320040" lvl="2" indent="-320040">
                  <a:spcBef>
                    <a:spcPts val="700"/>
                  </a:spcBef>
                  <a:buSzPct val="6000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%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1.008 </m:t>
                          </m:r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num>
                        <m:den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63.012 </m:t>
                          </m:r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×100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=1.600 %</m:t>
                      </m:r>
                    </m:oMath>
                  </m:oMathPara>
                </a14:m>
                <a:endParaRPr lang="en-US" sz="2000" dirty="0"/>
              </a:p>
              <a:p>
                <a:pPr marL="320040" lvl="2" indent="-320040">
                  <a:spcBef>
                    <a:spcPts val="700"/>
                  </a:spcBef>
                  <a:buSzPct val="60000"/>
                  <a:buNone/>
                </a:pPr>
                <a:endParaRPr lang="en-US" sz="2000" dirty="0"/>
              </a:p>
              <a:p>
                <a:pPr marL="320040" lvl="2" indent="-320040">
                  <a:spcBef>
                    <a:spcPts val="700"/>
                  </a:spcBef>
                  <a:buSzPct val="6000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>
                          <a:latin typeface="Cambria Math" panose="02040503050406030204" pitchFamily="18" charset="0"/>
                        </a:rPr>
                        <m:t>%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14.007 </m:t>
                          </m:r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num>
                        <m:den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63.012 </m:t>
                          </m:r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×100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=22.23 %</m:t>
                      </m:r>
                    </m:oMath>
                  </m:oMathPara>
                </a14:m>
                <a:endParaRPr lang="en-US" sz="2000" b="0" dirty="0"/>
              </a:p>
              <a:p>
                <a:pPr marL="320040" lvl="2" indent="-320040">
                  <a:spcBef>
                    <a:spcPts val="700"/>
                  </a:spcBef>
                  <a:buSzPct val="60000"/>
                  <a:buNone/>
                </a:pPr>
                <a:endParaRPr lang="en-US" sz="2000" dirty="0"/>
              </a:p>
              <a:p>
                <a:pPr marL="320040" lvl="2" indent="-320040">
                  <a:spcBef>
                    <a:spcPts val="700"/>
                  </a:spcBef>
                  <a:buSzPct val="6000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smtClean="0">
                          <a:latin typeface="Cambria Math" panose="02040503050406030204" pitchFamily="18" charset="0"/>
                        </a:rPr>
                        <m:t>%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O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15.999 </m:t>
                              </m:r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g</m:t>
                              </m:r>
                            </m:e>
                          </m:d>
                        </m:num>
                        <m:den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63.012 </m:t>
                          </m:r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×100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=76.17%</m:t>
                      </m:r>
                    </m:oMath>
                  </m:oMathPara>
                </a14:m>
                <a:endParaRPr lang="en-US" sz="2000" dirty="0"/>
              </a:p>
              <a:p>
                <a:pPr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823" t="-8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589835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36E8708-5567-8973-2C0B-34F4ECFA2A48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Using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3600" b="0" i="0" smtClean="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3600" b="0" i="0" smtClean="0">
                            <a:latin typeface="Cambria Math" panose="02040503050406030204" pitchFamily="18" charset="0"/>
                          </a:rPr>
                          <m:t>A</m:t>
                        </m:r>
                      </m:sub>
                    </m:sSub>
                  </m:oMath>
                </a14:m>
                <a:r>
                  <a:rPr lang="en-US" dirty="0"/>
                  <a:t> as a conversion factor 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36E8708-5567-8973-2C0B-34F4ECFA2A4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019" b="-18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F27AC50-FC55-9BE1-C489-F251D02AE0ED}"/>
                  </a:ext>
                </a:extLst>
              </p:cNvPr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How many molecules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N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can be found in 17.5 </a:t>
                </a:r>
                <a:r>
                  <a:rPr lang="en-US" dirty="0" err="1"/>
                  <a:t>kmol</a:t>
                </a:r>
                <a:r>
                  <a:rPr lang="en-US" dirty="0"/>
                  <a:t>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N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?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F27AC50-FC55-9BE1-C489-F251D02AE0E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3"/>
                <a:stretch>
                  <a:fillRect l="-972" t="-9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20658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36E8708-5567-8973-2C0B-34F4ECFA2A48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Using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3600" b="0" i="0" smtClean="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3600" b="0" i="0" smtClean="0">
                            <a:latin typeface="Cambria Math" panose="02040503050406030204" pitchFamily="18" charset="0"/>
                          </a:rPr>
                          <m:t>A</m:t>
                        </m:r>
                      </m:sub>
                    </m:sSub>
                  </m:oMath>
                </a14:m>
                <a:r>
                  <a:rPr lang="en-US" dirty="0"/>
                  <a:t> as a conversion factor 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36E8708-5567-8973-2C0B-34F4ECFA2A4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019" b="-18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F27AC50-FC55-9BE1-C489-F251D02AE0ED}"/>
                  </a:ext>
                </a:extLst>
              </p:cNvPr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How many molecules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N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can be found in 17.5 </a:t>
                </a:r>
                <a:r>
                  <a:rPr lang="en-US" dirty="0" err="1"/>
                  <a:t>kmol</a:t>
                </a:r>
                <a:r>
                  <a:rPr lang="en-US" dirty="0"/>
                  <a:t>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N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?</m:t>
                    </m:r>
                  </m:oMath>
                </a14:m>
                <a:endParaRPr lang="en-US" dirty="0"/>
              </a:p>
              <a:p>
                <a:pPr marL="0" indent="0">
                  <a:lnSpc>
                    <a:spcPct val="2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17.5 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kmol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i="0">
                          <a:latin typeface="Cambria Math" panose="02040503050406030204" pitchFamily="18" charset="0"/>
                        </a:rPr>
                        <m:t>N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1000 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mol</m:t>
                              </m:r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O</m:t>
                                  </m:r>
                                </m:e>
                                <m:sub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1 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kmol</m:t>
                              </m:r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O</m:t>
                                  </m:r>
                                </m:e>
                                <m:sub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6.022×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23</m:t>
                                  </m:r>
                                </m:sup>
                              </m:sSup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molec</m:t>
                              </m:r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O</m:t>
                                  </m:r>
                                </m:e>
                                <m:sub>
                                  <m: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1 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mol</m:t>
                              </m:r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O</m:t>
                                  </m:r>
                                </m:e>
                                <m:sub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US" b="0" dirty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2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=1.05×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23</m:t>
                          </m:r>
                        </m:sup>
                      </m:sSup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molec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N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F27AC50-FC55-9BE1-C489-F251D02AE0E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3"/>
                <a:stretch>
                  <a:fillRect l="-972" t="-9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0252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58D88-3530-C62C-1199-5A21CE22B9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Formula mass and Molar mass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A3E0F6-10C9-8D4A-A700-2669256A5418}"/>
              </a:ext>
            </a:extLst>
          </p:cNvPr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The mass of one formula unit of something </a:t>
            </a:r>
          </a:p>
          <a:p>
            <a:r>
              <a:rPr lang="en-US" sz="2000" dirty="0"/>
              <a:t>Measured in units of amu</a:t>
            </a:r>
          </a:p>
          <a:p>
            <a:r>
              <a:rPr lang="en-US" sz="2000" dirty="0"/>
              <a:t>Calculated using average atomic masses on the periodic table</a:t>
            </a:r>
          </a:p>
          <a:p>
            <a:r>
              <a:rPr lang="en-US" sz="2000" dirty="0"/>
              <a:t>Ex. Water having a formula mass of 18.02 amu means that </a:t>
            </a:r>
            <a:r>
              <a:rPr lang="en-US" sz="2000" u="sng" dirty="0"/>
              <a:t>one water molecule</a:t>
            </a:r>
            <a:r>
              <a:rPr lang="en-US" sz="2000" dirty="0"/>
              <a:t> has mass of 18.02 amu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033056C8-D4F9-DC53-3459-F6AF3B1C21D0}"/>
                  </a:ext>
                </a:extLst>
              </p:cNvPr>
              <p:cNvSpPr>
                <a:spLocks noGrp="1"/>
              </p:cNvSpPr>
              <p:nvPr>
                <p:ph sz="quarter" idx="4"/>
              </p:nvPr>
            </p:nvSpPr>
            <p:spPr/>
            <p:txBody>
              <a:bodyPr>
                <a:noAutofit/>
              </a:bodyPr>
              <a:lstStyle/>
              <a:p>
                <a:r>
                  <a:rPr lang="en-US" sz="2000" dirty="0"/>
                  <a:t>The mass of one mole of something</a:t>
                </a:r>
              </a:p>
              <a:p>
                <a:r>
                  <a:rPr lang="en-US" sz="2000" dirty="0"/>
                  <a:t>Measured in units of g/mol</a:t>
                </a:r>
              </a:p>
              <a:p>
                <a:r>
                  <a:rPr lang="en-US" sz="2000" dirty="0"/>
                  <a:t>Calculated using average atomic masses on the periodic table</a:t>
                </a:r>
              </a:p>
              <a:p>
                <a:r>
                  <a:rPr lang="en-US" sz="2000" dirty="0"/>
                  <a:t>Ex. Water having a molar mass of 18.02 g/mol means that </a:t>
                </a:r>
                <a14:m>
                  <m:oMath xmlns:m="http://schemas.openxmlformats.org/officeDocument/2006/math">
                    <m:r>
                      <a:rPr lang="en-US" sz="2000" b="0" i="1" u="sng" smtClean="0">
                        <a:latin typeface="Cambria Math" panose="02040503050406030204" pitchFamily="18" charset="0"/>
                      </a:rPr>
                      <m:t>6.022×</m:t>
                    </m:r>
                    <m:sSup>
                      <m:sSupPr>
                        <m:ctrlPr>
                          <a:rPr lang="en-US" sz="2000" b="0" i="1" u="sng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u="sng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u="sng" smtClean="0">
                            <a:latin typeface="Cambria Math" panose="02040503050406030204" pitchFamily="18" charset="0"/>
                          </a:rPr>
                          <m:t>23</m:t>
                        </m:r>
                      </m:sup>
                    </m:sSup>
                  </m:oMath>
                </a14:m>
                <a:r>
                  <a:rPr lang="en-US" sz="2000" u="sng" dirty="0"/>
                  <a:t> water molecules</a:t>
                </a:r>
                <a:r>
                  <a:rPr lang="en-US" sz="2000" dirty="0"/>
                  <a:t> have a mass of 18.02 grams</a:t>
                </a:r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033056C8-D4F9-DC53-3459-F6AF3B1C21D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"/>
              </p:nvPr>
            </p:nvSpPr>
            <p:spPr>
              <a:blipFill>
                <a:blip r:embed="rId2"/>
                <a:stretch>
                  <a:fillRect t="-850" r="-26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9477B86-02BB-C2F5-9B9A-0F7E34FFA59D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Formula mass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952C013-F53C-5C22-DC62-3CA02AF958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Molar mass</a:t>
            </a:r>
          </a:p>
        </p:txBody>
      </p:sp>
    </p:spTree>
    <p:extLst>
      <p:ext uri="{BB962C8B-B14F-4D97-AF65-F5344CB8AC3E}">
        <p14:creationId xmlns:p14="http://schemas.microsoft.com/office/powerpoint/2010/main" val="4771027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58D88-3530-C62C-1199-5A21CE22B9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Formula mass and Molar mass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A3E0F6-10C9-8D4A-A700-2669256A5418}"/>
              </a:ext>
            </a:extLst>
          </p:cNvPr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The mass of one formula unit of something </a:t>
            </a:r>
          </a:p>
          <a:p>
            <a:r>
              <a:rPr lang="en-US" sz="2000" dirty="0"/>
              <a:t>Measured in units of amu</a:t>
            </a:r>
          </a:p>
          <a:p>
            <a:r>
              <a:rPr lang="en-US" sz="2000" dirty="0"/>
              <a:t>Calculated using average atomic masses on the periodic table</a:t>
            </a:r>
          </a:p>
          <a:p>
            <a:r>
              <a:rPr lang="en-US" sz="2000" dirty="0"/>
              <a:t>Ex. Water having a formula mass of 18.02 amu means that </a:t>
            </a:r>
            <a:r>
              <a:rPr lang="en-US" sz="2000" u="sng" dirty="0"/>
              <a:t>one water molecule</a:t>
            </a:r>
            <a:r>
              <a:rPr lang="en-US" sz="2000" dirty="0"/>
              <a:t> has mass of 18.02 amu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033056C8-D4F9-DC53-3459-F6AF3B1C21D0}"/>
                  </a:ext>
                </a:extLst>
              </p:cNvPr>
              <p:cNvSpPr>
                <a:spLocks noGrp="1"/>
              </p:cNvSpPr>
              <p:nvPr>
                <p:ph sz="quarter" idx="4"/>
              </p:nvPr>
            </p:nvSpPr>
            <p:spPr/>
            <p:txBody>
              <a:bodyPr>
                <a:noAutofit/>
              </a:bodyPr>
              <a:lstStyle/>
              <a:p>
                <a:r>
                  <a:rPr lang="en-US" sz="2000" dirty="0"/>
                  <a:t>The mass of one mole of something</a:t>
                </a:r>
              </a:p>
              <a:p>
                <a:r>
                  <a:rPr lang="en-US" sz="2000" dirty="0"/>
                  <a:t>Measured in units of g/mol</a:t>
                </a:r>
              </a:p>
              <a:p>
                <a:r>
                  <a:rPr lang="en-US" sz="2000" dirty="0"/>
                  <a:t>Calculated using average atomic masses on the periodic table</a:t>
                </a:r>
              </a:p>
              <a:p>
                <a:r>
                  <a:rPr lang="en-US" sz="2000" dirty="0"/>
                  <a:t>Ex. Water having </a:t>
                </a:r>
                <a:r>
                  <a:rPr lang="en-US" sz="2000"/>
                  <a:t>a molar </a:t>
                </a:r>
                <a:r>
                  <a:rPr lang="en-US" sz="2000" dirty="0"/>
                  <a:t>mass of 18.02 g/mol means that </a:t>
                </a:r>
                <a14:m>
                  <m:oMath xmlns:m="http://schemas.openxmlformats.org/officeDocument/2006/math">
                    <m:r>
                      <a:rPr lang="en-US" sz="2000" b="0" i="1" u="sng" smtClean="0">
                        <a:latin typeface="Cambria Math" panose="02040503050406030204" pitchFamily="18" charset="0"/>
                      </a:rPr>
                      <m:t>6.022×</m:t>
                    </m:r>
                    <m:sSup>
                      <m:sSupPr>
                        <m:ctrlPr>
                          <a:rPr lang="en-US" sz="2000" b="0" i="1" u="sng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u="sng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u="sng" smtClean="0">
                            <a:latin typeface="Cambria Math" panose="02040503050406030204" pitchFamily="18" charset="0"/>
                          </a:rPr>
                          <m:t>23</m:t>
                        </m:r>
                      </m:sup>
                    </m:sSup>
                  </m:oMath>
                </a14:m>
                <a:r>
                  <a:rPr lang="en-US" sz="2000" u="sng" dirty="0"/>
                  <a:t> water molecules</a:t>
                </a:r>
                <a:r>
                  <a:rPr lang="en-US" sz="2000" dirty="0"/>
                  <a:t> have a mass of 18.02 grams</a:t>
                </a:r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033056C8-D4F9-DC53-3459-F6AF3B1C21D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"/>
              </p:nvPr>
            </p:nvSpPr>
            <p:spPr>
              <a:blipFill>
                <a:blip r:embed="rId2"/>
                <a:stretch>
                  <a:fillRect t="-850" r="-26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9477B86-02BB-C2F5-9B9A-0F7E34FFA59D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Formula mass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952C013-F53C-5C22-DC62-3CA02AF958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Molar mass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1DD9A21-6937-2625-FBA9-C5B36FD9EEF3}"/>
                  </a:ext>
                </a:extLst>
              </p:cNvPr>
              <p:cNvSpPr txBox="1"/>
              <p:nvPr/>
            </p:nvSpPr>
            <p:spPr>
              <a:xfrm>
                <a:off x="3080403" y="6065520"/>
                <a:ext cx="3059394" cy="400110"/>
              </a:xfrm>
              <a:prstGeom prst="rect">
                <a:avLst/>
              </a:prstGeom>
              <a:ln w="28575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6.022×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23</m:t>
                          </m:r>
                        </m:sup>
                      </m:sSup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amu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=1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g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1DD9A21-6937-2625-FBA9-C5B36FD9EE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80403" y="6065520"/>
                <a:ext cx="3059394" cy="400110"/>
              </a:xfrm>
              <a:prstGeom prst="rect">
                <a:avLst/>
              </a:prstGeom>
              <a:blipFill>
                <a:blip r:embed="rId3"/>
                <a:stretch>
                  <a:fillRect b="-4225"/>
                </a:stretch>
              </a:blipFill>
              <a:ln w="2857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994720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Calculating Formula Mass and Molar Mass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000" dirty="0"/>
                  <a:t>Calculate the (A) formula mass and (B) molar mass of MgCl</a:t>
                </a:r>
                <a:r>
                  <a:rPr lang="en-US" sz="2000" baseline="-25000" dirty="0"/>
                  <a:t>2</a:t>
                </a:r>
                <a:r>
                  <a:rPr lang="en-US" sz="2000" dirty="0"/>
                  <a:t>.</a:t>
                </a:r>
              </a:p>
              <a:p>
                <a:pPr marL="0" indent="0">
                  <a:buNone/>
                </a:pPr>
                <a:endParaRPr lang="en-US" sz="1000" dirty="0"/>
              </a:p>
              <a:p>
                <a:pPr marL="0" indent="0">
                  <a:buNone/>
                </a:pPr>
                <a:r>
                  <a:rPr lang="en-US" sz="2000" dirty="0"/>
                  <a:t>(A)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average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atomic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mass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of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Mg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+2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 i="0" smtClean="0">
                              <a:latin typeface="Cambria Math" panose="02040503050406030204" pitchFamily="18" charset="0"/>
                            </a:rPr>
                            <m:t>average</m:t>
                          </m:r>
                          <m:r>
                            <a:rPr lang="en-US" sz="200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000" i="0" smtClean="0">
                              <a:latin typeface="Cambria Math" panose="02040503050406030204" pitchFamily="18" charset="0"/>
                            </a:rPr>
                            <m:t>atomic</m:t>
                          </m:r>
                          <m:r>
                            <a:rPr lang="en-US" sz="200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000" i="0" smtClean="0">
                              <a:latin typeface="Cambria Math" panose="02040503050406030204" pitchFamily="18" charset="0"/>
                            </a:rPr>
                            <m:t>mass</m:t>
                          </m:r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of</m:t>
                          </m:r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000" i="0" smtClean="0">
                              <a:latin typeface="Cambria Math" panose="02040503050406030204" pitchFamily="18" charset="0"/>
                            </a:rPr>
                            <m:t>Cl</m:t>
                          </m:r>
                        </m:e>
                      </m:d>
                    </m:oMath>
                  </m:oMathPara>
                </a14:m>
                <a:endParaRPr lang="en-US" sz="2000" b="0" dirty="0"/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=24.31+2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35.45</m:t>
                          </m:r>
                        </m:e>
                      </m:d>
                    </m:oMath>
                  </m:oMathPara>
                </a14:m>
                <a:endParaRPr lang="en-US" sz="2000" b="0" dirty="0"/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=95.21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amu</m:t>
                      </m:r>
                    </m:oMath>
                  </m:oMathPara>
                </a14:m>
                <a:endParaRPr lang="en-US" sz="2000" dirty="0"/>
              </a:p>
              <a:p>
                <a:pPr marL="0" indent="0">
                  <a:buNone/>
                </a:pPr>
                <a:r>
                  <a:rPr lang="en-US" sz="2000" dirty="0"/>
                  <a:t>(B)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average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atomic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mass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of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Mg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+2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 i="0" smtClean="0">
                              <a:latin typeface="Cambria Math" panose="02040503050406030204" pitchFamily="18" charset="0"/>
                            </a:rPr>
                            <m:t>average</m:t>
                          </m:r>
                          <m:r>
                            <a:rPr lang="en-US" sz="200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000" i="0" smtClean="0">
                              <a:latin typeface="Cambria Math" panose="02040503050406030204" pitchFamily="18" charset="0"/>
                            </a:rPr>
                            <m:t>atomic</m:t>
                          </m:r>
                          <m:r>
                            <a:rPr lang="en-US" sz="200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000" i="0" smtClean="0">
                              <a:latin typeface="Cambria Math" panose="02040503050406030204" pitchFamily="18" charset="0"/>
                            </a:rPr>
                            <m:t>mass</m:t>
                          </m:r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of</m:t>
                          </m:r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000" i="0" smtClean="0">
                              <a:latin typeface="Cambria Math" panose="02040503050406030204" pitchFamily="18" charset="0"/>
                            </a:rPr>
                            <m:t>Cl</m:t>
                          </m:r>
                        </m:e>
                      </m:d>
                    </m:oMath>
                  </m:oMathPara>
                </a14:m>
                <a:endParaRPr lang="en-US" sz="2000" b="0" dirty="0"/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=24.31+2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35.45</m:t>
                          </m:r>
                        </m:e>
                      </m:d>
                    </m:oMath>
                  </m:oMathPara>
                </a14:m>
                <a:endParaRPr lang="en-US" sz="2000" b="0" dirty="0"/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=95.21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mol</m:t>
                          </m:r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823" t="-8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174793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180" dirty="0"/>
              <a:t>Which of the following contains the most mass?</a:t>
            </a:r>
          </a:p>
          <a:p>
            <a:pPr marL="0" indent="0">
              <a:buNone/>
            </a:pPr>
            <a:endParaRPr lang="en-US" sz="2180" dirty="0"/>
          </a:p>
          <a:p>
            <a:pPr marL="457200" indent="-457200">
              <a:buFont typeface="+mj-lt"/>
              <a:buAutoNum type="alphaUcPeriod"/>
            </a:pPr>
            <a:r>
              <a:rPr lang="en-US" sz="2180" dirty="0"/>
              <a:t>1 formula unit (molecule) of MgCl</a:t>
            </a:r>
            <a:r>
              <a:rPr lang="en-US" sz="2180" baseline="-25000" dirty="0"/>
              <a:t>2</a:t>
            </a:r>
            <a:endParaRPr lang="en-US" sz="2180" dirty="0"/>
          </a:p>
          <a:p>
            <a:pPr marL="457200" indent="-457200">
              <a:buFont typeface="+mj-lt"/>
              <a:buAutoNum type="alphaUcPeriod"/>
            </a:pPr>
            <a:r>
              <a:rPr lang="en-US" sz="2180" dirty="0"/>
              <a:t>1 gram of MgCl</a:t>
            </a:r>
            <a:r>
              <a:rPr lang="en-US" sz="2180" baseline="-25000" dirty="0"/>
              <a:t>2</a:t>
            </a:r>
            <a:endParaRPr lang="en-US" sz="2180" dirty="0"/>
          </a:p>
          <a:p>
            <a:pPr marL="457200" indent="-457200">
              <a:buFont typeface="+mj-lt"/>
              <a:buAutoNum type="alphaUcPeriod"/>
            </a:pPr>
            <a:r>
              <a:rPr lang="en-US" sz="2180" dirty="0"/>
              <a:t>1 mole of MgCl</a:t>
            </a:r>
            <a:r>
              <a:rPr lang="en-US" sz="2180" baseline="-25000" dirty="0"/>
              <a:t>2</a:t>
            </a:r>
            <a:endParaRPr lang="en-US" sz="2180" dirty="0"/>
          </a:p>
          <a:p>
            <a:pPr marL="457200" indent="-457200">
              <a:buFont typeface="+mj-lt"/>
              <a:buAutoNum type="alphaUcPeriod"/>
            </a:pPr>
            <a:r>
              <a:rPr lang="en-US" sz="2180" dirty="0"/>
              <a:t>1 atomic mass unit of MgCl</a:t>
            </a:r>
            <a:r>
              <a:rPr lang="en-US" sz="2180" baseline="-25000" dirty="0"/>
              <a:t>2</a:t>
            </a:r>
            <a:endParaRPr lang="en-US" sz="2180" dirty="0"/>
          </a:p>
        </p:txBody>
      </p:sp>
    </p:spTree>
    <p:extLst>
      <p:ext uri="{BB962C8B-B14F-4D97-AF65-F5344CB8AC3E}">
        <p14:creationId xmlns:p14="http://schemas.microsoft.com/office/powerpoint/2010/main" val="39283841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Mass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12648" y="1600200"/>
                <a:ext cx="8153400" cy="5029200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sz="2180" dirty="0"/>
                  <a:t>Which of the following contains the most mass?</a:t>
                </a:r>
              </a:p>
              <a:p>
                <a:pPr marL="0" indent="0">
                  <a:buNone/>
                </a:pPr>
                <a:endParaRPr lang="en-US" sz="218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180" dirty="0"/>
                  <a:t>1 formula unit (molecule) of MgCl</a:t>
                </a:r>
                <a:r>
                  <a:rPr lang="en-US" sz="2180" baseline="-25000" dirty="0"/>
                  <a:t>2</a:t>
                </a:r>
                <a:endParaRPr lang="en-US" sz="2180" dirty="0"/>
              </a:p>
              <a:p>
                <a:pPr marL="24003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180" b="0" i="0" smtClean="0">
                          <a:latin typeface="Cambria Math" panose="02040503050406030204" pitchFamily="18" charset="0"/>
                        </a:rPr>
                        <m:t>95.21 </m:t>
                      </m:r>
                      <m:r>
                        <m:rPr>
                          <m:sty m:val="p"/>
                        </m:rPr>
                        <a:rPr lang="en-US" sz="2180" b="0" i="0" smtClean="0">
                          <a:latin typeface="Cambria Math" panose="02040503050406030204" pitchFamily="18" charset="0"/>
                        </a:rPr>
                        <m:t>amu</m:t>
                      </m:r>
                      <m:d>
                        <m:dPr>
                          <m:ctrlPr>
                            <a:rPr lang="en-US" sz="218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18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180" b="0" i="0" smtClean="0">
                                  <a:latin typeface="Cambria Math" panose="02040503050406030204" pitchFamily="18" charset="0"/>
                                </a:rPr>
                                <m:t>1 </m:t>
                              </m:r>
                              <m:r>
                                <m:rPr>
                                  <m:sty m:val="p"/>
                                </m:rPr>
                                <a:rPr lang="en-US" sz="2180" b="0" i="0" smtClean="0">
                                  <a:latin typeface="Cambria Math" panose="02040503050406030204" pitchFamily="18" charset="0"/>
                                </a:rPr>
                                <m:t>g</m:t>
                              </m:r>
                            </m:num>
                            <m:den>
                              <m:r>
                                <a:rPr lang="en-US" sz="2180" b="0" i="0" smtClean="0">
                                  <a:latin typeface="Cambria Math" panose="02040503050406030204" pitchFamily="18" charset="0"/>
                                </a:rPr>
                                <m:t>6.022×</m:t>
                              </m:r>
                              <m:sSup>
                                <m:sSupPr>
                                  <m:ctrlPr>
                                    <a:rPr lang="en-US" sz="218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180" b="0" i="0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2180" b="0" i="0" smtClean="0">
                                      <a:latin typeface="Cambria Math" panose="02040503050406030204" pitchFamily="18" charset="0"/>
                                    </a:rPr>
                                    <m:t>23</m:t>
                                  </m:r>
                                </m:sup>
                              </m:sSup>
                              <m:r>
                                <a:rPr lang="en-US" sz="2180" b="0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2180" b="0" i="0" smtClean="0">
                                  <a:latin typeface="Cambria Math" panose="02040503050406030204" pitchFamily="18" charset="0"/>
                                </a:rPr>
                                <m:t>amu</m:t>
                              </m:r>
                            </m:den>
                          </m:f>
                        </m:e>
                      </m:d>
                      <m:r>
                        <a:rPr lang="en-US" sz="218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180" b="0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1.581×</m:t>
                      </m:r>
                      <m:sSup>
                        <m:sSupPr>
                          <m:ctrlPr>
                            <a:rPr lang="en-US" sz="218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180" b="0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180" b="0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−23</m:t>
                          </m:r>
                        </m:sup>
                      </m:sSup>
                      <m:r>
                        <a:rPr lang="en-US" sz="2180" b="0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180" b="0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g</m:t>
                      </m:r>
                    </m:oMath>
                  </m:oMathPara>
                </a14:m>
                <a:endParaRPr lang="en-US" sz="218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180" dirty="0"/>
                  <a:t>1 gram of MgCl</a:t>
                </a:r>
                <a:r>
                  <a:rPr lang="en-US" sz="2180" baseline="-25000" dirty="0"/>
                  <a:t>2</a:t>
                </a:r>
                <a:r>
                  <a:rPr lang="en-US" sz="2180" dirty="0"/>
                  <a:t> </a:t>
                </a:r>
                <a:r>
                  <a:rPr lang="en-US" sz="2180" dirty="0">
                    <a:solidFill>
                      <a:srgbClr val="C00000"/>
                    </a:solidFill>
                  </a:rPr>
                  <a:t>1 g</a:t>
                </a:r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180" dirty="0"/>
                  <a:t>1 mole of MgCl</a:t>
                </a:r>
                <a:r>
                  <a:rPr lang="en-US" sz="2180" baseline="-25000" dirty="0"/>
                  <a:t>2</a:t>
                </a:r>
                <a:r>
                  <a:rPr lang="en-US" sz="2180" dirty="0"/>
                  <a:t> </a:t>
                </a:r>
                <a:r>
                  <a:rPr lang="en-US" sz="2180" dirty="0">
                    <a:solidFill>
                      <a:srgbClr val="C00000"/>
                    </a:solidFill>
                  </a:rPr>
                  <a:t>95.21 g</a:t>
                </a:r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sz="2180" dirty="0"/>
                  <a:t>1 atomic mass unit of MgCl</a:t>
                </a:r>
                <a:r>
                  <a:rPr lang="en-US" sz="2180" baseline="-25000" dirty="0"/>
                  <a:t>2</a:t>
                </a:r>
                <a:endParaRPr lang="en-US" sz="218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180">
                          <a:latin typeface="Cambria Math" panose="02040503050406030204" pitchFamily="18" charset="0"/>
                        </a:rPr>
                        <m:t>1 </m:t>
                      </m:r>
                      <m:r>
                        <m:rPr>
                          <m:sty m:val="p"/>
                        </m:rPr>
                        <a:rPr lang="en-US" sz="2180">
                          <a:latin typeface="Cambria Math" panose="02040503050406030204" pitchFamily="18" charset="0"/>
                        </a:rPr>
                        <m:t>amu</m:t>
                      </m:r>
                      <m:d>
                        <m:dPr>
                          <m:ctrlPr>
                            <a:rPr lang="en-US" sz="218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18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180">
                                  <a:latin typeface="Cambria Math" panose="02040503050406030204" pitchFamily="18" charset="0"/>
                                </a:rPr>
                                <m:t>1 </m:t>
                              </m:r>
                              <m:r>
                                <m:rPr>
                                  <m:sty m:val="p"/>
                                </m:rPr>
                                <a:rPr lang="en-US" sz="2180">
                                  <a:latin typeface="Cambria Math" panose="02040503050406030204" pitchFamily="18" charset="0"/>
                                </a:rPr>
                                <m:t>g</m:t>
                              </m:r>
                            </m:num>
                            <m:den>
                              <m:r>
                                <a:rPr lang="en-US" sz="2180">
                                  <a:latin typeface="Cambria Math" panose="02040503050406030204" pitchFamily="18" charset="0"/>
                                </a:rPr>
                                <m:t>6.022×</m:t>
                              </m:r>
                              <m:sSup>
                                <m:sSupPr>
                                  <m:ctrlPr>
                                    <a:rPr lang="en-US" sz="218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18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2180">
                                      <a:latin typeface="Cambria Math" panose="02040503050406030204" pitchFamily="18" charset="0"/>
                                    </a:rPr>
                                    <m:t>23</m:t>
                                  </m:r>
                                </m:sup>
                              </m:sSup>
                              <m:r>
                                <a:rPr lang="en-US" sz="218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2180">
                                  <a:latin typeface="Cambria Math" panose="02040503050406030204" pitchFamily="18" charset="0"/>
                                </a:rPr>
                                <m:t>amu</m:t>
                              </m:r>
                            </m:den>
                          </m:f>
                        </m:e>
                      </m:d>
                      <m:r>
                        <a:rPr lang="en-US" sz="218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18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1.</m:t>
                      </m:r>
                      <m:r>
                        <a:rPr lang="en-US" sz="2180" b="0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661</m:t>
                      </m:r>
                      <m:r>
                        <a:rPr lang="en-US" sz="218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sz="218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18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18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−2</m:t>
                          </m:r>
                          <m:r>
                            <a:rPr lang="en-US" sz="2180" b="0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sz="218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18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g</m:t>
                      </m:r>
                    </m:oMath>
                  </m:oMathPara>
                </a14:m>
                <a:endParaRPr lang="en-US" sz="2180" dirty="0"/>
              </a:p>
              <a:p>
                <a:pPr marL="457200" indent="-457200">
                  <a:buFont typeface="+mj-lt"/>
                  <a:buAutoNum type="alphaUcPeriod"/>
                </a:pPr>
                <a:endParaRPr lang="en-US" sz="2180" dirty="0"/>
              </a:p>
              <a:p>
                <a:pPr marL="0" indent="0">
                  <a:buNone/>
                </a:pPr>
                <a:r>
                  <a:rPr lang="en-US" sz="2180" dirty="0"/>
                  <a:t>The correct answer is C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12648" y="1600200"/>
                <a:ext cx="8153400" cy="5029200"/>
              </a:xfrm>
              <a:blipFill>
                <a:blip r:embed="rId2"/>
                <a:stretch>
                  <a:fillRect l="-972" t="-8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083016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1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2">
      <a:majorFont>
        <a:latin typeface="Cambria Math"/>
        <a:ea typeface=""/>
        <a:cs typeface=""/>
      </a:majorFont>
      <a:minorFont>
        <a:latin typeface="Cambria Math"/>
        <a:ea typeface=""/>
        <a:cs typeface="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dian1" id="{68A9A9BA-6F13-47AE-B410-CB9935179930}" vid="{F6699BCB-869C-414B-93BF-D3C5D74102E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Median1</Template>
  <TotalTime>6523</TotalTime>
  <Words>1048</Words>
  <Application>Microsoft Office PowerPoint</Application>
  <PresentationFormat>On-screen Show (4:3)</PresentationFormat>
  <Paragraphs>137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Calibri</vt:lpstr>
      <vt:lpstr>Cambria Math</vt:lpstr>
      <vt:lpstr>Wingdings</vt:lpstr>
      <vt:lpstr>Wingdings 2</vt:lpstr>
      <vt:lpstr>Median1</vt:lpstr>
      <vt:lpstr>Chapter 3 Part 1 (Extra)</vt:lpstr>
      <vt:lpstr>Moles</vt:lpstr>
      <vt:lpstr>Using N_A as a conversion factor </vt:lpstr>
      <vt:lpstr>Using N_A as a conversion factor </vt:lpstr>
      <vt:lpstr>Formula mass and Molar mass</vt:lpstr>
      <vt:lpstr>Formula mass and Molar mass</vt:lpstr>
      <vt:lpstr>Calculating Formula Mass and Molar Mass</vt:lpstr>
      <vt:lpstr>Mass</vt:lpstr>
      <vt:lpstr>Mass</vt:lpstr>
      <vt:lpstr>Using Molar Mass</vt:lpstr>
      <vt:lpstr>Amount vs. Mass </vt:lpstr>
      <vt:lpstr>Atomic mass units</vt:lpstr>
      <vt:lpstr>Atomic mass units</vt:lpstr>
      <vt:lpstr>Moles</vt:lpstr>
      <vt:lpstr>Moles</vt:lpstr>
      <vt:lpstr>Moles</vt:lpstr>
      <vt:lpstr>Moles</vt:lpstr>
      <vt:lpstr>Elemental Composition</vt:lpstr>
      <vt:lpstr>Elemental Composition</vt:lpstr>
      <vt:lpstr>Elemental Composition</vt:lpstr>
      <vt:lpstr>Percent Composition (Mass Percent)</vt:lpstr>
      <vt:lpstr>Percent Composition (Mass Percent)</vt:lpstr>
      <vt:lpstr>Percent Composition (Mass Percent)</vt:lpstr>
    </vt:vector>
  </TitlesOfParts>
  <Company>ASU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3</dc:title>
  <dc:creator>ITS</dc:creator>
  <cp:lastModifiedBy>Walter Turner</cp:lastModifiedBy>
  <cp:revision>44</cp:revision>
  <dcterms:created xsi:type="dcterms:W3CDTF">2017-08-30T18:55:29Z</dcterms:created>
  <dcterms:modified xsi:type="dcterms:W3CDTF">2022-09-08T15:50:36Z</dcterms:modified>
</cp:coreProperties>
</file>