
<file path=[Content_Types].xml><?xml version="1.0" encoding="utf-8"?>
<Types xmlns="http://schemas.openxmlformats.org/package/2006/content-types"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55" r:id="rId1"/>
  </p:sldMasterIdLst>
  <p:notesMasterIdLst>
    <p:notesMasterId r:id="rId26"/>
  </p:notesMasterIdLst>
  <p:sldIdLst>
    <p:sldId id="287" r:id="rId2"/>
    <p:sldId id="315" r:id="rId3"/>
    <p:sldId id="288" r:id="rId4"/>
    <p:sldId id="289" r:id="rId5"/>
    <p:sldId id="290" r:id="rId6"/>
    <p:sldId id="306" r:id="rId7"/>
    <p:sldId id="307" r:id="rId8"/>
    <p:sldId id="308" r:id="rId9"/>
    <p:sldId id="294" r:id="rId10"/>
    <p:sldId id="304" r:id="rId11"/>
    <p:sldId id="295" r:id="rId12"/>
    <p:sldId id="309" r:id="rId13"/>
    <p:sldId id="296" r:id="rId14"/>
    <p:sldId id="297" r:id="rId15"/>
    <p:sldId id="310" r:id="rId16"/>
    <p:sldId id="298" r:id="rId17"/>
    <p:sldId id="299" r:id="rId18"/>
    <p:sldId id="300" r:id="rId19"/>
    <p:sldId id="301" r:id="rId20"/>
    <p:sldId id="302" r:id="rId21"/>
    <p:sldId id="311" r:id="rId22"/>
    <p:sldId id="314" r:id="rId23"/>
    <p:sldId id="312" r:id="rId24"/>
    <p:sldId id="313" r:id="rId25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152" autoAdjust="0"/>
    <p:restoredTop sz="94660"/>
  </p:normalViewPr>
  <p:slideViewPr>
    <p:cSldViewPr>
      <p:cViewPr varScale="1">
        <p:scale>
          <a:sx n="109" d="100"/>
          <a:sy n="109" d="100"/>
        </p:scale>
        <p:origin x="1704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373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97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373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7373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373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fld id="{B7D6A575-89F6-4D88-893C-ADC47CAB985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088705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011D918-2D07-4872-A28D-08FF390D8603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30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 w="12700" cap="flat">
            <a:solidFill>
              <a:schemeClr val="tx1"/>
            </a:solidFill>
          </a:ln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</p:spPr>
        <p:txBody>
          <a:bodyPr lIns="90488" tIns="44450" rIns="90488" bIns="44450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91621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0825" cy="6850063"/>
            <a:chOff x="0" y="0"/>
            <a:chExt cx="5758" cy="4315"/>
          </a:xfrm>
        </p:grpSpPr>
        <p:grpSp>
          <p:nvGrpSpPr>
            <p:cNvPr id="5" name="Group 3"/>
            <p:cNvGrpSpPr>
              <a:grpSpLocks/>
            </p:cNvGrpSpPr>
            <p:nvPr userDrawn="1"/>
          </p:nvGrpSpPr>
          <p:grpSpPr bwMode="auto">
            <a:xfrm>
              <a:off x="1728" y="2230"/>
              <a:ext cx="4027" cy="2085"/>
              <a:chOff x="1728" y="2230"/>
              <a:chExt cx="4027" cy="2085"/>
            </a:xfrm>
          </p:grpSpPr>
          <p:sp>
            <p:nvSpPr>
              <p:cNvPr id="8" name="Freeform 4"/>
              <p:cNvSpPr>
                <a:spLocks/>
              </p:cNvSpPr>
              <p:nvPr/>
            </p:nvSpPr>
            <p:spPr bwMode="hidden">
              <a:xfrm>
                <a:off x="1728" y="2644"/>
                <a:ext cx="2882" cy="1671"/>
              </a:xfrm>
              <a:custGeom>
                <a:avLst/>
                <a:gdLst/>
                <a:ahLst/>
                <a:cxnLst>
                  <a:cxn ang="0">
                    <a:pos x="2740" y="528"/>
                  </a:cxn>
                  <a:cxn ang="0">
                    <a:pos x="2632" y="484"/>
                  </a:cxn>
                  <a:cxn ang="0">
                    <a:pos x="2480" y="424"/>
                  </a:cxn>
                  <a:cxn ang="0">
                    <a:pos x="2203" y="343"/>
                  </a:cxn>
                  <a:cxn ang="0">
                    <a:pos x="1970" y="277"/>
                  </a:cxn>
                  <a:cxn ang="0">
                    <a:pos x="1807" y="212"/>
                  </a:cxn>
                  <a:cxn ang="0">
                    <a:pos x="1693" y="152"/>
                  </a:cxn>
                  <a:cxn ang="0">
                    <a:pos x="1628" y="103"/>
                  </a:cxn>
                  <a:cxn ang="0">
                    <a:pos x="1590" y="60"/>
                  </a:cxn>
                  <a:cxn ang="0">
                    <a:pos x="1579" y="27"/>
                  </a:cxn>
                  <a:cxn ang="0">
                    <a:pos x="1585" y="0"/>
                  </a:cxn>
                  <a:cxn ang="0">
                    <a:pos x="1557" y="49"/>
                  </a:cxn>
                  <a:cxn ang="0">
                    <a:pos x="1568" y="98"/>
                  </a:cxn>
                  <a:cxn ang="0">
                    <a:pos x="1617" y="141"/>
                  </a:cxn>
                  <a:cxn ang="0">
                    <a:pos x="1688" y="185"/>
                  </a:cxn>
                  <a:cxn ang="0">
                    <a:pos x="1791" y="228"/>
                  </a:cxn>
                  <a:cxn ang="0">
                    <a:pos x="2040" y="310"/>
                  </a:cxn>
                  <a:cxn ang="0">
                    <a:pos x="2285" y="381"/>
                  </a:cxn>
                  <a:cxn ang="0">
                    <a:pos x="2464" y="435"/>
                  </a:cxn>
                  <a:cxn ang="0">
                    <a:pos x="2605" y="484"/>
                  </a:cxn>
                  <a:cxn ang="0">
                    <a:pos x="2708" y="528"/>
                  </a:cxn>
                  <a:cxn ang="0">
                    <a:pos x="2768" y="560"/>
                  </a:cxn>
                  <a:cxn ang="0">
                    <a:pos x="2795" y="593"/>
                  </a:cxn>
                  <a:cxn ang="0">
                    <a:pos x="2795" y="642"/>
                  </a:cxn>
                  <a:cxn ang="0">
                    <a:pos x="2762" y="691"/>
                  </a:cxn>
                  <a:cxn ang="0">
                    <a:pos x="2692" y="735"/>
                  </a:cxn>
                  <a:cxn ang="0">
                    <a:pos x="2589" y="778"/>
                  </a:cxn>
                  <a:cxn ang="0">
                    <a:pos x="2458" y="822"/>
                  </a:cxn>
                  <a:cxn ang="0">
                    <a:pos x="2301" y="865"/>
                  </a:cxn>
                  <a:cxn ang="0">
                    <a:pos x="2030" y="930"/>
                  </a:cxn>
                  <a:cxn ang="0">
                    <a:pos x="1606" y="1034"/>
                  </a:cxn>
                  <a:cxn ang="0">
                    <a:pos x="1145" y="1164"/>
                  </a:cxn>
                  <a:cxn ang="0">
                    <a:pos x="673" y="1328"/>
                  </a:cxn>
                  <a:cxn ang="0">
                    <a:pos x="217" y="1545"/>
                  </a:cxn>
                  <a:cxn ang="0">
                    <a:pos x="353" y="1671"/>
                  </a:cxn>
                  <a:cxn ang="0">
                    <a:pos x="754" y="1469"/>
                  </a:cxn>
                  <a:cxn ang="0">
                    <a:pos x="1145" y="1311"/>
                  </a:cxn>
                  <a:cxn ang="0">
                    <a:pos x="1519" y="1186"/>
                  </a:cxn>
                  <a:cxn ang="0">
                    <a:pos x="1861" y="1083"/>
                  </a:cxn>
                  <a:cxn ang="0">
                    <a:pos x="2165" y="1007"/>
                  </a:cxn>
                  <a:cxn ang="0">
                    <a:pos x="2426" y="947"/>
                  </a:cxn>
                  <a:cxn ang="0">
                    <a:pos x="2626" y="892"/>
                  </a:cxn>
                  <a:cxn ang="0">
                    <a:pos x="2762" y="838"/>
                  </a:cxn>
                  <a:cxn ang="0">
                    <a:pos x="2827" y="794"/>
                  </a:cxn>
                  <a:cxn ang="0">
                    <a:pos x="2865" y="745"/>
                  </a:cxn>
                  <a:cxn ang="0">
                    <a:pos x="2882" y="702"/>
                  </a:cxn>
                  <a:cxn ang="0">
                    <a:pos x="2854" y="620"/>
                  </a:cxn>
                  <a:cxn ang="0">
                    <a:pos x="2800" y="560"/>
                  </a:cxn>
                  <a:cxn ang="0">
                    <a:pos x="2773" y="544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9" name="Freeform 5"/>
              <p:cNvSpPr>
                <a:spLocks/>
              </p:cNvSpPr>
              <p:nvPr/>
            </p:nvSpPr>
            <p:spPr bwMode="hidden">
              <a:xfrm>
                <a:off x="4170" y="2671"/>
                <a:ext cx="1259" cy="811"/>
              </a:xfrm>
              <a:custGeom>
                <a:avLst/>
                <a:gdLst/>
                <a:ahLst/>
                <a:cxnLst>
                  <a:cxn ang="0">
                    <a:pos x="1259" y="615"/>
                  </a:cxn>
                  <a:cxn ang="0">
                    <a:pos x="1248" y="588"/>
                  </a:cxn>
                  <a:cxn ang="0">
                    <a:pos x="1237" y="566"/>
                  </a:cxn>
                  <a:cxn ang="0">
                    <a:pos x="1216" y="539"/>
                  </a:cxn>
                  <a:cxn ang="0">
                    <a:pos x="1188" y="517"/>
                  </a:cxn>
                  <a:cxn ang="0">
                    <a:pos x="1123" y="479"/>
                  </a:cxn>
                  <a:cxn ang="0">
                    <a:pos x="1042" y="441"/>
                  </a:cxn>
                  <a:cxn ang="0">
                    <a:pos x="944" y="408"/>
                  </a:cxn>
                  <a:cxn ang="0">
                    <a:pos x="841" y="381"/>
                  </a:cxn>
                  <a:cxn ang="0">
                    <a:pos x="727" y="348"/>
                  </a:cxn>
                  <a:cxn ang="0">
                    <a:pos x="613" y="321"/>
                  </a:cxn>
                  <a:cxn ang="0">
                    <a:pos x="499" y="294"/>
                  </a:cxn>
                  <a:cxn ang="0">
                    <a:pos x="391" y="261"/>
                  </a:cxn>
                  <a:cxn ang="0">
                    <a:pos x="288" y="229"/>
                  </a:cxn>
                  <a:cxn ang="0">
                    <a:pos x="195" y="196"/>
                  </a:cxn>
                  <a:cxn ang="0">
                    <a:pos x="119" y="152"/>
                  </a:cxn>
                  <a:cxn ang="0">
                    <a:pos x="54" y="109"/>
                  </a:cxn>
                  <a:cxn ang="0">
                    <a:pos x="33" y="87"/>
                  </a:cxn>
                  <a:cxn ang="0">
                    <a:pos x="16" y="60"/>
                  </a:cxn>
                  <a:cxn ang="0">
                    <a:pos x="5" y="33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11"/>
                  </a:cxn>
                  <a:cxn ang="0">
                    <a:pos x="0" y="38"/>
                  </a:cxn>
                  <a:cxn ang="0">
                    <a:pos x="5" y="60"/>
                  </a:cxn>
                  <a:cxn ang="0">
                    <a:pos x="16" y="87"/>
                  </a:cxn>
                  <a:cxn ang="0">
                    <a:pos x="33" y="114"/>
                  </a:cxn>
                  <a:cxn ang="0">
                    <a:pos x="54" y="142"/>
                  </a:cxn>
                  <a:cxn ang="0">
                    <a:pos x="87" y="174"/>
                  </a:cxn>
                  <a:cxn ang="0">
                    <a:pos x="125" y="207"/>
                  </a:cxn>
                  <a:cxn ang="0">
                    <a:pos x="179" y="240"/>
                  </a:cxn>
                  <a:cxn ang="0">
                    <a:pos x="244" y="278"/>
                  </a:cxn>
                  <a:cxn ang="0">
                    <a:pos x="326" y="310"/>
                  </a:cxn>
                  <a:cxn ang="0">
                    <a:pos x="418" y="348"/>
                  </a:cxn>
                  <a:cxn ang="0">
                    <a:pos x="526" y="381"/>
                  </a:cxn>
                  <a:cxn ang="0">
                    <a:pos x="657" y="414"/>
                  </a:cxn>
                  <a:cxn ang="0">
                    <a:pos x="749" y="435"/>
                  </a:cxn>
                  <a:cxn ang="0">
                    <a:pos x="830" y="463"/>
                  </a:cxn>
                  <a:cxn ang="0">
                    <a:pos x="901" y="490"/>
                  </a:cxn>
                  <a:cxn ang="0">
                    <a:pos x="966" y="512"/>
                  </a:cxn>
                  <a:cxn ang="0">
                    <a:pos x="1015" y="539"/>
                  </a:cxn>
                  <a:cxn ang="0">
                    <a:pos x="1053" y="566"/>
                  </a:cxn>
                  <a:cxn ang="0">
                    <a:pos x="1080" y="593"/>
                  </a:cxn>
                  <a:cxn ang="0">
                    <a:pos x="1102" y="620"/>
                  </a:cxn>
                  <a:cxn ang="0">
                    <a:pos x="1112" y="648"/>
                  </a:cxn>
                  <a:cxn ang="0">
                    <a:pos x="1118" y="675"/>
                  </a:cxn>
                  <a:cxn ang="0">
                    <a:pos x="1112" y="697"/>
                  </a:cxn>
                  <a:cxn ang="0">
                    <a:pos x="1096" y="724"/>
                  </a:cxn>
                  <a:cxn ang="0">
                    <a:pos x="1080" y="746"/>
                  </a:cxn>
                  <a:cxn ang="0">
                    <a:pos x="1053" y="767"/>
                  </a:cxn>
                  <a:cxn ang="0">
                    <a:pos x="1015" y="789"/>
                  </a:cxn>
                  <a:cxn ang="0">
                    <a:pos x="977" y="811"/>
                  </a:cxn>
                  <a:cxn ang="0">
                    <a:pos x="1047" y="789"/>
                  </a:cxn>
                  <a:cxn ang="0">
                    <a:pos x="1107" y="767"/>
                  </a:cxn>
                  <a:cxn ang="0">
                    <a:pos x="1156" y="746"/>
                  </a:cxn>
                  <a:cxn ang="0">
                    <a:pos x="1199" y="724"/>
                  </a:cxn>
                  <a:cxn ang="0">
                    <a:pos x="1226" y="702"/>
                  </a:cxn>
                  <a:cxn ang="0">
                    <a:pos x="1248" y="675"/>
                  </a:cxn>
                  <a:cxn ang="0">
                    <a:pos x="1259" y="648"/>
                  </a:cxn>
                  <a:cxn ang="0">
                    <a:pos x="1259" y="615"/>
                  </a:cxn>
                  <a:cxn ang="0">
                    <a:pos x="1259" y="615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0" name="Freeform 6"/>
              <p:cNvSpPr>
                <a:spLocks/>
              </p:cNvSpPr>
              <p:nvPr/>
            </p:nvSpPr>
            <p:spPr bwMode="hidden">
              <a:xfrm>
                <a:off x="2900" y="3346"/>
                <a:ext cx="2849" cy="969"/>
              </a:xfrm>
              <a:custGeom>
                <a:avLst/>
                <a:gdLst/>
                <a:ahLst/>
                <a:cxnLst>
                  <a:cxn ang="0">
                    <a:pos x="92" y="958"/>
                  </a:cxn>
                  <a:cxn ang="0">
                    <a:pos x="0" y="969"/>
                  </a:cxn>
                  <a:cxn ang="0">
                    <a:pos x="391" y="969"/>
                  </a:cxn>
                  <a:cxn ang="0">
                    <a:pos x="434" y="947"/>
                  </a:cxn>
                  <a:cxn ang="0">
                    <a:pos x="483" y="914"/>
                  </a:cxn>
                  <a:cxn ang="0">
                    <a:pos x="554" y="876"/>
                  </a:cxn>
                  <a:cxn ang="0">
                    <a:pos x="635" y="838"/>
                  </a:cxn>
                  <a:cxn ang="0">
                    <a:pos x="727" y="794"/>
                  </a:cxn>
                  <a:cxn ang="0">
                    <a:pos x="836" y="745"/>
                  </a:cxn>
                  <a:cxn ang="0">
                    <a:pos x="961" y="696"/>
                  </a:cxn>
                  <a:cxn ang="0">
                    <a:pos x="1102" y="642"/>
                  </a:cxn>
                  <a:cxn ang="0">
                    <a:pos x="1259" y="582"/>
                  </a:cxn>
                  <a:cxn ang="0">
                    <a:pos x="1433" y="522"/>
                  </a:cxn>
                  <a:cxn ang="0">
                    <a:pos x="1623" y="462"/>
                  </a:cxn>
                  <a:cxn ang="0">
                    <a:pos x="1829" y="403"/>
                  </a:cxn>
                  <a:cxn ang="0">
                    <a:pos x="2057" y="343"/>
                  </a:cxn>
                  <a:cxn ang="0">
                    <a:pos x="2301" y="283"/>
                  </a:cxn>
                  <a:cxn ang="0">
                    <a:pos x="2567" y="223"/>
                  </a:cxn>
                  <a:cxn ang="0">
                    <a:pos x="2849" y="163"/>
                  </a:cxn>
                  <a:cxn ang="0">
                    <a:pos x="2849" y="0"/>
                  </a:cxn>
                  <a:cxn ang="0">
                    <a:pos x="2817" y="16"/>
                  </a:cxn>
                  <a:cxn ang="0">
                    <a:pos x="2773" y="33"/>
                  </a:cxn>
                  <a:cxn ang="0">
                    <a:pos x="2719" y="54"/>
                  </a:cxn>
                  <a:cxn ang="0">
                    <a:pos x="2648" y="76"/>
                  </a:cxn>
                  <a:cxn ang="0">
                    <a:pos x="2572" y="98"/>
                  </a:cxn>
                  <a:cxn ang="0">
                    <a:pos x="2491" y="120"/>
                  </a:cxn>
                  <a:cxn ang="0">
                    <a:pos x="2399" y="147"/>
                  </a:cxn>
                  <a:cxn ang="0">
                    <a:pos x="2301" y="169"/>
                  </a:cxn>
                  <a:cxn ang="0">
                    <a:pos x="2095" y="223"/>
                  </a:cxn>
                  <a:cxn ang="0">
                    <a:pos x="1889" y="277"/>
                  </a:cxn>
                  <a:cxn ang="0">
                    <a:pos x="1688" y="326"/>
                  </a:cxn>
                  <a:cxn ang="0">
                    <a:pos x="1590" y="354"/>
                  </a:cxn>
                  <a:cxn ang="0">
                    <a:pos x="1503" y="381"/>
                  </a:cxn>
                  <a:cxn ang="0">
                    <a:pos x="1107" y="506"/>
                  </a:cxn>
                  <a:cxn ang="0">
                    <a:pos x="912" y="577"/>
                  </a:cxn>
                  <a:cxn ang="0">
                    <a:pos x="727" y="647"/>
                  </a:cxn>
                  <a:cxn ang="0">
                    <a:pos x="548" y="718"/>
                  </a:cxn>
                  <a:cxn ang="0">
                    <a:pos x="380" y="794"/>
                  </a:cxn>
                  <a:cxn ang="0">
                    <a:pos x="228" y="876"/>
                  </a:cxn>
                  <a:cxn ang="0">
                    <a:pos x="92" y="958"/>
                  </a:cxn>
                  <a:cxn ang="0">
                    <a:pos x="92" y="958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1961"/>
                      <a:invGamma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1" name="Freeform 7"/>
              <p:cNvSpPr>
                <a:spLocks/>
              </p:cNvSpPr>
              <p:nvPr/>
            </p:nvSpPr>
            <p:spPr bwMode="hidden">
              <a:xfrm>
                <a:off x="2748" y="2230"/>
                <a:ext cx="3007" cy="2085"/>
              </a:xfrm>
              <a:custGeom>
                <a:avLst/>
                <a:gdLst/>
                <a:ahLst/>
                <a:cxnLst>
                  <a:cxn ang="0">
                    <a:pos x="1433" y="474"/>
                  </a:cxn>
                  <a:cxn ang="0">
                    <a:pos x="1460" y="528"/>
                  </a:cxn>
                  <a:cxn ang="0">
                    <a:pos x="1541" y="593"/>
                  </a:cxn>
                  <a:cxn ang="0">
                    <a:pos x="1715" y="670"/>
                  </a:cxn>
                  <a:cxn ang="0">
                    <a:pos x="1927" y="735"/>
                  </a:cxn>
                  <a:cxn ang="0">
                    <a:pos x="2155" y="789"/>
                  </a:cxn>
                  <a:cxn ang="0">
                    <a:pos x="2372" y="849"/>
                  </a:cxn>
                  <a:cxn ang="0">
                    <a:pos x="2551" y="920"/>
                  </a:cxn>
                  <a:cxn ang="0">
                    <a:pos x="2638" y="980"/>
                  </a:cxn>
                  <a:cxn ang="0">
                    <a:pos x="2676" y="1029"/>
                  </a:cxn>
                  <a:cxn ang="0">
                    <a:pos x="2681" y="1083"/>
                  </a:cxn>
                  <a:cxn ang="0">
                    <a:pos x="2665" y="1127"/>
                  </a:cxn>
                  <a:cxn ang="0">
                    <a:pos x="2616" y="1170"/>
                  </a:cxn>
                  <a:cxn ang="0">
                    <a:pos x="2545" y="1208"/>
                  </a:cxn>
                  <a:cxn ang="0">
                    <a:pos x="2448" y="1241"/>
                  </a:cxn>
                  <a:cxn ang="0">
                    <a:pos x="2328" y="1274"/>
                  </a:cxn>
                  <a:cxn ang="0">
                    <a:pos x="2106" y="1328"/>
                  </a:cxn>
                  <a:cxn ang="0">
                    <a:pos x="1742" y="1421"/>
                  </a:cxn>
                  <a:cxn ang="0">
                    <a:pos x="1308" y="1540"/>
                  </a:cxn>
                  <a:cxn ang="0">
                    <a:pos x="820" y="1709"/>
                  </a:cxn>
                  <a:cxn ang="0">
                    <a:pos x="282" y="1943"/>
                  </a:cxn>
                  <a:cxn ang="0">
                    <a:pos x="152" y="2085"/>
                  </a:cxn>
                  <a:cxn ang="0">
                    <a:pos x="386" y="1992"/>
                  </a:cxn>
                  <a:cxn ang="0">
                    <a:pos x="700" y="1834"/>
                  </a:cxn>
                  <a:cxn ang="0">
                    <a:pos x="1064" y="1693"/>
                  </a:cxn>
                  <a:cxn ang="0">
                    <a:pos x="1661" y="1497"/>
                  </a:cxn>
                  <a:cxn ang="0">
                    <a:pos x="1845" y="1442"/>
                  </a:cxn>
                  <a:cxn ang="0">
                    <a:pos x="2252" y="1339"/>
                  </a:cxn>
                  <a:cxn ang="0">
                    <a:pos x="2551" y="1263"/>
                  </a:cxn>
                  <a:cxn ang="0">
                    <a:pos x="2730" y="1214"/>
                  </a:cxn>
                  <a:cxn ang="0">
                    <a:pos x="2876" y="1170"/>
                  </a:cxn>
                  <a:cxn ang="0">
                    <a:pos x="2974" y="1132"/>
                  </a:cxn>
                  <a:cxn ang="0">
                    <a:pos x="3007" y="871"/>
                  </a:cxn>
                  <a:cxn ang="0">
                    <a:pos x="2860" y="844"/>
                  </a:cxn>
                  <a:cxn ang="0">
                    <a:pos x="2670" y="806"/>
                  </a:cxn>
                  <a:cxn ang="0">
                    <a:pos x="2458" y="757"/>
                  </a:cxn>
                  <a:cxn ang="0">
                    <a:pos x="2138" y="670"/>
                  </a:cxn>
                  <a:cxn ang="0">
                    <a:pos x="1959" y="604"/>
                  </a:cxn>
                  <a:cxn ang="0">
                    <a:pos x="1824" y="534"/>
                  </a:cxn>
                  <a:cxn ang="0">
                    <a:pos x="1769" y="474"/>
                  </a:cxn>
                  <a:cxn ang="0">
                    <a:pos x="1753" y="436"/>
                  </a:cxn>
                  <a:cxn ang="0">
                    <a:pos x="1780" y="381"/>
                  </a:cxn>
                  <a:cxn ang="0">
                    <a:pos x="1862" y="316"/>
                  </a:cxn>
                  <a:cxn ang="0">
                    <a:pos x="1986" y="267"/>
                  </a:cxn>
                  <a:cxn ang="0">
                    <a:pos x="2149" y="229"/>
                  </a:cxn>
                  <a:cxn ang="0">
                    <a:pos x="2431" y="180"/>
                  </a:cxn>
                  <a:cxn ang="0">
                    <a:pos x="2827" y="125"/>
                  </a:cxn>
                  <a:cxn ang="0">
                    <a:pos x="3007" y="87"/>
                  </a:cxn>
                  <a:cxn ang="0">
                    <a:pos x="2909" y="22"/>
                  </a:cxn>
                  <a:cxn ang="0">
                    <a:pos x="2676" y="66"/>
                  </a:cxn>
                  <a:cxn ang="0">
                    <a:pos x="2285" y="120"/>
                  </a:cxn>
                  <a:cxn ang="0">
                    <a:pos x="2030" y="158"/>
                  </a:cxn>
                  <a:cxn ang="0">
                    <a:pos x="1791" y="202"/>
                  </a:cxn>
                  <a:cxn ang="0">
                    <a:pos x="1601" y="261"/>
                  </a:cxn>
                  <a:cxn ang="0">
                    <a:pos x="1471" y="338"/>
                  </a:cxn>
                  <a:cxn ang="0">
                    <a:pos x="1438" y="387"/>
                  </a:cxn>
                  <a:cxn ang="0">
                    <a:pos x="1427" y="441"/>
                  </a:cxn>
                </a:cxnLst>
                <a:rect l="0" t="0" r="r" b="b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2" name="Freeform 8"/>
              <p:cNvSpPr>
                <a:spLocks/>
              </p:cNvSpPr>
              <p:nvPr/>
            </p:nvSpPr>
            <p:spPr bwMode="hidden">
              <a:xfrm>
                <a:off x="4501" y="2317"/>
                <a:ext cx="1248" cy="539"/>
              </a:xfrm>
              <a:custGeom>
                <a:avLst/>
                <a:gdLst/>
                <a:ahLst/>
                <a:cxnLst>
                  <a:cxn ang="0">
                    <a:pos x="0" y="332"/>
                  </a:cxn>
                  <a:cxn ang="0">
                    <a:pos x="0" y="360"/>
                  </a:cxn>
                  <a:cxn ang="0">
                    <a:pos x="5" y="387"/>
                  </a:cxn>
                  <a:cxn ang="0">
                    <a:pos x="27" y="414"/>
                  </a:cxn>
                  <a:cxn ang="0">
                    <a:pos x="54" y="436"/>
                  </a:cxn>
                  <a:cxn ang="0">
                    <a:pos x="92" y="463"/>
                  </a:cxn>
                  <a:cxn ang="0">
                    <a:pos x="141" y="490"/>
                  </a:cxn>
                  <a:cxn ang="0">
                    <a:pos x="195" y="512"/>
                  </a:cxn>
                  <a:cxn ang="0">
                    <a:pos x="255" y="539"/>
                  </a:cxn>
                  <a:cxn ang="0">
                    <a:pos x="212" y="517"/>
                  </a:cxn>
                  <a:cxn ang="0">
                    <a:pos x="179" y="490"/>
                  </a:cxn>
                  <a:cxn ang="0">
                    <a:pos x="157" y="468"/>
                  </a:cxn>
                  <a:cxn ang="0">
                    <a:pos x="141" y="447"/>
                  </a:cxn>
                  <a:cxn ang="0">
                    <a:pos x="136" y="425"/>
                  </a:cxn>
                  <a:cxn ang="0">
                    <a:pos x="136" y="403"/>
                  </a:cxn>
                  <a:cxn ang="0">
                    <a:pos x="141" y="381"/>
                  </a:cxn>
                  <a:cxn ang="0">
                    <a:pos x="157" y="365"/>
                  </a:cxn>
                  <a:cxn ang="0">
                    <a:pos x="179" y="343"/>
                  </a:cxn>
                  <a:cxn ang="0">
                    <a:pos x="201" y="327"/>
                  </a:cxn>
                  <a:cxn ang="0">
                    <a:pos x="266" y="294"/>
                  </a:cxn>
                  <a:cxn ang="0">
                    <a:pos x="353" y="262"/>
                  </a:cxn>
                  <a:cxn ang="0">
                    <a:pos x="445" y="234"/>
                  </a:cxn>
                  <a:cxn ang="0">
                    <a:pos x="554" y="213"/>
                  </a:cxn>
                  <a:cxn ang="0">
                    <a:pos x="662" y="191"/>
                  </a:cxn>
                  <a:cxn ang="0">
                    <a:pos x="890" y="153"/>
                  </a:cxn>
                  <a:cxn ang="0">
                    <a:pos x="993" y="136"/>
                  </a:cxn>
                  <a:cxn ang="0">
                    <a:pos x="1091" y="120"/>
                  </a:cxn>
                  <a:cxn ang="0">
                    <a:pos x="1178" y="115"/>
                  </a:cxn>
                  <a:cxn ang="0">
                    <a:pos x="1248" y="104"/>
                  </a:cxn>
                  <a:cxn ang="0">
                    <a:pos x="1248" y="0"/>
                  </a:cxn>
                  <a:cxn ang="0">
                    <a:pos x="1161" y="22"/>
                  </a:cxn>
                  <a:cxn ang="0">
                    <a:pos x="1069" y="38"/>
                  </a:cxn>
                  <a:cxn ang="0">
                    <a:pos x="874" y="71"/>
                  </a:cxn>
                  <a:cxn ang="0">
                    <a:pos x="673" y="93"/>
                  </a:cxn>
                  <a:cxn ang="0">
                    <a:pos x="483" y="126"/>
                  </a:cxn>
                  <a:cxn ang="0">
                    <a:pos x="391" y="142"/>
                  </a:cxn>
                  <a:cxn ang="0">
                    <a:pos x="309" y="158"/>
                  </a:cxn>
                  <a:cxn ang="0">
                    <a:pos x="228" y="180"/>
                  </a:cxn>
                  <a:cxn ang="0">
                    <a:pos x="163" y="202"/>
                  </a:cxn>
                  <a:cxn ang="0">
                    <a:pos x="103" y="229"/>
                  </a:cxn>
                  <a:cxn ang="0">
                    <a:pos x="54" y="256"/>
                  </a:cxn>
                  <a:cxn ang="0">
                    <a:pos x="22" y="294"/>
                  </a:cxn>
                  <a:cxn ang="0">
                    <a:pos x="0" y="332"/>
                  </a:cxn>
                  <a:cxn ang="0">
                    <a:pos x="0" y="332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7843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  <p:sp>
          <p:nvSpPr>
            <p:cNvPr id="6" name="Freeform 9"/>
            <p:cNvSpPr>
              <a:spLocks/>
            </p:cNvSpPr>
            <p:nvPr/>
          </p:nvSpPr>
          <p:spPr bwMode="hidden">
            <a:xfrm>
              <a:off x="3322" y="1341"/>
              <a:ext cx="1825" cy="1537"/>
            </a:xfrm>
            <a:custGeom>
              <a:avLst/>
              <a:gdLst/>
              <a:ahLst/>
              <a:cxnLst>
                <a:cxn ang="0">
                  <a:pos x="982" y="1061"/>
                </a:cxn>
                <a:cxn ang="0">
                  <a:pos x="1357" y="1012"/>
                </a:cxn>
                <a:cxn ang="0">
                  <a:pos x="1666" y="957"/>
                </a:cxn>
                <a:cxn ang="0">
                  <a:pos x="1916" y="897"/>
                </a:cxn>
                <a:cxn ang="0">
                  <a:pos x="2100" y="832"/>
                </a:cxn>
                <a:cxn ang="0">
                  <a:pos x="2220" y="756"/>
                </a:cxn>
                <a:cxn ang="0">
                  <a:pos x="2285" y="669"/>
                </a:cxn>
                <a:cxn ang="0">
                  <a:pos x="2290" y="560"/>
                </a:cxn>
                <a:cxn ang="0">
                  <a:pos x="2241" y="457"/>
                </a:cxn>
                <a:cxn ang="0">
                  <a:pos x="2144" y="364"/>
                </a:cxn>
                <a:cxn ang="0">
                  <a:pos x="2008" y="277"/>
                </a:cxn>
                <a:cxn ang="0">
                  <a:pos x="1769" y="157"/>
                </a:cxn>
                <a:cxn ang="0">
                  <a:pos x="1612" y="92"/>
                </a:cxn>
                <a:cxn ang="0">
                  <a:pos x="1476" y="43"/>
                </a:cxn>
                <a:cxn ang="0">
                  <a:pos x="1384" y="10"/>
                </a:cxn>
                <a:cxn ang="0">
                  <a:pos x="1346" y="0"/>
                </a:cxn>
                <a:cxn ang="0">
                  <a:pos x="1655" y="119"/>
                </a:cxn>
                <a:cxn ang="0">
                  <a:pos x="1948" y="255"/>
                </a:cxn>
                <a:cxn ang="0">
                  <a:pos x="2068" y="326"/>
                </a:cxn>
                <a:cxn ang="0">
                  <a:pos x="2171" y="402"/>
                </a:cxn>
                <a:cxn ang="0">
                  <a:pos x="2236" y="478"/>
                </a:cxn>
                <a:cxn ang="0">
                  <a:pos x="2263" y="560"/>
                </a:cxn>
                <a:cxn ang="0">
                  <a:pos x="2241" y="636"/>
                </a:cxn>
                <a:cxn ang="0">
                  <a:pos x="2171" y="702"/>
                </a:cxn>
                <a:cxn ang="0">
                  <a:pos x="2062" y="756"/>
                </a:cxn>
                <a:cxn ang="0">
                  <a:pos x="1921" y="800"/>
                </a:cxn>
                <a:cxn ang="0">
                  <a:pos x="1748" y="843"/>
                </a:cxn>
                <a:cxn ang="0">
                  <a:pos x="1351" y="908"/>
                </a:cxn>
                <a:cxn ang="0">
                  <a:pos x="923" y="968"/>
                </a:cxn>
                <a:cxn ang="0">
                  <a:pos x="521" y="1028"/>
                </a:cxn>
                <a:cxn ang="0">
                  <a:pos x="353" y="1066"/>
                </a:cxn>
                <a:cxn ang="0">
                  <a:pos x="206" y="1104"/>
                </a:cxn>
                <a:cxn ang="0">
                  <a:pos x="92" y="1148"/>
                </a:cxn>
                <a:cxn ang="0">
                  <a:pos x="22" y="1202"/>
                </a:cxn>
                <a:cxn ang="0">
                  <a:pos x="0" y="1262"/>
                </a:cxn>
                <a:cxn ang="0">
                  <a:pos x="27" y="1327"/>
                </a:cxn>
                <a:cxn ang="0">
                  <a:pos x="98" y="1382"/>
                </a:cxn>
                <a:cxn ang="0">
                  <a:pos x="196" y="1425"/>
                </a:cxn>
                <a:cxn ang="0">
                  <a:pos x="326" y="1469"/>
                </a:cxn>
                <a:cxn ang="0">
                  <a:pos x="217" y="1414"/>
                </a:cxn>
                <a:cxn ang="0">
                  <a:pos x="147" y="1360"/>
                </a:cxn>
                <a:cxn ang="0">
                  <a:pos x="120" y="1306"/>
                </a:cxn>
                <a:cxn ang="0">
                  <a:pos x="141" y="1257"/>
                </a:cxn>
                <a:cxn ang="0">
                  <a:pos x="212" y="1208"/>
                </a:cxn>
                <a:cxn ang="0">
                  <a:pos x="342" y="1164"/>
                </a:cxn>
                <a:cxn ang="0">
                  <a:pos x="527" y="1121"/>
                </a:cxn>
                <a:cxn ang="0">
                  <a:pos x="771" y="1088"/>
                </a:cxn>
              </a:cxnLst>
              <a:rect l="0" t="0" r="r" b="b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7" name="Freeform 10"/>
            <p:cNvSpPr>
              <a:spLocks/>
            </p:cNvSpPr>
            <p:nvPr/>
          </p:nvSpPr>
          <p:spPr bwMode="hidden">
            <a:xfrm>
              <a:off x="0" y="0"/>
              <a:ext cx="5758" cy="17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906"/>
                </a:cxn>
                <a:cxn ang="0">
                  <a:pos x="5740" y="1906"/>
                </a:cxn>
                <a:cxn ang="0">
                  <a:pos x="574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</p:grpSp>
      <p:sp>
        <p:nvSpPr>
          <p:cNvPr id="46091" name="Rectangle 11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736725"/>
            <a:ext cx="7772400" cy="1920875"/>
          </a:xfrm>
        </p:spPr>
        <p:txBody>
          <a:bodyPr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6092" name="Rectangle 12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3" name="Rectangle 13"/>
          <p:cNvSpPr>
            <a:spLocks noGrp="1" noChangeArrowheads="1"/>
          </p:cNvSpPr>
          <p:nvPr>
            <p:ph type="dt" sz="quarter" idx="10"/>
          </p:nvPr>
        </p:nvSpPr>
        <p:spPr>
          <a:xfrm>
            <a:off x="457200" y="624840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" name="Rectangle 14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5157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" name="Rectangle 1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5475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F240A7-A0E8-48D3-B701-FDC864C6105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D55FB9-38CA-4283-8E03-3208F7D28AA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8E4CA1-517B-4DA6-9EAB-EA25D28E811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3DEB06-D47C-4DB0-A888-F6FABD7FEBC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B87A45-0EC5-4B82-9946-FE5906BD953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3F30D0-9CE0-465F-9E2B-25D83A0E6E8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CCB266-7E7F-4A5A-A76E-34F98C30161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A51618-3BCB-4C17-9069-1747534B735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30D05-E312-450B-B4C0-094D84F396D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7EC8B9-FFE1-4F9B-B16B-0D6F82D0DF8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4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D1BA01-03A6-4D8A-AFB3-7114CBB19D3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334D10-302B-428E-9181-6B98FACD418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5157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fld id="{45BFB2E9-82CC-4C20-BE90-044BEE83FAD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grpSp>
        <p:nvGrpSpPr>
          <p:cNvPr id="1028" name="Group 4"/>
          <p:cNvGrpSpPr>
            <a:grpSpLocks/>
          </p:cNvGrpSpPr>
          <p:nvPr/>
        </p:nvGrpSpPr>
        <p:grpSpPr bwMode="auto">
          <a:xfrm>
            <a:off x="0" y="0"/>
            <a:ext cx="9140825" cy="6850063"/>
            <a:chOff x="0" y="0"/>
            <a:chExt cx="5758" cy="4315"/>
          </a:xfrm>
        </p:grpSpPr>
        <p:grpSp>
          <p:nvGrpSpPr>
            <p:cNvPr id="1032" name="Group 5"/>
            <p:cNvGrpSpPr>
              <a:grpSpLocks/>
            </p:cNvGrpSpPr>
            <p:nvPr userDrawn="1"/>
          </p:nvGrpSpPr>
          <p:grpSpPr bwMode="auto">
            <a:xfrm>
              <a:off x="1728" y="2230"/>
              <a:ext cx="4027" cy="2085"/>
              <a:chOff x="1728" y="2230"/>
              <a:chExt cx="4027" cy="2085"/>
            </a:xfrm>
          </p:grpSpPr>
          <p:sp>
            <p:nvSpPr>
              <p:cNvPr id="45062" name="Freeform 6"/>
              <p:cNvSpPr>
                <a:spLocks/>
              </p:cNvSpPr>
              <p:nvPr/>
            </p:nvSpPr>
            <p:spPr bwMode="hidden">
              <a:xfrm>
                <a:off x="1728" y="2644"/>
                <a:ext cx="2882" cy="1671"/>
              </a:xfrm>
              <a:custGeom>
                <a:avLst/>
                <a:gdLst/>
                <a:ahLst/>
                <a:cxnLst>
                  <a:cxn ang="0">
                    <a:pos x="2740" y="528"/>
                  </a:cxn>
                  <a:cxn ang="0">
                    <a:pos x="2632" y="484"/>
                  </a:cxn>
                  <a:cxn ang="0">
                    <a:pos x="2480" y="424"/>
                  </a:cxn>
                  <a:cxn ang="0">
                    <a:pos x="2203" y="343"/>
                  </a:cxn>
                  <a:cxn ang="0">
                    <a:pos x="1970" y="277"/>
                  </a:cxn>
                  <a:cxn ang="0">
                    <a:pos x="1807" y="212"/>
                  </a:cxn>
                  <a:cxn ang="0">
                    <a:pos x="1693" y="152"/>
                  </a:cxn>
                  <a:cxn ang="0">
                    <a:pos x="1628" y="103"/>
                  </a:cxn>
                  <a:cxn ang="0">
                    <a:pos x="1590" y="60"/>
                  </a:cxn>
                  <a:cxn ang="0">
                    <a:pos x="1579" y="27"/>
                  </a:cxn>
                  <a:cxn ang="0">
                    <a:pos x="1585" y="0"/>
                  </a:cxn>
                  <a:cxn ang="0">
                    <a:pos x="1557" y="49"/>
                  </a:cxn>
                  <a:cxn ang="0">
                    <a:pos x="1568" y="98"/>
                  </a:cxn>
                  <a:cxn ang="0">
                    <a:pos x="1617" y="141"/>
                  </a:cxn>
                  <a:cxn ang="0">
                    <a:pos x="1688" y="185"/>
                  </a:cxn>
                  <a:cxn ang="0">
                    <a:pos x="1791" y="228"/>
                  </a:cxn>
                  <a:cxn ang="0">
                    <a:pos x="2040" y="310"/>
                  </a:cxn>
                  <a:cxn ang="0">
                    <a:pos x="2285" y="381"/>
                  </a:cxn>
                  <a:cxn ang="0">
                    <a:pos x="2464" y="435"/>
                  </a:cxn>
                  <a:cxn ang="0">
                    <a:pos x="2605" y="484"/>
                  </a:cxn>
                  <a:cxn ang="0">
                    <a:pos x="2708" y="528"/>
                  </a:cxn>
                  <a:cxn ang="0">
                    <a:pos x="2768" y="560"/>
                  </a:cxn>
                  <a:cxn ang="0">
                    <a:pos x="2795" y="593"/>
                  </a:cxn>
                  <a:cxn ang="0">
                    <a:pos x="2795" y="642"/>
                  </a:cxn>
                  <a:cxn ang="0">
                    <a:pos x="2762" y="691"/>
                  </a:cxn>
                  <a:cxn ang="0">
                    <a:pos x="2692" y="735"/>
                  </a:cxn>
                  <a:cxn ang="0">
                    <a:pos x="2589" y="778"/>
                  </a:cxn>
                  <a:cxn ang="0">
                    <a:pos x="2458" y="822"/>
                  </a:cxn>
                  <a:cxn ang="0">
                    <a:pos x="2301" y="865"/>
                  </a:cxn>
                  <a:cxn ang="0">
                    <a:pos x="2030" y="930"/>
                  </a:cxn>
                  <a:cxn ang="0">
                    <a:pos x="1606" y="1034"/>
                  </a:cxn>
                  <a:cxn ang="0">
                    <a:pos x="1145" y="1164"/>
                  </a:cxn>
                  <a:cxn ang="0">
                    <a:pos x="673" y="1328"/>
                  </a:cxn>
                  <a:cxn ang="0">
                    <a:pos x="217" y="1545"/>
                  </a:cxn>
                  <a:cxn ang="0">
                    <a:pos x="353" y="1671"/>
                  </a:cxn>
                  <a:cxn ang="0">
                    <a:pos x="754" y="1469"/>
                  </a:cxn>
                  <a:cxn ang="0">
                    <a:pos x="1145" y="1311"/>
                  </a:cxn>
                  <a:cxn ang="0">
                    <a:pos x="1519" y="1186"/>
                  </a:cxn>
                  <a:cxn ang="0">
                    <a:pos x="1861" y="1083"/>
                  </a:cxn>
                  <a:cxn ang="0">
                    <a:pos x="2165" y="1007"/>
                  </a:cxn>
                  <a:cxn ang="0">
                    <a:pos x="2426" y="947"/>
                  </a:cxn>
                  <a:cxn ang="0">
                    <a:pos x="2626" y="892"/>
                  </a:cxn>
                  <a:cxn ang="0">
                    <a:pos x="2762" y="838"/>
                  </a:cxn>
                  <a:cxn ang="0">
                    <a:pos x="2827" y="794"/>
                  </a:cxn>
                  <a:cxn ang="0">
                    <a:pos x="2865" y="745"/>
                  </a:cxn>
                  <a:cxn ang="0">
                    <a:pos x="2882" y="702"/>
                  </a:cxn>
                  <a:cxn ang="0">
                    <a:pos x="2854" y="620"/>
                  </a:cxn>
                  <a:cxn ang="0">
                    <a:pos x="2800" y="560"/>
                  </a:cxn>
                  <a:cxn ang="0">
                    <a:pos x="2773" y="544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45063" name="Freeform 7"/>
              <p:cNvSpPr>
                <a:spLocks/>
              </p:cNvSpPr>
              <p:nvPr/>
            </p:nvSpPr>
            <p:spPr bwMode="hidden">
              <a:xfrm>
                <a:off x="4170" y="2671"/>
                <a:ext cx="1259" cy="811"/>
              </a:xfrm>
              <a:custGeom>
                <a:avLst/>
                <a:gdLst/>
                <a:ahLst/>
                <a:cxnLst>
                  <a:cxn ang="0">
                    <a:pos x="1259" y="615"/>
                  </a:cxn>
                  <a:cxn ang="0">
                    <a:pos x="1248" y="588"/>
                  </a:cxn>
                  <a:cxn ang="0">
                    <a:pos x="1237" y="566"/>
                  </a:cxn>
                  <a:cxn ang="0">
                    <a:pos x="1216" y="539"/>
                  </a:cxn>
                  <a:cxn ang="0">
                    <a:pos x="1188" y="517"/>
                  </a:cxn>
                  <a:cxn ang="0">
                    <a:pos x="1123" y="479"/>
                  </a:cxn>
                  <a:cxn ang="0">
                    <a:pos x="1042" y="441"/>
                  </a:cxn>
                  <a:cxn ang="0">
                    <a:pos x="944" y="408"/>
                  </a:cxn>
                  <a:cxn ang="0">
                    <a:pos x="841" y="381"/>
                  </a:cxn>
                  <a:cxn ang="0">
                    <a:pos x="727" y="348"/>
                  </a:cxn>
                  <a:cxn ang="0">
                    <a:pos x="613" y="321"/>
                  </a:cxn>
                  <a:cxn ang="0">
                    <a:pos x="499" y="294"/>
                  </a:cxn>
                  <a:cxn ang="0">
                    <a:pos x="391" y="261"/>
                  </a:cxn>
                  <a:cxn ang="0">
                    <a:pos x="288" y="229"/>
                  </a:cxn>
                  <a:cxn ang="0">
                    <a:pos x="195" y="196"/>
                  </a:cxn>
                  <a:cxn ang="0">
                    <a:pos x="119" y="152"/>
                  </a:cxn>
                  <a:cxn ang="0">
                    <a:pos x="54" y="109"/>
                  </a:cxn>
                  <a:cxn ang="0">
                    <a:pos x="33" y="87"/>
                  </a:cxn>
                  <a:cxn ang="0">
                    <a:pos x="16" y="60"/>
                  </a:cxn>
                  <a:cxn ang="0">
                    <a:pos x="5" y="33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11"/>
                  </a:cxn>
                  <a:cxn ang="0">
                    <a:pos x="0" y="38"/>
                  </a:cxn>
                  <a:cxn ang="0">
                    <a:pos x="5" y="60"/>
                  </a:cxn>
                  <a:cxn ang="0">
                    <a:pos x="16" y="87"/>
                  </a:cxn>
                  <a:cxn ang="0">
                    <a:pos x="33" y="114"/>
                  </a:cxn>
                  <a:cxn ang="0">
                    <a:pos x="54" y="142"/>
                  </a:cxn>
                  <a:cxn ang="0">
                    <a:pos x="87" y="174"/>
                  </a:cxn>
                  <a:cxn ang="0">
                    <a:pos x="125" y="207"/>
                  </a:cxn>
                  <a:cxn ang="0">
                    <a:pos x="179" y="240"/>
                  </a:cxn>
                  <a:cxn ang="0">
                    <a:pos x="244" y="278"/>
                  </a:cxn>
                  <a:cxn ang="0">
                    <a:pos x="326" y="310"/>
                  </a:cxn>
                  <a:cxn ang="0">
                    <a:pos x="418" y="348"/>
                  </a:cxn>
                  <a:cxn ang="0">
                    <a:pos x="526" y="381"/>
                  </a:cxn>
                  <a:cxn ang="0">
                    <a:pos x="657" y="414"/>
                  </a:cxn>
                  <a:cxn ang="0">
                    <a:pos x="749" y="435"/>
                  </a:cxn>
                  <a:cxn ang="0">
                    <a:pos x="830" y="463"/>
                  </a:cxn>
                  <a:cxn ang="0">
                    <a:pos x="901" y="490"/>
                  </a:cxn>
                  <a:cxn ang="0">
                    <a:pos x="966" y="512"/>
                  </a:cxn>
                  <a:cxn ang="0">
                    <a:pos x="1015" y="539"/>
                  </a:cxn>
                  <a:cxn ang="0">
                    <a:pos x="1053" y="566"/>
                  </a:cxn>
                  <a:cxn ang="0">
                    <a:pos x="1080" y="593"/>
                  </a:cxn>
                  <a:cxn ang="0">
                    <a:pos x="1102" y="620"/>
                  </a:cxn>
                  <a:cxn ang="0">
                    <a:pos x="1112" y="648"/>
                  </a:cxn>
                  <a:cxn ang="0">
                    <a:pos x="1118" y="675"/>
                  </a:cxn>
                  <a:cxn ang="0">
                    <a:pos x="1112" y="697"/>
                  </a:cxn>
                  <a:cxn ang="0">
                    <a:pos x="1096" y="724"/>
                  </a:cxn>
                  <a:cxn ang="0">
                    <a:pos x="1080" y="746"/>
                  </a:cxn>
                  <a:cxn ang="0">
                    <a:pos x="1053" y="767"/>
                  </a:cxn>
                  <a:cxn ang="0">
                    <a:pos x="1015" y="789"/>
                  </a:cxn>
                  <a:cxn ang="0">
                    <a:pos x="977" y="811"/>
                  </a:cxn>
                  <a:cxn ang="0">
                    <a:pos x="1047" y="789"/>
                  </a:cxn>
                  <a:cxn ang="0">
                    <a:pos x="1107" y="767"/>
                  </a:cxn>
                  <a:cxn ang="0">
                    <a:pos x="1156" y="746"/>
                  </a:cxn>
                  <a:cxn ang="0">
                    <a:pos x="1199" y="724"/>
                  </a:cxn>
                  <a:cxn ang="0">
                    <a:pos x="1226" y="702"/>
                  </a:cxn>
                  <a:cxn ang="0">
                    <a:pos x="1248" y="675"/>
                  </a:cxn>
                  <a:cxn ang="0">
                    <a:pos x="1259" y="648"/>
                  </a:cxn>
                  <a:cxn ang="0">
                    <a:pos x="1259" y="615"/>
                  </a:cxn>
                  <a:cxn ang="0">
                    <a:pos x="1259" y="615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45064" name="Freeform 8"/>
              <p:cNvSpPr>
                <a:spLocks/>
              </p:cNvSpPr>
              <p:nvPr/>
            </p:nvSpPr>
            <p:spPr bwMode="hidden">
              <a:xfrm>
                <a:off x="2900" y="3346"/>
                <a:ext cx="2849" cy="969"/>
              </a:xfrm>
              <a:custGeom>
                <a:avLst/>
                <a:gdLst/>
                <a:ahLst/>
                <a:cxnLst>
                  <a:cxn ang="0">
                    <a:pos x="92" y="958"/>
                  </a:cxn>
                  <a:cxn ang="0">
                    <a:pos x="0" y="969"/>
                  </a:cxn>
                  <a:cxn ang="0">
                    <a:pos x="391" y="969"/>
                  </a:cxn>
                  <a:cxn ang="0">
                    <a:pos x="434" y="947"/>
                  </a:cxn>
                  <a:cxn ang="0">
                    <a:pos x="483" y="914"/>
                  </a:cxn>
                  <a:cxn ang="0">
                    <a:pos x="554" y="876"/>
                  </a:cxn>
                  <a:cxn ang="0">
                    <a:pos x="635" y="838"/>
                  </a:cxn>
                  <a:cxn ang="0">
                    <a:pos x="727" y="794"/>
                  </a:cxn>
                  <a:cxn ang="0">
                    <a:pos x="836" y="745"/>
                  </a:cxn>
                  <a:cxn ang="0">
                    <a:pos x="961" y="696"/>
                  </a:cxn>
                  <a:cxn ang="0">
                    <a:pos x="1102" y="642"/>
                  </a:cxn>
                  <a:cxn ang="0">
                    <a:pos x="1259" y="582"/>
                  </a:cxn>
                  <a:cxn ang="0">
                    <a:pos x="1433" y="522"/>
                  </a:cxn>
                  <a:cxn ang="0">
                    <a:pos x="1623" y="462"/>
                  </a:cxn>
                  <a:cxn ang="0">
                    <a:pos x="1829" y="403"/>
                  </a:cxn>
                  <a:cxn ang="0">
                    <a:pos x="2057" y="343"/>
                  </a:cxn>
                  <a:cxn ang="0">
                    <a:pos x="2301" y="283"/>
                  </a:cxn>
                  <a:cxn ang="0">
                    <a:pos x="2567" y="223"/>
                  </a:cxn>
                  <a:cxn ang="0">
                    <a:pos x="2849" y="163"/>
                  </a:cxn>
                  <a:cxn ang="0">
                    <a:pos x="2849" y="0"/>
                  </a:cxn>
                  <a:cxn ang="0">
                    <a:pos x="2817" y="16"/>
                  </a:cxn>
                  <a:cxn ang="0">
                    <a:pos x="2773" y="33"/>
                  </a:cxn>
                  <a:cxn ang="0">
                    <a:pos x="2719" y="54"/>
                  </a:cxn>
                  <a:cxn ang="0">
                    <a:pos x="2648" y="76"/>
                  </a:cxn>
                  <a:cxn ang="0">
                    <a:pos x="2572" y="98"/>
                  </a:cxn>
                  <a:cxn ang="0">
                    <a:pos x="2491" y="120"/>
                  </a:cxn>
                  <a:cxn ang="0">
                    <a:pos x="2399" y="147"/>
                  </a:cxn>
                  <a:cxn ang="0">
                    <a:pos x="2301" y="169"/>
                  </a:cxn>
                  <a:cxn ang="0">
                    <a:pos x="2095" y="223"/>
                  </a:cxn>
                  <a:cxn ang="0">
                    <a:pos x="1889" y="277"/>
                  </a:cxn>
                  <a:cxn ang="0">
                    <a:pos x="1688" y="326"/>
                  </a:cxn>
                  <a:cxn ang="0">
                    <a:pos x="1590" y="354"/>
                  </a:cxn>
                  <a:cxn ang="0">
                    <a:pos x="1503" y="381"/>
                  </a:cxn>
                  <a:cxn ang="0">
                    <a:pos x="1107" y="506"/>
                  </a:cxn>
                  <a:cxn ang="0">
                    <a:pos x="912" y="577"/>
                  </a:cxn>
                  <a:cxn ang="0">
                    <a:pos x="727" y="647"/>
                  </a:cxn>
                  <a:cxn ang="0">
                    <a:pos x="548" y="718"/>
                  </a:cxn>
                  <a:cxn ang="0">
                    <a:pos x="380" y="794"/>
                  </a:cxn>
                  <a:cxn ang="0">
                    <a:pos x="228" y="876"/>
                  </a:cxn>
                  <a:cxn ang="0">
                    <a:pos x="92" y="958"/>
                  </a:cxn>
                  <a:cxn ang="0">
                    <a:pos x="92" y="958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1961"/>
                      <a:invGamma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45065" name="Freeform 9"/>
              <p:cNvSpPr>
                <a:spLocks/>
              </p:cNvSpPr>
              <p:nvPr/>
            </p:nvSpPr>
            <p:spPr bwMode="hidden">
              <a:xfrm>
                <a:off x="2748" y="2230"/>
                <a:ext cx="3007" cy="2085"/>
              </a:xfrm>
              <a:custGeom>
                <a:avLst/>
                <a:gdLst/>
                <a:ahLst/>
                <a:cxnLst>
                  <a:cxn ang="0">
                    <a:pos x="1433" y="474"/>
                  </a:cxn>
                  <a:cxn ang="0">
                    <a:pos x="1460" y="528"/>
                  </a:cxn>
                  <a:cxn ang="0">
                    <a:pos x="1541" y="593"/>
                  </a:cxn>
                  <a:cxn ang="0">
                    <a:pos x="1715" y="670"/>
                  </a:cxn>
                  <a:cxn ang="0">
                    <a:pos x="1927" y="735"/>
                  </a:cxn>
                  <a:cxn ang="0">
                    <a:pos x="2155" y="789"/>
                  </a:cxn>
                  <a:cxn ang="0">
                    <a:pos x="2372" y="849"/>
                  </a:cxn>
                  <a:cxn ang="0">
                    <a:pos x="2551" y="920"/>
                  </a:cxn>
                  <a:cxn ang="0">
                    <a:pos x="2638" y="980"/>
                  </a:cxn>
                  <a:cxn ang="0">
                    <a:pos x="2676" y="1029"/>
                  </a:cxn>
                  <a:cxn ang="0">
                    <a:pos x="2681" y="1083"/>
                  </a:cxn>
                  <a:cxn ang="0">
                    <a:pos x="2665" y="1127"/>
                  </a:cxn>
                  <a:cxn ang="0">
                    <a:pos x="2616" y="1170"/>
                  </a:cxn>
                  <a:cxn ang="0">
                    <a:pos x="2545" y="1208"/>
                  </a:cxn>
                  <a:cxn ang="0">
                    <a:pos x="2448" y="1241"/>
                  </a:cxn>
                  <a:cxn ang="0">
                    <a:pos x="2328" y="1274"/>
                  </a:cxn>
                  <a:cxn ang="0">
                    <a:pos x="2106" y="1328"/>
                  </a:cxn>
                  <a:cxn ang="0">
                    <a:pos x="1742" y="1421"/>
                  </a:cxn>
                  <a:cxn ang="0">
                    <a:pos x="1308" y="1540"/>
                  </a:cxn>
                  <a:cxn ang="0">
                    <a:pos x="820" y="1709"/>
                  </a:cxn>
                  <a:cxn ang="0">
                    <a:pos x="282" y="1943"/>
                  </a:cxn>
                  <a:cxn ang="0">
                    <a:pos x="152" y="2085"/>
                  </a:cxn>
                  <a:cxn ang="0">
                    <a:pos x="386" y="1992"/>
                  </a:cxn>
                  <a:cxn ang="0">
                    <a:pos x="700" y="1834"/>
                  </a:cxn>
                  <a:cxn ang="0">
                    <a:pos x="1064" y="1693"/>
                  </a:cxn>
                  <a:cxn ang="0">
                    <a:pos x="1661" y="1497"/>
                  </a:cxn>
                  <a:cxn ang="0">
                    <a:pos x="1845" y="1442"/>
                  </a:cxn>
                  <a:cxn ang="0">
                    <a:pos x="2252" y="1339"/>
                  </a:cxn>
                  <a:cxn ang="0">
                    <a:pos x="2551" y="1263"/>
                  </a:cxn>
                  <a:cxn ang="0">
                    <a:pos x="2730" y="1214"/>
                  </a:cxn>
                  <a:cxn ang="0">
                    <a:pos x="2876" y="1170"/>
                  </a:cxn>
                  <a:cxn ang="0">
                    <a:pos x="2974" y="1132"/>
                  </a:cxn>
                  <a:cxn ang="0">
                    <a:pos x="3007" y="871"/>
                  </a:cxn>
                  <a:cxn ang="0">
                    <a:pos x="2860" y="844"/>
                  </a:cxn>
                  <a:cxn ang="0">
                    <a:pos x="2670" y="806"/>
                  </a:cxn>
                  <a:cxn ang="0">
                    <a:pos x="2458" y="757"/>
                  </a:cxn>
                  <a:cxn ang="0">
                    <a:pos x="2138" y="670"/>
                  </a:cxn>
                  <a:cxn ang="0">
                    <a:pos x="1959" y="604"/>
                  </a:cxn>
                  <a:cxn ang="0">
                    <a:pos x="1824" y="534"/>
                  </a:cxn>
                  <a:cxn ang="0">
                    <a:pos x="1769" y="474"/>
                  </a:cxn>
                  <a:cxn ang="0">
                    <a:pos x="1753" y="436"/>
                  </a:cxn>
                  <a:cxn ang="0">
                    <a:pos x="1780" y="381"/>
                  </a:cxn>
                  <a:cxn ang="0">
                    <a:pos x="1862" y="316"/>
                  </a:cxn>
                  <a:cxn ang="0">
                    <a:pos x="1986" y="267"/>
                  </a:cxn>
                  <a:cxn ang="0">
                    <a:pos x="2149" y="229"/>
                  </a:cxn>
                  <a:cxn ang="0">
                    <a:pos x="2431" y="180"/>
                  </a:cxn>
                  <a:cxn ang="0">
                    <a:pos x="2827" y="125"/>
                  </a:cxn>
                  <a:cxn ang="0">
                    <a:pos x="3007" y="87"/>
                  </a:cxn>
                  <a:cxn ang="0">
                    <a:pos x="2909" y="22"/>
                  </a:cxn>
                  <a:cxn ang="0">
                    <a:pos x="2676" y="66"/>
                  </a:cxn>
                  <a:cxn ang="0">
                    <a:pos x="2285" y="120"/>
                  </a:cxn>
                  <a:cxn ang="0">
                    <a:pos x="2030" y="158"/>
                  </a:cxn>
                  <a:cxn ang="0">
                    <a:pos x="1791" y="202"/>
                  </a:cxn>
                  <a:cxn ang="0">
                    <a:pos x="1601" y="261"/>
                  </a:cxn>
                  <a:cxn ang="0">
                    <a:pos x="1471" y="338"/>
                  </a:cxn>
                  <a:cxn ang="0">
                    <a:pos x="1438" y="387"/>
                  </a:cxn>
                  <a:cxn ang="0">
                    <a:pos x="1427" y="441"/>
                  </a:cxn>
                </a:cxnLst>
                <a:rect l="0" t="0" r="r" b="b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45066" name="Freeform 10"/>
              <p:cNvSpPr>
                <a:spLocks/>
              </p:cNvSpPr>
              <p:nvPr/>
            </p:nvSpPr>
            <p:spPr bwMode="hidden">
              <a:xfrm>
                <a:off x="4501" y="2317"/>
                <a:ext cx="1248" cy="539"/>
              </a:xfrm>
              <a:custGeom>
                <a:avLst/>
                <a:gdLst/>
                <a:ahLst/>
                <a:cxnLst>
                  <a:cxn ang="0">
                    <a:pos x="0" y="332"/>
                  </a:cxn>
                  <a:cxn ang="0">
                    <a:pos x="0" y="360"/>
                  </a:cxn>
                  <a:cxn ang="0">
                    <a:pos x="5" y="387"/>
                  </a:cxn>
                  <a:cxn ang="0">
                    <a:pos x="27" y="414"/>
                  </a:cxn>
                  <a:cxn ang="0">
                    <a:pos x="54" y="436"/>
                  </a:cxn>
                  <a:cxn ang="0">
                    <a:pos x="92" y="463"/>
                  </a:cxn>
                  <a:cxn ang="0">
                    <a:pos x="141" y="490"/>
                  </a:cxn>
                  <a:cxn ang="0">
                    <a:pos x="195" y="512"/>
                  </a:cxn>
                  <a:cxn ang="0">
                    <a:pos x="255" y="539"/>
                  </a:cxn>
                  <a:cxn ang="0">
                    <a:pos x="212" y="517"/>
                  </a:cxn>
                  <a:cxn ang="0">
                    <a:pos x="179" y="490"/>
                  </a:cxn>
                  <a:cxn ang="0">
                    <a:pos x="157" y="468"/>
                  </a:cxn>
                  <a:cxn ang="0">
                    <a:pos x="141" y="447"/>
                  </a:cxn>
                  <a:cxn ang="0">
                    <a:pos x="136" y="425"/>
                  </a:cxn>
                  <a:cxn ang="0">
                    <a:pos x="136" y="403"/>
                  </a:cxn>
                  <a:cxn ang="0">
                    <a:pos x="141" y="381"/>
                  </a:cxn>
                  <a:cxn ang="0">
                    <a:pos x="157" y="365"/>
                  </a:cxn>
                  <a:cxn ang="0">
                    <a:pos x="179" y="343"/>
                  </a:cxn>
                  <a:cxn ang="0">
                    <a:pos x="201" y="327"/>
                  </a:cxn>
                  <a:cxn ang="0">
                    <a:pos x="266" y="294"/>
                  </a:cxn>
                  <a:cxn ang="0">
                    <a:pos x="353" y="262"/>
                  </a:cxn>
                  <a:cxn ang="0">
                    <a:pos x="445" y="234"/>
                  </a:cxn>
                  <a:cxn ang="0">
                    <a:pos x="554" y="213"/>
                  </a:cxn>
                  <a:cxn ang="0">
                    <a:pos x="662" y="191"/>
                  </a:cxn>
                  <a:cxn ang="0">
                    <a:pos x="890" y="153"/>
                  </a:cxn>
                  <a:cxn ang="0">
                    <a:pos x="993" y="136"/>
                  </a:cxn>
                  <a:cxn ang="0">
                    <a:pos x="1091" y="120"/>
                  </a:cxn>
                  <a:cxn ang="0">
                    <a:pos x="1178" y="115"/>
                  </a:cxn>
                  <a:cxn ang="0">
                    <a:pos x="1248" y="104"/>
                  </a:cxn>
                  <a:cxn ang="0">
                    <a:pos x="1248" y="0"/>
                  </a:cxn>
                  <a:cxn ang="0">
                    <a:pos x="1161" y="22"/>
                  </a:cxn>
                  <a:cxn ang="0">
                    <a:pos x="1069" y="38"/>
                  </a:cxn>
                  <a:cxn ang="0">
                    <a:pos x="874" y="71"/>
                  </a:cxn>
                  <a:cxn ang="0">
                    <a:pos x="673" y="93"/>
                  </a:cxn>
                  <a:cxn ang="0">
                    <a:pos x="483" y="126"/>
                  </a:cxn>
                  <a:cxn ang="0">
                    <a:pos x="391" y="142"/>
                  </a:cxn>
                  <a:cxn ang="0">
                    <a:pos x="309" y="158"/>
                  </a:cxn>
                  <a:cxn ang="0">
                    <a:pos x="228" y="180"/>
                  </a:cxn>
                  <a:cxn ang="0">
                    <a:pos x="163" y="202"/>
                  </a:cxn>
                  <a:cxn ang="0">
                    <a:pos x="103" y="229"/>
                  </a:cxn>
                  <a:cxn ang="0">
                    <a:pos x="54" y="256"/>
                  </a:cxn>
                  <a:cxn ang="0">
                    <a:pos x="22" y="294"/>
                  </a:cxn>
                  <a:cxn ang="0">
                    <a:pos x="0" y="332"/>
                  </a:cxn>
                  <a:cxn ang="0">
                    <a:pos x="0" y="332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7843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  <p:sp>
          <p:nvSpPr>
            <p:cNvPr id="45067" name="Freeform 11"/>
            <p:cNvSpPr>
              <a:spLocks/>
            </p:cNvSpPr>
            <p:nvPr/>
          </p:nvSpPr>
          <p:spPr bwMode="hidden">
            <a:xfrm>
              <a:off x="3322" y="1341"/>
              <a:ext cx="1825" cy="1537"/>
            </a:xfrm>
            <a:custGeom>
              <a:avLst/>
              <a:gdLst/>
              <a:ahLst/>
              <a:cxnLst>
                <a:cxn ang="0">
                  <a:pos x="982" y="1061"/>
                </a:cxn>
                <a:cxn ang="0">
                  <a:pos x="1357" y="1012"/>
                </a:cxn>
                <a:cxn ang="0">
                  <a:pos x="1666" y="957"/>
                </a:cxn>
                <a:cxn ang="0">
                  <a:pos x="1916" y="897"/>
                </a:cxn>
                <a:cxn ang="0">
                  <a:pos x="2100" y="832"/>
                </a:cxn>
                <a:cxn ang="0">
                  <a:pos x="2220" y="756"/>
                </a:cxn>
                <a:cxn ang="0">
                  <a:pos x="2285" y="669"/>
                </a:cxn>
                <a:cxn ang="0">
                  <a:pos x="2290" y="560"/>
                </a:cxn>
                <a:cxn ang="0">
                  <a:pos x="2241" y="457"/>
                </a:cxn>
                <a:cxn ang="0">
                  <a:pos x="2144" y="364"/>
                </a:cxn>
                <a:cxn ang="0">
                  <a:pos x="2008" y="277"/>
                </a:cxn>
                <a:cxn ang="0">
                  <a:pos x="1769" y="157"/>
                </a:cxn>
                <a:cxn ang="0">
                  <a:pos x="1612" y="92"/>
                </a:cxn>
                <a:cxn ang="0">
                  <a:pos x="1476" y="43"/>
                </a:cxn>
                <a:cxn ang="0">
                  <a:pos x="1384" y="10"/>
                </a:cxn>
                <a:cxn ang="0">
                  <a:pos x="1346" y="0"/>
                </a:cxn>
                <a:cxn ang="0">
                  <a:pos x="1655" y="119"/>
                </a:cxn>
                <a:cxn ang="0">
                  <a:pos x="1948" y="255"/>
                </a:cxn>
                <a:cxn ang="0">
                  <a:pos x="2068" y="326"/>
                </a:cxn>
                <a:cxn ang="0">
                  <a:pos x="2171" y="402"/>
                </a:cxn>
                <a:cxn ang="0">
                  <a:pos x="2236" y="478"/>
                </a:cxn>
                <a:cxn ang="0">
                  <a:pos x="2263" y="560"/>
                </a:cxn>
                <a:cxn ang="0">
                  <a:pos x="2241" y="636"/>
                </a:cxn>
                <a:cxn ang="0">
                  <a:pos x="2171" y="702"/>
                </a:cxn>
                <a:cxn ang="0">
                  <a:pos x="2062" y="756"/>
                </a:cxn>
                <a:cxn ang="0">
                  <a:pos x="1921" y="800"/>
                </a:cxn>
                <a:cxn ang="0">
                  <a:pos x="1748" y="843"/>
                </a:cxn>
                <a:cxn ang="0">
                  <a:pos x="1351" y="908"/>
                </a:cxn>
                <a:cxn ang="0">
                  <a:pos x="923" y="968"/>
                </a:cxn>
                <a:cxn ang="0">
                  <a:pos x="521" y="1028"/>
                </a:cxn>
                <a:cxn ang="0">
                  <a:pos x="353" y="1066"/>
                </a:cxn>
                <a:cxn ang="0">
                  <a:pos x="206" y="1104"/>
                </a:cxn>
                <a:cxn ang="0">
                  <a:pos x="92" y="1148"/>
                </a:cxn>
                <a:cxn ang="0">
                  <a:pos x="22" y="1202"/>
                </a:cxn>
                <a:cxn ang="0">
                  <a:pos x="0" y="1262"/>
                </a:cxn>
                <a:cxn ang="0">
                  <a:pos x="27" y="1327"/>
                </a:cxn>
                <a:cxn ang="0">
                  <a:pos x="98" y="1382"/>
                </a:cxn>
                <a:cxn ang="0">
                  <a:pos x="196" y="1425"/>
                </a:cxn>
                <a:cxn ang="0">
                  <a:pos x="326" y="1469"/>
                </a:cxn>
                <a:cxn ang="0">
                  <a:pos x="217" y="1414"/>
                </a:cxn>
                <a:cxn ang="0">
                  <a:pos x="147" y="1360"/>
                </a:cxn>
                <a:cxn ang="0">
                  <a:pos x="120" y="1306"/>
                </a:cxn>
                <a:cxn ang="0">
                  <a:pos x="141" y="1257"/>
                </a:cxn>
                <a:cxn ang="0">
                  <a:pos x="212" y="1208"/>
                </a:cxn>
                <a:cxn ang="0">
                  <a:pos x="342" y="1164"/>
                </a:cxn>
                <a:cxn ang="0">
                  <a:pos x="527" y="1121"/>
                </a:cxn>
                <a:cxn ang="0">
                  <a:pos x="771" y="1088"/>
                </a:cxn>
              </a:cxnLst>
              <a:rect l="0" t="0" r="r" b="b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5068" name="Freeform 12"/>
            <p:cNvSpPr>
              <a:spLocks/>
            </p:cNvSpPr>
            <p:nvPr/>
          </p:nvSpPr>
          <p:spPr bwMode="hidden">
            <a:xfrm>
              <a:off x="0" y="0"/>
              <a:ext cx="5758" cy="17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906"/>
                </a:cxn>
                <a:cxn ang="0">
                  <a:pos x="5740" y="1906"/>
                </a:cxn>
                <a:cxn ang="0">
                  <a:pos x="574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</p:grpSp>
      <p:sp>
        <p:nvSpPr>
          <p:cNvPr id="45069" name="Rectangle 13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45070" name="Rectangle 1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5071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40" r:id="rId1"/>
    <p:sldLayoutId id="2147483730" r:id="rId2"/>
    <p:sldLayoutId id="2147483731" r:id="rId3"/>
    <p:sldLayoutId id="2147483732" r:id="rId4"/>
    <p:sldLayoutId id="2147483733" r:id="rId5"/>
    <p:sldLayoutId id="2147483734" r:id="rId6"/>
    <p:sldLayoutId id="2147483735" r:id="rId7"/>
    <p:sldLayoutId id="2147483736" r:id="rId8"/>
    <p:sldLayoutId id="2147483737" r:id="rId9"/>
    <p:sldLayoutId id="2147483738" r:id="rId10"/>
    <p:sldLayoutId id="2147483739" r:id="rId11"/>
    <p:sldLayoutId id="2147483741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://monitoringthefuture.org/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niaaa.nih.gov/publications/brochures-and-fact-sheets/alcohol-facts-and-statistics" TargetMode="Externa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v=svZcChJozac" TargetMode="Externa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cracked.com/video_18663_if-beer-commercials-were-honest.html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v=zXjANz9r5F0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/>
              <a:t>Alcohol</a:t>
            </a:r>
          </a:p>
        </p:txBody>
      </p:sp>
      <p:sp>
        <p:nvSpPr>
          <p:cNvPr id="55299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/>
              <a:t>See Monitoring the Future for Prevalence Rates</a:t>
            </a:r>
          </a:p>
          <a:p>
            <a:pPr eaLnBrk="1" hangingPunct="1">
              <a:defRPr/>
            </a:pPr>
            <a:r>
              <a:rPr lang="en-US" dirty="0">
                <a:hlinkClick r:id="rId2"/>
              </a:rPr>
              <a:t>http://monitoringthefuture.org/</a:t>
            </a:r>
            <a:endParaRPr lang="en-US" dirty="0"/>
          </a:p>
          <a:p>
            <a:pPr eaLnBrk="1" hangingPunct="1">
              <a:defRPr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52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52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552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298" grpId="0"/>
      <p:bldP spid="55299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453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</p:spTree>
  </p:cSld>
  <p:clrMapOvr>
    <a:masterClrMapping/>
  </p:clrMapOvr>
  <p:transition>
    <p:blinds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/>
              <a:t>Action at the neuronal level</a:t>
            </a:r>
          </a:p>
        </p:txBody>
      </p:sp>
      <p:sp>
        <p:nvSpPr>
          <p:cNvPr id="634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 eaLnBrk="1" hangingPunct="1">
              <a:defRPr/>
            </a:pPr>
            <a:r>
              <a:rPr lang="en-US" dirty="0"/>
              <a:t>Alcohol effects are widespread</a:t>
            </a:r>
          </a:p>
          <a:p>
            <a:pPr marL="609600" indent="-609600" eaLnBrk="1" hangingPunct="1">
              <a:defRPr/>
            </a:pPr>
            <a:r>
              <a:rPr lang="en-US" dirty="0"/>
              <a:t>It can act within neurons to stimulate or inhibit enzymes</a:t>
            </a:r>
          </a:p>
          <a:p>
            <a:pPr marL="609600" indent="-609600" eaLnBrk="1" hangingPunct="1">
              <a:defRPr/>
            </a:pPr>
            <a:r>
              <a:rPr lang="en-US" dirty="0"/>
              <a:t>Not clear if it acts at certain receptors or if one of its products does </a:t>
            </a:r>
          </a:p>
          <a:p>
            <a:pPr marL="609600" indent="-609600" eaLnBrk="1" hangingPunct="1">
              <a:defRPr/>
            </a:pPr>
            <a:endParaRPr lang="en-US" dirty="0"/>
          </a:p>
          <a:p>
            <a:pPr marL="990600" lvl="1" indent="-533400" eaLnBrk="1" hangingPunct="1">
              <a:defRPr/>
            </a:pPr>
            <a:endParaRPr lang="en-US" dirty="0"/>
          </a:p>
          <a:p>
            <a:pPr marL="609600" indent="-609600" eaLnBrk="1" hangingPunct="1">
              <a:defRPr/>
            </a:pPr>
            <a:endParaRPr lang="en-US" dirty="0"/>
          </a:p>
          <a:p>
            <a:pPr marL="609600" indent="-609600" eaLnBrk="1" hangingPunct="1">
              <a:defRPr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491" grpId="0" build="p" bldLvl="3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sz="4000"/>
              <a:t>Genetic Influence on Alcohol Use</a:t>
            </a:r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Genetic factors do influence the development of alcoholism.  See p. 55</a:t>
            </a:r>
          </a:p>
          <a:p>
            <a:pPr>
              <a:defRPr/>
            </a:pPr>
            <a:r>
              <a:rPr lang="en-US" dirty="0"/>
              <a:t>Higher risk of developing alcoholism among sons of alcoholics, identical twins, etc. </a:t>
            </a:r>
          </a:p>
          <a:p>
            <a:pPr lvl="1">
              <a:defRPr/>
            </a:pPr>
            <a:r>
              <a:rPr lang="en-US" dirty="0"/>
              <a:t>May have more powerful experience of pleasurable effects and less powerful experience of the impairing effects </a:t>
            </a:r>
          </a:p>
          <a:p>
            <a:pPr>
              <a:defRPr/>
            </a:pPr>
            <a:r>
              <a:rPr lang="en-US" dirty="0"/>
              <a:t>Perhaps abnormality in dopamine receptor or serotonin receptor.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/>
              <a:t>Tolerance and Withdrawal</a:t>
            </a:r>
          </a:p>
        </p:txBody>
      </p:sp>
      <p:sp>
        <p:nvSpPr>
          <p:cNvPr id="645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2800" dirty="0"/>
              <a:t>Levels of liver drug-metabolizing (microsomal) enzymes are increased </a:t>
            </a:r>
          </a:p>
          <a:p>
            <a:pPr eaLnBrk="1" hangingPunct="1">
              <a:defRPr/>
            </a:pPr>
            <a:r>
              <a:rPr lang="en-US" sz="2800" dirty="0"/>
              <a:t>Cellular tolerance – neurons adapt to alc., BACs 2X those of </a:t>
            </a:r>
            <a:r>
              <a:rPr lang="en-US" sz="2800" dirty="0" err="1"/>
              <a:t>nontolerant</a:t>
            </a:r>
            <a:r>
              <a:rPr lang="en-US" sz="2800" dirty="0"/>
              <a:t> person at same level of behavioral intoxication</a:t>
            </a:r>
          </a:p>
          <a:p>
            <a:pPr eaLnBrk="1" hangingPunct="1">
              <a:defRPr/>
            </a:pPr>
            <a:r>
              <a:rPr lang="en-US" sz="2800" dirty="0"/>
              <a:t>Acute tolerance to positive reinforcing effects (feeling of being high)</a:t>
            </a:r>
          </a:p>
          <a:p>
            <a:pPr eaLnBrk="1" hangingPunct="1">
              <a:defRPr/>
            </a:pPr>
            <a:r>
              <a:rPr lang="en-US" sz="2800" dirty="0"/>
              <a:t>Tolerance to motor-disrupting, hypothermia, sedation, anxiolytic, anticonvulsant effects</a:t>
            </a:r>
          </a:p>
          <a:p>
            <a:pPr eaLnBrk="1" hangingPunct="1">
              <a:defRPr/>
            </a:pPr>
            <a:endParaRPr lang="en-US" sz="2800" dirty="0"/>
          </a:p>
          <a:p>
            <a:pPr eaLnBrk="1" hangingPunct="1">
              <a:defRPr/>
            </a:pP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4515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/>
              <a:t>Withdrawal</a:t>
            </a:r>
          </a:p>
        </p:txBody>
      </p:sp>
      <p:sp>
        <p:nvSpPr>
          <p:cNvPr id="655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2800" dirty="0"/>
              <a:t>Hangover? Some think = minor withdrawal </a:t>
            </a:r>
          </a:p>
          <a:p>
            <a:pPr eaLnBrk="1" hangingPunct="1">
              <a:defRPr/>
            </a:pPr>
            <a:r>
              <a:rPr lang="en-US" sz="2800" dirty="0"/>
              <a:t>Withdrawal much more dangerous than that from opiates</a:t>
            </a:r>
          </a:p>
          <a:p>
            <a:pPr eaLnBrk="1" hangingPunct="1">
              <a:defRPr/>
            </a:pPr>
            <a:r>
              <a:rPr lang="en-US" sz="2800" dirty="0"/>
              <a:t>Stage 1 is tremors, increased heart rate and blood pressure, sweating, insomnia, anxiety</a:t>
            </a:r>
          </a:p>
          <a:p>
            <a:pPr eaLnBrk="1" hangingPunct="1">
              <a:defRPr/>
            </a:pPr>
            <a:r>
              <a:rPr lang="en-US" sz="2800" dirty="0"/>
              <a:t>Stage 2 is hallucinations</a:t>
            </a:r>
          </a:p>
          <a:p>
            <a:pPr eaLnBrk="1" hangingPunct="1">
              <a:defRPr/>
            </a:pPr>
            <a:r>
              <a:rPr lang="en-US" sz="2800" dirty="0"/>
              <a:t>Stage 3 is delusions, disorientation, delirium (confusion)</a:t>
            </a:r>
          </a:p>
          <a:p>
            <a:pPr eaLnBrk="1" hangingPunct="1">
              <a:defRPr/>
            </a:pPr>
            <a:r>
              <a:rPr lang="en-US" sz="2800" dirty="0"/>
              <a:t>Stage 4 is seizures (3 &amp; 4 = D.T.s)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655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655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655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655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7" dur="1" fill="hold"/>
                                        <p:tgtEl>
                                          <p:spTgt spid="655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2" dur="1" fill="hold"/>
                                        <p:tgtEl>
                                          <p:spTgt spid="655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539" grpId="0" build="p" bldLvl="2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Delirium Tremens (D.T.s)</a:t>
            </a:r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May include:</a:t>
            </a:r>
          </a:p>
          <a:p>
            <a:pPr>
              <a:defRPr/>
            </a:pPr>
            <a:r>
              <a:rPr lang="en-US"/>
              <a:t>Profound confusion, disorientation, hallucinations, hyperativity, extreme cardiovascular disturbances</a:t>
            </a:r>
          </a:p>
          <a:p>
            <a:pPr>
              <a:defRPr/>
            </a:pPr>
            <a:r>
              <a:rPr lang="en-US"/>
              <a:t>Person may harm self or others or die from medical complications</a:t>
            </a:r>
          </a:p>
          <a:p>
            <a:pPr>
              <a:defRPr/>
            </a:pPr>
            <a:r>
              <a:rPr lang="en-US"/>
              <a:t>Can use sedatives (e.g. Valium) to prevent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/>
              <a:t>Long-term Health Effects</a:t>
            </a:r>
          </a:p>
        </p:txBody>
      </p:sp>
      <p:sp>
        <p:nvSpPr>
          <p:cNvPr id="665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/>
              <a:t>Normally fatty acids are fuel for liver</a:t>
            </a:r>
          </a:p>
          <a:p>
            <a:pPr eaLnBrk="1" hangingPunct="1">
              <a:defRPr/>
            </a:pPr>
            <a:r>
              <a:rPr lang="en-US" dirty="0"/>
              <a:t>Alcohol used as fuel first, so fat accumulates</a:t>
            </a:r>
          </a:p>
          <a:p>
            <a:pPr eaLnBrk="1" hangingPunct="1">
              <a:defRPr/>
            </a:pPr>
            <a:r>
              <a:rPr lang="en-US" dirty="0" err="1"/>
              <a:t>Cirrosis</a:t>
            </a:r>
            <a:r>
              <a:rPr lang="en-US" dirty="0"/>
              <a:t> of liver </a:t>
            </a:r>
          </a:p>
          <a:p>
            <a:pPr lvl="1" eaLnBrk="1" hangingPunct="1">
              <a:defRPr/>
            </a:pPr>
            <a:r>
              <a:rPr lang="en-US" dirty="0"/>
              <a:t>Liver cells replaced by collagen (scar tissue)</a:t>
            </a:r>
          </a:p>
          <a:p>
            <a:pPr lvl="1" eaLnBrk="1" hangingPunct="1">
              <a:defRPr/>
            </a:pPr>
            <a:r>
              <a:rPr lang="en-US" dirty="0"/>
              <a:t>Results in decreased ability of liver to function, and decreased blood flow</a:t>
            </a:r>
          </a:p>
          <a:p>
            <a:pPr eaLnBrk="1" hangingPunct="1">
              <a:defRPr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65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65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65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65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65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6563" grpId="0" build="p" bldLvl="3" autoUpdateAnimBg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/>
              <a:t>Long-Term Health Effects</a:t>
            </a:r>
          </a:p>
        </p:txBody>
      </p:sp>
      <p:sp>
        <p:nvSpPr>
          <p:cNvPr id="675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/>
              <a:t>Overall loss of brain tissue</a:t>
            </a:r>
          </a:p>
          <a:p>
            <a:pPr eaLnBrk="1" hangingPunct="1">
              <a:defRPr/>
            </a:pPr>
            <a:r>
              <a:rPr lang="en-US" dirty="0" err="1"/>
              <a:t>Wernicke-Korsakoff’s</a:t>
            </a:r>
            <a:r>
              <a:rPr lang="en-US" dirty="0"/>
              <a:t> syndrome</a:t>
            </a:r>
          </a:p>
          <a:p>
            <a:pPr lvl="1" eaLnBrk="1" hangingPunct="1">
              <a:defRPr/>
            </a:pPr>
            <a:r>
              <a:rPr lang="en-US" dirty="0"/>
              <a:t>Caused by thiamine deficiency, leads to:</a:t>
            </a:r>
          </a:p>
          <a:p>
            <a:pPr lvl="2" eaLnBrk="1" hangingPunct="1">
              <a:defRPr/>
            </a:pPr>
            <a:r>
              <a:rPr lang="en-US" dirty="0"/>
              <a:t>Confusion, impaired coordination</a:t>
            </a:r>
          </a:p>
          <a:p>
            <a:pPr lvl="2" eaLnBrk="1" hangingPunct="1">
              <a:defRPr/>
            </a:pPr>
            <a:r>
              <a:rPr lang="en-US" dirty="0"/>
              <a:t>severe memory problems</a:t>
            </a:r>
          </a:p>
          <a:p>
            <a:pPr lvl="2" eaLnBrk="1" hangingPunct="1">
              <a:defRPr/>
            </a:pPr>
            <a:r>
              <a:rPr lang="en-US" dirty="0"/>
              <a:t>Brain </a:t>
            </a:r>
            <a:r>
              <a:rPr lang="en-US"/>
              <a:t>tissue shrinkage</a:t>
            </a:r>
            <a:endParaRPr lang="en-US" dirty="0"/>
          </a:p>
          <a:p>
            <a:pPr lvl="2" eaLnBrk="1" hangingPunct="1">
              <a:defRPr/>
            </a:pPr>
            <a:r>
              <a:rPr lang="en-US" dirty="0"/>
              <a:t>brain damage =&gt; death</a:t>
            </a:r>
          </a:p>
          <a:p>
            <a:pPr lvl="1" eaLnBrk="1" hangingPunct="1">
              <a:buFont typeface="Wingdings" pitchFamily="2" charset="2"/>
              <a:buNone/>
              <a:defRPr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675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675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675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675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7" dur="1" fill="hold"/>
                                        <p:tgtEl>
                                          <p:spTgt spid="675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2" dur="1" fill="hold"/>
                                        <p:tgtEl>
                                          <p:spTgt spid="675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7" dur="1" fill="hold"/>
                                        <p:tgtEl>
                                          <p:spTgt spid="6758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587" grpId="0" build="p" bldLvl="3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/>
              <a:t>Long-Term Health Effects</a:t>
            </a:r>
          </a:p>
        </p:txBody>
      </p:sp>
      <p:sp>
        <p:nvSpPr>
          <p:cNvPr id="686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/>
              <a:t>Moderate drinking (1/2 to 1 drink per day) associated with lower risk of heart disease, but heavy drinking (2 per day or more) associated with increased heart disease.</a:t>
            </a:r>
          </a:p>
          <a:p>
            <a:pPr eaLnBrk="1" hangingPunct="1">
              <a:defRPr/>
            </a:pPr>
            <a:r>
              <a:rPr lang="en-US" dirty="0"/>
              <a:t>Increased risk for several cancers</a:t>
            </a:r>
          </a:p>
          <a:p>
            <a:pPr eaLnBrk="1" hangingPunct="1">
              <a:defRPr/>
            </a:pPr>
            <a:r>
              <a:rPr lang="en-US" dirty="0"/>
              <a:t>Suppression of the immune system</a:t>
            </a:r>
          </a:p>
          <a:p>
            <a:pPr eaLnBrk="1" hangingPunct="1">
              <a:defRPr/>
            </a:pPr>
            <a:r>
              <a:rPr lang="en-US" dirty="0"/>
              <a:t>Vitamin deficiencies, which lead to other problems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686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686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686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686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8611" grpId="0" build="p" bldLvl="2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/>
              <a:t>Alcohol and Pregnancy</a:t>
            </a:r>
          </a:p>
        </p:txBody>
      </p:sp>
      <p:sp>
        <p:nvSpPr>
          <p:cNvPr id="696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2800" dirty="0"/>
              <a:t>FAS includes growth retardation, 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US" sz="2800" dirty="0"/>
              <a:t>	</a:t>
            </a:r>
            <a:r>
              <a:rPr lang="en-US" sz="2800" dirty="0" err="1"/>
              <a:t>cranio</a:t>
            </a:r>
            <a:r>
              <a:rPr lang="en-US" sz="2800" dirty="0"/>
              <a:t>-facial defects, and CNS abnormalities (mental retardation); book also mentions joint and limb abnormalities and heart defects.</a:t>
            </a:r>
          </a:p>
          <a:p>
            <a:pPr eaLnBrk="1" hangingPunct="1">
              <a:defRPr/>
            </a:pPr>
            <a:r>
              <a:rPr lang="en-US" sz="2800" dirty="0"/>
              <a:t>FAE hyperactive, </a:t>
            </a:r>
            <a:r>
              <a:rPr lang="en-US" sz="2800" dirty="0" err="1"/>
              <a:t>distractable</a:t>
            </a:r>
            <a:r>
              <a:rPr lang="en-US" sz="2800" dirty="0"/>
              <a:t>, impulsive, short attention span, significant intellectual impairment</a:t>
            </a:r>
          </a:p>
          <a:p>
            <a:pPr eaLnBrk="1" hangingPunct="1">
              <a:defRPr/>
            </a:pPr>
            <a:r>
              <a:rPr lang="en-US" sz="2800" dirty="0"/>
              <a:t>FASD fetal alcohol spectrum disorder</a:t>
            </a:r>
          </a:p>
          <a:p>
            <a:pPr eaLnBrk="1" hangingPunct="1">
              <a:defRPr/>
            </a:pPr>
            <a:r>
              <a:rPr lang="en-US" sz="2800" dirty="0"/>
              <a:t>No known “safe” amount of alcohol during pregnancy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96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96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96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96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96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635" grpId="0" build="p" bldLvl="3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7EEF8A-8902-4E83-8780-74F7A48ED6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Some </a:t>
            </a:r>
            <a:r>
              <a:rPr lang="en-US"/>
              <a:t>Alcohol Statistics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E4BD67D-26BA-41EE-A8ED-7A509FEA180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https://www.niaaa.nih.gov/publications/brochures-and-fact-sheets/alcohol-facts-and-statistics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4498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/>
              <a:t>Treatment</a:t>
            </a:r>
          </a:p>
        </p:txBody>
      </p:sp>
      <p:sp>
        <p:nvSpPr>
          <p:cNvPr id="706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/>
              <a:t>Alcoholics Anonymous/12-step programs</a:t>
            </a:r>
          </a:p>
          <a:p>
            <a:pPr eaLnBrk="1" hangingPunct="1">
              <a:defRPr/>
            </a:pPr>
            <a:r>
              <a:rPr lang="en-US" dirty="0"/>
              <a:t>Disulfiram (Antabuse) destroys acetaldehyde dehydrogenase so acetaldehyde builds up.  This makes people feel sick.  See the flushing response (p. 40)</a:t>
            </a:r>
          </a:p>
          <a:p>
            <a:pPr eaLnBrk="1" hangingPunct="1">
              <a:defRPr/>
            </a:pPr>
            <a:r>
              <a:rPr lang="en-US" dirty="0" err="1"/>
              <a:t>Naltrexone</a:t>
            </a:r>
            <a:r>
              <a:rPr lang="en-US" dirty="0"/>
              <a:t> – seems to reduce craving</a:t>
            </a:r>
          </a:p>
          <a:p>
            <a:pPr eaLnBrk="1" hangingPunct="1">
              <a:defRPr/>
            </a:pPr>
            <a:r>
              <a:rPr lang="en-US" dirty="0" err="1"/>
              <a:t>Acamprosate</a:t>
            </a:r>
            <a:r>
              <a:rPr lang="en-US" dirty="0"/>
              <a:t> (amino acid)</a:t>
            </a:r>
          </a:p>
          <a:p>
            <a:pPr lvl="1" eaLnBrk="1" hangingPunct="1">
              <a:defRPr/>
            </a:pPr>
            <a:r>
              <a:rPr lang="en-US" dirty="0"/>
              <a:t>GABA agonist, Glutamate NMDA antagonist</a:t>
            </a:r>
          </a:p>
          <a:p>
            <a:pPr eaLnBrk="1" hangingPunct="1">
              <a:defRPr/>
            </a:pPr>
            <a:endParaRPr lang="en-US" dirty="0"/>
          </a:p>
          <a:p>
            <a:pPr eaLnBrk="1" hangingPunct="1">
              <a:defRPr/>
            </a:pPr>
            <a:endParaRPr lang="en-US" dirty="0"/>
          </a:p>
          <a:p>
            <a:pPr eaLnBrk="1" hangingPunct="1">
              <a:defRPr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06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06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06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06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06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0659" grpId="0" build="p" bldLvl="3" autoUpdateAnimBg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Some points from </a:t>
            </a:r>
            <a:r>
              <a:rPr lang="en-US" i="1" dirty="0"/>
              <a:t>Buzzed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/>
              <a:t>If someone has “passed out” what should you do?</a:t>
            </a:r>
          </a:p>
          <a:p>
            <a:r>
              <a:rPr lang="en-US" sz="2800" dirty="0"/>
              <a:t>What does some research suggest are unique risks for adolescents who drink?</a:t>
            </a:r>
          </a:p>
          <a:p>
            <a:r>
              <a:rPr lang="en-US" sz="2800" dirty="0">
                <a:hlinkClick r:id="rId2"/>
              </a:rPr>
              <a:t>http://www.youtube.com/watch?v=svZcChJozac</a:t>
            </a:r>
            <a:endParaRPr lang="en-US" sz="2800" dirty="0"/>
          </a:p>
          <a:p>
            <a:r>
              <a:rPr lang="en-US" sz="2800" dirty="0"/>
              <a:t>What other drugs should you avoid when drinking alcohol?</a:t>
            </a:r>
          </a:p>
          <a:p>
            <a:pPr lvl="1"/>
            <a:r>
              <a:rPr lang="en-US" sz="2400" dirty="0"/>
              <a:t>What does text say about combining </a:t>
            </a:r>
            <a:r>
              <a:rPr lang="en-US" sz="2400" dirty="0" err="1"/>
              <a:t>alc</a:t>
            </a:r>
            <a:r>
              <a:rPr lang="en-US" sz="2400" dirty="0"/>
              <a:t> and over the counter pain relievers? P. 34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Some points from </a:t>
            </a:r>
            <a:r>
              <a:rPr lang="en-US" i="1" dirty="0"/>
              <a:t>Buzzed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/>
              <a:t>What did the text say about how alcohol affects young/developing brains differently than adult brains?</a:t>
            </a:r>
          </a:p>
          <a:p>
            <a:r>
              <a:rPr lang="en-US" sz="2800" dirty="0"/>
              <a:t>See p. 60-65.</a:t>
            </a:r>
          </a:p>
          <a:p>
            <a:r>
              <a:rPr lang="en-US" sz="2800" dirty="0"/>
              <a:t>The adolescent brain is less sensitive to the sleep inducing effects of alcohol, compared to adults.  They might have to drink a lot more alcohol than adults to feel sleepy.</a:t>
            </a:r>
          </a:p>
          <a:p>
            <a:r>
              <a:rPr lang="en-US" sz="2800" dirty="0"/>
              <a:t>People who start drinking early (early to mid teens) are much more likely to become dependent on alcohol, compared to those </a:t>
            </a:r>
            <a:r>
              <a:rPr lang="en-US" sz="2800"/>
              <a:t>that start at 21.</a:t>
            </a:r>
            <a:endParaRPr lang="en-US" sz="2800" dirty="0"/>
          </a:p>
          <a:p>
            <a:endParaRPr lang="en-US" sz="24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121537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Some points from </a:t>
            </a:r>
            <a:r>
              <a:rPr lang="en-US" i="1" dirty="0"/>
              <a:t>Buzzed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What 5 areas of mental ability are consistently compromised by chronic alcohol abuse?</a:t>
            </a:r>
          </a:p>
          <a:p>
            <a:pPr lvl="1"/>
            <a:r>
              <a:rPr lang="en-US" dirty="0"/>
              <a:t>Memory Formation</a:t>
            </a:r>
          </a:p>
          <a:p>
            <a:pPr lvl="1"/>
            <a:r>
              <a:rPr lang="en-US" dirty="0"/>
              <a:t>Abstract Thinking</a:t>
            </a:r>
          </a:p>
          <a:p>
            <a:pPr lvl="1"/>
            <a:r>
              <a:rPr lang="en-US" dirty="0"/>
              <a:t>Problem Solving</a:t>
            </a:r>
          </a:p>
          <a:p>
            <a:pPr lvl="1"/>
            <a:r>
              <a:rPr lang="en-US" dirty="0"/>
              <a:t>Attention and Concentration</a:t>
            </a:r>
          </a:p>
          <a:p>
            <a:pPr lvl="1"/>
            <a:r>
              <a:rPr lang="en-US" dirty="0"/>
              <a:t>Perception of Emotion</a:t>
            </a:r>
          </a:p>
        </p:txBody>
      </p:sp>
    </p:spTree>
    <p:extLst>
      <p:ext uri="{BB962C8B-B14F-4D97-AF65-F5344CB8AC3E}">
        <p14:creationId xmlns:p14="http://schemas.microsoft.com/office/powerpoint/2010/main" val="409496005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Some points from </a:t>
            </a:r>
            <a:r>
              <a:rPr lang="en-US" i="1" dirty="0"/>
              <a:t>Buzzed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What does the book say about the health benefits of moderate alcohol use related to heart disease? p. 68-69</a:t>
            </a:r>
          </a:p>
          <a:p>
            <a:pPr lvl="1"/>
            <a:r>
              <a:rPr lang="en-US" dirty="0"/>
              <a:t>.5 to 1.5 drinks per day may lower risk of coronary artery disease</a:t>
            </a:r>
          </a:p>
          <a:p>
            <a:pPr lvl="1"/>
            <a:r>
              <a:rPr lang="en-US" dirty="0"/>
              <a:t>Men who drank 2-4 per week less likely to die of heart or circulatory problem</a:t>
            </a:r>
          </a:p>
          <a:p>
            <a:pPr lvl="1"/>
            <a:r>
              <a:rPr lang="en-US" dirty="0"/>
              <a:t>But men who drank 2+ per day, 51% more likely to die</a:t>
            </a:r>
          </a:p>
          <a:p>
            <a:pPr lvl="1"/>
            <a:r>
              <a:rPr lang="en-US" dirty="0">
                <a:hlinkClick r:id="rId2"/>
              </a:rPr>
              <a:t>https://www.cracked.com/video_18663_if-beer-commercials-were-honest.html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28211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/>
              <a:t>Some Background</a:t>
            </a:r>
          </a:p>
        </p:txBody>
      </p:sp>
      <p:sp>
        <p:nvSpPr>
          <p:cNvPr id="563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 eaLnBrk="1" hangingPunct="1">
              <a:defRPr/>
            </a:pPr>
            <a:r>
              <a:rPr lang="en-US" dirty="0"/>
              <a:t>1 four </a:t>
            </a:r>
            <a:r>
              <a:rPr lang="en-US" dirty="0" err="1"/>
              <a:t>oz</a:t>
            </a:r>
            <a:r>
              <a:rPr lang="en-US" dirty="0"/>
              <a:t> glass wine = 1 beer (but not a high alcohol content beer) = 1 shot liquor = </a:t>
            </a:r>
            <a:r>
              <a:rPr lang="en-US" dirty="0" smtClean="0"/>
              <a:t>1 </a:t>
            </a:r>
            <a:r>
              <a:rPr lang="en-US" dirty="0"/>
              <a:t>hard </a:t>
            </a:r>
            <a:r>
              <a:rPr lang="en-US" dirty="0" smtClean="0"/>
              <a:t>seltzer/hard lemonade etc. </a:t>
            </a:r>
            <a:r>
              <a:rPr lang="en-US" dirty="0"/>
              <a:t>(in terms of average amount alcohol)</a:t>
            </a:r>
          </a:p>
          <a:p>
            <a:pPr marL="609600" indent="-609600" eaLnBrk="1" hangingPunct="1">
              <a:defRPr/>
            </a:pPr>
            <a:r>
              <a:rPr lang="en-US" dirty="0"/>
              <a:t>Proof is a measure of alcohol content, 2 times the alcohol percentage. </a:t>
            </a:r>
          </a:p>
          <a:p>
            <a:pPr marL="609600" indent="-609600" eaLnBrk="1" hangingPunct="1">
              <a:defRPr/>
            </a:pPr>
            <a:r>
              <a:rPr lang="en-US" dirty="0"/>
              <a:t>100 proof = 50% alcohol</a:t>
            </a:r>
          </a:p>
          <a:p>
            <a:pPr marL="609600" indent="-609600" eaLnBrk="1" hangingPunct="1">
              <a:buFont typeface="Wingdings" pitchFamily="2" charset="2"/>
              <a:buNone/>
              <a:defRPr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63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63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63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323" grpId="0" build="p" bldLvl="3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/>
              <a:t>Some Background</a:t>
            </a:r>
          </a:p>
        </p:txBody>
      </p:sp>
      <p:sp>
        <p:nvSpPr>
          <p:cNvPr id="573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 eaLnBrk="1" hangingPunct="1">
              <a:lnSpc>
                <a:spcPct val="90000"/>
              </a:lnSpc>
              <a:defRPr/>
            </a:pPr>
            <a:r>
              <a:rPr lang="en-US" sz="2800" dirty="0"/>
              <a:t>Amount of alcohol in exhaled air is a reliable index of alcohol in blood.</a:t>
            </a:r>
          </a:p>
          <a:p>
            <a:pPr marL="609600" indent="-609600" eaLnBrk="1" hangingPunct="1">
              <a:lnSpc>
                <a:spcPct val="90000"/>
              </a:lnSpc>
              <a:defRPr/>
            </a:pPr>
            <a:r>
              <a:rPr lang="en-US" sz="2800" dirty="0"/>
              <a:t>BAC = blood alcohol concentration =</a:t>
            </a:r>
          </a:p>
          <a:p>
            <a:pPr marL="609600" indent="-609600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sz="2800" dirty="0"/>
              <a:t># g alcohol in blood/100 ml of blood, as %</a:t>
            </a:r>
          </a:p>
          <a:p>
            <a:pPr marL="609600" indent="-609600" eaLnBrk="1" hangingPunct="1">
              <a:lnSpc>
                <a:spcPct val="90000"/>
              </a:lnSpc>
              <a:defRPr/>
            </a:pPr>
            <a:r>
              <a:rPr lang="en-US" sz="2800" dirty="0"/>
              <a:t>BAC of 0.05 = 0.05 g alcohol per 100 ml blood</a:t>
            </a:r>
          </a:p>
          <a:p>
            <a:pPr marL="609600" indent="-609600" eaLnBrk="1" hangingPunct="1">
              <a:lnSpc>
                <a:spcPct val="90000"/>
              </a:lnSpc>
              <a:defRPr/>
            </a:pPr>
            <a:r>
              <a:rPr lang="en-US" sz="2800" dirty="0"/>
              <a:t>Females more affected by alcohol, even at same BAC</a:t>
            </a:r>
          </a:p>
          <a:p>
            <a:pPr marL="990600" lvl="1" indent="-533400" eaLnBrk="1" hangingPunct="1">
              <a:lnSpc>
                <a:spcPct val="90000"/>
              </a:lnSpc>
              <a:defRPr/>
            </a:pPr>
            <a:r>
              <a:rPr lang="en-US" sz="2400" dirty="0"/>
              <a:t>Due to less gastric acid, higher percentage of </a:t>
            </a:r>
            <a:r>
              <a:rPr lang="en-US" sz="2400" dirty="0" smtClean="0"/>
              <a:t>body fat</a:t>
            </a:r>
            <a:r>
              <a:rPr lang="en-US" sz="2400" dirty="0"/>
              <a:t>, less alcohol dehydrogenase</a:t>
            </a:r>
          </a:p>
          <a:p>
            <a:pPr marL="609600" indent="-609600" eaLnBrk="1" hangingPunct="1">
              <a:lnSpc>
                <a:spcPct val="90000"/>
              </a:lnSpc>
              <a:defRPr/>
            </a:pPr>
            <a:endParaRPr lang="en-US" dirty="0"/>
          </a:p>
          <a:p>
            <a:pPr marL="609600" indent="-609600" eaLnBrk="1" hangingPunct="1">
              <a:lnSpc>
                <a:spcPct val="90000"/>
              </a:lnSpc>
              <a:defRPr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73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73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73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73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73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73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347" grpId="0" build="p" bldLvl="3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/>
              <a:t>Some Background</a:t>
            </a:r>
          </a:p>
        </p:txBody>
      </p:sp>
      <p:sp>
        <p:nvSpPr>
          <p:cNvPr id="583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 eaLnBrk="1" hangingPunct="1">
              <a:defRPr/>
            </a:pPr>
            <a:r>
              <a:rPr lang="en-US" dirty="0"/>
              <a:t>Most alcohol absorption in small intestine</a:t>
            </a:r>
          </a:p>
          <a:p>
            <a:pPr marL="609600" indent="-609600" eaLnBrk="1" hangingPunct="1">
              <a:defRPr/>
            </a:pPr>
            <a:r>
              <a:rPr lang="en-US" dirty="0"/>
              <a:t>90% metabolism occurs in liver</a:t>
            </a:r>
          </a:p>
          <a:p>
            <a:pPr marL="609600" indent="-609600" eaLnBrk="1" hangingPunct="1">
              <a:defRPr/>
            </a:pPr>
            <a:r>
              <a:rPr lang="en-US" dirty="0"/>
              <a:t>Alcohol is converted to acetaldehyde by alcohol dehydrogenase (less in women)</a:t>
            </a:r>
          </a:p>
          <a:p>
            <a:pPr marL="609600" indent="-609600" eaLnBrk="1" hangingPunct="1">
              <a:defRPr/>
            </a:pPr>
            <a:r>
              <a:rPr lang="en-US" dirty="0"/>
              <a:t>Acetaldehyde is converted to acetic acid by </a:t>
            </a:r>
            <a:r>
              <a:rPr lang="en-US" dirty="0" err="1"/>
              <a:t>aldehyde</a:t>
            </a:r>
            <a:r>
              <a:rPr lang="en-US" dirty="0"/>
              <a:t> </a:t>
            </a:r>
            <a:r>
              <a:rPr lang="en-US" dirty="0" err="1"/>
              <a:t>dehydrogenase</a:t>
            </a:r>
            <a:endParaRPr lang="en-US" dirty="0"/>
          </a:p>
          <a:p>
            <a:pPr marL="609600" indent="-609600" eaLnBrk="1" hangingPunct="1">
              <a:defRPr/>
            </a:pPr>
            <a:r>
              <a:rPr lang="en-US" dirty="0"/>
              <a:t>Alcohol decreases breakdown of fat</a:t>
            </a:r>
          </a:p>
          <a:p>
            <a:pPr marL="609600" indent="-609600" eaLnBrk="1" hangingPunct="1">
              <a:defRPr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371" grpId="0" build="p" bldLvl="3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Alcohol Effects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>
              <a:defRPr/>
            </a:pPr>
            <a:r>
              <a:rPr lang="en-US" sz="2800" dirty="0"/>
              <a:t>Alcohol generally depresses the CNS</a:t>
            </a:r>
          </a:p>
          <a:p>
            <a:pPr marL="609600" indent="-609600">
              <a:defRPr/>
            </a:pPr>
            <a:r>
              <a:rPr lang="en-US" sz="2800" dirty="0"/>
              <a:t>At low doses, alcohol affects the frontal lobes (involved in inhibitions, reasoning, judgment, cognitive functions, motor skills)</a:t>
            </a:r>
          </a:p>
          <a:p>
            <a:pPr marL="609600" indent="-609600">
              <a:defRPr/>
            </a:pPr>
            <a:r>
              <a:rPr lang="en-US" sz="2800" dirty="0"/>
              <a:t>At higher doses, alcohol affects the cerebellum</a:t>
            </a:r>
          </a:p>
          <a:p>
            <a:pPr marL="609600" indent="-609600">
              <a:defRPr/>
            </a:pPr>
            <a:r>
              <a:rPr lang="en-US" sz="2800" dirty="0"/>
              <a:t>At still higher doses, alcohol affects the spinal cord and medulla (controlling breathing, body temperature, heart rate)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3" grpId="0" build="p" bldLvl="3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Behavioral Effects at BACs</a:t>
            </a:r>
          </a:p>
        </p:txBody>
      </p:sp>
      <p:graphicFrame>
        <p:nvGraphicFramePr>
          <p:cNvPr id="32771" name="Group 3"/>
          <p:cNvGraphicFramePr>
            <a:graphicFrameLocks noGrp="1"/>
          </p:cNvGraphicFramePr>
          <p:nvPr>
            <p:ph type="tbl" idx="1"/>
          </p:nvPr>
        </p:nvGraphicFramePr>
        <p:xfrm>
          <a:off x="685800" y="1676400"/>
          <a:ext cx="7772400" cy="4937760"/>
        </p:xfrm>
        <a:graphic>
          <a:graphicData uri="http://schemas.openxmlformats.org/drawingml/2006/table">
            <a:tbl>
              <a:tblPr/>
              <a:tblGrid>
                <a:gridCol w="914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858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99060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0.05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feel good, less alert, uninhibited, impaired judgment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8580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0.10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slower reaction times, impaired motor function, less caution, poor judgment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8580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0.20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Dysphoria, nausea, “sloppy drunk”, blackouts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8580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0.25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Staggering, mental confusion, some vomiting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8580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0.35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anesthesia, loss of consciousness, “pass out”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8580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0.40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LD 50, coma, death is likely (usually due to respiratory failure, decreased heart rate)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BAC</a:t>
            </a:r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>
              <a:defRPr/>
            </a:pPr>
            <a:r>
              <a:rPr lang="en-US" sz="2800" dirty="0"/>
              <a:t>The average person can metabolize 1 drink per hour</a:t>
            </a:r>
          </a:p>
          <a:p>
            <a:pPr marL="609600" indent="-609600">
              <a:defRPr/>
            </a:pPr>
            <a:r>
              <a:rPr lang="en-US" sz="2800" dirty="0"/>
              <a:t>BAC only drops .015% per hour once drinking has STOPPED (can’t do anything to speed it up)</a:t>
            </a:r>
          </a:p>
          <a:p>
            <a:pPr marL="609600" indent="-609600">
              <a:defRPr/>
            </a:pPr>
            <a:r>
              <a:rPr lang="en-US" sz="2800" dirty="0"/>
              <a:t>According to internet blood alcohol calculators, how many drinks </a:t>
            </a:r>
            <a:r>
              <a:rPr lang="en-US" sz="2800" b="1" dirty="0"/>
              <a:t>in an hour </a:t>
            </a:r>
            <a:r>
              <a:rPr lang="en-US" sz="2800" dirty="0"/>
              <a:t>would put you at or over the legal limit for driving in AL?</a:t>
            </a:r>
          </a:p>
          <a:p>
            <a:pPr marL="1009650" lvl="1" indent="-609600">
              <a:defRPr/>
            </a:pPr>
            <a:r>
              <a:rPr lang="en-US" sz="2400" dirty="0"/>
              <a:t>Bring in results (printed out) from a BAC calculator </a:t>
            </a:r>
            <a:r>
              <a:rPr lang="en-US" sz="2400" dirty="0" smtClean="0"/>
              <a:t>Tues.</a:t>
            </a:r>
            <a:endParaRPr lang="en-US" sz="2400" dirty="0"/>
          </a:p>
          <a:p>
            <a:pPr marL="609600" indent="-609600">
              <a:defRPr/>
            </a:pPr>
            <a:r>
              <a:rPr lang="en-US" sz="2800" dirty="0">
                <a:hlinkClick r:id="rId2"/>
              </a:rPr>
              <a:t>http://www.youtube.com/watch?v=zXjANz9r5F0</a:t>
            </a:r>
            <a:endParaRPr lang="en-US" sz="2800" dirty="0"/>
          </a:p>
          <a:p>
            <a:pPr marL="1009650" lvl="1" indent="-609600">
              <a:defRPr/>
            </a:pPr>
            <a:r>
              <a:rPr lang="en-US" sz="2400" dirty="0"/>
              <a:t>Go to 6:10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5" grpId="0" build="p" bldLvl="3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4000" dirty="0"/>
              <a:t>Alcohol action at the neuronal level</a:t>
            </a:r>
          </a:p>
        </p:txBody>
      </p:sp>
      <p:sp>
        <p:nvSpPr>
          <p:cNvPr id="624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 eaLnBrk="1" hangingPunct="1">
              <a:defRPr/>
            </a:pPr>
            <a:r>
              <a:rPr lang="en-US" dirty="0"/>
              <a:t>Alcohol is a GABA agonist</a:t>
            </a:r>
          </a:p>
          <a:p>
            <a:pPr marL="609600" indent="-609600" eaLnBrk="1" hangingPunct="1">
              <a:defRPr/>
            </a:pPr>
            <a:r>
              <a:rPr lang="en-US" dirty="0"/>
              <a:t>Alcohol is an antagonist at the glutamate NMDA receptor (impairment of memory)</a:t>
            </a:r>
          </a:p>
          <a:p>
            <a:pPr marL="609600" indent="-609600" eaLnBrk="1" hangingPunct="1">
              <a:defRPr/>
            </a:pPr>
            <a:r>
              <a:rPr lang="en-US" dirty="0"/>
              <a:t>As a result of these effects, other NT systems affected as well</a:t>
            </a:r>
          </a:p>
          <a:p>
            <a:pPr marL="609600" indent="-609600" eaLnBrk="1" hangingPunct="1">
              <a:defRPr/>
            </a:pPr>
            <a:r>
              <a:rPr lang="en-US" dirty="0"/>
              <a:t>Causes DA release in NA while the concentration of alcohol in the blood is rising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467" grpId="0" build="p" bldLvl="3"/>
    </p:bldLst>
  </p:timing>
</p:sld>
</file>

<file path=ppt/theme/theme1.xml><?xml version="1.0" encoding="utf-8"?>
<a:theme xmlns:a="http://schemas.openxmlformats.org/drawingml/2006/main" name="Stream">
  <a:themeElements>
    <a:clrScheme name="Stream 1">
      <a:dk1>
        <a:srgbClr val="000514"/>
      </a:dk1>
      <a:lt1>
        <a:srgbClr val="FFFFFF"/>
      </a:lt1>
      <a:dk2>
        <a:srgbClr val="003399"/>
      </a:dk2>
      <a:lt2>
        <a:srgbClr val="E5E5FF"/>
      </a:lt2>
      <a:accent1>
        <a:srgbClr val="0099CC"/>
      </a:accent1>
      <a:accent2>
        <a:srgbClr val="A886E0"/>
      </a:accent2>
      <a:accent3>
        <a:srgbClr val="AAADCA"/>
      </a:accent3>
      <a:accent4>
        <a:srgbClr val="DADADA"/>
      </a:accent4>
      <a:accent5>
        <a:srgbClr val="AACAE2"/>
      </a:accent5>
      <a:accent6>
        <a:srgbClr val="9879CB"/>
      </a:accent6>
      <a:hlink>
        <a:srgbClr val="FFCC00"/>
      </a:hlink>
      <a:folHlink>
        <a:srgbClr val="FFFFCC"/>
      </a:folHlink>
    </a:clrScheme>
    <a:fontScheme name="Stream">
      <a:majorFont>
        <a:latin typeface="Garamond"/>
        <a:ea typeface=""/>
        <a:cs typeface=""/>
      </a:majorFont>
      <a:minorFont>
        <a:latin typeface="Garamon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Garamond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Garamond" pitchFamily="18" charset="0"/>
          </a:defRPr>
        </a:defPPr>
      </a:lstStyle>
    </a:lnDef>
  </a:objectDefaults>
  <a:extraClrSchemeLst>
    <a:extraClrScheme>
      <a:clrScheme name="Stream 1">
        <a:dk1>
          <a:srgbClr val="000514"/>
        </a:dk1>
        <a:lt1>
          <a:srgbClr val="FFFFFF"/>
        </a:lt1>
        <a:dk2>
          <a:srgbClr val="003399"/>
        </a:dk2>
        <a:lt2>
          <a:srgbClr val="E5E5FF"/>
        </a:lt2>
        <a:accent1>
          <a:srgbClr val="0099CC"/>
        </a:accent1>
        <a:accent2>
          <a:srgbClr val="A886E0"/>
        </a:accent2>
        <a:accent3>
          <a:srgbClr val="AAADCA"/>
        </a:accent3>
        <a:accent4>
          <a:srgbClr val="DADADA"/>
        </a:accent4>
        <a:accent5>
          <a:srgbClr val="AACAE2"/>
        </a:accent5>
        <a:accent6>
          <a:srgbClr val="9879CB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2">
        <a:dk1>
          <a:srgbClr val="3E3E5C"/>
        </a:dk1>
        <a:lt1>
          <a:srgbClr val="FFFFFF"/>
        </a:lt1>
        <a:dk2>
          <a:srgbClr val="666699"/>
        </a:dk2>
        <a:lt2>
          <a:srgbClr val="DFDFE9"/>
        </a:lt2>
        <a:accent1>
          <a:srgbClr val="CC66FF"/>
        </a:accent1>
        <a:accent2>
          <a:srgbClr val="679ACD"/>
        </a:accent2>
        <a:accent3>
          <a:srgbClr val="B8B8CA"/>
        </a:accent3>
        <a:accent4>
          <a:srgbClr val="DADADA"/>
        </a:accent4>
        <a:accent5>
          <a:srgbClr val="E2B8FF"/>
        </a:accent5>
        <a:accent6>
          <a:srgbClr val="5D8BBA"/>
        </a:accent6>
        <a:hlink>
          <a:srgbClr val="CCE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3">
        <a:dk1>
          <a:srgbClr val="2A5400"/>
        </a:dk1>
        <a:lt1>
          <a:srgbClr val="FFFFFF"/>
        </a:lt1>
        <a:dk2>
          <a:srgbClr val="4A9400"/>
        </a:dk2>
        <a:lt2>
          <a:srgbClr val="BAE8BA"/>
        </a:lt2>
        <a:accent1>
          <a:srgbClr val="33CC33"/>
        </a:accent1>
        <a:accent2>
          <a:srgbClr val="99CC00"/>
        </a:accent2>
        <a:accent3>
          <a:srgbClr val="B1C8AA"/>
        </a:accent3>
        <a:accent4>
          <a:srgbClr val="DADADA"/>
        </a:accent4>
        <a:accent5>
          <a:srgbClr val="ADE2AD"/>
        </a:accent5>
        <a:accent6>
          <a:srgbClr val="8AB900"/>
        </a:accent6>
        <a:hlink>
          <a:srgbClr val="99FF33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4">
        <a:dk1>
          <a:srgbClr val="000000"/>
        </a:dk1>
        <a:lt1>
          <a:srgbClr val="FFFFFF"/>
        </a:lt1>
        <a:dk2>
          <a:srgbClr val="51596D"/>
        </a:dk2>
        <a:lt2>
          <a:srgbClr val="DDDDDD"/>
        </a:lt2>
        <a:accent1>
          <a:srgbClr val="787E8A"/>
        </a:accent1>
        <a:accent2>
          <a:srgbClr val="339966"/>
        </a:accent2>
        <a:accent3>
          <a:srgbClr val="B3B5BA"/>
        </a:accent3>
        <a:accent4>
          <a:srgbClr val="DADADA"/>
        </a:accent4>
        <a:accent5>
          <a:srgbClr val="BEC0C4"/>
        </a:accent5>
        <a:accent6>
          <a:srgbClr val="2D8A5C"/>
        </a:accent6>
        <a:hlink>
          <a:srgbClr val="00FFFF"/>
        </a:hlink>
        <a:folHlink>
          <a:srgbClr val="74B6D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5">
        <a:dk1>
          <a:srgbClr val="5C1F00"/>
        </a:dk1>
        <a:lt1>
          <a:srgbClr val="FFFFFF"/>
        </a:lt1>
        <a:dk2>
          <a:srgbClr val="8C0000"/>
        </a:dk2>
        <a:lt2>
          <a:srgbClr val="DFD293"/>
        </a:lt2>
        <a:accent1>
          <a:srgbClr val="FF6845"/>
        </a:accent1>
        <a:accent2>
          <a:srgbClr val="BE7960"/>
        </a:accent2>
        <a:accent3>
          <a:srgbClr val="C5AAAA"/>
        </a:accent3>
        <a:accent4>
          <a:srgbClr val="DADADA"/>
        </a:accent4>
        <a:accent5>
          <a:srgbClr val="FFB9B0"/>
        </a:accent5>
        <a:accent6>
          <a:srgbClr val="AC6D56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6">
        <a:dk1>
          <a:srgbClr val="5E4444"/>
        </a:dk1>
        <a:lt1>
          <a:srgbClr val="F7F3F3"/>
        </a:lt1>
        <a:dk2>
          <a:srgbClr val="8A6362"/>
        </a:dk2>
        <a:lt2>
          <a:srgbClr val="D8C1BA"/>
        </a:lt2>
        <a:accent1>
          <a:srgbClr val="CC6600"/>
        </a:accent1>
        <a:accent2>
          <a:srgbClr val="C16059"/>
        </a:accent2>
        <a:accent3>
          <a:srgbClr val="C4B7B7"/>
        </a:accent3>
        <a:accent4>
          <a:srgbClr val="D3D0D0"/>
        </a:accent4>
        <a:accent5>
          <a:srgbClr val="E2B8AA"/>
        </a:accent5>
        <a:accent6>
          <a:srgbClr val="AF5650"/>
        </a:accent6>
        <a:hlink>
          <a:srgbClr val="FFCC00"/>
        </a:hlink>
        <a:folHlink>
          <a:srgbClr val="CBB55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7">
        <a:dk1>
          <a:srgbClr val="7F6737"/>
        </a:dk1>
        <a:lt1>
          <a:srgbClr val="FFFFFF"/>
        </a:lt1>
        <a:dk2>
          <a:srgbClr val="BFA673"/>
        </a:dk2>
        <a:lt2>
          <a:srgbClr val="E6E3AA"/>
        </a:lt2>
        <a:accent1>
          <a:srgbClr val="FFCC00"/>
        </a:accent1>
        <a:accent2>
          <a:srgbClr val="808000"/>
        </a:accent2>
        <a:accent3>
          <a:srgbClr val="DCD0BC"/>
        </a:accent3>
        <a:accent4>
          <a:srgbClr val="DADADA"/>
        </a:accent4>
        <a:accent5>
          <a:srgbClr val="FFE2AA"/>
        </a:accent5>
        <a:accent6>
          <a:srgbClr val="737300"/>
        </a:accent6>
        <a:hlink>
          <a:srgbClr val="784700"/>
        </a:hlink>
        <a:folHlink>
          <a:srgbClr val="9A7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8">
        <a:dk1>
          <a:srgbClr val="4B2500"/>
        </a:dk1>
        <a:lt1>
          <a:srgbClr val="F9F0D3"/>
        </a:lt1>
        <a:dk2>
          <a:srgbClr val="A69564"/>
        </a:dk2>
        <a:lt2>
          <a:srgbClr val="EFDEAF"/>
        </a:lt2>
        <a:accent1>
          <a:srgbClr val="FFFFE3"/>
        </a:accent1>
        <a:accent2>
          <a:srgbClr val="BFBFA7"/>
        </a:accent2>
        <a:accent3>
          <a:srgbClr val="FBF6E6"/>
        </a:accent3>
        <a:accent4>
          <a:srgbClr val="3F1E00"/>
        </a:accent4>
        <a:accent5>
          <a:srgbClr val="FFFFEF"/>
        </a:accent5>
        <a:accent6>
          <a:srgbClr val="ADAD97"/>
        </a:accent6>
        <a:hlink>
          <a:srgbClr val="7B6D47"/>
        </a:hlink>
        <a:folHlink>
          <a:srgbClr val="A99D2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eam 9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CECFF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2D2D8A"/>
        </a:accent6>
        <a:hlink>
          <a:srgbClr val="6600FF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Stream</Template>
  <TotalTime>1456</TotalTime>
  <Words>1141</Words>
  <Application>Microsoft Office PowerPoint</Application>
  <PresentationFormat>On-screen Show (4:3)</PresentationFormat>
  <Paragraphs>137</Paragraphs>
  <Slides>24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9" baseType="lpstr">
      <vt:lpstr>Arial</vt:lpstr>
      <vt:lpstr>Garamond</vt:lpstr>
      <vt:lpstr>Times New Roman</vt:lpstr>
      <vt:lpstr>Wingdings</vt:lpstr>
      <vt:lpstr>Stream</vt:lpstr>
      <vt:lpstr>Alcohol</vt:lpstr>
      <vt:lpstr>Some Alcohol Statistics</vt:lpstr>
      <vt:lpstr>Some Background</vt:lpstr>
      <vt:lpstr>Some Background</vt:lpstr>
      <vt:lpstr>Some Background</vt:lpstr>
      <vt:lpstr>Alcohol Effects</vt:lpstr>
      <vt:lpstr>Behavioral Effects at BACs</vt:lpstr>
      <vt:lpstr>BAC</vt:lpstr>
      <vt:lpstr>Alcohol action at the neuronal level</vt:lpstr>
      <vt:lpstr>PowerPoint Presentation</vt:lpstr>
      <vt:lpstr>Action at the neuronal level</vt:lpstr>
      <vt:lpstr>Genetic Influence on Alcohol Use</vt:lpstr>
      <vt:lpstr>Tolerance and Withdrawal</vt:lpstr>
      <vt:lpstr>Withdrawal</vt:lpstr>
      <vt:lpstr>Delirium Tremens (D.T.s)</vt:lpstr>
      <vt:lpstr>Long-term Health Effects</vt:lpstr>
      <vt:lpstr>Long-Term Health Effects</vt:lpstr>
      <vt:lpstr>Long-Term Health Effects</vt:lpstr>
      <vt:lpstr>Alcohol and Pregnancy</vt:lpstr>
      <vt:lpstr>Treatment</vt:lpstr>
      <vt:lpstr>Some points from Buzzed</vt:lpstr>
      <vt:lpstr>Some points from Buzzed</vt:lpstr>
      <vt:lpstr>Some points from Buzzed</vt:lpstr>
      <vt:lpstr>Some points from Buzzed</vt:lpstr>
    </vt:vector>
  </TitlesOfParts>
  <Company>Birmingham-Southern College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How do organisms adapt to change?</dc:title>
  <dc:creator>Campus Computing</dc:creator>
  <cp:lastModifiedBy>Trench, Lynne S.</cp:lastModifiedBy>
  <cp:revision>97</cp:revision>
  <dcterms:created xsi:type="dcterms:W3CDTF">2002-09-03T13:54:12Z</dcterms:created>
  <dcterms:modified xsi:type="dcterms:W3CDTF">2022-09-08T17:04:01Z</dcterms:modified>
</cp:coreProperties>
</file>