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6" r:id="rId1"/>
  </p:sldMasterIdLst>
  <p:notesMasterIdLst>
    <p:notesMasterId r:id="rId37"/>
  </p:notesMasterIdLst>
  <p:handoutMasterIdLst>
    <p:handoutMasterId r:id="rId38"/>
  </p:handoutMasterIdLst>
  <p:sldIdLst>
    <p:sldId id="266" r:id="rId2"/>
    <p:sldId id="314" r:id="rId3"/>
    <p:sldId id="267" r:id="rId4"/>
    <p:sldId id="270" r:id="rId5"/>
    <p:sldId id="271" r:id="rId6"/>
    <p:sldId id="272" r:id="rId7"/>
    <p:sldId id="309" r:id="rId8"/>
    <p:sldId id="273" r:id="rId9"/>
    <p:sldId id="274" r:id="rId10"/>
    <p:sldId id="275" r:id="rId11"/>
    <p:sldId id="276" r:id="rId12"/>
    <p:sldId id="277" r:id="rId13"/>
    <p:sldId id="282" r:id="rId14"/>
    <p:sldId id="283" r:id="rId15"/>
    <p:sldId id="284" r:id="rId16"/>
    <p:sldId id="286" r:id="rId17"/>
    <p:sldId id="308" r:id="rId18"/>
    <p:sldId id="288" r:id="rId19"/>
    <p:sldId id="289" r:id="rId20"/>
    <p:sldId id="310" r:id="rId21"/>
    <p:sldId id="291" r:id="rId22"/>
    <p:sldId id="311" r:id="rId23"/>
    <p:sldId id="292" r:id="rId24"/>
    <p:sldId id="312" r:id="rId25"/>
    <p:sldId id="293" r:id="rId26"/>
    <p:sldId id="294" r:id="rId27"/>
    <p:sldId id="313" r:id="rId28"/>
    <p:sldId id="295" r:id="rId29"/>
    <p:sldId id="296" r:id="rId30"/>
    <p:sldId id="297" r:id="rId31"/>
    <p:sldId id="298" r:id="rId32"/>
    <p:sldId id="299" r:id="rId33"/>
    <p:sldId id="307" r:id="rId34"/>
    <p:sldId id="300" r:id="rId35"/>
    <p:sldId id="301" r:id="rId36"/>
  </p:sldIdLst>
  <p:sldSz cx="10058400" cy="77724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448">
          <p15:clr>
            <a:srgbClr val="A4A3A4"/>
          </p15:clr>
        </p15:guide>
        <p15:guide id="2" pos="3168">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avi Radhakrishnan" initials="RR" lastIdx="9" clrIdx="0">
    <p:extLst>
      <p:ext uri="{19B8F6BF-5375-455C-9EA6-DF929625EA0E}">
        <p15:presenceInfo xmlns:p15="http://schemas.microsoft.com/office/powerpoint/2012/main" userId="S-1-5-21-1292428093-1336601894-682003330-77256" providerId="AD"/>
      </p:ext>
    </p:extLst>
  </p:cmAuthor>
  <p:cmAuthor id="2" name="Vitaly Terekhov" initials="VT" lastIdx="4" clrIdx="1">
    <p:extLst>
      <p:ext uri="{19B8F6BF-5375-455C-9EA6-DF929625EA0E}">
        <p15:presenceInfo xmlns:p15="http://schemas.microsoft.com/office/powerpoint/2012/main" userId="S::V.Terekhov@marianopolis.com::d29cf180-11a1-43b8-807f-d5a9faad9a0a" providerId="AD"/>
      </p:ext>
    </p:extLst>
  </p:cmAuthor>
  <p:cmAuthor id="3" name="CE" initials="CE" lastIdx="2" clrIdx="2">
    <p:extLst>
      <p:ext uri="{19B8F6BF-5375-455C-9EA6-DF929625EA0E}">
        <p15:presenceInfo xmlns:p15="http://schemas.microsoft.com/office/powerpoint/2012/main" userId="C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A1B2C"/>
    <a:srgbClr val="4E4E4E"/>
    <a:srgbClr val="EDE5EF"/>
    <a:srgbClr val="E3EDF1"/>
    <a:srgbClr val="FFEACD"/>
    <a:srgbClr val="F8DCDD"/>
    <a:srgbClr val="F6D6D7"/>
    <a:srgbClr val="EFB3B4"/>
    <a:srgbClr val="F2D6D6"/>
    <a:srgbClr val="F3BC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43" autoAdjust="0"/>
    <p:restoredTop sz="93716" autoAdjust="0"/>
  </p:normalViewPr>
  <p:slideViewPr>
    <p:cSldViewPr snapToGrid="0">
      <p:cViewPr varScale="1">
        <p:scale>
          <a:sx n="95" d="100"/>
          <a:sy n="95" d="100"/>
        </p:scale>
        <p:origin x="1878" y="72"/>
      </p:cViewPr>
      <p:guideLst>
        <p:guide orient="horz" pos="2448"/>
        <p:guide pos="3168"/>
      </p:guideLst>
    </p:cSldViewPr>
  </p:slideViewPr>
  <p:outlineViewPr>
    <p:cViewPr>
      <p:scale>
        <a:sx n="33" d="100"/>
        <a:sy n="33" d="100"/>
      </p:scale>
      <p:origin x="0" y="-33834"/>
    </p:cViewPr>
  </p:outlineViewPr>
  <p:notesTextViewPr>
    <p:cViewPr>
      <p:scale>
        <a:sx n="1" d="1"/>
        <a:sy n="1" d="1"/>
      </p:scale>
      <p:origin x="0" y="0"/>
    </p:cViewPr>
  </p:notesTextViewPr>
  <p:notesViewPr>
    <p:cSldViewPr snapToGrid="0">
      <p:cViewPr varScale="1">
        <p:scale>
          <a:sx n="53" d="100"/>
          <a:sy n="53" d="100"/>
        </p:scale>
        <p:origin x="-214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1325CC6-5103-4F2C-A30C-D35EFB7B2A3A}" type="datetimeFigureOut">
              <a:rPr lang="en-US" smtClean="0"/>
              <a:pPr/>
              <a:t>2/10/2022</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39150F1-AD90-4255-89B7-CBA487B75218}" type="slidenum">
              <a:rPr lang="en-US" smtClean="0"/>
              <a:pPr/>
              <a:t>‹#›</a:t>
            </a:fld>
            <a:endParaRPr lang="en-US" dirty="0"/>
          </a:p>
        </p:txBody>
      </p:sp>
    </p:spTree>
    <p:extLst>
      <p:ext uri="{BB962C8B-B14F-4D97-AF65-F5344CB8AC3E}">
        <p14:creationId xmlns:p14="http://schemas.microsoft.com/office/powerpoint/2010/main" val="1568343377"/>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720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509411" marR="0" lvl="1" indent="-1411" algn="l" rtl="0">
              <a:spcBef>
                <a:spcPts val="0"/>
              </a:spcBef>
              <a:buNone/>
              <a:defRPr sz="2000" b="0" i="0" u="none" strike="noStrike" cap="none">
                <a:solidFill>
                  <a:schemeClr val="dk1"/>
                </a:solidFill>
                <a:latin typeface="Calibri"/>
                <a:ea typeface="Calibri"/>
                <a:cs typeface="Calibri"/>
                <a:sym typeface="Calibri"/>
              </a:defRPr>
            </a:lvl2pPr>
            <a:lvl3pPr marL="1018823" marR="0" lvl="2" indent="-2823" algn="l" rtl="0">
              <a:spcBef>
                <a:spcPts val="0"/>
              </a:spcBef>
              <a:buNone/>
              <a:defRPr sz="2000" b="0" i="0" u="none" strike="noStrike" cap="none">
                <a:solidFill>
                  <a:schemeClr val="dk1"/>
                </a:solidFill>
                <a:latin typeface="Calibri"/>
                <a:ea typeface="Calibri"/>
                <a:cs typeface="Calibri"/>
                <a:sym typeface="Calibri"/>
              </a:defRPr>
            </a:lvl3pPr>
            <a:lvl4pPr marL="1528237" marR="0" lvl="3" indent="-4237" algn="l" rtl="0">
              <a:spcBef>
                <a:spcPts val="0"/>
              </a:spcBef>
              <a:buNone/>
              <a:defRPr sz="2000" b="0" i="0" u="none" strike="noStrike" cap="none">
                <a:solidFill>
                  <a:schemeClr val="dk1"/>
                </a:solidFill>
                <a:latin typeface="Calibri"/>
                <a:ea typeface="Calibri"/>
                <a:cs typeface="Calibri"/>
                <a:sym typeface="Calibri"/>
              </a:defRPr>
            </a:lvl4pPr>
            <a:lvl5pPr marL="2037649" marR="0" lvl="4" indent="-5649" algn="l" rtl="0">
              <a:spcBef>
                <a:spcPts val="0"/>
              </a:spcBef>
              <a:buNone/>
              <a:defRPr sz="2000" b="0" i="0" u="none" strike="noStrike" cap="none">
                <a:solidFill>
                  <a:schemeClr val="dk1"/>
                </a:solidFill>
                <a:latin typeface="Calibri"/>
                <a:ea typeface="Calibri"/>
                <a:cs typeface="Calibri"/>
                <a:sym typeface="Calibri"/>
              </a:defRPr>
            </a:lvl5pPr>
            <a:lvl6pPr marL="2547061" marR="0" lvl="5" indent="-7061" algn="l" rtl="0">
              <a:spcBef>
                <a:spcPts val="0"/>
              </a:spcBef>
              <a:buNone/>
              <a:defRPr sz="2000" b="0" i="0" u="none" strike="noStrike" cap="none">
                <a:solidFill>
                  <a:schemeClr val="dk1"/>
                </a:solidFill>
                <a:latin typeface="Calibri"/>
                <a:ea typeface="Calibri"/>
                <a:cs typeface="Calibri"/>
                <a:sym typeface="Calibri"/>
              </a:defRPr>
            </a:lvl6pPr>
            <a:lvl7pPr marL="3056473" marR="0" lvl="6" indent="-8472" algn="l" rtl="0">
              <a:spcBef>
                <a:spcPts val="0"/>
              </a:spcBef>
              <a:buNone/>
              <a:defRPr sz="2000" b="0" i="0" u="none" strike="noStrike" cap="none">
                <a:solidFill>
                  <a:schemeClr val="dk1"/>
                </a:solidFill>
                <a:latin typeface="Calibri"/>
                <a:ea typeface="Calibri"/>
                <a:cs typeface="Calibri"/>
                <a:sym typeface="Calibri"/>
              </a:defRPr>
            </a:lvl7pPr>
            <a:lvl8pPr marL="3565885" marR="0" lvl="7" indent="-9885" algn="l" rtl="0">
              <a:spcBef>
                <a:spcPts val="0"/>
              </a:spcBef>
              <a:buNone/>
              <a:defRPr sz="2000" b="0" i="0" u="none" strike="noStrike" cap="none">
                <a:solidFill>
                  <a:schemeClr val="dk1"/>
                </a:solidFill>
                <a:latin typeface="Calibri"/>
                <a:ea typeface="Calibri"/>
                <a:cs typeface="Calibri"/>
                <a:sym typeface="Calibri"/>
              </a:defRPr>
            </a:lvl8pPr>
            <a:lvl9pPr marL="4075298" marR="0" lvl="8" indent="-11298" algn="l" rtl="0">
              <a:spcBef>
                <a:spcPts val="0"/>
              </a:spcBef>
              <a:buNone/>
              <a:defRPr sz="2000" b="0" i="0" u="none" strike="noStrike" cap="none">
                <a:solidFill>
                  <a:schemeClr val="dk1"/>
                </a:solidFill>
                <a:latin typeface="Calibri"/>
                <a:ea typeface="Calibri"/>
                <a:cs typeface="Calibri"/>
                <a:sym typeface="Calibri"/>
              </a:defRPr>
            </a:lvl9pPr>
          </a:lstStyle>
          <a:p>
            <a:endParaRPr dirty="0"/>
          </a:p>
        </p:txBody>
      </p:sp>
      <p:sp>
        <p:nvSpPr>
          <p:cNvPr id="4" name="Shape 4"/>
          <p:cNvSpPr txBox="1">
            <a:spLocks noGrp="1"/>
          </p:cNvSpPr>
          <p:nvPr>
            <p:ph type="dt" idx="10"/>
          </p:nvPr>
        </p:nvSpPr>
        <p:spPr>
          <a:xfrm>
            <a:off x="3884612" y="0"/>
            <a:ext cx="2971799" cy="457200"/>
          </a:xfrm>
          <a:prstGeom prst="rect">
            <a:avLst/>
          </a:prstGeom>
          <a:noFill/>
          <a:ln>
            <a:noFill/>
          </a:ln>
        </p:spPr>
        <p:txBody>
          <a:bodyPr lIns="91425" tIns="91425" rIns="91425" bIns="91425" anchor="t" anchorCtr="0"/>
          <a:lstStyle>
            <a:lvl1pPr marL="0" marR="0" lvl="0" indent="0" algn="r" rtl="0">
              <a:spcBef>
                <a:spcPts val="0"/>
              </a:spcBef>
              <a:buNone/>
              <a:defRPr sz="1200" b="0" i="0" u="none" strike="noStrike" cap="none">
                <a:solidFill>
                  <a:schemeClr val="dk1"/>
                </a:solidFill>
                <a:latin typeface="Calibri"/>
                <a:ea typeface="Calibri"/>
                <a:cs typeface="Calibri"/>
                <a:sym typeface="Calibri"/>
              </a:defRPr>
            </a:lvl1pPr>
            <a:lvl2pPr marL="509411" marR="0" lvl="1" indent="-1411" algn="l" rtl="0">
              <a:spcBef>
                <a:spcPts val="0"/>
              </a:spcBef>
              <a:buNone/>
              <a:defRPr sz="2000" b="0" i="0" u="none" strike="noStrike" cap="none">
                <a:solidFill>
                  <a:schemeClr val="dk1"/>
                </a:solidFill>
                <a:latin typeface="Calibri"/>
                <a:ea typeface="Calibri"/>
                <a:cs typeface="Calibri"/>
                <a:sym typeface="Calibri"/>
              </a:defRPr>
            </a:lvl2pPr>
            <a:lvl3pPr marL="1018823" marR="0" lvl="2" indent="-2823" algn="l" rtl="0">
              <a:spcBef>
                <a:spcPts val="0"/>
              </a:spcBef>
              <a:buNone/>
              <a:defRPr sz="2000" b="0" i="0" u="none" strike="noStrike" cap="none">
                <a:solidFill>
                  <a:schemeClr val="dk1"/>
                </a:solidFill>
                <a:latin typeface="Calibri"/>
                <a:ea typeface="Calibri"/>
                <a:cs typeface="Calibri"/>
                <a:sym typeface="Calibri"/>
              </a:defRPr>
            </a:lvl3pPr>
            <a:lvl4pPr marL="1528237" marR="0" lvl="3" indent="-4237" algn="l" rtl="0">
              <a:spcBef>
                <a:spcPts val="0"/>
              </a:spcBef>
              <a:buNone/>
              <a:defRPr sz="2000" b="0" i="0" u="none" strike="noStrike" cap="none">
                <a:solidFill>
                  <a:schemeClr val="dk1"/>
                </a:solidFill>
                <a:latin typeface="Calibri"/>
                <a:ea typeface="Calibri"/>
                <a:cs typeface="Calibri"/>
                <a:sym typeface="Calibri"/>
              </a:defRPr>
            </a:lvl4pPr>
            <a:lvl5pPr marL="2037649" marR="0" lvl="4" indent="-5649" algn="l" rtl="0">
              <a:spcBef>
                <a:spcPts val="0"/>
              </a:spcBef>
              <a:buNone/>
              <a:defRPr sz="2000" b="0" i="0" u="none" strike="noStrike" cap="none">
                <a:solidFill>
                  <a:schemeClr val="dk1"/>
                </a:solidFill>
                <a:latin typeface="Calibri"/>
                <a:ea typeface="Calibri"/>
                <a:cs typeface="Calibri"/>
                <a:sym typeface="Calibri"/>
              </a:defRPr>
            </a:lvl5pPr>
            <a:lvl6pPr marL="2547061" marR="0" lvl="5" indent="-7061" algn="l" rtl="0">
              <a:spcBef>
                <a:spcPts val="0"/>
              </a:spcBef>
              <a:buNone/>
              <a:defRPr sz="2000" b="0" i="0" u="none" strike="noStrike" cap="none">
                <a:solidFill>
                  <a:schemeClr val="dk1"/>
                </a:solidFill>
                <a:latin typeface="Calibri"/>
                <a:ea typeface="Calibri"/>
                <a:cs typeface="Calibri"/>
                <a:sym typeface="Calibri"/>
              </a:defRPr>
            </a:lvl6pPr>
            <a:lvl7pPr marL="3056473" marR="0" lvl="6" indent="-8472" algn="l" rtl="0">
              <a:spcBef>
                <a:spcPts val="0"/>
              </a:spcBef>
              <a:buNone/>
              <a:defRPr sz="2000" b="0" i="0" u="none" strike="noStrike" cap="none">
                <a:solidFill>
                  <a:schemeClr val="dk1"/>
                </a:solidFill>
                <a:latin typeface="Calibri"/>
                <a:ea typeface="Calibri"/>
                <a:cs typeface="Calibri"/>
                <a:sym typeface="Calibri"/>
              </a:defRPr>
            </a:lvl7pPr>
            <a:lvl8pPr marL="3565885" marR="0" lvl="7" indent="-9885" algn="l" rtl="0">
              <a:spcBef>
                <a:spcPts val="0"/>
              </a:spcBef>
              <a:buNone/>
              <a:defRPr sz="2000" b="0" i="0" u="none" strike="noStrike" cap="none">
                <a:solidFill>
                  <a:schemeClr val="dk1"/>
                </a:solidFill>
                <a:latin typeface="Calibri"/>
                <a:ea typeface="Calibri"/>
                <a:cs typeface="Calibri"/>
                <a:sym typeface="Calibri"/>
              </a:defRPr>
            </a:lvl8pPr>
            <a:lvl9pPr marL="4075298" marR="0" lvl="8" indent="-11298" algn="l" rtl="0">
              <a:spcBef>
                <a:spcPts val="0"/>
              </a:spcBef>
              <a:buNone/>
              <a:defRPr sz="2000" b="0" i="0" u="none" strike="noStrike" cap="none">
                <a:solidFill>
                  <a:schemeClr val="dk1"/>
                </a:solidFill>
                <a:latin typeface="Calibri"/>
                <a:ea typeface="Calibri"/>
                <a:cs typeface="Calibri"/>
                <a:sym typeface="Calibri"/>
              </a:defRPr>
            </a:lvl9pPr>
          </a:lstStyle>
          <a:p>
            <a:endParaRPr dirty="0"/>
          </a:p>
        </p:txBody>
      </p:sp>
      <p:sp>
        <p:nvSpPr>
          <p:cNvPr id="5" name="Shape 5"/>
          <p:cNvSpPr>
            <a:spLocks noGrp="1" noRot="1" noChangeAspect="1"/>
          </p:cNvSpPr>
          <p:nvPr>
            <p:ph type="sldImg" idx="3"/>
          </p:nvPr>
        </p:nvSpPr>
        <p:spPr>
          <a:xfrm>
            <a:off x="1209675" y="685800"/>
            <a:ext cx="443865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lvl="0" indent="0" algn="l" rtl="0">
              <a:spcBef>
                <a:spcPts val="0"/>
              </a:spcBef>
              <a:buNone/>
              <a:defRPr sz="1300" b="0" i="0" u="none" strike="noStrike" cap="none">
                <a:solidFill>
                  <a:schemeClr val="dk1"/>
                </a:solidFill>
                <a:latin typeface="Calibri"/>
                <a:ea typeface="Calibri"/>
                <a:cs typeface="Calibri"/>
                <a:sym typeface="Calibri"/>
              </a:defRPr>
            </a:lvl1pPr>
            <a:lvl2pPr marL="509411" marR="0" lvl="1" indent="-1411" algn="l" rtl="0">
              <a:spcBef>
                <a:spcPts val="0"/>
              </a:spcBef>
              <a:buNone/>
              <a:defRPr sz="1300" b="0" i="0" u="none" strike="noStrike" cap="none">
                <a:solidFill>
                  <a:schemeClr val="dk1"/>
                </a:solidFill>
                <a:latin typeface="Calibri"/>
                <a:ea typeface="Calibri"/>
                <a:cs typeface="Calibri"/>
                <a:sym typeface="Calibri"/>
              </a:defRPr>
            </a:lvl2pPr>
            <a:lvl3pPr marL="1018823" marR="0" lvl="2" indent="-2823" algn="l" rtl="0">
              <a:spcBef>
                <a:spcPts val="0"/>
              </a:spcBef>
              <a:buNone/>
              <a:defRPr sz="1300" b="0" i="0" u="none" strike="noStrike" cap="none">
                <a:solidFill>
                  <a:schemeClr val="dk1"/>
                </a:solidFill>
                <a:latin typeface="Calibri"/>
                <a:ea typeface="Calibri"/>
                <a:cs typeface="Calibri"/>
                <a:sym typeface="Calibri"/>
              </a:defRPr>
            </a:lvl3pPr>
            <a:lvl4pPr marL="1528237" marR="0" lvl="3" indent="-4237" algn="l" rtl="0">
              <a:spcBef>
                <a:spcPts val="0"/>
              </a:spcBef>
              <a:buNone/>
              <a:defRPr sz="1300" b="0" i="0" u="none" strike="noStrike" cap="none">
                <a:solidFill>
                  <a:schemeClr val="dk1"/>
                </a:solidFill>
                <a:latin typeface="Calibri"/>
                <a:ea typeface="Calibri"/>
                <a:cs typeface="Calibri"/>
                <a:sym typeface="Calibri"/>
              </a:defRPr>
            </a:lvl4pPr>
            <a:lvl5pPr marL="2037649" marR="0" lvl="4" indent="-5649" algn="l" rtl="0">
              <a:spcBef>
                <a:spcPts val="0"/>
              </a:spcBef>
              <a:buNone/>
              <a:defRPr sz="1300" b="0" i="0" u="none" strike="noStrike" cap="none">
                <a:solidFill>
                  <a:schemeClr val="dk1"/>
                </a:solidFill>
                <a:latin typeface="Calibri"/>
                <a:ea typeface="Calibri"/>
                <a:cs typeface="Calibri"/>
                <a:sym typeface="Calibri"/>
              </a:defRPr>
            </a:lvl5pPr>
            <a:lvl6pPr marL="2547061" marR="0" lvl="5" indent="-7061" algn="l" rtl="0">
              <a:spcBef>
                <a:spcPts val="0"/>
              </a:spcBef>
              <a:buNone/>
              <a:defRPr sz="1300" b="0" i="0" u="none" strike="noStrike" cap="none">
                <a:solidFill>
                  <a:schemeClr val="dk1"/>
                </a:solidFill>
                <a:latin typeface="Calibri"/>
                <a:ea typeface="Calibri"/>
                <a:cs typeface="Calibri"/>
                <a:sym typeface="Calibri"/>
              </a:defRPr>
            </a:lvl6pPr>
            <a:lvl7pPr marL="3056473" marR="0" lvl="6" indent="-8472" algn="l" rtl="0">
              <a:spcBef>
                <a:spcPts val="0"/>
              </a:spcBef>
              <a:buNone/>
              <a:defRPr sz="1300" b="0" i="0" u="none" strike="noStrike" cap="none">
                <a:solidFill>
                  <a:schemeClr val="dk1"/>
                </a:solidFill>
                <a:latin typeface="Calibri"/>
                <a:ea typeface="Calibri"/>
                <a:cs typeface="Calibri"/>
                <a:sym typeface="Calibri"/>
              </a:defRPr>
            </a:lvl7pPr>
            <a:lvl8pPr marL="3565885" marR="0" lvl="7" indent="-9885" algn="l" rtl="0">
              <a:spcBef>
                <a:spcPts val="0"/>
              </a:spcBef>
              <a:buNone/>
              <a:defRPr sz="1300" b="0" i="0" u="none" strike="noStrike" cap="none">
                <a:solidFill>
                  <a:schemeClr val="dk1"/>
                </a:solidFill>
                <a:latin typeface="Calibri"/>
                <a:ea typeface="Calibri"/>
                <a:cs typeface="Calibri"/>
                <a:sym typeface="Calibri"/>
              </a:defRPr>
            </a:lvl8pPr>
            <a:lvl9pPr marL="4075298" marR="0" lvl="8" indent="-11298" algn="l" rtl="0">
              <a:spcBef>
                <a:spcPts val="0"/>
              </a:spcBef>
              <a:buNone/>
              <a:defRPr sz="13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799" cy="457200"/>
          </a:xfrm>
          <a:prstGeom prst="rect">
            <a:avLst/>
          </a:prstGeom>
          <a:noFill/>
          <a:ln>
            <a:noFill/>
          </a:ln>
        </p:spPr>
        <p:txBody>
          <a:bodyPr lIns="91425" tIns="91425" rIns="91425" bIns="91425" anchor="b"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509411" marR="0" lvl="1" indent="-1411" algn="l" rtl="0">
              <a:spcBef>
                <a:spcPts val="0"/>
              </a:spcBef>
              <a:buNone/>
              <a:defRPr sz="2000" b="0" i="0" u="none" strike="noStrike" cap="none">
                <a:solidFill>
                  <a:schemeClr val="dk1"/>
                </a:solidFill>
                <a:latin typeface="Calibri"/>
                <a:ea typeface="Calibri"/>
                <a:cs typeface="Calibri"/>
                <a:sym typeface="Calibri"/>
              </a:defRPr>
            </a:lvl2pPr>
            <a:lvl3pPr marL="1018823" marR="0" lvl="2" indent="-2823" algn="l" rtl="0">
              <a:spcBef>
                <a:spcPts val="0"/>
              </a:spcBef>
              <a:buNone/>
              <a:defRPr sz="2000" b="0" i="0" u="none" strike="noStrike" cap="none">
                <a:solidFill>
                  <a:schemeClr val="dk1"/>
                </a:solidFill>
                <a:latin typeface="Calibri"/>
                <a:ea typeface="Calibri"/>
                <a:cs typeface="Calibri"/>
                <a:sym typeface="Calibri"/>
              </a:defRPr>
            </a:lvl3pPr>
            <a:lvl4pPr marL="1528237" marR="0" lvl="3" indent="-4237" algn="l" rtl="0">
              <a:spcBef>
                <a:spcPts val="0"/>
              </a:spcBef>
              <a:buNone/>
              <a:defRPr sz="2000" b="0" i="0" u="none" strike="noStrike" cap="none">
                <a:solidFill>
                  <a:schemeClr val="dk1"/>
                </a:solidFill>
                <a:latin typeface="Calibri"/>
                <a:ea typeface="Calibri"/>
                <a:cs typeface="Calibri"/>
                <a:sym typeface="Calibri"/>
              </a:defRPr>
            </a:lvl4pPr>
            <a:lvl5pPr marL="2037649" marR="0" lvl="4" indent="-5649" algn="l" rtl="0">
              <a:spcBef>
                <a:spcPts val="0"/>
              </a:spcBef>
              <a:buNone/>
              <a:defRPr sz="2000" b="0" i="0" u="none" strike="noStrike" cap="none">
                <a:solidFill>
                  <a:schemeClr val="dk1"/>
                </a:solidFill>
                <a:latin typeface="Calibri"/>
                <a:ea typeface="Calibri"/>
                <a:cs typeface="Calibri"/>
                <a:sym typeface="Calibri"/>
              </a:defRPr>
            </a:lvl5pPr>
            <a:lvl6pPr marL="2547061" marR="0" lvl="5" indent="-7061" algn="l" rtl="0">
              <a:spcBef>
                <a:spcPts val="0"/>
              </a:spcBef>
              <a:buNone/>
              <a:defRPr sz="2000" b="0" i="0" u="none" strike="noStrike" cap="none">
                <a:solidFill>
                  <a:schemeClr val="dk1"/>
                </a:solidFill>
                <a:latin typeface="Calibri"/>
                <a:ea typeface="Calibri"/>
                <a:cs typeface="Calibri"/>
                <a:sym typeface="Calibri"/>
              </a:defRPr>
            </a:lvl6pPr>
            <a:lvl7pPr marL="3056473" marR="0" lvl="6" indent="-8472" algn="l" rtl="0">
              <a:spcBef>
                <a:spcPts val="0"/>
              </a:spcBef>
              <a:buNone/>
              <a:defRPr sz="2000" b="0" i="0" u="none" strike="noStrike" cap="none">
                <a:solidFill>
                  <a:schemeClr val="dk1"/>
                </a:solidFill>
                <a:latin typeface="Calibri"/>
                <a:ea typeface="Calibri"/>
                <a:cs typeface="Calibri"/>
                <a:sym typeface="Calibri"/>
              </a:defRPr>
            </a:lvl7pPr>
            <a:lvl8pPr marL="3565885" marR="0" lvl="7" indent="-9885" algn="l" rtl="0">
              <a:spcBef>
                <a:spcPts val="0"/>
              </a:spcBef>
              <a:buNone/>
              <a:defRPr sz="2000" b="0" i="0" u="none" strike="noStrike" cap="none">
                <a:solidFill>
                  <a:schemeClr val="dk1"/>
                </a:solidFill>
                <a:latin typeface="Calibri"/>
                <a:ea typeface="Calibri"/>
                <a:cs typeface="Calibri"/>
                <a:sym typeface="Calibri"/>
              </a:defRPr>
            </a:lvl8pPr>
            <a:lvl9pPr marL="4075298" marR="0" lvl="8" indent="-11298" algn="l" rtl="0">
              <a:spcBef>
                <a:spcPts val="0"/>
              </a:spcBef>
              <a:buNone/>
              <a:defRPr sz="2000" b="0" i="0" u="none" strike="noStrike" cap="none">
                <a:solidFill>
                  <a:schemeClr val="dk1"/>
                </a:solidFill>
                <a:latin typeface="Calibri"/>
                <a:ea typeface="Calibri"/>
                <a:cs typeface="Calibri"/>
                <a:sym typeface="Calibri"/>
              </a:defRPr>
            </a:lvl9pPr>
          </a:lstStyle>
          <a:p>
            <a:endParaRPr dirty="0"/>
          </a:p>
        </p:txBody>
      </p:sp>
      <p:sp>
        <p:nvSpPr>
          <p:cNvPr id="8" name="Shape 8"/>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pPr marL="0" marR="0" lvl="0" indent="0" algn="r" rtl="0">
                <a:spcBef>
                  <a:spcPts val="0"/>
                </a:spcBef>
                <a:buSzPct val="25000"/>
                <a:buNone/>
              </a:pPr>
              <a:t>‹#›</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46174678"/>
      </p:ext>
    </p:extLst>
  </p:cSld>
  <p:clrMap bg1="lt1" tx1="dk1" bg2="dk2" tx2="lt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30056024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384780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19315710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32740044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9575437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17667119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4879175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4511009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40586922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6271442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title_w_pictures">
    <p:spTree>
      <p:nvGrpSpPr>
        <p:cNvPr id="1" name="Shape 15"/>
        <p:cNvGrpSpPr/>
        <p:nvPr/>
      </p:nvGrpSpPr>
      <p:grpSpPr>
        <a:xfrm>
          <a:off x="0" y="0"/>
          <a:ext cx="0" cy="0"/>
          <a:chOff x="0" y="0"/>
          <a:chExt cx="0" cy="0"/>
        </a:xfrm>
      </p:grpSpPr>
      <p:sp>
        <p:nvSpPr>
          <p:cNvPr id="16" name="Textbox 1"/>
          <p:cNvSpPr txBox="1">
            <a:spLocks noGrp="1"/>
          </p:cNvSpPr>
          <p:nvPr>
            <p:ph type="subTitle" idx="1"/>
          </p:nvPr>
        </p:nvSpPr>
        <p:spPr>
          <a:xfrm>
            <a:off x="370580" y="5029200"/>
            <a:ext cx="4980926" cy="1392809"/>
          </a:xfrm>
          <a:prstGeom prst="rect">
            <a:avLst/>
          </a:prstGeom>
          <a:noFill/>
          <a:ln>
            <a:noFill/>
          </a:ln>
        </p:spPr>
        <p:txBody>
          <a:bodyPr lIns="91425" tIns="91425" rIns="91425" bIns="91425" anchor="t" anchorCtr="0"/>
          <a:lstStyle>
            <a:lvl1pPr marL="0" marR="0" lvl="0" indent="0" algn="l" rtl="0">
              <a:spcBef>
                <a:spcPts val="480"/>
              </a:spcBef>
              <a:buClr>
                <a:srgbClr val="FFFFFF"/>
              </a:buClr>
              <a:buFont typeface="Arial"/>
              <a:buNone/>
              <a:defRPr sz="2400" b="0" i="0" u="none" strike="noStrike" cap="none">
                <a:solidFill>
                  <a:srgbClr val="FFFFFF"/>
                </a:solidFill>
                <a:latin typeface="Helvetica Neue"/>
                <a:ea typeface="Helvetica Neue"/>
                <a:cs typeface="Helvetica Neue"/>
                <a:sym typeface="Helvetica Neue"/>
              </a:defRPr>
            </a:lvl1pPr>
            <a:lvl2pPr marL="509411" marR="0" lvl="1" indent="-1411" algn="ctr" rtl="0">
              <a:spcBef>
                <a:spcPts val="620"/>
              </a:spcBef>
              <a:buClr>
                <a:srgbClr val="888888"/>
              </a:buClr>
              <a:buFont typeface="Arial"/>
              <a:buNone/>
              <a:defRPr sz="3100" b="0" i="0" u="none" strike="noStrike" cap="none">
                <a:solidFill>
                  <a:srgbClr val="888888"/>
                </a:solidFill>
                <a:latin typeface="Helvetica Neue"/>
                <a:ea typeface="Helvetica Neue"/>
                <a:cs typeface="Helvetica Neue"/>
                <a:sym typeface="Helvetica Neue"/>
              </a:defRPr>
            </a:lvl2pPr>
            <a:lvl3pPr marL="1018823" marR="0" lvl="2" indent="-2823" algn="ctr" rtl="0">
              <a:spcBef>
                <a:spcPts val="540"/>
              </a:spcBef>
              <a:buClr>
                <a:srgbClr val="888888"/>
              </a:buClr>
              <a:buFont typeface="Arial"/>
              <a:buNone/>
              <a:defRPr sz="2700" b="0" i="0" u="none" strike="noStrike" cap="none">
                <a:solidFill>
                  <a:srgbClr val="888888"/>
                </a:solidFill>
                <a:latin typeface="Helvetica Neue"/>
                <a:ea typeface="Helvetica Neue"/>
                <a:cs typeface="Helvetica Neue"/>
                <a:sym typeface="Helvetica Neue"/>
              </a:defRPr>
            </a:lvl3pPr>
            <a:lvl4pPr marL="1528237" marR="0" lvl="3" indent="-4237" algn="ctr" rtl="0">
              <a:spcBef>
                <a:spcPts val="440"/>
              </a:spcBef>
              <a:buClr>
                <a:srgbClr val="888888"/>
              </a:buClr>
              <a:buFont typeface="Arial"/>
              <a:buNone/>
              <a:defRPr sz="2200" b="0" i="0" u="none" strike="noStrike" cap="none">
                <a:solidFill>
                  <a:srgbClr val="888888"/>
                </a:solidFill>
                <a:latin typeface="Helvetica Neue"/>
                <a:ea typeface="Helvetica Neue"/>
                <a:cs typeface="Helvetica Neue"/>
                <a:sym typeface="Helvetica Neue"/>
              </a:defRPr>
            </a:lvl4pPr>
            <a:lvl5pPr marL="2037649" marR="0" lvl="4" indent="-5649" algn="ctr" rtl="0">
              <a:spcBef>
                <a:spcPts val="440"/>
              </a:spcBef>
              <a:buClr>
                <a:srgbClr val="888888"/>
              </a:buClr>
              <a:buFont typeface="Arial"/>
              <a:buNone/>
              <a:defRPr sz="2200" b="0" i="0" u="none" strike="noStrike" cap="none">
                <a:solidFill>
                  <a:srgbClr val="888888"/>
                </a:solidFill>
                <a:latin typeface="Helvetica Neue"/>
                <a:ea typeface="Helvetica Neue"/>
                <a:cs typeface="Helvetica Neue"/>
                <a:sym typeface="Helvetica Neue"/>
              </a:defRPr>
            </a:lvl5pPr>
            <a:lvl6pPr marL="2547061" marR="0" lvl="5" indent="-7061" algn="ctr" rtl="0">
              <a:spcBef>
                <a:spcPts val="440"/>
              </a:spcBef>
              <a:buClr>
                <a:srgbClr val="888888"/>
              </a:buClr>
              <a:buFont typeface="Arial"/>
              <a:buNone/>
              <a:defRPr sz="2200" b="0" i="0" u="none" strike="noStrike" cap="none">
                <a:solidFill>
                  <a:srgbClr val="888888"/>
                </a:solidFill>
                <a:latin typeface="Calibri"/>
                <a:ea typeface="Calibri"/>
                <a:cs typeface="Calibri"/>
                <a:sym typeface="Calibri"/>
              </a:defRPr>
            </a:lvl6pPr>
            <a:lvl7pPr marL="3056473" marR="0" lvl="6" indent="-8472" algn="ctr" rtl="0">
              <a:spcBef>
                <a:spcPts val="440"/>
              </a:spcBef>
              <a:buClr>
                <a:srgbClr val="888888"/>
              </a:buClr>
              <a:buFont typeface="Arial"/>
              <a:buNone/>
              <a:defRPr sz="2200" b="0" i="0" u="none" strike="noStrike" cap="none">
                <a:solidFill>
                  <a:srgbClr val="888888"/>
                </a:solidFill>
                <a:latin typeface="Calibri"/>
                <a:ea typeface="Calibri"/>
                <a:cs typeface="Calibri"/>
                <a:sym typeface="Calibri"/>
              </a:defRPr>
            </a:lvl7pPr>
            <a:lvl8pPr marL="3565885" marR="0" lvl="7" indent="-9885" algn="ctr" rtl="0">
              <a:spcBef>
                <a:spcPts val="440"/>
              </a:spcBef>
              <a:buClr>
                <a:srgbClr val="888888"/>
              </a:buClr>
              <a:buFont typeface="Arial"/>
              <a:buNone/>
              <a:defRPr sz="2200" b="0" i="0" u="none" strike="noStrike" cap="none">
                <a:solidFill>
                  <a:srgbClr val="888888"/>
                </a:solidFill>
                <a:latin typeface="Calibri"/>
                <a:ea typeface="Calibri"/>
                <a:cs typeface="Calibri"/>
                <a:sym typeface="Calibri"/>
              </a:defRPr>
            </a:lvl8pPr>
            <a:lvl9pPr marL="4075298" marR="0" lvl="8" indent="-11298" algn="ctr" rtl="0">
              <a:spcBef>
                <a:spcPts val="440"/>
              </a:spcBef>
              <a:buClr>
                <a:srgbClr val="888888"/>
              </a:buClr>
              <a:buFont typeface="Arial"/>
              <a:buNone/>
              <a:defRPr sz="2200" b="0" i="0" u="none" strike="noStrike" cap="none">
                <a:solidFill>
                  <a:srgbClr val="888888"/>
                </a:solidFill>
                <a:latin typeface="Calibri"/>
                <a:ea typeface="Calibri"/>
                <a:cs typeface="Calibri"/>
                <a:sym typeface="Calibri"/>
              </a:defRPr>
            </a:lvl9pPr>
          </a:lstStyle>
          <a:p>
            <a:r>
              <a:rPr lang="en-US"/>
              <a:t>Click to edit Master subtitle style</a:t>
            </a:r>
            <a:endParaRPr/>
          </a:p>
        </p:txBody>
      </p:sp>
      <p:cxnSp>
        <p:nvCxnSpPr>
          <p:cNvPr id="18" name="Textbox 2"/>
          <p:cNvCxnSpPr/>
          <p:nvPr/>
        </p:nvCxnSpPr>
        <p:spPr>
          <a:xfrm>
            <a:off x="469743" y="4845794"/>
            <a:ext cx="3604823" cy="0"/>
          </a:xfrm>
          <a:prstGeom prst="straightConnector1">
            <a:avLst/>
          </a:prstGeom>
          <a:noFill/>
          <a:ln w="127000" cap="flat" cmpd="sng">
            <a:solidFill>
              <a:schemeClr val="lt1"/>
            </a:solidFill>
            <a:prstDash val="solid"/>
            <a:round/>
            <a:headEnd type="none" w="med" len="med"/>
            <a:tailEnd type="none" w="med" len="med"/>
          </a:ln>
        </p:spPr>
      </p:cxnSp>
      <p:sp>
        <p:nvSpPr>
          <p:cNvPr id="19" name="TextBox 3"/>
          <p:cNvSpPr txBox="1">
            <a:spLocks noGrp="1"/>
          </p:cNvSpPr>
          <p:nvPr>
            <p:ph type="body" idx="2"/>
          </p:nvPr>
        </p:nvSpPr>
        <p:spPr>
          <a:xfrm>
            <a:off x="364260" y="3588682"/>
            <a:ext cx="9313139" cy="1036320"/>
          </a:xfrm>
          <a:prstGeom prst="rect">
            <a:avLst/>
          </a:prstGeom>
          <a:noFill/>
          <a:ln>
            <a:noFill/>
          </a:ln>
        </p:spPr>
        <p:txBody>
          <a:bodyPr lIns="91425" tIns="91425" rIns="91425" bIns="91425" anchor="t" anchorCtr="0"/>
          <a:lstStyle>
            <a:lvl1pPr marL="0" marR="0" lvl="0" indent="0" algn="l" rtl="0">
              <a:spcBef>
                <a:spcPts val="1360"/>
              </a:spcBef>
              <a:buClr>
                <a:schemeClr val="lt1"/>
              </a:buClr>
              <a:buFont typeface="Arial"/>
              <a:buNone/>
              <a:defRPr sz="6800" b="1" i="0" u="none" strike="noStrike" cap="none">
                <a:solidFill>
                  <a:schemeClr val="lt1"/>
                </a:solidFill>
                <a:latin typeface="Helvetica Neue"/>
                <a:ea typeface="Helvetica Neue"/>
                <a:cs typeface="Helvetica Neue"/>
                <a:sym typeface="Helvetica Neue"/>
              </a:defRPr>
            </a:lvl1pPr>
            <a:lvl2pPr marL="509411" marR="0" lvl="1" indent="-1411" algn="l" rtl="0">
              <a:spcBef>
                <a:spcPts val="620"/>
              </a:spcBef>
              <a:buClr>
                <a:schemeClr val="lt1"/>
              </a:buClr>
              <a:buFont typeface="Arial"/>
              <a:buNone/>
              <a:defRPr sz="3100" b="0" i="0" u="none" strike="noStrike" cap="none">
                <a:solidFill>
                  <a:schemeClr val="lt1"/>
                </a:solidFill>
                <a:latin typeface="Helvetica Neue"/>
                <a:ea typeface="Helvetica Neue"/>
                <a:cs typeface="Helvetica Neue"/>
                <a:sym typeface="Helvetica Neue"/>
              </a:defRPr>
            </a:lvl2pPr>
            <a:lvl3pPr marL="1018825" marR="0" lvl="2" indent="-2825" algn="l" rtl="0">
              <a:spcBef>
                <a:spcPts val="540"/>
              </a:spcBef>
              <a:buClr>
                <a:schemeClr val="lt1"/>
              </a:buClr>
              <a:buFont typeface="Arial"/>
              <a:buNone/>
              <a:defRPr sz="2700" b="0" i="0" u="none" strike="noStrike" cap="none">
                <a:solidFill>
                  <a:schemeClr val="lt1"/>
                </a:solidFill>
                <a:latin typeface="Helvetica Neue"/>
                <a:ea typeface="Helvetica Neue"/>
                <a:cs typeface="Helvetica Neue"/>
                <a:sym typeface="Helvetica Neue"/>
              </a:defRPr>
            </a:lvl3pPr>
            <a:lvl4pPr marL="1528237" marR="0" lvl="3" indent="-4237" algn="l" rtl="0">
              <a:spcBef>
                <a:spcPts val="440"/>
              </a:spcBef>
              <a:buClr>
                <a:schemeClr val="lt1"/>
              </a:buClr>
              <a:buFont typeface="Arial"/>
              <a:buNone/>
              <a:defRPr sz="2200" b="0" i="0" u="none" strike="noStrike" cap="none">
                <a:solidFill>
                  <a:schemeClr val="lt1"/>
                </a:solidFill>
                <a:latin typeface="Helvetica Neue"/>
                <a:ea typeface="Helvetica Neue"/>
                <a:cs typeface="Helvetica Neue"/>
                <a:sym typeface="Helvetica Neue"/>
              </a:defRPr>
            </a:lvl4pPr>
            <a:lvl5pPr marL="2037649" marR="0" lvl="4" indent="-5649" algn="l" rtl="0">
              <a:spcBef>
                <a:spcPts val="440"/>
              </a:spcBef>
              <a:buClr>
                <a:schemeClr val="lt1"/>
              </a:buClr>
              <a:buFont typeface="Arial"/>
              <a:buNone/>
              <a:defRPr sz="2200" b="0" i="0" u="none" strike="noStrike" cap="none">
                <a:solidFill>
                  <a:schemeClr val="lt1"/>
                </a:solidFill>
                <a:latin typeface="Helvetica Neue"/>
                <a:ea typeface="Helvetica Neue"/>
                <a:cs typeface="Helvetica Neue"/>
                <a:sym typeface="Helvetica Neue"/>
              </a:defRPr>
            </a:lvl5pPr>
            <a:lvl6pPr marL="2801767" marR="0" lvl="5" indent="-122066"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6pPr>
            <a:lvl7pPr marL="3311180" marR="0" lvl="6" indent="-123480"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7pPr>
            <a:lvl8pPr marL="3820592" marR="0" lvl="7" indent="-124891"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8pPr>
            <a:lvl9pPr marL="4330004" marR="0" lvl="8" indent="-126303"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9pPr>
          </a:lstStyle>
          <a:p>
            <a:pPr lvl="0"/>
            <a:r>
              <a:rPr lang="en-US"/>
              <a:t>Click to edit Master text styles</a:t>
            </a:r>
          </a:p>
        </p:txBody>
      </p:sp>
    </p:spTree>
    <p:extLst>
      <p:ext uri="{BB962C8B-B14F-4D97-AF65-F5344CB8AC3E}">
        <p14:creationId xmlns:p14="http://schemas.microsoft.com/office/powerpoint/2010/main" val="11356045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2_title_w_pictures">
    <p:spTree>
      <p:nvGrpSpPr>
        <p:cNvPr id="1" name="Shape 44"/>
        <p:cNvGrpSpPr/>
        <p:nvPr/>
      </p:nvGrpSpPr>
      <p:grpSpPr>
        <a:xfrm>
          <a:off x="0" y="0"/>
          <a:ext cx="0" cy="0"/>
          <a:chOff x="0" y="0"/>
          <a:chExt cx="0" cy="0"/>
        </a:xfrm>
      </p:grpSpPr>
      <p:cxnSp>
        <p:nvCxnSpPr>
          <p:cNvPr id="47" name="Textbox  47"/>
          <p:cNvCxnSpPr/>
          <p:nvPr/>
        </p:nvCxnSpPr>
        <p:spPr>
          <a:xfrm>
            <a:off x="469743" y="4845794"/>
            <a:ext cx="3604823" cy="0"/>
          </a:xfrm>
          <a:prstGeom prst="straightConnector1">
            <a:avLst/>
          </a:prstGeom>
          <a:noFill/>
          <a:ln w="127000" cap="flat" cmpd="sng">
            <a:solidFill>
              <a:schemeClr val="lt1"/>
            </a:solidFill>
            <a:prstDash val="solid"/>
            <a:round/>
            <a:headEnd type="none" w="med" len="med"/>
            <a:tailEnd type="none" w="med" len="med"/>
          </a:ln>
        </p:spPr>
      </p:cxnSp>
      <p:sp>
        <p:nvSpPr>
          <p:cNvPr id="45" name="Textbox 45"/>
          <p:cNvSpPr txBox="1">
            <a:spLocks noGrp="1"/>
          </p:cNvSpPr>
          <p:nvPr>
            <p:ph type="subTitle" idx="1"/>
          </p:nvPr>
        </p:nvSpPr>
        <p:spPr>
          <a:xfrm>
            <a:off x="370580" y="5029200"/>
            <a:ext cx="4980926" cy="1392809"/>
          </a:xfrm>
          <a:prstGeom prst="rect">
            <a:avLst/>
          </a:prstGeom>
          <a:noFill/>
          <a:ln>
            <a:noFill/>
          </a:ln>
        </p:spPr>
        <p:txBody>
          <a:bodyPr lIns="91425" tIns="91425" rIns="91425" bIns="91425" anchor="t" anchorCtr="0"/>
          <a:lstStyle>
            <a:lvl1pPr marL="0" marR="0" lvl="0" indent="0" algn="l" rtl="0">
              <a:spcBef>
                <a:spcPts val="480"/>
              </a:spcBef>
              <a:buClr>
                <a:srgbClr val="FFFFFF"/>
              </a:buClr>
              <a:buFont typeface="Arial"/>
              <a:buNone/>
              <a:defRPr sz="2400" b="0" i="0" u="none" strike="noStrike" cap="none">
                <a:solidFill>
                  <a:srgbClr val="FFFFFF"/>
                </a:solidFill>
                <a:latin typeface="Helvetica Neue"/>
                <a:ea typeface="Helvetica Neue"/>
                <a:cs typeface="Helvetica Neue"/>
                <a:sym typeface="Helvetica Neue"/>
              </a:defRPr>
            </a:lvl1pPr>
            <a:lvl2pPr marL="509411" marR="0" lvl="1" indent="-1411" algn="ctr" rtl="0">
              <a:spcBef>
                <a:spcPts val="620"/>
              </a:spcBef>
              <a:buClr>
                <a:srgbClr val="888888"/>
              </a:buClr>
              <a:buFont typeface="Arial"/>
              <a:buNone/>
              <a:defRPr sz="3100" b="0" i="0" u="none" strike="noStrike" cap="none">
                <a:solidFill>
                  <a:srgbClr val="888888"/>
                </a:solidFill>
                <a:latin typeface="Helvetica Neue"/>
                <a:ea typeface="Helvetica Neue"/>
                <a:cs typeface="Helvetica Neue"/>
                <a:sym typeface="Helvetica Neue"/>
              </a:defRPr>
            </a:lvl2pPr>
            <a:lvl3pPr marL="1018823" marR="0" lvl="2" indent="-2823" algn="ctr" rtl="0">
              <a:spcBef>
                <a:spcPts val="540"/>
              </a:spcBef>
              <a:buClr>
                <a:srgbClr val="888888"/>
              </a:buClr>
              <a:buFont typeface="Arial"/>
              <a:buNone/>
              <a:defRPr sz="2700" b="0" i="0" u="none" strike="noStrike" cap="none">
                <a:solidFill>
                  <a:srgbClr val="888888"/>
                </a:solidFill>
                <a:latin typeface="Helvetica Neue"/>
                <a:ea typeface="Helvetica Neue"/>
                <a:cs typeface="Helvetica Neue"/>
                <a:sym typeface="Helvetica Neue"/>
              </a:defRPr>
            </a:lvl3pPr>
            <a:lvl4pPr marL="1528237" marR="0" lvl="3" indent="-4237" algn="ctr" rtl="0">
              <a:spcBef>
                <a:spcPts val="440"/>
              </a:spcBef>
              <a:buClr>
                <a:srgbClr val="888888"/>
              </a:buClr>
              <a:buFont typeface="Arial"/>
              <a:buNone/>
              <a:defRPr sz="2200" b="0" i="0" u="none" strike="noStrike" cap="none">
                <a:solidFill>
                  <a:srgbClr val="888888"/>
                </a:solidFill>
                <a:latin typeface="Helvetica Neue"/>
                <a:ea typeface="Helvetica Neue"/>
                <a:cs typeface="Helvetica Neue"/>
                <a:sym typeface="Helvetica Neue"/>
              </a:defRPr>
            </a:lvl4pPr>
            <a:lvl5pPr marL="2037649" marR="0" lvl="4" indent="-5649" algn="ctr" rtl="0">
              <a:spcBef>
                <a:spcPts val="440"/>
              </a:spcBef>
              <a:buClr>
                <a:srgbClr val="888888"/>
              </a:buClr>
              <a:buFont typeface="Arial"/>
              <a:buNone/>
              <a:defRPr sz="2200" b="0" i="0" u="none" strike="noStrike" cap="none">
                <a:solidFill>
                  <a:srgbClr val="888888"/>
                </a:solidFill>
                <a:latin typeface="Helvetica Neue"/>
                <a:ea typeface="Helvetica Neue"/>
                <a:cs typeface="Helvetica Neue"/>
                <a:sym typeface="Helvetica Neue"/>
              </a:defRPr>
            </a:lvl5pPr>
            <a:lvl6pPr marL="2547061" marR="0" lvl="5" indent="-7061" algn="ctr" rtl="0">
              <a:spcBef>
                <a:spcPts val="440"/>
              </a:spcBef>
              <a:buClr>
                <a:srgbClr val="888888"/>
              </a:buClr>
              <a:buFont typeface="Arial"/>
              <a:buNone/>
              <a:defRPr sz="2200" b="0" i="0" u="none" strike="noStrike" cap="none">
                <a:solidFill>
                  <a:srgbClr val="888888"/>
                </a:solidFill>
                <a:latin typeface="Calibri"/>
                <a:ea typeface="Calibri"/>
                <a:cs typeface="Calibri"/>
                <a:sym typeface="Calibri"/>
              </a:defRPr>
            </a:lvl6pPr>
            <a:lvl7pPr marL="3056473" marR="0" lvl="6" indent="-8472" algn="ctr" rtl="0">
              <a:spcBef>
                <a:spcPts val="440"/>
              </a:spcBef>
              <a:buClr>
                <a:srgbClr val="888888"/>
              </a:buClr>
              <a:buFont typeface="Arial"/>
              <a:buNone/>
              <a:defRPr sz="2200" b="0" i="0" u="none" strike="noStrike" cap="none">
                <a:solidFill>
                  <a:srgbClr val="888888"/>
                </a:solidFill>
                <a:latin typeface="Calibri"/>
                <a:ea typeface="Calibri"/>
                <a:cs typeface="Calibri"/>
                <a:sym typeface="Calibri"/>
              </a:defRPr>
            </a:lvl7pPr>
            <a:lvl8pPr marL="3565885" marR="0" lvl="7" indent="-9885" algn="ctr" rtl="0">
              <a:spcBef>
                <a:spcPts val="440"/>
              </a:spcBef>
              <a:buClr>
                <a:srgbClr val="888888"/>
              </a:buClr>
              <a:buFont typeface="Arial"/>
              <a:buNone/>
              <a:defRPr sz="2200" b="0" i="0" u="none" strike="noStrike" cap="none">
                <a:solidFill>
                  <a:srgbClr val="888888"/>
                </a:solidFill>
                <a:latin typeface="Calibri"/>
                <a:ea typeface="Calibri"/>
                <a:cs typeface="Calibri"/>
                <a:sym typeface="Calibri"/>
              </a:defRPr>
            </a:lvl8pPr>
            <a:lvl9pPr marL="4075298" marR="0" lvl="8" indent="-11298" algn="ctr" rtl="0">
              <a:spcBef>
                <a:spcPts val="440"/>
              </a:spcBef>
              <a:buClr>
                <a:srgbClr val="888888"/>
              </a:buClr>
              <a:buFont typeface="Arial"/>
              <a:buNone/>
              <a:defRPr sz="2200" b="0" i="0" u="none" strike="noStrike" cap="none">
                <a:solidFill>
                  <a:srgbClr val="888888"/>
                </a:solidFill>
                <a:latin typeface="Calibri"/>
                <a:ea typeface="Calibri"/>
                <a:cs typeface="Calibri"/>
                <a:sym typeface="Calibri"/>
              </a:defRPr>
            </a:lvl9pPr>
          </a:lstStyle>
          <a:p>
            <a:r>
              <a:rPr lang="en-US"/>
              <a:t>Click to edit Master subtitle style</a:t>
            </a:r>
            <a:endParaRPr dirty="0"/>
          </a:p>
        </p:txBody>
      </p:sp>
      <p:sp>
        <p:nvSpPr>
          <p:cNvPr id="48" name="Textbox 48"/>
          <p:cNvSpPr txBox="1">
            <a:spLocks noGrp="1"/>
          </p:cNvSpPr>
          <p:nvPr>
            <p:ph type="body" idx="2"/>
          </p:nvPr>
        </p:nvSpPr>
        <p:spPr>
          <a:xfrm>
            <a:off x="364260" y="3611880"/>
            <a:ext cx="9313139" cy="1036320"/>
          </a:xfrm>
          <a:prstGeom prst="rect">
            <a:avLst/>
          </a:prstGeom>
          <a:noFill/>
          <a:ln>
            <a:noFill/>
          </a:ln>
        </p:spPr>
        <p:txBody>
          <a:bodyPr lIns="91425" tIns="91425" rIns="91425" bIns="91425" anchor="t" anchorCtr="0"/>
          <a:lstStyle>
            <a:lvl1pPr marL="0" marR="0" lvl="0" indent="0" algn="l" rtl="0">
              <a:spcBef>
                <a:spcPts val="1360"/>
              </a:spcBef>
              <a:buClr>
                <a:schemeClr val="lt1"/>
              </a:buClr>
              <a:buFont typeface="Arial"/>
              <a:buNone/>
              <a:defRPr sz="6800" b="1" i="0" u="none" strike="noStrike" cap="none">
                <a:solidFill>
                  <a:schemeClr val="lt1"/>
                </a:solidFill>
                <a:latin typeface="Helvetica Neue"/>
                <a:ea typeface="Helvetica Neue"/>
                <a:cs typeface="Helvetica Neue"/>
                <a:sym typeface="Helvetica Neue"/>
              </a:defRPr>
            </a:lvl1pPr>
            <a:lvl2pPr marL="509411" marR="0" lvl="1" indent="-1411" algn="l" rtl="0">
              <a:spcBef>
                <a:spcPts val="620"/>
              </a:spcBef>
              <a:buClr>
                <a:schemeClr val="lt1"/>
              </a:buClr>
              <a:buFont typeface="Arial"/>
              <a:buNone/>
              <a:defRPr sz="3100" b="0" i="0" u="none" strike="noStrike" cap="none">
                <a:solidFill>
                  <a:schemeClr val="lt1"/>
                </a:solidFill>
                <a:latin typeface="Helvetica Neue"/>
                <a:ea typeface="Helvetica Neue"/>
                <a:cs typeface="Helvetica Neue"/>
                <a:sym typeface="Helvetica Neue"/>
              </a:defRPr>
            </a:lvl2pPr>
            <a:lvl3pPr marL="1018825" marR="0" lvl="2" indent="-2825" algn="l" rtl="0">
              <a:spcBef>
                <a:spcPts val="540"/>
              </a:spcBef>
              <a:buClr>
                <a:schemeClr val="lt1"/>
              </a:buClr>
              <a:buFont typeface="Arial"/>
              <a:buNone/>
              <a:defRPr sz="2700" b="0" i="0" u="none" strike="noStrike" cap="none">
                <a:solidFill>
                  <a:schemeClr val="lt1"/>
                </a:solidFill>
                <a:latin typeface="Helvetica Neue"/>
                <a:ea typeface="Helvetica Neue"/>
                <a:cs typeface="Helvetica Neue"/>
                <a:sym typeface="Helvetica Neue"/>
              </a:defRPr>
            </a:lvl3pPr>
            <a:lvl4pPr marL="1528237" marR="0" lvl="3" indent="-4237" algn="l" rtl="0">
              <a:spcBef>
                <a:spcPts val="440"/>
              </a:spcBef>
              <a:buClr>
                <a:schemeClr val="lt1"/>
              </a:buClr>
              <a:buFont typeface="Arial"/>
              <a:buNone/>
              <a:defRPr sz="2200" b="0" i="0" u="none" strike="noStrike" cap="none">
                <a:solidFill>
                  <a:schemeClr val="lt1"/>
                </a:solidFill>
                <a:latin typeface="Helvetica Neue"/>
                <a:ea typeface="Helvetica Neue"/>
                <a:cs typeface="Helvetica Neue"/>
                <a:sym typeface="Helvetica Neue"/>
              </a:defRPr>
            </a:lvl4pPr>
            <a:lvl5pPr marL="2037649" marR="0" lvl="4" indent="-5649" algn="l" rtl="0">
              <a:spcBef>
                <a:spcPts val="440"/>
              </a:spcBef>
              <a:buClr>
                <a:schemeClr val="lt1"/>
              </a:buClr>
              <a:buFont typeface="Arial"/>
              <a:buNone/>
              <a:defRPr sz="2200" b="0" i="0" u="none" strike="noStrike" cap="none">
                <a:solidFill>
                  <a:schemeClr val="lt1"/>
                </a:solidFill>
                <a:latin typeface="Helvetica Neue"/>
                <a:ea typeface="Helvetica Neue"/>
                <a:cs typeface="Helvetica Neue"/>
                <a:sym typeface="Helvetica Neue"/>
              </a:defRPr>
            </a:lvl5pPr>
            <a:lvl6pPr marL="2801767" marR="0" lvl="5" indent="-122066"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6pPr>
            <a:lvl7pPr marL="3311180" marR="0" lvl="6" indent="-123480"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7pPr>
            <a:lvl8pPr marL="3820592" marR="0" lvl="7" indent="-124891"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8pPr>
            <a:lvl9pPr marL="4330004" marR="0" lvl="8" indent="-126303"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9pPr>
          </a:lstStyle>
          <a:p>
            <a:pPr lvl="0"/>
            <a:r>
              <a:rPr lang="en-US"/>
              <a:t>Click to edit Master text styles</a:t>
            </a:r>
          </a:p>
        </p:txBody>
      </p:sp>
    </p:spTree>
    <p:extLst>
      <p:ext uri="{BB962C8B-B14F-4D97-AF65-F5344CB8AC3E}">
        <p14:creationId xmlns:p14="http://schemas.microsoft.com/office/powerpoint/2010/main" val="3080795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Title and Content 1">
    <p:spTree>
      <p:nvGrpSpPr>
        <p:cNvPr id="1" name="Shape 81"/>
        <p:cNvGrpSpPr/>
        <p:nvPr/>
      </p:nvGrpSpPr>
      <p:grpSpPr>
        <a:xfrm>
          <a:off x="0" y="0"/>
          <a:ext cx="0" cy="0"/>
          <a:chOff x="0" y="0"/>
          <a:chExt cx="0" cy="0"/>
        </a:xfrm>
      </p:grpSpPr>
      <p:sp>
        <p:nvSpPr>
          <p:cNvPr id="2" name="Title 1"/>
          <p:cNvSpPr>
            <a:spLocks noGrp="1"/>
          </p:cNvSpPr>
          <p:nvPr>
            <p:ph type="title"/>
          </p:nvPr>
        </p:nvSpPr>
        <p:spPr>
          <a:xfrm>
            <a:off x="0" y="379608"/>
            <a:ext cx="10058400" cy="815797"/>
          </a:xfrm>
        </p:spPr>
        <p:txBody>
          <a:bodyPr>
            <a:normAutofit/>
          </a:bodyPr>
          <a:lstStyle>
            <a:lvl1pPr>
              <a:spcBef>
                <a:spcPts val="624"/>
              </a:spcBef>
              <a:defRPr sz="3600" b="0">
                <a:solidFill>
                  <a:srgbClr val="002060"/>
                </a:solidFill>
                <a:latin typeface="Arial" pitchFamily="34" charset="0"/>
                <a:cs typeface="Arial" pitchFamily="34" charset="0"/>
              </a:defRPr>
            </a:lvl1pPr>
          </a:lstStyle>
          <a:p>
            <a:r>
              <a:rPr lang="en-US"/>
              <a:t>Click to edit Master title style</a:t>
            </a:r>
            <a:endParaRPr lang="en-US" dirty="0"/>
          </a:p>
        </p:txBody>
      </p:sp>
      <p:sp>
        <p:nvSpPr>
          <p:cNvPr id="6" name="Content Placeholder 5"/>
          <p:cNvSpPr>
            <a:spLocks noGrp="1"/>
          </p:cNvSpPr>
          <p:nvPr>
            <p:ph sz="quarter" idx="10"/>
          </p:nvPr>
        </p:nvSpPr>
        <p:spPr>
          <a:xfrm>
            <a:off x="117582" y="1933292"/>
            <a:ext cx="9804186" cy="2339072"/>
          </a:xfrm>
        </p:spPr>
        <p:txBody>
          <a:bodyPr>
            <a:normAutofit/>
          </a:bodyPr>
          <a:lstStyle>
            <a:lvl1pPr marL="457200" indent="-457200">
              <a:spcBef>
                <a:spcPts val="624"/>
              </a:spcBef>
              <a:buClr>
                <a:srgbClr val="4E4E4E"/>
              </a:buClr>
              <a:buFont typeface="Arial" pitchFamily="34" charset="0"/>
              <a:buChar char="•"/>
              <a:defRPr sz="2800">
                <a:solidFill>
                  <a:schemeClr val="tx1"/>
                </a:solidFill>
                <a:latin typeface="Arial" pitchFamily="34" charset="0"/>
                <a:cs typeface="Arial" pitchFamily="34" charset="0"/>
              </a:defRPr>
            </a:lvl1pPr>
            <a:lvl2pPr marL="965200" indent="-457200">
              <a:spcBef>
                <a:spcPts val="624"/>
              </a:spcBef>
              <a:buClr>
                <a:srgbClr val="4E4E4E"/>
              </a:buClr>
              <a:buFont typeface="Arial" pitchFamily="34" charset="0"/>
              <a:buChar char="–"/>
              <a:defRPr sz="2600">
                <a:solidFill>
                  <a:schemeClr val="tx1"/>
                </a:solidFill>
                <a:latin typeface="Arial" pitchFamily="34" charset="0"/>
                <a:cs typeface="Arial" pitchFamily="34" charset="0"/>
              </a:defRPr>
            </a:lvl2pPr>
            <a:lvl3pPr marL="1473200" indent="-457200">
              <a:spcBef>
                <a:spcPts val="624"/>
              </a:spcBef>
              <a:buClr>
                <a:srgbClr val="4E4E4E"/>
              </a:buClr>
              <a:buFont typeface="Wingdings" pitchFamily="2" charset="2"/>
              <a:buChar char="§"/>
              <a:defRPr sz="2400">
                <a:solidFill>
                  <a:schemeClr val="tx1"/>
                </a:solidFill>
                <a:latin typeface="Arial" pitchFamily="34" charset="0"/>
                <a:cs typeface="Arial" pitchFamily="34" charset="0"/>
              </a:defRPr>
            </a:lvl3pPr>
            <a:lvl4pPr marL="1866900" indent="-342900">
              <a:spcBef>
                <a:spcPts val="624"/>
              </a:spcBef>
              <a:buClr>
                <a:srgbClr val="4E4E4E"/>
              </a:buClr>
              <a:buFont typeface="Wingdings" pitchFamily="2" charset="2"/>
              <a:buChar char="q"/>
              <a:defRPr sz="2000">
                <a:solidFill>
                  <a:schemeClr val="tx1"/>
                </a:solidFill>
                <a:latin typeface="Arial" pitchFamily="34" charset="0"/>
                <a:cs typeface="Arial" pitchFamily="34" charset="0"/>
              </a:defRPr>
            </a:lvl4pPr>
            <a:lvl5pPr marL="2374900" indent="-342900">
              <a:spcBef>
                <a:spcPts val="624"/>
              </a:spcBef>
              <a:buClr>
                <a:srgbClr val="4E4E4E"/>
              </a:buClr>
              <a:buFont typeface="Arial" pitchFamily="34" charset="0"/>
              <a:buChar char="•"/>
              <a:defRPr>
                <a:solidFill>
                  <a:schemeClr val="tx1"/>
                </a:solidFill>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5183807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_Figure+Caption">
    <p:spTree>
      <p:nvGrpSpPr>
        <p:cNvPr id="1" name="Shape 81"/>
        <p:cNvGrpSpPr/>
        <p:nvPr/>
      </p:nvGrpSpPr>
      <p:grpSpPr>
        <a:xfrm>
          <a:off x="0" y="0"/>
          <a:ext cx="0" cy="0"/>
          <a:chOff x="0" y="0"/>
          <a:chExt cx="0" cy="0"/>
        </a:xfrm>
      </p:grpSpPr>
      <p:pic>
        <p:nvPicPr>
          <p:cNvPr id="89" name="Textbox 89" descr="MacLearn_logo_reverse.png"/>
          <p:cNvPicPr preferRelativeResize="0"/>
          <p:nvPr/>
        </p:nvPicPr>
        <p:blipFill rotWithShape="1">
          <a:blip r:embed="rId2">
            <a:alphaModFix/>
          </a:blip>
          <a:srcRect/>
          <a:stretch/>
        </p:blipFill>
        <p:spPr>
          <a:xfrm>
            <a:off x="57148" y="117555"/>
            <a:ext cx="1524000" cy="468227"/>
          </a:xfrm>
          <a:prstGeom prst="rect">
            <a:avLst/>
          </a:prstGeom>
          <a:noFill/>
          <a:ln>
            <a:noFill/>
          </a:ln>
        </p:spPr>
      </p:pic>
      <p:sp>
        <p:nvSpPr>
          <p:cNvPr id="4" name="Title 1"/>
          <p:cNvSpPr>
            <a:spLocks noGrp="1"/>
          </p:cNvSpPr>
          <p:nvPr>
            <p:ph type="title"/>
          </p:nvPr>
        </p:nvSpPr>
        <p:spPr>
          <a:xfrm>
            <a:off x="4928" y="384212"/>
            <a:ext cx="10053472" cy="987115"/>
          </a:xfrm>
        </p:spPr>
        <p:txBody>
          <a:bodyPr/>
          <a:lstStyle>
            <a:lvl1pPr>
              <a:spcBef>
                <a:spcPts val="624"/>
              </a:spcBef>
              <a:defRPr sz="3600" b="0">
                <a:solidFill>
                  <a:srgbClr val="002060"/>
                </a:solidFill>
                <a:latin typeface="Arial" pitchFamily="34" charset="0"/>
                <a:cs typeface="Arial" pitchFamily="34" charset="0"/>
              </a:defRPr>
            </a:lvl1pPr>
          </a:lstStyle>
          <a:p>
            <a:r>
              <a:rPr lang="en-US"/>
              <a:t>Click to edit Master title style</a:t>
            </a:r>
            <a:endParaRPr lang="en-US" dirty="0"/>
          </a:p>
        </p:txBody>
      </p:sp>
      <p:sp>
        <p:nvSpPr>
          <p:cNvPr id="5" name="Content Placeholder 5"/>
          <p:cNvSpPr>
            <a:spLocks noGrp="1"/>
          </p:cNvSpPr>
          <p:nvPr>
            <p:ph sz="quarter" idx="10"/>
          </p:nvPr>
        </p:nvSpPr>
        <p:spPr>
          <a:xfrm>
            <a:off x="136632" y="2110519"/>
            <a:ext cx="9804186" cy="2903663"/>
          </a:xfrm>
        </p:spPr>
        <p:txBody>
          <a:bodyPr/>
          <a:lstStyle>
            <a:lvl1pPr marL="457200" indent="-457200">
              <a:spcBef>
                <a:spcPts val="624"/>
              </a:spcBef>
              <a:buClr>
                <a:srgbClr val="4E4E4E"/>
              </a:buClr>
              <a:buFont typeface="Arial" pitchFamily="34" charset="0"/>
              <a:buChar char="•"/>
              <a:defRPr sz="2800">
                <a:solidFill>
                  <a:schemeClr val="tx1"/>
                </a:solidFill>
                <a:latin typeface="Arial" pitchFamily="34" charset="0"/>
                <a:cs typeface="Arial" pitchFamily="34" charset="0"/>
              </a:defRPr>
            </a:lvl1pPr>
            <a:lvl2pPr marL="965200" indent="-457200">
              <a:spcBef>
                <a:spcPts val="624"/>
              </a:spcBef>
              <a:buClr>
                <a:srgbClr val="4E4E4E"/>
              </a:buClr>
              <a:buFont typeface="Arial" pitchFamily="34" charset="0"/>
              <a:buChar char="–"/>
              <a:defRPr sz="2600">
                <a:solidFill>
                  <a:schemeClr val="tx1"/>
                </a:solidFill>
                <a:latin typeface="Arial" pitchFamily="34" charset="0"/>
                <a:cs typeface="Arial" pitchFamily="34" charset="0"/>
              </a:defRPr>
            </a:lvl2pPr>
            <a:lvl3pPr marL="1473200" indent="-457200">
              <a:spcBef>
                <a:spcPts val="624"/>
              </a:spcBef>
              <a:buClr>
                <a:srgbClr val="4E4E4E"/>
              </a:buClr>
              <a:buFont typeface="Wingdings" pitchFamily="2" charset="2"/>
              <a:buChar char="§"/>
              <a:defRPr sz="2400">
                <a:solidFill>
                  <a:schemeClr val="tx1"/>
                </a:solidFill>
                <a:latin typeface="Arial" pitchFamily="34" charset="0"/>
                <a:cs typeface="Arial" pitchFamily="34" charset="0"/>
              </a:defRPr>
            </a:lvl3pPr>
            <a:lvl4pPr marL="1866900" indent="-342900">
              <a:spcBef>
                <a:spcPts val="624"/>
              </a:spcBef>
              <a:buClr>
                <a:srgbClr val="4E4E4E"/>
              </a:buClr>
              <a:buFont typeface="Wingdings" pitchFamily="2" charset="2"/>
              <a:buChar char="q"/>
              <a:defRPr sz="2000">
                <a:solidFill>
                  <a:schemeClr val="tx1"/>
                </a:solidFill>
                <a:latin typeface="Arial" pitchFamily="34" charset="0"/>
                <a:cs typeface="Arial" pitchFamily="34" charset="0"/>
              </a:defRPr>
            </a:lvl4pPr>
            <a:lvl5pPr marL="2374900" indent="-342900">
              <a:spcBef>
                <a:spcPts val="624"/>
              </a:spcBef>
              <a:buClr>
                <a:srgbClr val="4E4E4E"/>
              </a:buClr>
              <a:buFont typeface="Arial" pitchFamily="34" charset="0"/>
              <a:buChar char="•"/>
              <a:defRPr>
                <a:solidFill>
                  <a:schemeClr val="tx1"/>
                </a:solidFill>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Picture Placeholder 2"/>
          <p:cNvSpPr>
            <a:spLocks noGrp="1"/>
          </p:cNvSpPr>
          <p:nvPr>
            <p:ph type="pic" sz="quarter" idx="11"/>
          </p:nvPr>
        </p:nvSpPr>
        <p:spPr>
          <a:xfrm>
            <a:off x="190500" y="5200650"/>
            <a:ext cx="3162300" cy="2114550"/>
          </a:xfrm>
        </p:spPr>
        <p:txBody>
          <a:bodyPr/>
          <a:lstStyle/>
          <a:p>
            <a:r>
              <a:rPr lang="en-US"/>
              <a:t>Click icon to add picture</a:t>
            </a:r>
            <a:endParaRPr lang="en-US" dirty="0"/>
          </a:p>
        </p:txBody>
      </p:sp>
      <p:sp>
        <p:nvSpPr>
          <p:cNvPr id="7" name="Picture Placeholder 6"/>
          <p:cNvSpPr>
            <a:spLocks noGrp="1"/>
          </p:cNvSpPr>
          <p:nvPr>
            <p:ph type="pic" sz="quarter" idx="12"/>
          </p:nvPr>
        </p:nvSpPr>
        <p:spPr>
          <a:xfrm>
            <a:off x="6229350" y="5429250"/>
            <a:ext cx="3124200" cy="1885950"/>
          </a:xfrm>
        </p:spPr>
        <p:txBody>
          <a:bodyPr/>
          <a:lstStyle/>
          <a:p>
            <a:r>
              <a:rPr lang="en-US"/>
              <a:t>Click icon to add picture</a:t>
            </a:r>
            <a:endParaRPr lang="en-US" dirty="0"/>
          </a:p>
        </p:txBody>
      </p:sp>
    </p:spTree>
    <p:extLst>
      <p:ext uri="{BB962C8B-B14F-4D97-AF65-F5344CB8AC3E}">
        <p14:creationId xmlns:p14="http://schemas.microsoft.com/office/powerpoint/2010/main" val="2069299163"/>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9"/>
        <p:cNvGrpSpPr/>
        <p:nvPr/>
      </p:nvGrpSpPr>
      <p:grpSpPr>
        <a:xfrm>
          <a:off x="0" y="0"/>
          <a:ext cx="0" cy="0"/>
          <a:chOff x="0" y="0"/>
          <a:chExt cx="0" cy="0"/>
        </a:xfrm>
      </p:grpSpPr>
      <p:pic>
        <p:nvPicPr>
          <p:cNvPr id="14" name="Textbox 14" descr="MacLearn_logo_reverse.png"/>
          <p:cNvPicPr preferRelativeResize="0"/>
          <p:nvPr/>
        </p:nvPicPr>
        <p:blipFill rotWithShape="1">
          <a:blip r:embed="rId6">
            <a:alphaModFix/>
          </a:blip>
          <a:srcRect/>
          <a:stretch/>
        </p:blipFill>
        <p:spPr>
          <a:xfrm>
            <a:off x="228600" y="217571"/>
            <a:ext cx="1524000" cy="468227"/>
          </a:xfrm>
          <a:prstGeom prst="rect">
            <a:avLst/>
          </a:prstGeom>
          <a:noFill/>
          <a:ln>
            <a:noFill/>
          </a:ln>
        </p:spPr>
      </p:pic>
      <p:sp>
        <p:nvSpPr>
          <p:cNvPr id="15" name="Textbox 10"/>
          <p:cNvSpPr txBox="1">
            <a:spLocks noGrp="1"/>
          </p:cNvSpPr>
          <p:nvPr>
            <p:ph type="title"/>
          </p:nvPr>
        </p:nvSpPr>
        <p:spPr>
          <a:xfrm>
            <a:off x="2659577" y="311256"/>
            <a:ext cx="6895900" cy="1295400"/>
          </a:xfrm>
          <a:prstGeom prst="rect">
            <a:avLst/>
          </a:prstGeom>
          <a:noFill/>
          <a:ln>
            <a:noFill/>
          </a:ln>
        </p:spPr>
        <p:txBody>
          <a:bodyPr lIns="91425" tIns="91425" rIns="91425" bIns="91425" anchor="ctr" anchorCtr="0"/>
          <a:lstStyle>
            <a:lvl1pPr marL="0" marR="0" lvl="0" indent="0" algn="ctr" rtl="0">
              <a:spcBef>
                <a:spcPts val="0"/>
              </a:spcBef>
              <a:buClr>
                <a:schemeClr val="lt1"/>
              </a:buClr>
              <a:buFont typeface="Helvetica Neue"/>
              <a:buNone/>
              <a:defRPr sz="4900" b="1" i="0" u="none" strike="noStrike" cap="none">
                <a:solidFill>
                  <a:schemeClr val="lt1"/>
                </a:solidFill>
                <a:latin typeface="Helvetica Neue"/>
                <a:ea typeface="Helvetica Neue"/>
                <a:cs typeface="Helvetica Neue"/>
                <a:sym typeface="Helvetica Neue"/>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6" name="Textbox 11"/>
          <p:cNvSpPr txBox="1">
            <a:spLocks noGrp="1"/>
          </p:cNvSpPr>
          <p:nvPr>
            <p:ph type="body" idx="1"/>
          </p:nvPr>
        </p:nvSpPr>
        <p:spPr>
          <a:xfrm>
            <a:off x="502920" y="1813559"/>
            <a:ext cx="9052559" cy="5129425"/>
          </a:xfrm>
          <a:prstGeom prst="rect">
            <a:avLst/>
          </a:prstGeom>
          <a:noFill/>
          <a:ln>
            <a:noFill/>
          </a:ln>
        </p:spPr>
        <p:txBody>
          <a:bodyPr lIns="91425" tIns="91425" rIns="91425" bIns="91425" anchor="t" anchorCtr="0"/>
          <a:lstStyle>
            <a:lvl1pPr marL="0" marR="0" lvl="0" indent="0" algn="l" rtl="0">
              <a:spcBef>
                <a:spcPts val="720"/>
              </a:spcBef>
              <a:buClr>
                <a:schemeClr val="lt1"/>
              </a:buClr>
              <a:buFont typeface="Arial"/>
              <a:buNone/>
              <a:defRPr sz="3600" b="0" i="0" u="none" strike="noStrike" cap="none">
                <a:solidFill>
                  <a:schemeClr val="lt1"/>
                </a:solidFill>
                <a:latin typeface="Helvetica Neue"/>
                <a:ea typeface="Helvetica Neue"/>
                <a:cs typeface="Helvetica Neue"/>
                <a:sym typeface="Helvetica Neue"/>
              </a:defRPr>
            </a:lvl1pPr>
            <a:lvl2pPr marL="509411" marR="0" lvl="1" indent="-1411" algn="l" rtl="0">
              <a:spcBef>
                <a:spcPts val="620"/>
              </a:spcBef>
              <a:buClr>
                <a:schemeClr val="lt1"/>
              </a:buClr>
              <a:buFont typeface="Arial"/>
              <a:buNone/>
              <a:defRPr sz="3100" b="0" i="0" u="none" strike="noStrike" cap="none">
                <a:solidFill>
                  <a:schemeClr val="lt1"/>
                </a:solidFill>
                <a:latin typeface="Helvetica Neue"/>
                <a:ea typeface="Helvetica Neue"/>
                <a:cs typeface="Helvetica Neue"/>
                <a:sym typeface="Helvetica Neue"/>
              </a:defRPr>
            </a:lvl2pPr>
            <a:lvl3pPr marL="1018825" marR="0" lvl="2" indent="-2825" algn="l" rtl="0">
              <a:spcBef>
                <a:spcPts val="540"/>
              </a:spcBef>
              <a:buClr>
                <a:schemeClr val="lt1"/>
              </a:buClr>
              <a:buFont typeface="Arial"/>
              <a:buNone/>
              <a:defRPr sz="2700" b="0" i="0" u="none" strike="noStrike" cap="none">
                <a:solidFill>
                  <a:schemeClr val="lt1"/>
                </a:solidFill>
                <a:latin typeface="Helvetica Neue"/>
                <a:ea typeface="Helvetica Neue"/>
                <a:cs typeface="Helvetica Neue"/>
                <a:sym typeface="Helvetica Neue"/>
              </a:defRPr>
            </a:lvl3pPr>
            <a:lvl4pPr marL="1528237" marR="0" lvl="3" indent="-4237" algn="l" rtl="0">
              <a:spcBef>
                <a:spcPts val="440"/>
              </a:spcBef>
              <a:buClr>
                <a:schemeClr val="lt1"/>
              </a:buClr>
              <a:buFont typeface="Arial"/>
              <a:buNone/>
              <a:defRPr sz="2200" b="0" i="0" u="none" strike="noStrike" cap="none">
                <a:solidFill>
                  <a:schemeClr val="lt1"/>
                </a:solidFill>
                <a:latin typeface="Helvetica Neue"/>
                <a:ea typeface="Helvetica Neue"/>
                <a:cs typeface="Helvetica Neue"/>
                <a:sym typeface="Helvetica Neue"/>
              </a:defRPr>
            </a:lvl4pPr>
            <a:lvl5pPr marL="2037649" marR="0" lvl="4" indent="-5649" algn="l" rtl="0">
              <a:spcBef>
                <a:spcPts val="440"/>
              </a:spcBef>
              <a:buClr>
                <a:schemeClr val="lt1"/>
              </a:buClr>
              <a:buFont typeface="Arial"/>
              <a:buNone/>
              <a:defRPr sz="2200" b="0" i="0" u="none" strike="noStrike" cap="none">
                <a:solidFill>
                  <a:schemeClr val="lt1"/>
                </a:solidFill>
                <a:latin typeface="Helvetica Neue"/>
                <a:ea typeface="Helvetica Neue"/>
                <a:cs typeface="Helvetica Neue"/>
                <a:sym typeface="Helvetica Neue"/>
              </a:defRPr>
            </a:lvl5pPr>
            <a:lvl6pPr marL="2801767" marR="0" lvl="5" indent="-122066"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6pPr>
            <a:lvl7pPr marL="3311180" marR="0" lvl="6" indent="-123480"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7pPr>
            <a:lvl8pPr marL="3820592" marR="0" lvl="7" indent="-124891"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8pPr>
            <a:lvl9pPr marL="4330004" marR="0" lvl="8" indent="-126303"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9pPr>
          </a:lstStyle>
          <a:p>
            <a:endParaRPr dirty="0"/>
          </a:p>
        </p:txBody>
      </p:sp>
      <p:sp>
        <p:nvSpPr>
          <p:cNvPr id="5" name="Rectangle 4">
            <a:extLst>
              <a:ext uri="{FF2B5EF4-FFF2-40B4-BE49-F238E27FC236}">
                <a16:creationId xmlns:a16="http://schemas.microsoft.com/office/drawing/2014/main" id="{1BED2A51-21A1-42D9-B005-314CCDB2417A}"/>
              </a:ext>
            </a:extLst>
          </p:cNvPr>
          <p:cNvSpPr/>
          <p:nvPr/>
        </p:nvSpPr>
        <p:spPr>
          <a:xfrm>
            <a:off x="3954780" y="7401580"/>
            <a:ext cx="6103620" cy="307777"/>
          </a:xfrm>
          <a:prstGeom prst="rect">
            <a:avLst/>
          </a:prstGeom>
        </p:spPr>
        <p:txBody>
          <a:bodyPr wrap="square">
            <a:spAutoFit/>
          </a:bodyPr>
          <a:lstStyle/>
          <a:p>
            <a:pPr algn="r"/>
            <a:r>
              <a:rPr lang="en-US" dirty="0">
                <a:solidFill>
                  <a:schemeClr val="bg1"/>
                </a:solidFill>
              </a:rPr>
              <a:t>Krugman, </a:t>
            </a:r>
            <a:r>
              <a:rPr lang="en-US" i="1" dirty="0">
                <a:solidFill>
                  <a:schemeClr val="bg1"/>
                </a:solidFill>
              </a:rPr>
              <a:t>Economics</a:t>
            </a:r>
            <a:r>
              <a:rPr lang="en-US" dirty="0">
                <a:solidFill>
                  <a:schemeClr val="bg1"/>
                </a:solidFill>
              </a:rPr>
              <a:t>, 6e, © 2020 Worth Publishers</a:t>
            </a:r>
          </a:p>
        </p:txBody>
      </p:sp>
      <p:sp>
        <p:nvSpPr>
          <p:cNvPr id="8" name="Rectangle 7">
            <a:extLst>
              <a:ext uri="{FF2B5EF4-FFF2-40B4-BE49-F238E27FC236}">
                <a16:creationId xmlns:a16="http://schemas.microsoft.com/office/drawing/2014/main" id="{D71AA27C-287D-40B4-97BD-D01D3FBEEC50}"/>
              </a:ext>
            </a:extLst>
          </p:cNvPr>
          <p:cNvSpPr/>
          <p:nvPr/>
        </p:nvSpPr>
        <p:spPr>
          <a:xfrm>
            <a:off x="0" y="7401580"/>
            <a:ext cx="10058400" cy="307777"/>
          </a:xfrm>
          <a:prstGeom prst="rect">
            <a:avLst/>
          </a:prstGeom>
        </p:spPr>
        <p:txBody>
          <a:bodyPr wrap="square">
            <a:spAutoFit/>
          </a:bodyPr>
          <a:lstStyle/>
          <a:p>
            <a:pPr algn="r"/>
            <a:r>
              <a:rPr lang="en-US" dirty="0">
                <a:solidFill>
                  <a:schemeClr val="bg1"/>
                </a:solidFill>
              </a:rPr>
              <a:t>Krugman, </a:t>
            </a:r>
            <a:r>
              <a:rPr lang="en-US" i="1" dirty="0">
                <a:solidFill>
                  <a:schemeClr val="bg1"/>
                </a:solidFill>
              </a:rPr>
              <a:t>Economics</a:t>
            </a:r>
            <a:r>
              <a:rPr lang="en-US" dirty="0">
                <a:solidFill>
                  <a:schemeClr val="bg1"/>
                </a:solidFill>
              </a:rPr>
              <a:t>, 6e, © 2021 Worth Publishers</a:t>
            </a:r>
          </a:p>
        </p:txBody>
      </p:sp>
    </p:spTree>
    <p:extLst>
      <p:ext uri="{BB962C8B-B14F-4D97-AF65-F5344CB8AC3E}">
        <p14:creationId xmlns:p14="http://schemas.microsoft.com/office/powerpoint/2010/main" val="3442143077"/>
      </p:ext>
    </p:extLst>
  </p:cSld>
  <p:clrMap bg1="lt1" tx1="dk1" bg2="dk2" tx2="lt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image" Target="../media/image12.tiff"/><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 Id="rId5" Type="http://schemas.openxmlformats.org/officeDocument/2006/relationships/image" Target="../media/image17.pn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 Id="rId5" Type="http://schemas.openxmlformats.org/officeDocument/2006/relationships/image" Target="../media/image21.png"/><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3143" y="379608"/>
            <a:ext cx="8400422" cy="1298467"/>
          </a:xfrm>
        </p:spPr>
        <p:txBody>
          <a:bodyPr>
            <a:noAutofit/>
          </a:bodyPr>
          <a:lstStyle/>
          <a:p>
            <a:r>
              <a:rPr lang="en-US" sz="6000" dirty="0"/>
              <a:t>Chapter 2</a:t>
            </a:r>
          </a:p>
        </p:txBody>
      </p:sp>
      <p:sp>
        <p:nvSpPr>
          <p:cNvPr id="5" name="TextBox 4">
            <a:extLst>
              <a:ext uri="{FF2B5EF4-FFF2-40B4-BE49-F238E27FC236}">
                <a16:creationId xmlns:a16="http://schemas.microsoft.com/office/drawing/2014/main" id="{D1FD0814-086C-4A86-B242-1817FF9ADB0E}"/>
              </a:ext>
            </a:extLst>
          </p:cNvPr>
          <p:cNvSpPr txBox="1"/>
          <p:nvPr/>
        </p:nvSpPr>
        <p:spPr>
          <a:xfrm>
            <a:off x="1607737" y="2250476"/>
            <a:ext cx="6772588" cy="1569660"/>
          </a:xfrm>
          <a:prstGeom prst="rect">
            <a:avLst/>
          </a:prstGeom>
          <a:noFill/>
        </p:spPr>
        <p:txBody>
          <a:bodyPr wrap="square">
            <a:spAutoFit/>
          </a:bodyPr>
          <a:lstStyle/>
          <a:p>
            <a:pPr algn="ctr"/>
            <a:r>
              <a:rPr lang="en-US" sz="4800" dirty="0"/>
              <a:t>Economic Models: </a:t>
            </a:r>
            <a:br>
              <a:rPr lang="en-US" sz="4800" dirty="0"/>
            </a:br>
            <a:r>
              <a:rPr lang="en-US" sz="4800" dirty="0"/>
              <a:t>Trade-offs and Trade</a:t>
            </a:r>
          </a:p>
        </p:txBody>
      </p:sp>
    </p:spTree>
    <p:extLst>
      <p:ext uri="{BB962C8B-B14F-4D97-AF65-F5344CB8AC3E}">
        <p14:creationId xmlns:p14="http://schemas.microsoft.com/office/powerpoint/2010/main" val="32448687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8211"/>
            <a:ext cx="10058400" cy="815797"/>
          </a:xfrm>
        </p:spPr>
        <p:txBody>
          <a:bodyPr/>
          <a:lstStyle/>
          <a:p>
            <a:r>
              <a:rPr lang="en-US" dirty="0"/>
              <a:t>OPPORTUNITY COST (2 of 2)</a:t>
            </a:r>
          </a:p>
        </p:txBody>
      </p:sp>
      <p:sp>
        <p:nvSpPr>
          <p:cNvPr id="5" name="Content Placeholder 4">
            <a:extLst>
              <a:ext uri="{FF2B5EF4-FFF2-40B4-BE49-F238E27FC236}">
                <a16:creationId xmlns:a16="http://schemas.microsoft.com/office/drawing/2014/main" id="{C4811C35-8525-48CD-AACC-B0088054B5E1}"/>
              </a:ext>
            </a:extLst>
          </p:cNvPr>
          <p:cNvSpPr>
            <a:spLocks noGrp="1"/>
          </p:cNvSpPr>
          <p:nvPr>
            <p:ph sz="quarter" idx="10"/>
          </p:nvPr>
        </p:nvSpPr>
        <p:spPr>
          <a:xfrm>
            <a:off x="117582" y="888271"/>
            <a:ext cx="9804186" cy="1764494"/>
          </a:xfrm>
        </p:spPr>
        <p:txBody>
          <a:bodyPr/>
          <a:lstStyle/>
          <a:p>
            <a:r>
              <a:rPr lang="en-US" b="1" dirty="0"/>
              <a:t>Increasing opportunity cost: </a:t>
            </a:r>
            <a:r>
              <a:rPr lang="en-US" dirty="0"/>
              <a:t>the more small jets the economy produces, the more costly it is to produce yet another small jet in terms of forgone </a:t>
            </a:r>
            <a:r>
              <a:rPr lang="en-US" dirty="0" err="1"/>
              <a:t>Dreamliners</a:t>
            </a:r>
            <a:r>
              <a:rPr lang="en-US" dirty="0"/>
              <a:t>.</a:t>
            </a:r>
          </a:p>
        </p:txBody>
      </p:sp>
      <p:sp>
        <p:nvSpPr>
          <p:cNvPr id="14" name="TextBox 13"/>
          <p:cNvSpPr txBox="1"/>
          <p:nvPr/>
        </p:nvSpPr>
        <p:spPr>
          <a:xfrm>
            <a:off x="6704838" y="2607776"/>
            <a:ext cx="3055108" cy="400110"/>
          </a:xfrm>
          <a:prstGeom prst="rect">
            <a:avLst/>
          </a:prstGeom>
          <a:noFill/>
        </p:spPr>
        <p:txBody>
          <a:bodyPr wrap="square" rtlCol="0">
            <a:spAutoFit/>
          </a:bodyPr>
          <a:lstStyle/>
          <a:p>
            <a:pPr algn="ctr"/>
            <a:r>
              <a:rPr lang="en-US" sz="2000" dirty="0"/>
              <a:t>Figure 2-2</a:t>
            </a:r>
          </a:p>
        </p:txBody>
      </p:sp>
      <p:pic>
        <p:nvPicPr>
          <p:cNvPr id="12" name="Picture 11" descr="As in Figure 2-2, the line runs from 30 Dreamliners on the vertical axis to 40 small jets on the horizontal axis. The curve slopes gently downward at the vertical axis and curves so that it is nearly vertical when it reaches the horizontal axi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0914" y="2473891"/>
            <a:ext cx="5904804" cy="3977014"/>
          </a:xfrm>
          <a:prstGeom prst="rect">
            <a:avLst/>
          </a:prstGeom>
        </p:spPr>
      </p:pic>
      <p:pic>
        <p:nvPicPr>
          <p:cNvPr id="3" name="Picture 2" descr=" A point labeled A on the curve represents 25 Dreamliners and 25 small jets. A horizontal arrow from the vertical axis has its tip above point A, and a shorter vertical arrow extends from the tip down to point A. The horizontal arrow has a label, &quot;Producing the first 20 small jets . . . ,&quot; and the vertical arrow has a label, &quot;. . . requires giving up five Dreamliner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96972" y="2737987"/>
            <a:ext cx="3395070" cy="1133370"/>
          </a:xfrm>
          <a:prstGeom prst="rect">
            <a:avLst/>
          </a:prstGeom>
          <a:scene3d>
            <a:camera prst="orthographicFront">
              <a:rot lat="0" lon="0" rev="21576000"/>
            </a:camera>
            <a:lightRig rig="threePt" dir="t"/>
          </a:scene3d>
        </p:spPr>
      </p:pic>
      <p:pic>
        <p:nvPicPr>
          <p:cNvPr id="4" name="Picture 3" descr="&quot; A horizontal arrow extends from point A and has its tip above the point 40 on the horizontal axis. A longer vertical arrow extends from the tip to the horizontal axis. The horizontal arrow has a label, &quot;But producing 20 more small jets . . . ,&quot; and the vertical arrow has a label &quot;. . . requires giving up 25 more Dreamliners.&quo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02916" y="3282624"/>
            <a:ext cx="3169677" cy="2691138"/>
          </a:xfrm>
          <a:prstGeom prst="rect">
            <a:avLst/>
          </a:prstGeom>
        </p:spPr>
      </p:pic>
    </p:spTree>
    <p:extLst>
      <p:ext uri="{BB962C8B-B14F-4D97-AF65-F5344CB8AC3E}">
        <p14:creationId xmlns:p14="http://schemas.microsoft.com/office/powerpoint/2010/main" val="1412953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ECONOMIC GROWTH (1 of 2)</a:t>
            </a:r>
          </a:p>
        </p:txBody>
      </p:sp>
      <p:sp>
        <p:nvSpPr>
          <p:cNvPr id="2" name="Content Placeholder 1">
            <a:extLst>
              <a:ext uri="{FF2B5EF4-FFF2-40B4-BE49-F238E27FC236}">
                <a16:creationId xmlns:a16="http://schemas.microsoft.com/office/drawing/2014/main" id="{9BAB6620-9C40-4E58-9498-0B38519E28FC}"/>
              </a:ext>
            </a:extLst>
          </p:cNvPr>
          <p:cNvSpPr>
            <a:spLocks noGrp="1"/>
          </p:cNvSpPr>
          <p:nvPr>
            <p:ph sz="quarter" idx="10"/>
          </p:nvPr>
        </p:nvSpPr>
        <p:spPr>
          <a:xfrm>
            <a:off x="117582" y="1179668"/>
            <a:ext cx="9804186" cy="2339072"/>
          </a:xfrm>
        </p:spPr>
        <p:txBody>
          <a:bodyPr/>
          <a:lstStyle/>
          <a:p>
            <a:r>
              <a:rPr lang="en-US" dirty="0"/>
              <a:t>Economic growth means an expansion of the economy’s production possibilities.</a:t>
            </a:r>
          </a:p>
        </p:txBody>
      </p:sp>
      <p:sp>
        <p:nvSpPr>
          <p:cNvPr id="6" name="TextBox 5"/>
          <p:cNvSpPr txBox="1"/>
          <p:nvPr/>
        </p:nvSpPr>
        <p:spPr>
          <a:xfrm>
            <a:off x="4146238" y="2057210"/>
            <a:ext cx="3215659" cy="400110"/>
          </a:xfrm>
          <a:prstGeom prst="rect">
            <a:avLst/>
          </a:prstGeom>
          <a:noFill/>
        </p:spPr>
        <p:txBody>
          <a:bodyPr wrap="square" rtlCol="0">
            <a:spAutoFit/>
          </a:bodyPr>
          <a:lstStyle/>
          <a:p>
            <a:pPr algn="ctr"/>
            <a:r>
              <a:rPr lang="en-US" sz="2000" dirty="0"/>
              <a:t>Figure 2-3</a:t>
            </a:r>
          </a:p>
        </p:txBody>
      </p:sp>
      <p:pic>
        <p:nvPicPr>
          <p:cNvPr id="3" name="Picture 2" descr="The curve from Figure 2-3 is drawn, and is labeled &quot;Original PPF.&quo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2829" y="2402006"/>
            <a:ext cx="5192889" cy="3523576"/>
          </a:xfrm>
          <a:prstGeom prst="rect">
            <a:avLst/>
          </a:prstGeom>
        </p:spPr>
      </p:pic>
      <p:pic>
        <p:nvPicPr>
          <p:cNvPr id="5" name="Picture 4" descr="Another downward curve is shown that runs from 34 Dreamliners on the vertical axis to 50 small jets on the horizontal axis. Point E is on this curve, as discussed in the caption. The curve is labeled &quot;New PPF.&quo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0084" y="2393616"/>
            <a:ext cx="5192889" cy="3523576"/>
          </a:xfrm>
          <a:prstGeom prst="rect">
            <a:avLst/>
          </a:prstGeom>
        </p:spPr>
      </p:pic>
    </p:spTree>
    <p:extLst>
      <p:ext uri="{BB962C8B-B14F-4D97-AF65-F5344CB8AC3E}">
        <p14:creationId xmlns:p14="http://schemas.microsoft.com/office/powerpoint/2010/main" val="2012070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883"/>
            <a:ext cx="10058400" cy="815797"/>
          </a:xfrm>
        </p:spPr>
        <p:txBody>
          <a:bodyPr/>
          <a:lstStyle/>
          <a:p>
            <a:r>
              <a:rPr lang="en-US" dirty="0"/>
              <a:t>ECONOMIC GROWTH (2 of 2)</a:t>
            </a:r>
          </a:p>
        </p:txBody>
      </p:sp>
      <p:sp>
        <p:nvSpPr>
          <p:cNvPr id="3" name="Content Placeholder 2"/>
          <p:cNvSpPr>
            <a:spLocks noGrp="1"/>
          </p:cNvSpPr>
          <p:nvPr>
            <p:ph sz="quarter" idx="10"/>
          </p:nvPr>
        </p:nvSpPr>
        <p:spPr>
          <a:xfrm>
            <a:off x="117582" y="1105324"/>
            <a:ext cx="9804186" cy="2773349"/>
          </a:xfrm>
        </p:spPr>
        <p:txBody>
          <a:bodyPr>
            <a:noAutofit/>
          </a:bodyPr>
          <a:lstStyle/>
          <a:p>
            <a:pPr marL="0" indent="0">
              <a:spcAft>
                <a:spcPts val="1200"/>
              </a:spcAft>
              <a:buNone/>
            </a:pPr>
            <a:r>
              <a:rPr lang="en-US" sz="2400" dirty="0"/>
              <a:t>What causes economic growth? Two possibilities exist:</a:t>
            </a:r>
          </a:p>
          <a:p>
            <a:pPr marL="466725" indent="-466725">
              <a:spcAft>
                <a:spcPts val="1200"/>
              </a:spcAft>
              <a:buAutoNum type="arabicPeriod"/>
            </a:pPr>
            <a:r>
              <a:rPr lang="en-US" sz="2400" b="1" dirty="0"/>
              <a:t>An increase in factors of production: </a:t>
            </a:r>
            <a:r>
              <a:rPr lang="en-US" sz="2400" dirty="0"/>
              <a:t>resources used to produce goods and services (land, labor, physical capital, and human capital).</a:t>
            </a:r>
          </a:p>
          <a:p>
            <a:pPr marL="466725" indent="-466725">
              <a:spcAft>
                <a:spcPts val="1200"/>
              </a:spcAft>
              <a:buAutoNum type="arabicPeriod"/>
            </a:pPr>
            <a:r>
              <a:rPr lang="en-US" sz="2400" b="1" dirty="0"/>
              <a:t>Better technology: </a:t>
            </a:r>
            <a:r>
              <a:rPr lang="en-US" sz="2400" dirty="0"/>
              <a:t>the technical means for producing goods and services.</a:t>
            </a:r>
          </a:p>
        </p:txBody>
      </p:sp>
      <p:pic>
        <p:nvPicPr>
          <p:cNvPr id="4" name="Picture Placeholder 6" descr="Photo of a robot manufacturing automobile brakes.">
            <a:extLst>
              <a:ext uri="{FF2B5EF4-FFF2-40B4-BE49-F238E27FC236}">
                <a16:creationId xmlns:a16="http://schemas.microsoft.com/office/drawing/2014/main" id="{DFECE352-BBDA-4B22-B99F-0E05B392608F}"/>
              </a:ext>
            </a:extLst>
          </p:cNvPr>
          <p:cNvPicPr>
            <a:picLocks noChangeAspect="1"/>
          </p:cNvPicPr>
          <p:nvPr/>
        </p:nvPicPr>
        <p:blipFill>
          <a:blip r:embed="rId2"/>
          <a:stretch>
            <a:fillRect/>
          </a:stretch>
        </p:blipFill>
        <p:spPr>
          <a:xfrm>
            <a:off x="1" y="3871590"/>
            <a:ext cx="3831646" cy="3503900"/>
          </a:xfrm>
          <a:prstGeom prst="rect">
            <a:avLst/>
          </a:prstGeom>
          <a:noFill/>
          <a:ln>
            <a:noFill/>
          </a:ln>
        </p:spPr>
      </p:pic>
      <p:pic>
        <p:nvPicPr>
          <p:cNvPr id="5" name="Picture Placeholder 6" descr="Photo of four students grouped around a fifth student working at a computer. ">
            <a:extLst>
              <a:ext uri="{FF2B5EF4-FFF2-40B4-BE49-F238E27FC236}">
                <a16:creationId xmlns:a16="http://schemas.microsoft.com/office/drawing/2014/main" id="{981A93DA-6B6F-4A2B-A3E1-C907B7CA6C81}"/>
              </a:ext>
            </a:extLst>
          </p:cNvPr>
          <p:cNvPicPr>
            <a:picLocks noChangeAspect="1"/>
          </p:cNvPicPr>
          <p:nvPr/>
        </p:nvPicPr>
        <p:blipFill>
          <a:blip r:embed="rId3"/>
          <a:stretch>
            <a:fillRect/>
          </a:stretch>
        </p:blipFill>
        <p:spPr>
          <a:xfrm>
            <a:off x="6219941" y="3877205"/>
            <a:ext cx="3830320" cy="3502800"/>
          </a:xfrm>
          <a:prstGeom prst="rect">
            <a:avLst/>
          </a:prstGeom>
          <a:noFill/>
          <a:ln>
            <a:noFill/>
          </a:ln>
        </p:spPr>
      </p:pic>
    </p:spTree>
    <p:extLst>
      <p:ext uri="{BB962C8B-B14F-4D97-AF65-F5344CB8AC3E}">
        <p14:creationId xmlns:p14="http://schemas.microsoft.com/office/powerpoint/2010/main" val="40271097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COMPARATIVE ADVANTAGE AND GAINS FROM TRADE (1</a:t>
            </a:r>
            <a:r>
              <a:rPr lang="en-US" baseline="0" dirty="0"/>
              <a:t> of 5</a:t>
            </a:r>
            <a:r>
              <a:rPr lang="en-US" dirty="0"/>
              <a:t>)</a:t>
            </a:r>
          </a:p>
        </p:txBody>
      </p:sp>
      <p:sp>
        <p:nvSpPr>
          <p:cNvPr id="3" name="Content Placeholder 2"/>
          <p:cNvSpPr>
            <a:spLocks noGrp="1"/>
          </p:cNvSpPr>
          <p:nvPr>
            <p:ph sz="quarter" idx="10"/>
          </p:nvPr>
        </p:nvSpPr>
        <p:spPr>
          <a:xfrm>
            <a:off x="117582" y="1933291"/>
            <a:ext cx="9804186" cy="4517751"/>
          </a:xfrm>
        </p:spPr>
        <p:txBody>
          <a:bodyPr>
            <a:normAutofit fontScale="92500" lnSpcReduction="10000"/>
          </a:bodyPr>
          <a:lstStyle/>
          <a:p>
            <a:pPr>
              <a:spcAft>
                <a:spcPts val="600"/>
              </a:spcAft>
            </a:pPr>
            <a:r>
              <a:rPr lang="en-US" b="1" dirty="0"/>
              <a:t>Theory of Comparative Advantage: </a:t>
            </a:r>
            <a:r>
              <a:rPr lang="en-US" dirty="0"/>
              <a:t>It makes sense to produce the things you’re especially good (relatively better) at producing, and buy everything else from others.</a:t>
            </a:r>
          </a:p>
          <a:p>
            <a:pPr>
              <a:spcAft>
                <a:spcPts val="600"/>
              </a:spcAft>
            </a:pPr>
            <a:endParaRPr lang="en-US" dirty="0"/>
          </a:p>
          <a:p>
            <a:pPr>
              <a:spcAft>
                <a:spcPts val="1200"/>
              </a:spcAft>
            </a:pPr>
            <a:r>
              <a:rPr lang="en-US" dirty="0"/>
              <a:t>A </a:t>
            </a:r>
            <a:r>
              <a:rPr lang="en-US" b="1" dirty="0"/>
              <a:t>country has a comparative advantage </a:t>
            </a:r>
            <a:r>
              <a:rPr lang="en-US" dirty="0"/>
              <a:t>in producing a good or service if its opportunity cost of producing the good or service is lower than for other countries. </a:t>
            </a:r>
          </a:p>
          <a:p>
            <a:pPr>
              <a:spcAft>
                <a:spcPts val="1200"/>
              </a:spcAft>
            </a:pPr>
            <a:r>
              <a:rPr lang="en-US" dirty="0"/>
              <a:t>An </a:t>
            </a:r>
            <a:r>
              <a:rPr lang="en-US" b="1" dirty="0"/>
              <a:t>individual has a comparative advantage </a:t>
            </a:r>
            <a:r>
              <a:rPr lang="en-US" dirty="0"/>
              <a:t>in producing a good or service if his or her opportunity cost of producing the good or service is lower than for other people.</a:t>
            </a:r>
          </a:p>
          <a:p>
            <a:pPr>
              <a:spcAft>
                <a:spcPts val="600"/>
              </a:spcAft>
            </a:pPr>
            <a:endParaRPr lang="en-US" dirty="0"/>
          </a:p>
        </p:txBody>
      </p:sp>
    </p:spTree>
    <p:extLst>
      <p:ext uri="{BB962C8B-B14F-4D97-AF65-F5344CB8AC3E}">
        <p14:creationId xmlns:p14="http://schemas.microsoft.com/office/powerpoint/2010/main" val="22958134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79608"/>
            <a:ext cx="10058400" cy="815797"/>
          </a:xfrm>
        </p:spPr>
        <p:txBody>
          <a:bodyPr>
            <a:normAutofit fontScale="90000"/>
          </a:bodyPr>
          <a:lstStyle/>
          <a:p>
            <a:r>
              <a:rPr lang="en-US" dirty="0"/>
              <a:t>COMPARATIVE ADVANTAGE AND GAINS FROM TRADE (2 of 5)</a:t>
            </a:r>
          </a:p>
        </p:txBody>
      </p:sp>
      <p:sp>
        <p:nvSpPr>
          <p:cNvPr id="6" name="TextBox 5"/>
          <p:cNvSpPr txBox="1"/>
          <p:nvPr/>
        </p:nvSpPr>
        <p:spPr>
          <a:xfrm>
            <a:off x="3507288" y="2025992"/>
            <a:ext cx="2680570" cy="400110"/>
          </a:xfrm>
          <a:prstGeom prst="rect">
            <a:avLst/>
          </a:prstGeom>
          <a:noFill/>
        </p:spPr>
        <p:txBody>
          <a:bodyPr wrap="square" rtlCol="0">
            <a:spAutoFit/>
          </a:bodyPr>
          <a:lstStyle/>
          <a:p>
            <a:pPr algn="ctr"/>
            <a:r>
              <a:rPr lang="en-US" sz="2000" dirty="0"/>
              <a:t>Figure 2-4</a:t>
            </a:r>
          </a:p>
        </p:txBody>
      </p:sp>
      <p:pic>
        <p:nvPicPr>
          <p:cNvPr id="3" name="Picture 2" descr="Line graph (a) is titled &quot;U.S. Production and consumption.&quot; It shows a straight line sloping downward to represent Quantity of large jets versus Quantity of small jet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1509" y="2727680"/>
            <a:ext cx="4359469" cy="3346385"/>
          </a:xfrm>
          <a:prstGeom prst="rect">
            <a:avLst/>
          </a:prstGeom>
        </p:spPr>
      </p:pic>
      <p:pic>
        <p:nvPicPr>
          <p:cNvPr id="7" name="Picture 6" descr=" Line graph (b) is titled &quot;Brazilian Production and Consumption.&quot; It shows a straight line sloping downward to represent Quantity of large jets versus Quantity of small jets.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08914" y="2826848"/>
            <a:ext cx="3980051" cy="3038398"/>
          </a:xfrm>
          <a:prstGeom prst="rect">
            <a:avLst/>
          </a:prstGeom>
        </p:spPr>
      </p:pic>
      <p:pic>
        <p:nvPicPr>
          <p:cNvPr id="10" name="Picture 9" descr="Line graph (a) runs from 30 large jets on the vertical axis to 40 small jets on the horizontal axis (the latter point labeled &quot;U.S. PPF&quot;). A point on the line representing 18 large jets and 16 small jets is labeled &quot;U.S. consumption without trade.&quo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5390" y="3974280"/>
            <a:ext cx="3771988" cy="1992004"/>
          </a:xfrm>
          <a:prstGeom prst="rect">
            <a:avLst/>
          </a:prstGeom>
        </p:spPr>
      </p:pic>
      <p:pic>
        <p:nvPicPr>
          <p:cNvPr id="16" name="Picture 15" descr=" Line graph (b) runs from 10 large jets on the vertical axis to 30 small jets on the horizontal axis (the latter point labeled &quot;Brazilian PPF&quot;). A point on the line representing 8 large jets and 6 small jets is labeled &quot;Brazilian consumption without trade.&quo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32409" y="4122593"/>
            <a:ext cx="2208125" cy="1642293"/>
          </a:xfrm>
          <a:prstGeom prst="rect">
            <a:avLst/>
          </a:prstGeom>
        </p:spPr>
      </p:pic>
    </p:spTree>
    <p:extLst>
      <p:ext uri="{BB962C8B-B14F-4D97-AF65-F5344CB8AC3E}">
        <p14:creationId xmlns:p14="http://schemas.microsoft.com/office/powerpoint/2010/main" val="2987627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COMPARATIVE ADVANTAGE AND GAINS FROM TRADE (3 of 5)</a:t>
            </a:r>
          </a:p>
        </p:txBody>
      </p:sp>
      <p:sp>
        <p:nvSpPr>
          <p:cNvPr id="4" name="Content Placeholder 3"/>
          <p:cNvSpPr>
            <a:spLocks noGrp="1"/>
          </p:cNvSpPr>
          <p:nvPr>
            <p:ph sz="quarter" idx="10"/>
          </p:nvPr>
        </p:nvSpPr>
        <p:spPr/>
        <p:txBody>
          <a:bodyPr/>
          <a:lstStyle/>
          <a:p>
            <a:r>
              <a:rPr lang="en-US" dirty="0"/>
              <a:t>Since each country has a different opportunity cost, it makes sense to specialize and trade…</a:t>
            </a:r>
          </a:p>
        </p:txBody>
      </p:sp>
      <p:graphicFrame>
        <p:nvGraphicFramePr>
          <p:cNvPr id="5" name="Table Placeholder 5">
            <a:extLst>
              <a:ext uri="{FF2B5EF4-FFF2-40B4-BE49-F238E27FC236}">
                <a16:creationId xmlns:a16="http://schemas.microsoft.com/office/drawing/2014/main" id="{4FE554F8-3B8D-4D09-8D40-34684DF30579}"/>
              </a:ext>
            </a:extLst>
          </p:cNvPr>
          <p:cNvGraphicFramePr>
            <a:graphicFrameLocks/>
          </p:cNvGraphicFramePr>
          <p:nvPr>
            <p:extLst>
              <p:ext uri="{D42A27DB-BD31-4B8C-83A1-F6EECF244321}">
                <p14:modId xmlns:p14="http://schemas.microsoft.com/office/powerpoint/2010/main" val="2028247520"/>
              </p:ext>
            </p:extLst>
          </p:nvPr>
        </p:nvGraphicFramePr>
        <p:xfrm>
          <a:off x="1093937" y="3993728"/>
          <a:ext cx="7939895" cy="1545114"/>
        </p:xfrm>
        <a:graphic>
          <a:graphicData uri="http://schemas.openxmlformats.org/drawingml/2006/table">
            <a:tbl>
              <a:tblPr firstRow="1" bandRow="1">
                <a:tableStyleId>{5940675A-B579-460E-94D1-54222C63F5DA}</a:tableStyleId>
              </a:tblPr>
              <a:tblGrid>
                <a:gridCol w="1429208">
                  <a:extLst>
                    <a:ext uri="{9D8B030D-6E8A-4147-A177-3AD203B41FA5}">
                      <a16:colId xmlns:a16="http://schemas.microsoft.com/office/drawing/2014/main" val="282790861"/>
                    </a:ext>
                  </a:extLst>
                </a:gridCol>
                <a:gridCol w="2785881">
                  <a:extLst>
                    <a:ext uri="{9D8B030D-6E8A-4147-A177-3AD203B41FA5}">
                      <a16:colId xmlns:a16="http://schemas.microsoft.com/office/drawing/2014/main" val="1286258950"/>
                    </a:ext>
                  </a:extLst>
                </a:gridCol>
                <a:gridCol w="401629">
                  <a:extLst>
                    <a:ext uri="{9D8B030D-6E8A-4147-A177-3AD203B41FA5}">
                      <a16:colId xmlns:a16="http://schemas.microsoft.com/office/drawing/2014/main" val="1642597653"/>
                    </a:ext>
                  </a:extLst>
                </a:gridCol>
                <a:gridCol w="3323177">
                  <a:extLst>
                    <a:ext uri="{9D8B030D-6E8A-4147-A177-3AD203B41FA5}">
                      <a16:colId xmlns:a16="http://schemas.microsoft.com/office/drawing/2014/main" val="2344618943"/>
                    </a:ext>
                  </a:extLst>
                </a:gridCol>
              </a:tblGrid>
              <a:tr h="515038">
                <a:tc>
                  <a:txBody>
                    <a:bodyPr/>
                    <a:lstStyle/>
                    <a:p>
                      <a:endParaRPr lang="en-US" dirty="0">
                        <a:latin typeface="Arial" panose="020B0604020202020204" pitchFamily="34" charset="0"/>
                        <a:cs typeface="Arial" panose="020B0604020202020204" pitchFamily="34" charset="0"/>
                      </a:endParaRPr>
                    </a:p>
                  </a:txBody>
                  <a:tcPr/>
                </a:tc>
                <a:tc>
                  <a:txBody>
                    <a:bodyPr/>
                    <a:lstStyle/>
                    <a:p>
                      <a:r>
                        <a:rPr lang="en-US" b="1" dirty="0">
                          <a:latin typeface="Arial" panose="020B0604020202020204" pitchFamily="34" charset="0"/>
                          <a:cs typeface="Arial" panose="020B0604020202020204" pitchFamily="34" charset="0"/>
                        </a:rPr>
                        <a:t>U.S. opportunity cost</a:t>
                      </a:r>
                    </a:p>
                  </a:txBody>
                  <a:tcPr/>
                </a:tc>
                <a:tc>
                  <a:txBody>
                    <a:bodyPr/>
                    <a:lstStyle/>
                    <a:p>
                      <a:endParaRPr lang="en-US" b="1" dirty="0">
                        <a:latin typeface="Arial" panose="020B0604020202020204" pitchFamily="34" charset="0"/>
                        <a:cs typeface="Arial" panose="020B0604020202020204" pitchFamily="34" charset="0"/>
                      </a:endParaRPr>
                    </a:p>
                  </a:txBody>
                  <a:tcPr/>
                </a:tc>
                <a:tc>
                  <a:txBody>
                    <a:bodyPr/>
                    <a:lstStyle/>
                    <a:p>
                      <a:r>
                        <a:rPr lang="en-US" b="1" dirty="0">
                          <a:latin typeface="Arial" panose="020B0604020202020204" pitchFamily="34" charset="0"/>
                          <a:cs typeface="Arial" panose="020B0604020202020204" pitchFamily="34" charset="0"/>
                        </a:rPr>
                        <a:t>Brazilian opportunity cost</a:t>
                      </a:r>
                    </a:p>
                  </a:txBody>
                  <a:tcPr/>
                </a:tc>
                <a:extLst>
                  <a:ext uri="{0D108BD9-81ED-4DB2-BD59-A6C34878D82A}">
                    <a16:rowId xmlns:a16="http://schemas.microsoft.com/office/drawing/2014/main" val="2391356334"/>
                  </a:ext>
                </a:extLst>
              </a:tr>
              <a:tr h="515038">
                <a:tc>
                  <a:txBody>
                    <a:bodyPr/>
                    <a:lstStyle/>
                    <a:p>
                      <a:r>
                        <a:rPr lang="en-US" b="1" dirty="0">
                          <a:latin typeface="Arial" panose="020B0604020202020204" pitchFamily="34" charset="0"/>
                          <a:cs typeface="Arial" panose="020B0604020202020204" pitchFamily="34" charset="0"/>
                        </a:rPr>
                        <a:t>1 small jet</a:t>
                      </a:r>
                    </a:p>
                  </a:txBody>
                  <a:tcPr/>
                </a:tc>
                <a:tc>
                  <a:txBody>
                    <a:bodyPr/>
                    <a:lstStyle/>
                    <a:p>
                      <a:pPr algn="ctr"/>
                      <a:r>
                        <a:rPr lang="en-US" sz="1800" b="0" i="0" u="none" strike="noStrike" kern="1200" baseline="0" dirty="0">
                          <a:solidFill>
                            <a:schemeClr val="tx1"/>
                          </a:solidFill>
                          <a:latin typeface="Arial" panose="020B0604020202020204" pitchFamily="34" charset="0"/>
                          <a:ea typeface="+mn-ea"/>
                          <a:cs typeface="Arial" panose="020B0604020202020204" pitchFamily="34" charset="0"/>
                        </a:rPr>
                        <a:t>3/4 large jet</a:t>
                      </a:r>
                      <a:endParaRPr lang="en-US" dirty="0">
                        <a:latin typeface="Arial" panose="020B0604020202020204" pitchFamily="34" charset="0"/>
                        <a:cs typeface="Arial" panose="020B0604020202020204" pitchFamily="34" charset="0"/>
                      </a:endParaRPr>
                    </a:p>
                  </a:txBody>
                  <a:tcPr/>
                </a:tc>
                <a:tc>
                  <a:txBody>
                    <a:bodyPr/>
                    <a:lstStyle/>
                    <a:p>
                      <a:pPr algn="ctr"/>
                      <a:r>
                        <a:rPr lang="en-US" dirty="0">
                          <a:latin typeface="Arial" panose="020B0604020202020204" pitchFamily="34" charset="0"/>
                          <a:cs typeface="Arial" panose="020B0604020202020204" pitchFamily="34" charset="0"/>
                        </a:rPr>
                        <a:t>&gt;</a:t>
                      </a:r>
                    </a:p>
                  </a:txBody>
                  <a:tcPr/>
                </a:tc>
                <a:tc>
                  <a:txBody>
                    <a:bodyPr/>
                    <a:lstStyle/>
                    <a:p>
                      <a:pPr algn="ctr"/>
                      <a:r>
                        <a:rPr lang="en-US" sz="1800" b="0" i="0" u="none" strike="noStrike" kern="1200" baseline="0" dirty="0">
                          <a:solidFill>
                            <a:schemeClr val="tx1"/>
                          </a:solidFill>
                          <a:latin typeface="Arial" panose="020B0604020202020204" pitchFamily="34" charset="0"/>
                          <a:ea typeface="+mn-ea"/>
                          <a:cs typeface="Arial" panose="020B0604020202020204" pitchFamily="34" charset="0"/>
                        </a:rPr>
                        <a:t>1/3 large jet</a:t>
                      </a:r>
                      <a:endParaRPr lang="en-US"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837914716"/>
                  </a:ext>
                </a:extLst>
              </a:tr>
              <a:tr h="515038">
                <a:tc>
                  <a:txBody>
                    <a:bodyPr/>
                    <a:lstStyle/>
                    <a:p>
                      <a:r>
                        <a:rPr lang="en-US" b="1" dirty="0">
                          <a:latin typeface="Arial" panose="020B0604020202020204" pitchFamily="34" charset="0"/>
                          <a:cs typeface="Arial" panose="020B0604020202020204" pitchFamily="34" charset="0"/>
                        </a:rPr>
                        <a:t>1 large jet</a:t>
                      </a:r>
                    </a:p>
                  </a:txBody>
                  <a:tcPr/>
                </a:tc>
                <a:tc>
                  <a:txBody>
                    <a:bodyPr/>
                    <a:lstStyle/>
                    <a:p>
                      <a:pPr algn="ctr"/>
                      <a:r>
                        <a:rPr lang="en-US" sz="1800" b="0" i="0" u="none" strike="noStrike" kern="1200" baseline="0" dirty="0">
                          <a:solidFill>
                            <a:schemeClr val="tx1"/>
                          </a:solidFill>
                          <a:latin typeface="Arial" panose="020B0604020202020204" pitchFamily="34" charset="0"/>
                          <a:ea typeface="+mn-ea"/>
                          <a:cs typeface="Arial" panose="020B0604020202020204" pitchFamily="34" charset="0"/>
                        </a:rPr>
                        <a:t>4/3 small jets</a:t>
                      </a:r>
                      <a:endParaRPr lang="en-US" dirty="0">
                        <a:latin typeface="Arial" panose="020B0604020202020204" pitchFamily="34" charset="0"/>
                        <a:cs typeface="Arial" panose="020B0604020202020204" pitchFamily="34" charset="0"/>
                      </a:endParaRPr>
                    </a:p>
                  </a:txBody>
                  <a:tcPr/>
                </a:tc>
                <a:tc>
                  <a:txBody>
                    <a:bodyPr/>
                    <a:lstStyle/>
                    <a:p>
                      <a:pPr algn="ctr"/>
                      <a:r>
                        <a:rPr lang="en-US" dirty="0">
                          <a:latin typeface="Arial" panose="020B0604020202020204" pitchFamily="34" charset="0"/>
                          <a:cs typeface="Arial" panose="020B0604020202020204" pitchFamily="34" charset="0"/>
                        </a:rPr>
                        <a:t>&lt;</a:t>
                      </a:r>
                    </a:p>
                  </a:txBody>
                  <a:tcPr/>
                </a:tc>
                <a:tc>
                  <a:txBody>
                    <a:bodyPr/>
                    <a:lstStyle/>
                    <a:p>
                      <a:pPr algn="ctr"/>
                      <a:r>
                        <a:rPr lang="en-US" sz="1800" dirty="0">
                          <a:latin typeface="Arial" panose="020B0604020202020204" pitchFamily="34" charset="0"/>
                          <a:cs typeface="Arial" panose="020B0604020202020204" pitchFamily="34" charset="0"/>
                        </a:rPr>
                        <a:t>3 small jets</a:t>
                      </a:r>
                    </a:p>
                  </a:txBody>
                  <a:tcPr/>
                </a:tc>
                <a:extLst>
                  <a:ext uri="{0D108BD9-81ED-4DB2-BD59-A6C34878D82A}">
                    <a16:rowId xmlns:a16="http://schemas.microsoft.com/office/drawing/2014/main" val="4186702105"/>
                  </a:ext>
                </a:extLst>
              </a:tr>
            </a:tbl>
          </a:graphicData>
        </a:graphic>
      </p:graphicFrame>
      <p:sp>
        <p:nvSpPr>
          <p:cNvPr id="6" name="Title 2">
            <a:extLst>
              <a:ext uri="{FF2B5EF4-FFF2-40B4-BE49-F238E27FC236}">
                <a16:creationId xmlns:a16="http://schemas.microsoft.com/office/drawing/2014/main" id="{DF4D411D-CFAB-4B8D-8DC1-80CF991AEB5D}"/>
              </a:ext>
            </a:extLst>
          </p:cNvPr>
          <p:cNvSpPr txBox="1">
            <a:spLocks/>
          </p:cNvSpPr>
          <p:nvPr/>
        </p:nvSpPr>
        <p:spPr>
          <a:xfrm>
            <a:off x="981190" y="3199770"/>
            <a:ext cx="7886700" cy="609600"/>
          </a:xfrm>
          <a:prstGeom prst="rect">
            <a:avLst/>
          </a:prstGeom>
          <a:noFill/>
          <a:ln>
            <a:noFill/>
          </a:ln>
        </p:spPr>
        <p:txBody>
          <a:bodyPr lIns="91425" tIns="91425" rIns="91425" bIns="91425" anchor="ctr" anchorCtr="0">
            <a:noAutofit/>
          </a:bodyPr>
          <a:lstStyle>
            <a:defPPr marR="0" lvl="0" algn="l" rtl="0">
              <a:lnSpc>
                <a:spcPct val="100000"/>
              </a:lnSpc>
              <a:spcBef>
                <a:spcPts val="0"/>
              </a:spcBef>
              <a:spcAft>
                <a:spcPts val="0"/>
              </a:spcAft>
            </a:defPPr>
            <a:lvl1pPr marL="0" marR="0" lvl="0" indent="0" algn="ctr" rtl="0" eaLnBrk="1" hangingPunct="1">
              <a:lnSpc>
                <a:spcPct val="100000"/>
              </a:lnSpc>
              <a:spcBef>
                <a:spcPts val="624"/>
              </a:spcBef>
              <a:spcAft>
                <a:spcPts val="0"/>
              </a:spcAft>
              <a:buClr>
                <a:schemeClr val="lt1"/>
              </a:buClr>
              <a:buFont typeface="Helvetica Neue"/>
              <a:buNone/>
              <a:defRPr sz="3600" b="0" i="0" u="none" strike="noStrike" cap="none">
                <a:solidFill>
                  <a:srgbClr val="002060"/>
                </a:solidFill>
                <a:latin typeface="Arial" pitchFamily="34" charset="0"/>
                <a:ea typeface="Helvetica Neue"/>
                <a:cs typeface="Arial" pitchFamily="34" charset="0"/>
                <a:sym typeface="Helvetica Neue"/>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en-US" sz="2400" dirty="0">
                <a:solidFill>
                  <a:schemeClr val="tx1"/>
                </a:solidFill>
              </a:rPr>
              <a:t>Table 2-1, U.S. and Brazilian Opportunity Costs of Small Jets and Large Jets</a:t>
            </a:r>
          </a:p>
        </p:txBody>
      </p:sp>
    </p:spTree>
    <p:extLst>
      <p:ext uri="{BB962C8B-B14F-4D97-AF65-F5344CB8AC3E}">
        <p14:creationId xmlns:p14="http://schemas.microsoft.com/office/powerpoint/2010/main" val="23813940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COMPARATIVE ADVANTAGE AND GAINS FROM TRADE (4 of 5)</a:t>
            </a:r>
          </a:p>
        </p:txBody>
      </p:sp>
      <p:sp>
        <p:nvSpPr>
          <p:cNvPr id="7" name="Content Placeholder 6"/>
          <p:cNvSpPr>
            <a:spLocks noGrp="1"/>
          </p:cNvSpPr>
          <p:nvPr>
            <p:ph sz="quarter" idx="10"/>
          </p:nvPr>
        </p:nvSpPr>
        <p:spPr>
          <a:xfrm>
            <a:off x="142874" y="1581150"/>
            <a:ext cx="9778893" cy="2691214"/>
          </a:xfrm>
        </p:spPr>
        <p:txBody>
          <a:bodyPr/>
          <a:lstStyle/>
          <a:p>
            <a:pPr marL="0" indent="0">
              <a:buNone/>
            </a:pPr>
            <a:r>
              <a:rPr lang="en-US" b="1" dirty="0"/>
              <a:t>Table 2-2 How the United States and Brazil Gain from Trade</a:t>
            </a:r>
          </a:p>
        </p:txBody>
      </p:sp>
      <p:graphicFrame>
        <p:nvGraphicFramePr>
          <p:cNvPr id="11" name="Table Placeholder 10"/>
          <p:cNvGraphicFramePr>
            <a:graphicFrameLocks noGrp="1"/>
          </p:cNvGraphicFramePr>
          <p:nvPr>
            <p:ph type="tbl" sz="quarter" idx="4294967295"/>
            <p:extLst>
              <p:ext uri="{D42A27DB-BD31-4B8C-83A1-F6EECF244321}">
                <p14:modId xmlns:p14="http://schemas.microsoft.com/office/powerpoint/2010/main" val="754426382"/>
              </p:ext>
            </p:extLst>
          </p:nvPr>
        </p:nvGraphicFramePr>
        <p:xfrm>
          <a:off x="61913" y="2532063"/>
          <a:ext cx="9996323" cy="3077736"/>
        </p:xfrm>
        <a:graphic>
          <a:graphicData uri="http://schemas.openxmlformats.org/drawingml/2006/table">
            <a:tbl>
              <a:tblPr firstRow="1">
                <a:tableStyleId>{5940675A-B579-460E-94D1-54222C63F5DA}</a:tableStyleId>
              </a:tblPr>
              <a:tblGrid>
                <a:gridCol w="1127660">
                  <a:extLst>
                    <a:ext uri="{9D8B030D-6E8A-4147-A177-3AD203B41FA5}">
                      <a16:colId xmlns:a16="http://schemas.microsoft.com/office/drawing/2014/main" val="20000"/>
                    </a:ext>
                  </a:extLst>
                </a:gridCol>
                <a:gridCol w="1127660">
                  <a:extLst>
                    <a:ext uri="{9D8B030D-6E8A-4147-A177-3AD203B41FA5}">
                      <a16:colId xmlns:a16="http://schemas.microsoft.com/office/drawing/2014/main" val="20001"/>
                    </a:ext>
                  </a:extLst>
                </a:gridCol>
                <a:gridCol w="1538738">
                  <a:extLst>
                    <a:ext uri="{9D8B030D-6E8A-4147-A177-3AD203B41FA5}">
                      <a16:colId xmlns:a16="http://schemas.microsoft.com/office/drawing/2014/main" val="20002"/>
                    </a:ext>
                  </a:extLst>
                </a:gridCol>
                <a:gridCol w="1608778">
                  <a:extLst>
                    <a:ext uri="{9D8B030D-6E8A-4147-A177-3AD203B41FA5}">
                      <a16:colId xmlns:a16="http://schemas.microsoft.com/office/drawing/2014/main" val="20003"/>
                    </a:ext>
                  </a:extLst>
                </a:gridCol>
                <a:gridCol w="1524107">
                  <a:extLst>
                    <a:ext uri="{9D8B030D-6E8A-4147-A177-3AD203B41FA5}">
                      <a16:colId xmlns:a16="http://schemas.microsoft.com/office/drawing/2014/main" val="20004"/>
                    </a:ext>
                  </a:extLst>
                </a:gridCol>
                <a:gridCol w="1672283">
                  <a:extLst>
                    <a:ext uri="{9D8B030D-6E8A-4147-A177-3AD203B41FA5}">
                      <a16:colId xmlns:a16="http://schemas.microsoft.com/office/drawing/2014/main" val="20005"/>
                    </a:ext>
                  </a:extLst>
                </a:gridCol>
                <a:gridCol w="1397097">
                  <a:extLst>
                    <a:ext uri="{9D8B030D-6E8A-4147-A177-3AD203B41FA5}">
                      <a16:colId xmlns:a16="http://schemas.microsoft.com/office/drawing/2014/main" val="20006"/>
                    </a:ext>
                  </a:extLst>
                </a:gridCol>
              </a:tblGrid>
              <a:tr h="718938">
                <a:tc>
                  <a:txBody>
                    <a:bodyPr/>
                    <a:lstStyle/>
                    <a:p>
                      <a:pPr algn="ctr" fontAlgn="b"/>
                      <a:endParaRPr lang="en-US" sz="1400" b="1" i="0" u="none" strike="noStrike" dirty="0">
                        <a:solidFill>
                          <a:srgbClr val="000000"/>
                        </a:solidFill>
                        <a:effectLst/>
                        <a:latin typeface="Arial" panose="020B0604020202020204" pitchFamily="34" charset="0"/>
                        <a:cs typeface="Arial" panose="020B0604020202020204" pitchFamily="34" charset="0"/>
                      </a:endParaRPr>
                    </a:p>
                  </a:txBody>
                  <a:tcPr anchor="ctr"/>
                </a:tc>
                <a:tc>
                  <a:txBody>
                    <a:bodyPr/>
                    <a:lstStyle/>
                    <a:p>
                      <a:pPr algn="ctr" fontAlgn="b"/>
                      <a:r>
                        <a:rPr lang="en-US" sz="1400" b="1" u="none" strike="noStrike" dirty="0">
                          <a:effectLst/>
                          <a:latin typeface="Arial" panose="020B0604020202020204" pitchFamily="34" charset="0"/>
                          <a:cs typeface="Arial" panose="020B0604020202020204" pitchFamily="34" charset="0"/>
                        </a:rPr>
                        <a:t> </a:t>
                      </a:r>
                      <a:endParaRPr lang="en-US" sz="1400" b="1" i="0" u="none" strike="noStrike" dirty="0">
                        <a:solidFill>
                          <a:srgbClr val="000000"/>
                        </a:solidFill>
                        <a:effectLst/>
                        <a:latin typeface="Arial" panose="020B0604020202020204" pitchFamily="34" charset="0"/>
                        <a:cs typeface="Arial" panose="020B0604020202020204" pitchFamily="34" charset="0"/>
                      </a:endParaRPr>
                    </a:p>
                  </a:txBody>
                  <a:tcPr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400" b="1" u="none" strike="noStrike" dirty="0">
                          <a:effectLst/>
                          <a:latin typeface="Arial" panose="020B0604020202020204" pitchFamily="34" charset="0"/>
                          <a:cs typeface="Arial" panose="020B0604020202020204" pitchFamily="34" charset="0"/>
                        </a:rPr>
                        <a:t>Without Trade:</a:t>
                      </a:r>
                      <a:endParaRPr lang="en-US" sz="1400" b="1" i="0" u="none" strike="noStrike" dirty="0">
                        <a:solidFill>
                          <a:srgbClr val="000000"/>
                        </a:solidFill>
                        <a:effectLst/>
                        <a:latin typeface="Arial" panose="020B0604020202020204" pitchFamily="34" charset="0"/>
                        <a:cs typeface="Arial" panose="020B0604020202020204" pitchFamily="34" charset="0"/>
                      </a:endParaRPr>
                    </a:p>
                    <a:p>
                      <a:pPr algn="ctr" fontAlgn="b"/>
                      <a:r>
                        <a:rPr lang="en-US" sz="1400" b="1" u="none" strike="noStrike" dirty="0">
                          <a:effectLst/>
                          <a:latin typeface="Arial" panose="020B0604020202020204" pitchFamily="34" charset="0"/>
                          <a:cs typeface="Arial" panose="020B0604020202020204" pitchFamily="34" charset="0"/>
                        </a:rPr>
                        <a:t>Production </a:t>
                      </a:r>
                      <a:endParaRPr lang="en-US" sz="1400" b="1" i="0" u="none" strike="noStrike" dirty="0">
                        <a:solidFill>
                          <a:srgbClr val="000000"/>
                        </a:solidFill>
                        <a:effectLst/>
                        <a:latin typeface="Arial" panose="020B0604020202020204" pitchFamily="34" charset="0"/>
                        <a:cs typeface="Arial" panose="020B0604020202020204" pitchFamily="34" charset="0"/>
                      </a:endParaRPr>
                    </a:p>
                  </a:txBody>
                  <a:tcPr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400" b="1" u="none" strike="noStrike" dirty="0">
                          <a:effectLst/>
                          <a:latin typeface="Arial" panose="020B0604020202020204" pitchFamily="34" charset="0"/>
                          <a:cs typeface="Arial" panose="020B0604020202020204" pitchFamily="34" charset="0"/>
                        </a:rPr>
                        <a:t>Without Trade:</a:t>
                      </a:r>
                      <a:endParaRPr lang="en-US" sz="1400" b="1" i="0" u="none" strike="noStrike" dirty="0">
                        <a:solidFill>
                          <a:srgbClr val="000000"/>
                        </a:solidFill>
                        <a:effectLst/>
                        <a:latin typeface="Arial" panose="020B0604020202020204" pitchFamily="34" charset="0"/>
                        <a:cs typeface="Arial" panose="020B0604020202020204" pitchFamily="34" charset="0"/>
                      </a:endParaRPr>
                    </a:p>
                    <a:p>
                      <a:pPr algn="ctr" fontAlgn="b"/>
                      <a:r>
                        <a:rPr lang="en-US" sz="1400" b="1" u="none" strike="noStrike" dirty="0">
                          <a:effectLst/>
                          <a:latin typeface="Arial" panose="020B0604020202020204" pitchFamily="34" charset="0"/>
                          <a:cs typeface="Arial" panose="020B0604020202020204" pitchFamily="34" charset="0"/>
                        </a:rPr>
                        <a:t>Consumption</a:t>
                      </a:r>
                      <a:endParaRPr lang="en-US" sz="1400" b="1" i="0" u="none" strike="noStrike" dirty="0">
                        <a:solidFill>
                          <a:srgbClr val="000000"/>
                        </a:solidFill>
                        <a:effectLst/>
                        <a:latin typeface="Arial" panose="020B0604020202020204" pitchFamily="34" charset="0"/>
                        <a:cs typeface="Arial" panose="020B0604020202020204" pitchFamily="34" charset="0"/>
                      </a:endParaRPr>
                    </a:p>
                  </a:txBody>
                  <a:tcPr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400" b="1" u="none" strike="noStrike" dirty="0">
                          <a:effectLst/>
                          <a:latin typeface="Arial" panose="020B0604020202020204" pitchFamily="34" charset="0"/>
                          <a:cs typeface="Arial" panose="020B0604020202020204" pitchFamily="34" charset="0"/>
                        </a:rPr>
                        <a:t>With Trade: Production </a:t>
                      </a:r>
                      <a:endParaRPr lang="en-US" sz="1400" b="1" i="0" u="none" strike="noStrike" dirty="0">
                        <a:solidFill>
                          <a:srgbClr val="000000"/>
                        </a:solidFill>
                        <a:effectLst/>
                        <a:latin typeface="Arial" panose="020B0604020202020204" pitchFamily="34" charset="0"/>
                        <a:cs typeface="Arial" panose="020B0604020202020204" pitchFamily="34" charset="0"/>
                      </a:endParaRPr>
                    </a:p>
                  </a:txBody>
                  <a:tcPr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400" b="1" u="none" strike="noStrike" dirty="0">
                          <a:effectLst/>
                          <a:latin typeface="Arial" panose="020B0604020202020204" pitchFamily="34" charset="0"/>
                          <a:cs typeface="Arial" panose="020B0604020202020204" pitchFamily="34" charset="0"/>
                        </a:rPr>
                        <a:t>With Trade: Consumption</a:t>
                      </a:r>
                      <a:endParaRPr lang="en-US" sz="1400" b="1" i="0" u="none" strike="noStrike" dirty="0">
                        <a:solidFill>
                          <a:srgbClr val="000000"/>
                        </a:solidFill>
                        <a:effectLst/>
                        <a:latin typeface="Arial" panose="020B0604020202020204" pitchFamily="34" charset="0"/>
                        <a:cs typeface="Arial" panose="020B0604020202020204" pitchFamily="34" charset="0"/>
                      </a:endParaRPr>
                    </a:p>
                  </a:txBody>
                  <a:tcPr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400" b="1" u="none" strike="noStrike" dirty="0">
                          <a:effectLst/>
                          <a:latin typeface="Arial" panose="020B0604020202020204" pitchFamily="34" charset="0"/>
                          <a:cs typeface="Arial" panose="020B0604020202020204" pitchFamily="34" charset="0"/>
                        </a:rPr>
                        <a:t>Gains from Trade</a:t>
                      </a:r>
                      <a:endParaRPr lang="en-US" sz="1400" b="1" i="0" u="none" strike="noStrike" dirty="0">
                        <a:solidFill>
                          <a:srgbClr val="000000"/>
                        </a:solidFill>
                        <a:effectLst/>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00"/>
                  </a:ext>
                </a:extLst>
              </a:tr>
              <a:tr h="714561">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400" b="1" u="none" strike="noStrike" dirty="0">
                          <a:effectLst/>
                          <a:latin typeface="Arial" panose="020B0604020202020204" pitchFamily="34" charset="0"/>
                          <a:cs typeface="Arial" panose="020B0604020202020204" pitchFamily="34" charset="0"/>
                        </a:rPr>
                        <a:t>United States</a:t>
                      </a:r>
                      <a:endParaRPr lang="en-US" sz="1400" b="1"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l" fontAlgn="b"/>
                      <a:r>
                        <a:rPr lang="en-US" sz="1400" b="1" u="none" strike="noStrike" dirty="0">
                          <a:effectLst/>
                          <a:latin typeface="Arial" panose="020B0604020202020204" pitchFamily="34" charset="0"/>
                          <a:cs typeface="Arial" panose="020B0604020202020204" pitchFamily="34" charset="0"/>
                        </a:rPr>
                        <a:t>Large Jets</a:t>
                      </a:r>
                      <a:endParaRPr lang="en-US" sz="1400" b="1"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r" fontAlgn="b"/>
                      <a:r>
                        <a:rPr lang="en-US" sz="1400" u="none" strike="noStrike" dirty="0">
                          <a:effectLst/>
                          <a:latin typeface="Arial" panose="020B0604020202020204" pitchFamily="34" charset="0"/>
                          <a:cs typeface="Arial" panose="020B0604020202020204" pitchFamily="34" charset="0"/>
                        </a:rPr>
                        <a:t>18</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r" fontAlgn="b"/>
                      <a:r>
                        <a:rPr lang="en-US" sz="1400" u="none" strike="noStrike" dirty="0">
                          <a:effectLst/>
                          <a:latin typeface="Arial" panose="020B0604020202020204" pitchFamily="34" charset="0"/>
                          <a:cs typeface="Arial" panose="020B0604020202020204" pitchFamily="34" charset="0"/>
                        </a:rPr>
                        <a:t>18</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r" fontAlgn="b"/>
                      <a:r>
                        <a:rPr lang="en-US" sz="1400" u="none" strike="noStrike" dirty="0">
                          <a:effectLst/>
                          <a:latin typeface="Arial" panose="020B0604020202020204" pitchFamily="34" charset="0"/>
                          <a:cs typeface="Arial" panose="020B0604020202020204" pitchFamily="34" charset="0"/>
                        </a:rPr>
                        <a:t>30</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r" fontAlgn="b"/>
                      <a:r>
                        <a:rPr lang="en-US" sz="1400" u="none" strike="noStrike" dirty="0">
                          <a:effectLst/>
                          <a:latin typeface="Arial" panose="020B0604020202020204" pitchFamily="34" charset="0"/>
                          <a:cs typeface="Arial" panose="020B0604020202020204" pitchFamily="34" charset="0"/>
                        </a:rPr>
                        <a:t>20</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r" fontAlgn="b"/>
                      <a:r>
                        <a:rPr lang="en-US" sz="1400" u="none" strike="noStrike" dirty="0">
                          <a:effectLst/>
                          <a:latin typeface="Arial" panose="020B0604020202020204" pitchFamily="34" charset="0"/>
                          <a:cs typeface="Arial" panose="020B0604020202020204" pitchFamily="34" charset="0"/>
                        </a:rPr>
                        <a:t>2</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1"/>
                  </a:ext>
                </a:extLst>
              </a:tr>
              <a:tr h="714561">
                <a:tc>
                  <a:txBody>
                    <a:bodyPr/>
                    <a:lstStyle/>
                    <a:p>
                      <a:pPr algn="l" fontAlgn="b"/>
                      <a:r>
                        <a:rPr lang="en-US" sz="1400" b="1" u="none" strike="noStrike" dirty="0">
                          <a:effectLst/>
                          <a:latin typeface="Arial" panose="020B0604020202020204" pitchFamily="34" charset="0"/>
                          <a:cs typeface="Arial" panose="020B0604020202020204" pitchFamily="34" charset="0"/>
                        </a:rPr>
                        <a:t>United States</a:t>
                      </a:r>
                      <a:endParaRPr lang="en-US" sz="1400" b="1"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l" fontAlgn="b"/>
                      <a:r>
                        <a:rPr lang="en-US" sz="1400" b="1" u="none" strike="noStrike" dirty="0">
                          <a:effectLst/>
                          <a:latin typeface="Arial" panose="020B0604020202020204" pitchFamily="34" charset="0"/>
                          <a:cs typeface="Arial" panose="020B0604020202020204" pitchFamily="34" charset="0"/>
                        </a:rPr>
                        <a:t>Small Jets</a:t>
                      </a:r>
                      <a:endParaRPr lang="en-US" sz="1400" b="1"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r" fontAlgn="b"/>
                      <a:r>
                        <a:rPr lang="en-US" sz="1400" u="none" strike="noStrike" dirty="0">
                          <a:effectLst/>
                          <a:latin typeface="Arial" panose="020B0604020202020204" pitchFamily="34" charset="0"/>
                          <a:cs typeface="Arial" panose="020B0604020202020204" pitchFamily="34" charset="0"/>
                        </a:rPr>
                        <a:t>16</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r" fontAlgn="b"/>
                      <a:r>
                        <a:rPr lang="en-US" sz="1400" u="none" strike="noStrike" dirty="0">
                          <a:effectLst/>
                          <a:latin typeface="Arial" panose="020B0604020202020204" pitchFamily="34" charset="0"/>
                          <a:cs typeface="Arial" panose="020B0604020202020204" pitchFamily="34" charset="0"/>
                        </a:rPr>
                        <a:t>16</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r" fontAlgn="b"/>
                      <a:r>
                        <a:rPr lang="en-US" sz="1400" u="none" strike="noStrike" dirty="0">
                          <a:effectLst/>
                          <a:latin typeface="Arial" panose="020B0604020202020204" pitchFamily="34" charset="0"/>
                          <a:cs typeface="Arial" panose="020B0604020202020204" pitchFamily="34" charset="0"/>
                        </a:rPr>
                        <a:t>0</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r" fontAlgn="b"/>
                      <a:r>
                        <a:rPr lang="en-US" sz="1400" u="none" strike="noStrike" dirty="0">
                          <a:effectLst/>
                          <a:latin typeface="Arial" panose="020B0604020202020204" pitchFamily="34" charset="0"/>
                          <a:cs typeface="Arial" panose="020B0604020202020204" pitchFamily="34" charset="0"/>
                        </a:rPr>
                        <a:t>20</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r" fontAlgn="b"/>
                      <a:r>
                        <a:rPr lang="en-US" sz="1400" u="none" strike="noStrike" dirty="0">
                          <a:effectLst/>
                          <a:latin typeface="Arial" panose="020B0604020202020204" pitchFamily="34" charset="0"/>
                          <a:cs typeface="Arial" panose="020B0604020202020204" pitchFamily="34" charset="0"/>
                        </a:rPr>
                        <a:t>4</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509347">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400" b="1" u="none" strike="noStrike" dirty="0">
                          <a:effectLst/>
                          <a:latin typeface="Arial" panose="020B0604020202020204" pitchFamily="34" charset="0"/>
                          <a:cs typeface="Arial" panose="020B0604020202020204" pitchFamily="34" charset="0"/>
                        </a:rPr>
                        <a:t>Brazil</a:t>
                      </a:r>
                      <a:endParaRPr lang="en-US" sz="1400" b="1"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l" fontAlgn="b"/>
                      <a:r>
                        <a:rPr lang="en-US" sz="1400" b="1" u="none" strike="noStrike" dirty="0">
                          <a:effectLst/>
                          <a:latin typeface="Arial" panose="020B0604020202020204" pitchFamily="34" charset="0"/>
                          <a:cs typeface="Arial" panose="020B0604020202020204" pitchFamily="34" charset="0"/>
                        </a:rPr>
                        <a:t>Large Jets</a:t>
                      </a:r>
                      <a:endParaRPr lang="en-US" sz="1400" b="1"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r" fontAlgn="b"/>
                      <a:r>
                        <a:rPr lang="en-US" sz="1400" u="none" strike="noStrike" dirty="0">
                          <a:effectLst/>
                          <a:latin typeface="Arial" panose="020B0604020202020204" pitchFamily="34" charset="0"/>
                          <a:cs typeface="Arial" panose="020B0604020202020204" pitchFamily="34" charset="0"/>
                        </a:rPr>
                        <a:t>8</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r" fontAlgn="b"/>
                      <a:r>
                        <a:rPr lang="en-US" sz="1400" u="none" strike="noStrike" dirty="0">
                          <a:effectLst/>
                          <a:latin typeface="Arial" panose="020B0604020202020204" pitchFamily="34" charset="0"/>
                          <a:cs typeface="Arial" panose="020B0604020202020204" pitchFamily="34" charset="0"/>
                        </a:rPr>
                        <a:t>8</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r" fontAlgn="b"/>
                      <a:r>
                        <a:rPr lang="en-US" sz="1400" u="none" strike="noStrike" dirty="0">
                          <a:effectLst/>
                          <a:latin typeface="Arial" panose="020B0604020202020204" pitchFamily="34" charset="0"/>
                          <a:cs typeface="Arial" panose="020B0604020202020204" pitchFamily="34" charset="0"/>
                        </a:rPr>
                        <a:t>0</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r" fontAlgn="b"/>
                      <a:r>
                        <a:rPr lang="en-US" sz="1400" u="none" strike="noStrike" dirty="0">
                          <a:effectLst/>
                          <a:latin typeface="Arial" panose="020B0604020202020204" pitchFamily="34" charset="0"/>
                          <a:cs typeface="Arial" panose="020B0604020202020204" pitchFamily="34" charset="0"/>
                        </a:rPr>
                        <a:t>10</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r" fontAlgn="b"/>
                      <a:r>
                        <a:rPr lang="en-US" sz="1400" u="none" strike="noStrike" dirty="0">
                          <a:effectLst/>
                          <a:latin typeface="Arial" panose="020B0604020202020204" pitchFamily="34" charset="0"/>
                          <a:cs typeface="Arial" panose="020B0604020202020204" pitchFamily="34" charset="0"/>
                        </a:rPr>
                        <a:t>2</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3"/>
                  </a:ext>
                </a:extLst>
              </a:tr>
              <a:tr h="420329">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400" b="1" u="none" strike="noStrike" dirty="0">
                          <a:effectLst/>
                          <a:latin typeface="Arial" panose="020B0604020202020204" pitchFamily="34" charset="0"/>
                          <a:cs typeface="Arial" panose="020B0604020202020204" pitchFamily="34" charset="0"/>
                        </a:rPr>
                        <a:t>Brazil</a:t>
                      </a:r>
                      <a:endParaRPr lang="en-US" sz="1400" b="1"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l" fontAlgn="b"/>
                      <a:r>
                        <a:rPr lang="en-US" sz="1400" b="1" u="none" strike="noStrike" dirty="0">
                          <a:effectLst/>
                          <a:latin typeface="Arial" panose="020B0604020202020204" pitchFamily="34" charset="0"/>
                          <a:cs typeface="Arial" panose="020B0604020202020204" pitchFamily="34" charset="0"/>
                        </a:rPr>
                        <a:t>Small Jets</a:t>
                      </a:r>
                      <a:endParaRPr lang="en-US" sz="1400" b="1"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r" fontAlgn="b"/>
                      <a:r>
                        <a:rPr lang="en-US" sz="1400" u="none" strike="noStrike" dirty="0">
                          <a:effectLst/>
                          <a:latin typeface="Arial" panose="020B0604020202020204" pitchFamily="34" charset="0"/>
                          <a:cs typeface="Arial" panose="020B0604020202020204" pitchFamily="34" charset="0"/>
                        </a:rPr>
                        <a:t>6</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r" fontAlgn="b"/>
                      <a:r>
                        <a:rPr lang="en-US" sz="1400" u="none" strike="noStrike" dirty="0">
                          <a:effectLst/>
                          <a:latin typeface="Arial" panose="020B0604020202020204" pitchFamily="34" charset="0"/>
                          <a:cs typeface="Arial" panose="020B0604020202020204" pitchFamily="34" charset="0"/>
                        </a:rPr>
                        <a:t>6</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r" fontAlgn="b"/>
                      <a:r>
                        <a:rPr lang="en-US" sz="1400" u="none" strike="noStrike" dirty="0">
                          <a:effectLst/>
                          <a:latin typeface="Arial" panose="020B0604020202020204" pitchFamily="34" charset="0"/>
                          <a:cs typeface="Arial" panose="020B0604020202020204" pitchFamily="34" charset="0"/>
                        </a:rPr>
                        <a:t>30</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r" fontAlgn="b"/>
                      <a:r>
                        <a:rPr lang="en-US" sz="1400" u="none" strike="noStrike" dirty="0">
                          <a:effectLst/>
                          <a:latin typeface="Arial" panose="020B0604020202020204" pitchFamily="34" charset="0"/>
                          <a:cs typeface="Arial" panose="020B0604020202020204" pitchFamily="34" charset="0"/>
                        </a:rPr>
                        <a:t>10</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r" fontAlgn="b"/>
                      <a:r>
                        <a:rPr lang="en-US" sz="1400" u="none" strike="noStrike" dirty="0">
                          <a:effectLst/>
                          <a:latin typeface="Arial" panose="020B0604020202020204" pitchFamily="34" charset="0"/>
                          <a:cs typeface="Arial" panose="020B0604020202020204" pitchFamily="34" charset="0"/>
                        </a:rPr>
                        <a:t>4</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4"/>
                  </a:ext>
                </a:extLst>
              </a:tr>
            </a:tbl>
          </a:graphicData>
        </a:graphic>
      </p:graphicFrame>
      <p:sp>
        <p:nvSpPr>
          <p:cNvPr id="17" name="Content Placeholder 16"/>
          <p:cNvSpPr>
            <a:spLocks noGrp="1"/>
          </p:cNvSpPr>
          <p:nvPr>
            <p:ph sz="quarter" idx="4294967295"/>
          </p:nvPr>
        </p:nvSpPr>
        <p:spPr>
          <a:xfrm>
            <a:off x="244475" y="6299200"/>
            <a:ext cx="9813925" cy="1158875"/>
          </a:xfrm>
        </p:spPr>
        <p:txBody>
          <a:bodyPr/>
          <a:lstStyle/>
          <a:p>
            <a:pPr>
              <a:spcBef>
                <a:spcPts val="624"/>
              </a:spcBef>
            </a:pPr>
            <a:r>
              <a:rPr lang="en-US" sz="2800" dirty="0">
                <a:solidFill>
                  <a:schemeClr val="tx1"/>
                </a:solidFill>
                <a:latin typeface="Arial" panose="020B0604020202020204" pitchFamily="34" charset="0"/>
                <a:cs typeface="Arial" panose="020B0604020202020204" pitchFamily="34" charset="0"/>
              </a:rPr>
              <a:t>Through specialization and trade, both countries produce more and consume more than if they were self-sufficient.</a:t>
            </a:r>
          </a:p>
        </p:txBody>
      </p:sp>
    </p:spTree>
    <p:extLst>
      <p:ext uri="{BB962C8B-B14F-4D97-AF65-F5344CB8AC3E}">
        <p14:creationId xmlns:p14="http://schemas.microsoft.com/office/powerpoint/2010/main" val="32466701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COMPARATIVE ADVANTAGE AND GAINS FROM TRADE (5 of 5)</a:t>
            </a:r>
          </a:p>
        </p:txBody>
      </p:sp>
      <p:sp>
        <p:nvSpPr>
          <p:cNvPr id="7" name="TextBox 6"/>
          <p:cNvSpPr txBox="1"/>
          <p:nvPr/>
        </p:nvSpPr>
        <p:spPr>
          <a:xfrm>
            <a:off x="3820438" y="1866378"/>
            <a:ext cx="2004165" cy="400110"/>
          </a:xfrm>
          <a:prstGeom prst="rect">
            <a:avLst/>
          </a:prstGeom>
          <a:noFill/>
        </p:spPr>
        <p:txBody>
          <a:bodyPr wrap="square" rtlCol="0">
            <a:spAutoFit/>
          </a:bodyPr>
          <a:lstStyle/>
          <a:p>
            <a:pPr algn="ctr"/>
            <a:r>
              <a:rPr lang="en-US" sz="2000" dirty="0"/>
              <a:t>Figure 2-5</a:t>
            </a:r>
          </a:p>
        </p:txBody>
      </p:sp>
      <p:pic>
        <p:nvPicPr>
          <p:cNvPr id="14" name="Picture 13" descr="Line graph (a) is titled &quot;U.S. Production and consumption.&quot; It shows a straight line sloping downward to represent Quantity of large jets versus Quantity of small jets.&#10;&#10;The graph runs from 30 large jets on the vertical axis to 40 small jets on the horizontal axis (the latter point labeled &quot;U.S. PPF&quot;). A point on the line representing 18 large jets and 16 small jets is labeled &quot;U.S. consumption without trade.&quo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4330" y="2415333"/>
            <a:ext cx="3982186" cy="3060000"/>
          </a:xfrm>
          <a:prstGeom prst="rect">
            <a:avLst/>
          </a:prstGeom>
        </p:spPr>
      </p:pic>
      <p:pic>
        <p:nvPicPr>
          <p:cNvPr id="13" name="Picture 12" descr="Line graph (b) is titled &quot;Brazilian Production and Consumption.&quot; It shows a straight line sloping downward to represent Quantity of large jets versus Quantity of small jets. &#10;&#10;Line graph (b) runs from 10 large jets on the vertical axis to 30 small jets on the horizontal axis (the latter point labeled &quot;Brazilian PPF&quot;). A point on the line representing 8 large jets and 6 small jets is labeled &quot;Brazilian consumption without trade.&quo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07905" y="2499325"/>
            <a:ext cx="3999919" cy="3060000"/>
          </a:xfrm>
          <a:prstGeom prst="rect">
            <a:avLst/>
          </a:prstGeom>
        </p:spPr>
      </p:pic>
      <p:pic>
        <p:nvPicPr>
          <p:cNvPr id="6" name="Picture 5" descr="A point above the line representing 20 large jets and 20 small jets is labeled &quot;U. S. consumption with trade.&quot; "/>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98390" y="2268687"/>
            <a:ext cx="3980971" cy="3060000"/>
          </a:xfrm>
          <a:prstGeom prst="rect">
            <a:avLst/>
          </a:prstGeom>
        </p:spPr>
      </p:pic>
      <p:pic>
        <p:nvPicPr>
          <p:cNvPr id="10" name="Picture 9" descr="A point above the line representing 10 large jets and 10 small jets is labeled &quot;Brazilian consumption with trade.&quo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40070" y="2624021"/>
            <a:ext cx="3373049" cy="2772000"/>
          </a:xfrm>
          <a:prstGeom prst="rect">
            <a:avLst/>
          </a:prstGeom>
        </p:spPr>
      </p:pic>
    </p:spTree>
    <p:extLst>
      <p:ext uri="{BB962C8B-B14F-4D97-AF65-F5344CB8AC3E}">
        <p14:creationId xmlns:p14="http://schemas.microsoft.com/office/powerpoint/2010/main" val="101800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ABSOLUTE VS. COMPARATIVE ADVANTAGE</a:t>
            </a:r>
          </a:p>
        </p:txBody>
      </p:sp>
      <p:sp>
        <p:nvSpPr>
          <p:cNvPr id="6" name="Content Placeholder 5"/>
          <p:cNvSpPr>
            <a:spLocks noGrp="1"/>
          </p:cNvSpPr>
          <p:nvPr>
            <p:ph sz="quarter" idx="10"/>
          </p:nvPr>
        </p:nvSpPr>
        <p:spPr>
          <a:xfrm>
            <a:off x="117582" y="1933291"/>
            <a:ext cx="9804186" cy="3633495"/>
          </a:xfrm>
        </p:spPr>
        <p:txBody>
          <a:bodyPr>
            <a:noAutofit/>
          </a:bodyPr>
          <a:lstStyle/>
          <a:p>
            <a:pPr eaLnBrk="1" hangingPunct="1">
              <a:spcAft>
                <a:spcPts val="1200"/>
              </a:spcAft>
            </a:pPr>
            <a:r>
              <a:rPr lang="en-US" sz="2400" b="1" dirty="0"/>
              <a:t>Don’t confuse </a:t>
            </a:r>
            <a:r>
              <a:rPr lang="en-US" sz="2400" b="1" i="1" dirty="0"/>
              <a:t>absolute</a:t>
            </a:r>
            <a:r>
              <a:rPr lang="en-US" sz="2400" b="1" dirty="0"/>
              <a:t> with </a:t>
            </a:r>
            <a:r>
              <a:rPr lang="en-US" sz="2400" b="1" i="1" dirty="0"/>
              <a:t>comparative</a:t>
            </a:r>
            <a:r>
              <a:rPr lang="en-US" sz="2400" b="1" dirty="0"/>
              <a:t> advantage.</a:t>
            </a:r>
          </a:p>
          <a:p>
            <a:pPr marL="914400" lvl="1" indent="-447675">
              <a:spcAft>
                <a:spcPts val="1200"/>
              </a:spcAft>
            </a:pPr>
            <a:r>
              <a:rPr lang="en-US" sz="2400" dirty="0"/>
              <a:t>Just because the United States can produce more of both goods doesn’t mean we’re better off without trade. </a:t>
            </a:r>
          </a:p>
          <a:p>
            <a:pPr>
              <a:spcAft>
                <a:spcPts val="1200"/>
              </a:spcAft>
            </a:pPr>
            <a:r>
              <a:rPr lang="en-US" sz="2400" dirty="0"/>
              <a:t>Pay attention to opportunity costs:</a:t>
            </a:r>
          </a:p>
          <a:p>
            <a:pPr marL="914400" lvl="1" indent="-447675">
              <a:spcAft>
                <a:spcPts val="1200"/>
              </a:spcAft>
            </a:pPr>
            <a:r>
              <a:rPr lang="en-US" sz="2400" dirty="0"/>
              <a:t>If it’s cheaper for Brazil to produce small jets than it is for the United States, the United States will want to import small jets from Brazil.</a:t>
            </a:r>
          </a:p>
        </p:txBody>
      </p:sp>
    </p:spTree>
    <p:extLst>
      <p:ext uri="{BB962C8B-B14F-4D97-AF65-F5344CB8AC3E}">
        <p14:creationId xmlns:p14="http://schemas.microsoft.com/office/powerpoint/2010/main" val="17818123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 BY DOING: PRACTICE QUESTION 3</a:t>
            </a:r>
          </a:p>
        </p:txBody>
      </p:sp>
      <p:sp>
        <p:nvSpPr>
          <p:cNvPr id="6" name="Content Placeholder 5"/>
          <p:cNvSpPr>
            <a:spLocks noGrp="1"/>
          </p:cNvSpPr>
          <p:nvPr>
            <p:ph sz="quarter" idx="10"/>
          </p:nvPr>
        </p:nvSpPr>
        <p:spPr>
          <a:xfrm>
            <a:off x="117582" y="1390680"/>
            <a:ext cx="9804186" cy="5459500"/>
          </a:xfrm>
        </p:spPr>
        <p:txBody>
          <a:bodyPr>
            <a:noAutofit/>
          </a:bodyPr>
          <a:lstStyle/>
          <a:p>
            <a:pPr>
              <a:spcAft>
                <a:spcPts val="1200"/>
              </a:spcAft>
            </a:pPr>
            <a:r>
              <a:rPr lang="en-US" sz="2400" dirty="0"/>
              <a:t>If </a:t>
            </a:r>
            <a:r>
              <a:rPr lang="en-US" sz="2400" b="1" dirty="0"/>
              <a:t>Texia</a:t>
            </a:r>
            <a:r>
              <a:rPr lang="en-US" sz="2400" dirty="0"/>
              <a:t> specializes in food, it can produce </a:t>
            </a:r>
            <a:r>
              <a:rPr lang="en-US" sz="2400" b="1" dirty="0"/>
              <a:t>1,000 units of food and 0 units of clothing this year. </a:t>
            </a:r>
            <a:r>
              <a:rPr lang="en-US" sz="2400" dirty="0"/>
              <a:t>If it specializes in clothing, it can produce </a:t>
            </a:r>
            <a:r>
              <a:rPr lang="en-US" sz="2400" b="1" dirty="0"/>
              <a:t>500 units of clothing and 0 units of food.</a:t>
            </a:r>
            <a:r>
              <a:rPr lang="en-US" sz="2400" dirty="0"/>
              <a:t> This year </a:t>
            </a:r>
            <a:r>
              <a:rPr lang="en-US" sz="2400" b="1" dirty="0"/>
              <a:t>Urbania can produce either 500 units of food and 0 units of clothing or 200 units of clothing and 0 units of food. </a:t>
            </a:r>
            <a:r>
              <a:rPr lang="en-US" sz="2400" dirty="0"/>
              <a:t>(Assume linear production possibility frontiers.)</a:t>
            </a:r>
          </a:p>
          <a:p>
            <a:r>
              <a:rPr lang="en-US" sz="2400" dirty="0"/>
              <a:t>_______ has the </a:t>
            </a:r>
            <a:r>
              <a:rPr lang="en-US" sz="2400" b="1" i="1" dirty="0"/>
              <a:t>absolute advantage </a:t>
            </a:r>
            <a:r>
              <a:rPr lang="en-US" sz="2400" dirty="0"/>
              <a:t>in the production of clothing, and ________ has the </a:t>
            </a:r>
            <a:r>
              <a:rPr lang="en-US" sz="2400" b="1" i="1" dirty="0"/>
              <a:t>absolute advantage</a:t>
            </a:r>
            <a:r>
              <a:rPr lang="en-US" sz="2400" i="1" dirty="0"/>
              <a:t> </a:t>
            </a:r>
            <a:r>
              <a:rPr lang="en-US" sz="2400" dirty="0"/>
              <a:t>in the production of food.</a:t>
            </a:r>
          </a:p>
          <a:p>
            <a:pPr marL="914400" lvl="1">
              <a:buAutoNum type="alphaLcParenR"/>
            </a:pPr>
            <a:r>
              <a:rPr lang="en-US" sz="2400" dirty="0" err="1">
                <a:ea typeface="Century Gothic" charset="0"/>
              </a:rPr>
              <a:t>Texia</a:t>
            </a:r>
            <a:r>
              <a:rPr lang="en-US" sz="2400" dirty="0">
                <a:ea typeface="Century Gothic" charset="0"/>
              </a:rPr>
              <a:t>; </a:t>
            </a:r>
            <a:r>
              <a:rPr lang="en-US" sz="2400" dirty="0" err="1">
                <a:ea typeface="Century Gothic" charset="0"/>
              </a:rPr>
              <a:t>Texia</a:t>
            </a:r>
            <a:endParaRPr lang="en-US" sz="2400" dirty="0">
              <a:ea typeface="Century Gothic" charset="0"/>
            </a:endParaRPr>
          </a:p>
          <a:p>
            <a:pPr marL="914400" lvl="1">
              <a:buAutoNum type="alphaLcParenR"/>
            </a:pPr>
            <a:r>
              <a:rPr lang="en-US" sz="2400" dirty="0" err="1">
                <a:ea typeface="Century Gothic" charset="0"/>
              </a:rPr>
              <a:t>Texia</a:t>
            </a:r>
            <a:r>
              <a:rPr lang="en-US" sz="2400" dirty="0">
                <a:ea typeface="Century Gothic" charset="0"/>
              </a:rPr>
              <a:t>; </a:t>
            </a:r>
            <a:r>
              <a:rPr lang="en-US" sz="2400" dirty="0" err="1">
                <a:ea typeface="Century Gothic" charset="0"/>
              </a:rPr>
              <a:t>Urbania</a:t>
            </a:r>
            <a:endParaRPr lang="en-US" sz="2400" dirty="0">
              <a:ea typeface="Century Gothic" charset="0"/>
            </a:endParaRPr>
          </a:p>
          <a:p>
            <a:pPr marL="914400" lvl="1">
              <a:buAutoNum type="alphaLcParenR"/>
            </a:pPr>
            <a:r>
              <a:rPr lang="en-US" sz="2400" dirty="0" err="1">
                <a:ea typeface="Century Gothic" charset="0"/>
              </a:rPr>
              <a:t>Urbania</a:t>
            </a:r>
            <a:r>
              <a:rPr lang="en-US" sz="2400" dirty="0">
                <a:ea typeface="Century Gothic" charset="0"/>
              </a:rPr>
              <a:t>; Texia</a:t>
            </a:r>
          </a:p>
          <a:p>
            <a:pPr marL="914400" lvl="1">
              <a:buAutoNum type="alphaLcParenR"/>
            </a:pPr>
            <a:r>
              <a:rPr lang="en-US" sz="2400" dirty="0">
                <a:ea typeface="Century Gothic" charset="0"/>
              </a:rPr>
              <a:t>Urbania; Urbania</a:t>
            </a:r>
          </a:p>
        </p:txBody>
      </p:sp>
    </p:spTree>
    <p:extLst>
      <p:ext uri="{BB962C8B-B14F-4D97-AF65-F5344CB8AC3E}">
        <p14:creationId xmlns:p14="http://schemas.microsoft.com/office/powerpoint/2010/main" val="14364949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YOU WILL LEARN IN THIS CHAPTER</a:t>
            </a:r>
          </a:p>
        </p:txBody>
      </p:sp>
      <p:sp>
        <p:nvSpPr>
          <p:cNvPr id="24" name="Content Placeholder 2"/>
          <p:cNvSpPr>
            <a:spLocks noGrp="1"/>
          </p:cNvSpPr>
          <p:nvPr>
            <p:ph sz="quarter" idx="10"/>
          </p:nvPr>
        </p:nvSpPr>
        <p:spPr>
          <a:xfrm>
            <a:off x="117582" y="1933291"/>
            <a:ext cx="9804186" cy="4608185"/>
          </a:xfrm>
        </p:spPr>
        <p:txBody>
          <a:bodyPr>
            <a:noAutofit/>
          </a:bodyPr>
          <a:lstStyle/>
          <a:p>
            <a:pPr>
              <a:spcAft>
                <a:spcPts val="1200"/>
              </a:spcAft>
            </a:pPr>
            <a:r>
              <a:rPr lang="en-US" sz="2600" dirty="0"/>
              <a:t>What are economic models, and why are they so important to economists?</a:t>
            </a:r>
          </a:p>
          <a:p>
            <a:pPr>
              <a:spcAft>
                <a:spcPts val="1200"/>
              </a:spcAft>
            </a:pPr>
            <a:r>
              <a:rPr lang="en-US" sz="2600" dirty="0"/>
              <a:t>How do three simple models—the production possibility frontier, comparative advantage, and the circular-flow diagram—help us understand how modern economies work?</a:t>
            </a:r>
          </a:p>
          <a:p>
            <a:pPr>
              <a:spcAft>
                <a:spcPts val="1200"/>
              </a:spcAft>
            </a:pPr>
            <a:r>
              <a:rPr lang="en-US" sz="2600" dirty="0"/>
              <a:t>Why is an understanding of the difference between positive economics and normative economics important for the real-world application of economic principles?</a:t>
            </a:r>
          </a:p>
          <a:p>
            <a:pPr>
              <a:spcAft>
                <a:spcPts val="1200"/>
              </a:spcAft>
            </a:pPr>
            <a:r>
              <a:rPr lang="en-US" sz="2600" dirty="0"/>
              <a:t>Why do economists sometimes disagree?</a:t>
            </a:r>
          </a:p>
        </p:txBody>
      </p:sp>
    </p:spTree>
    <p:extLst>
      <p:ext uri="{BB962C8B-B14F-4D97-AF65-F5344CB8AC3E}">
        <p14:creationId xmlns:p14="http://schemas.microsoft.com/office/powerpoint/2010/main" val="5202732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LEARN BY DOING: PRACTICE QUESTION 3</a:t>
            </a:r>
            <a:br>
              <a:rPr lang="en-US" dirty="0"/>
            </a:br>
            <a:r>
              <a:rPr lang="en-US" dirty="0"/>
              <a:t>(ANSWER)</a:t>
            </a:r>
          </a:p>
        </p:txBody>
      </p:sp>
      <p:sp>
        <p:nvSpPr>
          <p:cNvPr id="6" name="Content Placeholder 5"/>
          <p:cNvSpPr>
            <a:spLocks noGrp="1"/>
          </p:cNvSpPr>
          <p:nvPr>
            <p:ph sz="quarter" idx="10"/>
          </p:nvPr>
        </p:nvSpPr>
        <p:spPr>
          <a:xfrm>
            <a:off x="117582" y="1390680"/>
            <a:ext cx="9804186" cy="5459500"/>
          </a:xfrm>
        </p:spPr>
        <p:txBody>
          <a:bodyPr>
            <a:noAutofit/>
          </a:bodyPr>
          <a:lstStyle/>
          <a:p>
            <a:pPr>
              <a:spcAft>
                <a:spcPts val="1200"/>
              </a:spcAft>
            </a:pPr>
            <a:r>
              <a:rPr lang="en-US" sz="2400" dirty="0"/>
              <a:t>If </a:t>
            </a:r>
            <a:r>
              <a:rPr lang="en-US" sz="2400" b="1" dirty="0"/>
              <a:t>Texia</a:t>
            </a:r>
            <a:r>
              <a:rPr lang="en-US" sz="2400" dirty="0"/>
              <a:t> specializes in food, it can produce </a:t>
            </a:r>
            <a:r>
              <a:rPr lang="en-US" sz="2400" b="1" dirty="0"/>
              <a:t>1,000 units of food and 0 units of clothing this year. </a:t>
            </a:r>
            <a:r>
              <a:rPr lang="en-US" sz="2400" dirty="0"/>
              <a:t>If it specializes in clothing, it can produce </a:t>
            </a:r>
            <a:r>
              <a:rPr lang="en-US" sz="2400" b="1" dirty="0"/>
              <a:t>500 units of clothing and 0 units of food.</a:t>
            </a:r>
            <a:r>
              <a:rPr lang="en-US" sz="2400" dirty="0"/>
              <a:t> This year </a:t>
            </a:r>
            <a:r>
              <a:rPr lang="en-US" sz="2400" b="1" dirty="0"/>
              <a:t>Urbania can produce either 500 units of food and 0 units of clothing or 200 units of clothing and 0 units of food</a:t>
            </a:r>
            <a:r>
              <a:rPr lang="en-US" sz="2400" dirty="0"/>
              <a:t>. (Assume linear production possibility frontiers.)</a:t>
            </a:r>
          </a:p>
          <a:p>
            <a:r>
              <a:rPr lang="en-US" sz="2400" dirty="0"/>
              <a:t>_______ has the </a:t>
            </a:r>
            <a:r>
              <a:rPr lang="en-US" sz="2400" b="1" i="1" dirty="0"/>
              <a:t>absolute advantage </a:t>
            </a:r>
            <a:r>
              <a:rPr lang="en-US" sz="2400" dirty="0"/>
              <a:t>in the production of clothing, and ________ has the </a:t>
            </a:r>
            <a:r>
              <a:rPr lang="en-US" sz="2400" b="1" i="1" dirty="0"/>
              <a:t>absolute advantage</a:t>
            </a:r>
            <a:r>
              <a:rPr lang="en-US" sz="2400" i="1" dirty="0"/>
              <a:t> </a:t>
            </a:r>
            <a:r>
              <a:rPr lang="en-US" sz="2400" dirty="0"/>
              <a:t>in the production of food.</a:t>
            </a:r>
          </a:p>
          <a:p>
            <a:pPr marL="914400" lvl="1">
              <a:buAutoNum type="alphaLcParenR"/>
            </a:pPr>
            <a:r>
              <a:rPr lang="en-US" sz="2400" b="1" dirty="0">
                <a:ea typeface="Century Gothic" charset="0"/>
              </a:rPr>
              <a:t>Texia; </a:t>
            </a:r>
            <a:r>
              <a:rPr lang="en-US" sz="2400" b="1" dirty="0" err="1">
                <a:ea typeface="Century Gothic" charset="0"/>
              </a:rPr>
              <a:t>Texia</a:t>
            </a:r>
            <a:r>
              <a:rPr lang="en-US" sz="2400" b="1" dirty="0">
                <a:ea typeface="Century Gothic" charset="0"/>
              </a:rPr>
              <a:t> (correct answer)</a:t>
            </a:r>
          </a:p>
          <a:p>
            <a:pPr marL="914400" lvl="1">
              <a:buAutoNum type="alphaLcParenR"/>
            </a:pPr>
            <a:r>
              <a:rPr lang="en-US" sz="2400" dirty="0">
                <a:ea typeface="Century Gothic" charset="0"/>
              </a:rPr>
              <a:t>Texia; Urbania</a:t>
            </a:r>
          </a:p>
          <a:p>
            <a:pPr marL="914400" lvl="1">
              <a:buAutoNum type="alphaLcParenR"/>
            </a:pPr>
            <a:r>
              <a:rPr lang="en-US" sz="2400" dirty="0">
                <a:ea typeface="Century Gothic" charset="0"/>
              </a:rPr>
              <a:t>Urbania; Texia</a:t>
            </a:r>
          </a:p>
          <a:p>
            <a:pPr marL="914400" lvl="1">
              <a:buAutoNum type="alphaLcParenR"/>
            </a:pPr>
            <a:r>
              <a:rPr lang="en-US" sz="2400" dirty="0">
                <a:ea typeface="Century Gothic" charset="0"/>
              </a:rPr>
              <a:t>Urbania; Urbania</a:t>
            </a:r>
          </a:p>
        </p:txBody>
      </p:sp>
    </p:spTree>
    <p:extLst>
      <p:ext uri="{BB962C8B-B14F-4D97-AF65-F5344CB8AC3E}">
        <p14:creationId xmlns:p14="http://schemas.microsoft.com/office/powerpoint/2010/main" val="17648478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 BY DOING: PRACTICE QUESTION 4</a:t>
            </a:r>
          </a:p>
        </p:txBody>
      </p:sp>
      <p:sp>
        <p:nvSpPr>
          <p:cNvPr id="6" name="Content Placeholder 5"/>
          <p:cNvSpPr>
            <a:spLocks noGrp="1"/>
          </p:cNvSpPr>
          <p:nvPr>
            <p:ph sz="quarter" idx="10"/>
          </p:nvPr>
        </p:nvSpPr>
        <p:spPr>
          <a:xfrm>
            <a:off x="117582" y="1933291"/>
            <a:ext cx="9804186" cy="4276589"/>
          </a:xfrm>
        </p:spPr>
        <p:txBody>
          <a:bodyPr>
            <a:normAutofit fontScale="85000" lnSpcReduction="10000"/>
          </a:bodyPr>
          <a:lstStyle/>
          <a:p>
            <a:pPr>
              <a:spcAft>
                <a:spcPts val="1200"/>
              </a:spcAft>
            </a:pPr>
            <a:r>
              <a:rPr lang="en-US" sz="2600" dirty="0"/>
              <a:t>If </a:t>
            </a:r>
            <a:r>
              <a:rPr lang="en-US" sz="2600" b="1" dirty="0"/>
              <a:t>Texia</a:t>
            </a:r>
            <a:r>
              <a:rPr lang="en-US" sz="2600" dirty="0"/>
              <a:t> specializes in food, it can produce </a:t>
            </a:r>
            <a:r>
              <a:rPr lang="en-US" sz="2600" b="1" dirty="0"/>
              <a:t>1,000 units of food and 0 units of clothing this year. </a:t>
            </a:r>
            <a:r>
              <a:rPr lang="en-US" sz="2600" dirty="0"/>
              <a:t>If it specializes in clothing, it can produce </a:t>
            </a:r>
            <a:r>
              <a:rPr lang="en-US" sz="2600" b="1" dirty="0"/>
              <a:t>500 units of clothing and 0 units of food.</a:t>
            </a:r>
            <a:r>
              <a:rPr lang="en-US" sz="2600" dirty="0"/>
              <a:t> This year </a:t>
            </a:r>
            <a:r>
              <a:rPr lang="en-US" sz="2600" b="1" dirty="0"/>
              <a:t>Urbania can produce either 500 units of food and 0 units of clothing or 200 units of clothing and 0 units of food. </a:t>
            </a:r>
            <a:r>
              <a:rPr lang="en-US" sz="2600" dirty="0"/>
              <a:t>(Assume linear production possibility frontiers.) </a:t>
            </a:r>
          </a:p>
          <a:p>
            <a:r>
              <a:rPr lang="en-US" sz="2600" dirty="0"/>
              <a:t>_______ has the </a:t>
            </a:r>
            <a:r>
              <a:rPr lang="en-US" sz="2600" b="1" i="1" dirty="0"/>
              <a:t>comparative advantage </a:t>
            </a:r>
            <a:r>
              <a:rPr lang="en-US" sz="2600" dirty="0"/>
              <a:t>in the production of clothing, and ________ has the </a:t>
            </a:r>
            <a:r>
              <a:rPr lang="en-US" sz="2600" b="1" i="1" dirty="0"/>
              <a:t>comparative advantage</a:t>
            </a:r>
            <a:r>
              <a:rPr lang="en-US" sz="2600" i="1" dirty="0"/>
              <a:t> </a:t>
            </a:r>
            <a:r>
              <a:rPr lang="en-US" sz="2600" dirty="0"/>
              <a:t>in the production of food.</a:t>
            </a:r>
          </a:p>
          <a:p>
            <a:pPr marL="914400" lvl="1">
              <a:buAutoNum type="alphaLcParenR"/>
            </a:pPr>
            <a:r>
              <a:rPr lang="en-US" sz="2400" dirty="0">
                <a:ea typeface="Century Gothic" charset="0"/>
              </a:rPr>
              <a:t>Texia; Texia</a:t>
            </a:r>
          </a:p>
          <a:p>
            <a:pPr marL="914400" lvl="1">
              <a:buAutoNum type="alphaLcParenR"/>
            </a:pPr>
            <a:r>
              <a:rPr lang="en-US" sz="2400" dirty="0">
                <a:ea typeface="Century Gothic" charset="0"/>
              </a:rPr>
              <a:t>Texia; Urbania</a:t>
            </a:r>
          </a:p>
          <a:p>
            <a:pPr marL="914400" lvl="1">
              <a:buAutoNum type="alphaLcParenR"/>
            </a:pPr>
            <a:r>
              <a:rPr lang="en-US" sz="2400" dirty="0">
                <a:ea typeface="Century Gothic" charset="0"/>
              </a:rPr>
              <a:t>Urbania; Texia</a:t>
            </a:r>
          </a:p>
          <a:p>
            <a:pPr marL="914400" lvl="1">
              <a:buAutoNum type="alphaLcParenR"/>
            </a:pPr>
            <a:r>
              <a:rPr lang="en-US" sz="2400" dirty="0">
                <a:ea typeface="Century Gothic" charset="0"/>
              </a:rPr>
              <a:t>Urbania; Urbania</a:t>
            </a:r>
          </a:p>
        </p:txBody>
      </p:sp>
    </p:spTree>
    <p:extLst>
      <p:ext uri="{BB962C8B-B14F-4D97-AF65-F5344CB8AC3E}">
        <p14:creationId xmlns:p14="http://schemas.microsoft.com/office/powerpoint/2010/main" val="28791160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29368"/>
            <a:ext cx="10058400" cy="1278370"/>
          </a:xfrm>
        </p:spPr>
        <p:txBody>
          <a:bodyPr>
            <a:normAutofit fontScale="90000"/>
          </a:bodyPr>
          <a:lstStyle/>
          <a:p>
            <a:r>
              <a:rPr lang="en-US" dirty="0"/>
              <a:t>LEARN BY DOING: PRACTICE QUESTION 4</a:t>
            </a:r>
            <a:br>
              <a:rPr lang="en-US" dirty="0"/>
            </a:br>
            <a:r>
              <a:rPr lang="en-US" dirty="0"/>
              <a:t>(ANSWER)</a:t>
            </a:r>
          </a:p>
        </p:txBody>
      </p:sp>
      <p:sp>
        <p:nvSpPr>
          <p:cNvPr id="6" name="Content Placeholder 5"/>
          <p:cNvSpPr>
            <a:spLocks noGrp="1"/>
          </p:cNvSpPr>
          <p:nvPr>
            <p:ph sz="quarter" idx="10"/>
          </p:nvPr>
        </p:nvSpPr>
        <p:spPr>
          <a:xfrm>
            <a:off x="117582" y="1933291"/>
            <a:ext cx="9804186" cy="4276589"/>
          </a:xfrm>
        </p:spPr>
        <p:txBody>
          <a:bodyPr>
            <a:normAutofit fontScale="85000" lnSpcReduction="10000"/>
          </a:bodyPr>
          <a:lstStyle/>
          <a:p>
            <a:pPr>
              <a:spcAft>
                <a:spcPts val="1200"/>
              </a:spcAft>
            </a:pPr>
            <a:r>
              <a:rPr lang="en-US" sz="2600" dirty="0"/>
              <a:t>If </a:t>
            </a:r>
            <a:r>
              <a:rPr lang="en-US" sz="2600" b="1" dirty="0"/>
              <a:t>Texia</a:t>
            </a:r>
            <a:r>
              <a:rPr lang="en-US" sz="2600" dirty="0"/>
              <a:t> specializes in food, it can produce </a:t>
            </a:r>
            <a:r>
              <a:rPr lang="en-US" sz="2600" b="1" dirty="0"/>
              <a:t>1,000 units of food and 0 units of clothing this year. </a:t>
            </a:r>
            <a:r>
              <a:rPr lang="en-US" sz="2600" dirty="0"/>
              <a:t>If it specializes in clothing, it can produce </a:t>
            </a:r>
            <a:r>
              <a:rPr lang="en-US" sz="2600" b="1" dirty="0"/>
              <a:t>500 units of clothing and 0 units of food.</a:t>
            </a:r>
            <a:r>
              <a:rPr lang="en-US" sz="2600" dirty="0"/>
              <a:t> This year </a:t>
            </a:r>
            <a:r>
              <a:rPr lang="en-US" sz="2600" b="1" dirty="0"/>
              <a:t>Urbania can produce either 500 units of food and 0 units of clothing or 200 units of clothing and 0 units of food. </a:t>
            </a:r>
            <a:r>
              <a:rPr lang="en-US" sz="2600" i="1" dirty="0"/>
              <a:t>(Assume linear production possibility frontiers.) </a:t>
            </a:r>
          </a:p>
          <a:p>
            <a:r>
              <a:rPr lang="en-US" sz="2600" dirty="0"/>
              <a:t>_______ has the </a:t>
            </a:r>
            <a:r>
              <a:rPr lang="en-US" sz="2600" b="1" i="1" dirty="0"/>
              <a:t>comparative advantage </a:t>
            </a:r>
            <a:r>
              <a:rPr lang="en-US" sz="2600" dirty="0"/>
              <a:t>in the production of clothing and ________ has the </a:t>
            </a:r>
            <a:r>
              <a:rPr lang="en-US" sz="2600" b="1" i="1" dirty="0"/>
              <a:t>comparative advantage</a:t>
            </a:r>
            <a:r>
              <a:rPr lang="en-US" sz="2600" i="1" dirty="0"/>
              <a:t> </a:t>
            </a:r>
            <a:r>
              <a:rPr lang="en-US" sz="2600" dirty="0"/>
              <a:t>in the production of food.</a:t>
            </a:r>
          </a:p>
          <a:p>
            <a:pPr marL="914400" lvl="1">
              <a:buAutoNum type="alphaLcParenR"/>
            </a:pPr>
            <a:r>
              <a:rPr lang="en-US" sz="2400" dirty="0">
                <a:ea typeface="Century Gothic" charset="0"/>
              </a:rPr>
              <a:t>Texia; Texia</a:t>
            </a:r>
          </a:p>
          <a:p>
            <a:pPr marL="914400" lvl="1">
              <a:buAutoNum type="alphaLcParenR"/>
            </a:pPr>
            <a:r>
              <a:rPr lang="en-US" sz="2400" b="1" dirty="0">
                <a:ea typeface="Century Gothic" charset="0"/>
              </a:rPr>
              <a:t>Texia; </a:t>
            </a:r>
            <a:r>
              <a:rPr lang="en-US" sz="2400" b="1" dirty="0" err="1">
                <a:ea typeface="Century Gothic" charset="0"/>
              </a:rPr>
              <a:t>Urbania</a:t>
            </a:r>
            <a:r>
              <a:rPr lang="en-US" sz="2400" b="1" dirty="0">
                <a:ea typeface="Century Gothic" charset="0"/>
              </a:rPr>
              <a:t> (correct answer)</a:t>
            </a:r>
          </a:p>
          <a:p>
            <a:pPr marL="914400" lvl="1">
              <a:buAutoNum type="alphaLcParenR"/>
            </a:pPr>
            <a:r>
              <a:rPr lang="en-US" sz="2400" dirty="0">
                <a:ea typeface="Century Gothic" charset="0"/>
              </a:rPr>
              <a:t>Urbania; Texia</a:t>
            </a:r>
          </a:p>
          <a:p>
            <a:pPr marL="914400" lvl="1">
              <a:buAutoNum type="alphaLcParenR"/>
            </a:pPr>
            <a:r>
              <a:rPr lang="en-US" sz="2400" dirty="0">
                <a:ea typeface="Century Gothic" charset="0"/>
              </a:rPr>
              <a:t>Urbania; Urbania</a:t>
            </a:r>
          </a:p>
        </p:txBody>
      </p:sp>
    </p:spTree>
    <p:extLst>
      <p:ext uri="{BB962C8B-B14F-4D97-AF65-F5344CB8AC3E}">
        <p14:creationId xmlns:p14="http://schemas.microsoft.com/office/powerpoint/2010/main" val="1328995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 BY DOING: PRACTICE QUESTION 5</a:t>
            </a:r>
          </a:p>
        </p:txBody>
      </p:sp>
      <p:sp>
        <p:nvSpPr>
          <p:cNvPr id="6" name="Content Placeholder 5"/>
          <p:cNvSpPr>
            <a:spLocks noGrp="1"/>
          </p:cNvSpPr>
          <p:nvPr>
            <p:ph sz="quarter" idx="10"/>
          </p:nvPr>
        </p:nvSpPr>
        <p:spPr>
          <a:xfrm>
            <a:off x="117582" y="1933290"/>
            <a:ext cx="9804186" cy="3673689"/>
          </a:xfrm>
        </p:spPr>
        <p:txBody>
          <a:bodyPr>
            <a:normAutofit fontScale="92500" lnSpcReduction="10000"/>
          </a:bodyPr>
          <a:lstStyle/>
          <a:p>
            <a:pPr>
              <a:spcAft>
                <a:spcPts val="1200"/>
              </a:spcAft>
            </a:pPr>
            <a:r>
              <a:rPr lang="en-US" dirty="0"/>
              <a:t>If a country specializes according to its own comparative advantage and then trades with other nations:</a:t>
            </a:r>
          </a:p>
          <a:p>
            <a:pPr marL="914400" lvl="1" indent="-447675">
              <a:spcAft>
                <a:spcPts val="600"/>
              </a:spcAft>
              <a:buFont typeface="+mj-lt"/>
              <a:buAutoNum type="alphaLcParenR"/>
            </a:pPr>
            <a:r>
              <a:rPr lang="en-US" dirty="0"/>
              <a:t>it will operate at a point inside its production possibilities frontier.</a:t>
            </a:r>
          </a:p>
          <a:p>
            <a:pPr marL="914400" lvl="1" indent="-447675">
              <a:spcAft>
                <a:spcPts val="600"/>
              </a:spcAft>
              <a:buFont typeface="+mj-lt"/>
              <a:buAutoNum type="alphaLcParenR"/>
            </a:pPr>
            <a:r>
              <a:rPr lang="en-US" dirty="0"/>
              <a:t>it can consume at a higher level than the domestic production possibilities frontier.</a:t>
            </a:r>
          </a:p>
          <a:p>
            <a:pPr marL="914400" lvl="1" indent="-447675">
              <a:spcAft>
                <a:spcPts val="600"/>
              </a:spcAft>
              <a:buFont typeface="+mj-lt"/>
              <a:buAutoNum type="alphaLcParenR"/>
            </a:pPr>
            <a:r>
              <a:rPr lang="en-US" dirty="0"/>
              <a:t>its production possibilities frontier will shift or rotate inward.</a:t>
            </a:r>
          </a:p>
          <a:p>
            <a:pPr marL="914400" lvl="1" indent="-447675">
              <a:spcAft>
                <a:spcPts val="600"/>
              </a:spcAft>
              <a:buFont typeface="+mj-lt"/>
              <a:buAutoNum type="alphaLcParenR"/>
            </a:pPr>
            <a:r>
              <a:rPr lang="en-US" dirty="0"/>
              <a:t>it can consume at the same level as the domestic production possibilities frontier.</a:t>
            </a:r>
          </a:p>
        </p:txBody>
      </p:sp>
    </p:spTree>
    <p:extLst>
      <p:ext uri="{BB962C8B-B14F-4D97-AF65-F5344CB8AC3E}">
        <p14:creationId xmlns:p14="http://schemas.microsoft.com/office/powerpoint/2010/main" val="29640069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79608"/>
            <a:ext cx="10058400" cy="1127645"/>
          </a:xfrm>
        </p:spPr>
        <p:txBody>
          <a:bodyPr>
            <a:normAutofit fontScale="90000"/>
          </a:bodyPr>
          <a:lstStyle/>
          <a:p>
            <a:r>
              <a:rPr lang="en-US" dirty="0"/>
              <a:t>LEARN BY DOING: PRACTICE QUESTION 5</a:t>
            </a:r>
            <a:br>
              <a:rPr lang="en-US" dirty="0"/>
            </a:br>
            <a:r>
              <a:rPr lang="en-US" dirty="0"/>
              <a:t>(ANSWER)</a:t>
            </a:r>
          </a:p>
        </p:txBody>
      </p:sp>
      <p:sp>
        <p:nvSpPr>
          <p:cNvPr id="6" name="Content Placeholder 5"/>
          <p:cNvSpPr>
            <a:spLocks noGrp="1"/>
          </p:cNvSpPr>
          <p:nvPr>
            <p:ph sz="quarter" idx="10"/>
          </p:nvPr>
        </p:nvSpPr>
        <p:spPr>
          <a:xfrm>
            <a:off x="117582" y="1933290"/>
            <a:ext cx="9804186" cy="3673689"/>
          </a:xfrm>
        </p:spPr>
        <p:txBody>
          <a:bodyPr>
            <a:normAutofit fontScale="92500" lnSpcReduction="10000"/>
          </a:bodyPr>
          <a:lstStyle/>
          <a:p>
            <a:pPr>
              <a:spcAft>
                <a:spcPts val="1200"/>
              </a:spcAft>
            </a:pPr>
            <a:r>
              <a:rPr lang="en-US" dirty="0"/>
              <a:t>If a country specializes according to its own comparative advantage and then trades with other nations:</a:t>
            </a:r>
          </a:p>
          <a:p>
            <a:pPr marL="914400" lvl="1" indent="-447675">
              <a:spcAft>
                <a:spcPts val="600"/>
              </a:spcAft>
              <a:buFont typeface="+mj-lt"/>
              <a:buAutoNum type="alphaLcParenR"/>
            </a:pPr>
            <a:r>
              <a:rPr lang="en-US" dirty="0"/>
              <a:t>it will operate at a point inside its production possibilities frontier.</a:t>
            </a:r>
          </a:p>
          <a:p>
            <a:pPr marL="914400" lvl="1" indent="-447675">
              <a:spcAft>
                <a:spcPts val="600"/>
              </a:spcAft>
              <a:buFont typeface="+mj-lt"/>
              <a:buAutoNum type="alphaLcParenR"/>
            </a:pPr>
            <a:r>
              <a:rPr lang="en-US" b="1" dirty="0"/>
              <a:t>it can consume at a higher level than the domestic production possibilities frontier. (correct answer)</a:t>
            </a:r>
          </a:p>
          <a:p>
            <a:pPr marL="914400" lvl="1" indent="-447675">
              <a:spcAft>
                <a:spcPts val="600"/>
              </a:spcAft>
              <a:buFont typeface="+mj-lt"/>
              <a:buAutoNum type="alphaLcParenR"/>
            </a:pPr>
            <a:r>
              <a:rPr lang="en-US" dirty="0"/>
              <a:t>its production possibilities frontier will shift or rotate inward.</a:t>
            </a:r>
          </a:p>
          <a:p>
            <a:pPr marL="914400" lvl="1" indent="-447675">
              <a:spcAft>
                <a:spcPts val="600"/>
              </a:spcAft>
              <a:buFont typeface="+mj-lt"/>
              <a:buAutoNum type="alphaLcParenR"/>
            </a:pPr>
            <a:r>
              <a:rPr lang="en-US" dirty="0"/>
              <a:t>it can consume at the same level as the domestic production possibilities frontier.</a:t>
            </a:r>
          </a:p>
        </p:txBody>
      </p:sp>
    </p:spTree>
    <p:extLst>
      <p:ext uri="{BB962C8B-B14F-4D97-AF65-F5344CB8AC3E}">
        <p14:creationId xmlns:p14="http://schemas.microsoft.com/office/powerpoint/2010/main" val="3042762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LEARN BY DOING: PRACTICE QUESTION 6</a:t>
            </a:r>
          </a:p>
        </p:txBody>
      </p:sp>
      <p:sp>
        <p:nvSpPr>
          <p:cNvPr id="7" name="Content Placeholder 6"/>
          <p:cNvSpPr>
            <a:spLocks noGrp="1"/>
          </p:cNvSpPr>
          <p:nvPr>
            <p:ph sz="quarter" idx="10"/>
          </p:nvPr>
        </p:nvSpPr>
        <p:spPr/>
        <p:txBody>
          <a:bodyPr>
            <a:normAutofit fontScale="92500" lnSpcReduction="20000"/>
          </a:bodyPr>
          <a:lstStyle/>
          <a:p>
            <a:pPr>
              <a:spcAft>
                <a:spcPts val="1200"/>
              </a:spcAft>
            </a:pPr>
            <a:r>
              <a:rPr lang="en-US" dirty="0"/>
              <a:t>Write down, then discuss with a partner:</a:t>
            </a:r>
          </a:p>
          <a:p>
            <a:pPr>
              <a:spcAft>
                <a:spcPts val="1200"/>
              </a:spcAft>
            </a:pPr>
            <a:r>
              <a:rPr lang="en-US" b="1" dirty="0"/>
              <a:t>Would the U.S. economy be better off if we did not import so much clothing from China? </a:t>
            </a:r>
            <a:r>
              <a:rPr lang="en-US" dirty="0"/>
              <a:t> </a:t>
            </a:r>
          </a:p>
          <a:p>
            <a:pPr>
              <a:spcAft>
                <a:spcPts val="1200"/>
              </a:spcAft>
            </a:pPr>
            <a:r>
              <a:rPr lang="en-US" b="1" dirty="0"/>
              <a:t>List the groups who you think would gain </a:t>
            </a:r>
            <a:r>
              <a:rPr lang="en-US" dirty="0"/>
              <a:t>and the </a:t>
            </a:r>
            <a:r>
              <a:rPr lang="en-US" b="1" dirty="0"/>
              <a:t>groups who would lose</a:t>
            </a:r>
            <a:r>
              <a:rPr lang="en-US" dirty="0"/>
              <a:t> if Chinese clothing imports were restricted.</a:t>
            </a:r>
          </a:p>
        </p:txBody>
      </p:sp>
    </p:spTree>
    <p:extLst>
      <p:ext uri="{BB962C8B-B14F-4D97-AF65-F5344CB8AC3E}">
        <p14:creationId xmlns:p14="http://schemas.microsoft.com/office/powerpoint/2010/main" val="26017362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 BY DOING: PRACTICE QUESTION 7</a:t>
            </a:r>
          </a:p>
        </p:txBody>
      </p:sp>
      <p:sp>
        <p:nvSpPr>
          <p:cNvPr id="6" name="Content Placeholder 5"/>
          <p:cNvSpPr>
            <a:spLocks noGrp="1"/>
          </p:cNvSpPr>
          <p:nvPr>
            <p:ph sz="quarter" idx="10"/>
          </p:nvPr>
        </p:nvSpPr>
        <p:spPr>
          <a:xfrm>
            <a:off x="117582" y="1933291"/>
            <a:ext cx="9804186" cy="3804318"/>
          </a:xfrm>
        </p:spPr>
        <p:txBody>
          <a:bodyPr>
            <a:normAutofit fontScale="85000" lnSpcReduction="10000"/>
          </a:bodyPr>
          <a:lstStyle/>
          <a:p>
            <a:pPr>
              <a:spcAft>
                <a:spcPts val="1200"/>
              </a:spcAft>
            </a:pPr>
            <a:r>
              <a:rPr lang="en-US" dirty="0"/>
              <a:t>Suppose that in Australia, it takes 2 hours to harvest 10 bushels of apples and 4 hours to harvest 10 bushels of tomatoes. Suppose a worker in Brazil can harvest 10 bushels of apples in 4 hours or 10 bushels of tomatoes in 5 hours. Which of these statements is </a:t>
            </a:r>
            <a:r>
              <a:rPr lang="en-US" i="1" dirty="0"/>
              <a:t>true</a:t>
            </a:r>
            <a:r>
              <a:rPr lang="en-US" dirty="0"/>
              <a:t>?</a:t>
            </a:r>
          </a:p>
          <a:p>
            <a:pPr marL="914400" indent="-447675">
              <a:spcAft>
                <a:spcPts val="600"/>
              </a:spcAft>
              <a:buFont typeface="+mj-lt"/>
              <a:buAutoNum type="alphaLcParenR"/>
            </a:pPr>
            <a:r>
              <a:rPr lang="en-US" sz="2600" dirty="0"/>
              <a:t>Brazil has a comparative advantage in producing tomatoes.</a:t>
            </a:r>
          </a:p>
          <a:p>
            <a:pPr marL="914400" indent="-447675">
              <a:spcAft>
                <a:spcPts val="600"/>
              </a:spcAft>
              <a:buFont typeface="+mj-lt"/>
              <a:buAutoNum type="alphaLcParenR"/>
            </a:pPr>
            <a:r>
              <a:rPr lang="en-US" sz="2600" dirty="0"/>
              <a:t>Brazil has a comparative advantage in producing apples.</a:t>
            </a:r>
          </a:p>
          <a:p>
            <a:pPr marL="914400" indent="-447675">
              <a:spcAft>
                <a:spcPts val="600"/>
              </a:spcAft>
              <a:buFont typeface="+mj-lt"/>
              <a:buAutoNum type="alphaLcParenR"/>
            </a:pPr>
            <a:r>
              <a:rPr lang="en-US" sz="2600" dirty="0"/>
              <a:t>Brazil has an absolute advantage in producing both goods.</a:t>
            </a:r>
          </a:p>
          <a:p>
            <a:pPr marL="914400" indent="-447675">
              <a:spcAft>
                <a:spcPts val="600"/>
              </a:spcAft>
              <a:buFont typeface="+mj-lt"/>
              <a:buAutoNum type="alphaLcParenR"/>
            </a:pPr>
            <a:r>
              <a:rPr lang="en-US" sz="2600" dirty="0"/>
              <a:t>In trade between these two countries, Australia would gain and Brazil would lose.</a:t>
            </a:r>
          </a:p>
        </p:txBody>
      </p:sp>
    </p:spTree>
    <p:extLst>
      <p:ext uri="{BB962C8B-B14F-4D97-AF65-F5344CB8AC3E}">
        <p14:creationId xmlns:p14="http://schemas.microsoft.com/office/powerpoint/2010/main" val="34339349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79608"/>
            <a:ext cx="10058400" cy="1117596"/>
          </a:xfrm>
        </p:spPr>
        <p:txBody>
          <a:bodyPr>
            <a:normAutofit fontScale="90000"/>
          </a:bodyPr>
          <a:lstStyle/>
          <a:p>
            <a:r>
              <a:rPr lang="en-US" dirty="0"/>
              <a:t>LEARN BY DOING: PRACTICE QUESTION 7</a:t>
            </a:r>
            <a:br>
              <a:rPr lang="en-US" dirty="0"/>
            </a:br>
            <a:r>
              <a:rPr lang="en-US" dirty="0"/>
              <a:t>(ANSWER)</a:t>
            </a:r>
          </a:p>
        </p:txBody>
      </p:sp>
      <p:sp>
        <p:nvSpPr>
          <p:cNvPr id="6" name="Content Placeholder 5"/>
          <p:cNvSpPr>
            <a:spLocks noGrp="1"/>
          </p:cNvSpPr>
          <p:nvPr>
            <p:ph sz="quarter" idx="10"/>
          </p:nvPr>
        </p:nvSpPr>
        <p:spPr>
          <a:xfrm>
            <a:off x="117582" y="1933291"/>
            <a:ext cx="9804186" cy="3975140"/>
          </a:xfrm>
        </p:spPr>
        <p:txBody>
          <a:bodyPr>
            <a:normAutofit fontScale="85000" lnSpcReduction="20000"/>
          </a:bodyPr>
          <a:lstStyle/>
          <a:p>
            <a:pPr>
              <a:spcAft>
                <a:spcPts val="1200"/>
              </a:spcAft>
            </a:pPr>
            <a:r>
              <a:rPr lang="en-US" dirty="0"/>
              <a:t>Suppose that in Australia, it takes 2 hours to harvest 10 bushels of apples and 4 hours to harvest 10 bushels of tomatoes. Suppose a worker in Brazil can harvest 10 bushels of apples in 4 hours or 10 bushels of tomatoes in 5 hours. Which of these statements is </a:t>
            </a:r>
            <a:r>
              <a:rPr lang="en-US" i="1" dirty="0"/>
              <a:t>true</a:t>
            </a:r>
            <a:r>
              <a:rPr lang="en-US" dirty="0"/>
              <a:t>?</a:t>
            </a:r>
          </a:p>
          <a:p>
            <a:pPr marL="914400" indent="-447675">
              <a:spcAft>
                <a:spcPts val="600"/>
              </a:spcAft>
              <a:buFont typeface="+mj-lt"/>
              <a:buAutoNum type="alphaLcParenR"/>
            </a:pPr>
            <a:r>
              <a:rPr lang="en-US" sz="2600" b="1" dirty="0"/>
              <a:t>Brazil has a comparative advantage in producing tomatoes. (correct answer)</a:t>
            </a:r>
          </a:p>
          <a:p>
            <a:pPr marL="914400" indent="-447675">
              <a:spcAft>
                <a:spcPts val="600"/>
              </a:spcAft>
              <a:buFont typeface="+mj-lt"/>
              <a:buAutoNum type="alphaLcParenR"/>
            </a:pPr>
            <a:r>
              <a:rPr lang="en-US" sz="2600" dirty="0"/>
              <a:t>Brazil has a comparative advantage in producing apples.</a:t>
            </a:r>
          </a:p>
          <a:p>
            <a:pPr marL="914400" indent="-447675">
              <a:spcAft>
                <a:spcPts val="600"/>
              </a:spcAft>
              <a:buFont typeface="+mj-lt"/>
              <a:buAutoNum type="alphaLcParenR"/>
            </a:pPr>
            <a:r>
              <a:rPr lang="en-US" sz="2600" dirty="0"/>
              <a:t>Brazil has an absolute advantage in producing both goods.</a:t>
            </a:r>
          </a:p>
          <a:p>
            <a:pPr marL="914400" indent="-447675">
              <a:spcAft>
                <a:spcPts val="600"/>
              </a:spcAft>
              <a:buFont typeface="+mj-lt"/>
              <a:buAutoNum type="alphaLcParenR"/>
            </a:pPr>
            <a:r>
              <a:rPr lang="en-US" sz="2600" dirty="0"/>
              <a:t>In trade between these two countries, Australia would gain and Brazil would lose.</a:t>
            </a:r>
          </a:p>
        </p:txBody>
      </p:sp>
    </p:spTree>
    <p:extLst>
      <p:ext uri="{BB962C8B-B14F-4D97-AF65-F5344CB8AC3E}">
        <p14:creationId xmlns:p14="http://schemas.microsoft.com/office/powerpoint/2010/main" val="42099563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US" dirty="0"/>
              <a:t>TRANSACTIONS: THE CIRCULAR-FLOW DIAGRAM (1 of 2)</a:t>
            </a:r>
          </a:p>
        </p:txBody>
      </p:sp>
      <p:sp>
        <p:nvSpPr>
          <p:cNvPr id="7" name="Content Placeholder 6"/>
          <p:cNvSpPr>
            <a:spLocks noGrp="1"/>
          </p:cNvSpPr>
          <p:nvPr>
            <p:ph sz="quarter" idx="10"/>
          </p:nvPr>
        </p:nvSpPr>
        <p:spPr>
          <a:xfrm>
            <a:off x="117582" y="1933292"/>
            <a:ext cx="9804186" cy="3211464"/>
          </a:xfrm>
        </p:spPr>
        <p:txBody>
          <a:bodyPr>
            <a:normAutofit fontScale="77500" lnSpcReduction="20000"/>
          </a:bodyPr>
          <a:lstStyle/>
          <a:p>
            <a:pPr>
              <a:spcAft>
                <a:spcPts val="1800"/>
              </a:spcAft>
            </a:pPr>
            <a:r>
              <a:rPr lang="en-US" dirty="0"/>
              <a:t>Trade takes the form of </a:t>
            </a:r>
            <a:r>
              <a:rPr lang="en-US" b="1" dirty="0"/>
              <a:t>barter</a:t>
            </a:r>
            <a:r>
              <a:rPr lang="en-US" dirty="0"/>
              <a:t> when people directly exchange goods or services that they have for goods or services that they want.</a:t>
            </a:r>
          </a:p>
          <a:p>
            <a:pPr>
              <a:spcAft>
                <a:spcPts val="1800"/>
              </a:spcAft>
            </a:pPr>
            <a:r>
              <a:rPr lang="en-US" dirty="0"/>
              <a:t>The </a:t>
            </a:r>
            <a:r>
              <a:rPr lang="en-US" b="1" dirty="0"/>
              <a:t>circular-flow diagram </a:t>
            </a:r>
            <a:r>
              <a:rPr lang="en-US" dirty="0"/>
              <a:t>represents the transactions in an economy by flows around a circle.</a:t>
            </a:r>
          </a:p>
          <a:p>
            <a:pPr>
              <a:spcAft>
                <a:spcPts val="1800"/>
              </a:spcAft>
            </a:pPr>
            <a:r>
              <a:rPr lang="en-US" dirty="0"/>
              <a:t>A </a:t>
            </a:r>
            <a:r>
              <a:rPr lang="en-US" b="1" dirty="0"/>
              <a:t>household</a:t>
            </a:r>
            <a:r>
              <a:rPr lang="en-US" dirty="0"/>
              <a:t> is a person or a group of people that share their income.</a:t>
            </a:r>
          </a:p>
          <a:p>
            <a:pPr>
              <a:spcAft>
                <a:spcPts val="1800"/>
              </a:spcAft>
            </a:pPr>
            <a:r>
              <a:rPr lang="en-US" dirty="0"/>
              <a:t>A </a:t>
            </a:r>
            <a:r>
              <a:rPr lang="en-US" b="1" dirty="0"/>
              <a:t>firm</a:t>
            </a:r>
            <a:r>
              <a:rPr lang="en-US" dirty="0"/>
              <a:t> is an organization that produces goods and services for sale.</a:t>
            </a:r>
          </a:p>
        </p:txBody>
      </p:sp>
    </p:spTree>
    <p:extLst>
      <p:ext uri="{BB962C8B-B14F-4D97-AF65-F5344CB8AC3E}">
        <p14:creationId xmlns:p14="http://schemas.microsoft.com/office/powerpoint/2010/main" val="4859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CIRCULAR-FLOW DIAGRAM</a:t>
            </a:r>
          </a:p>
        </p:txBody>
      </p:sp>
      <p:pic>
        <p:nvPicPr>
          <p:cNvPr id="4" name="Picture Placeholder 5" descr="A circular flow diagram shows the flows of money, and of goods and services in the economy. This diagram represents the flows of money and of goods and services in the economy. In the markets for goods and services, households purchase goods and services from firms, generating a flow of money to the firms and a flow of goods and services to the households. The money flows back to households as firms purchase factors of production from the households in factor markets. ">
            <a:extLst>
              <a:ext uri="{FF2B5EF4-FFF2-40B4-BE49-F238E27FC236}">
                <a16:creationId xmlns:a16="http://schemas.microsoft.com/office/drawing/2014/main" id="{B6E56EA3-3E78-4288-B755-3CB2E7E909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2267" y="1601784"/>
            <a:ext cx="8273866" cy="5076274"/>
          </a:xfrm>
          <a:prstGeom prst="rect">
            <a:avLst/>
          </a:prstGeom>
        </p:spPr>
      </p:pic>
    </p:spTree>
    <p:extLst>
      <p:ext uri="{BB962C8B-B14F-4D97-AF65-F5344CB8AC3E}">
        <p14:creationId xmlns:p14="http://schemas.microsoft.com/office/powerpoint/2010/main" val="35195484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MODELS IN ECONOMICS</a:t>
            </a:r>
          </a:p>
        </p:txBody>
      </p:sp>
      <p:sp>
        <p:nvSpPr>
          <p:cNvPr id="5" name="Content Placeholder 4"/>
          <p:cNvSpPr>
            <a:spLocks noGrp="1"/>
          </p:cNvSpPr>
          <p:nvPr>
            <p:ph sz="quarter" idx="10"/>
          </p:nvPr>
        </p:nvSpPr>
        <p:spPr>
          <a:xfrm>
            <a:off x="117582" y="1933291"/>
            <a:ext cx="9804186" cy="3060739"/>
          </a:xfrm>
        </p:spPr>
        <p:txBody>
          <a:bodyPr>
            <a:normAutofit fontScale="92500"/>
          </a:bodyPr>
          <a:lstStyle/>
          <a:p>
            <a:r>
              <a:rPr lang="en-US" b="1" dirty="0"/>
              <a:t>Model: </a:t>
            </a:r>
            <a:r>
              <a:rPr lang="en-US" dirty="0"/>
              <a:t>a simplified representation of a real situation that is used to better understand real-life situations.</a:t>
            </a:r>
          </a:p>
          <a:p>
            <a:pPr>
              <a:spcAft>
                <a:spcPts val="1200"/>
              </a:spcAft>
            </a:pPr>
            <a:r>
              <a:rPr lang="en-US" b="1" dirty="0"/>
              <a:t>The</a:t>
            </a:r>
            <a:r>
              <a:rPr lang="en-US" b="1" i="1" dirty="0"/>
              <a:t> other things equal </a:t>
            </a:r>
            <a:r>
              <a:rPr lang="en-US" b="1" dirty="0"/>
              <a:t>assumption: </a:t>
            </a:r>
            <a:r>
              <a:rPr lang="en-US" dirty="0"/>
              <a:t>all other relevant factors remain unchanged.</a:t>
            </a:r>
          </a:p>
          <a:p>
            <a:pPr>
              <a:spcAft>
                <a:spcPts val="1200"/>
              </a:spcAft>
            </a:pPr>
            <a:r>
              <a:rPr lang="en-US" dirty="0"/>
              <a:t>We try to treat economics as close to a laboratory science as possible—with only one variable allowed to change at a time.</a:t>
            </a:r>
          </a:p>
          <a:p>
            <a:endParaRPr lang="en-US" dirty="0"/>
          </a:p>
        </p:txBody>
      </p:sp>
    </p:spTree>
    <p:extLst>
      <p:ext uri="{BB962C8B-B14F-4D97-AF65-F5344CB8AC3E}">
        <p14:creationId xmlns:p14="http://schemas.microsoft.com/office/powerpoint/2010/main" val="28669363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TRANSACTIONS: THE CIRCULAR-FLOW DIAGRAM (2 of 2)</a:t>
            </a:r>
          </a:p>
        </p:txBody>
      </p:sp>
      <p:sp>
        <p:nvSpPr>
          <p:cNvPr id="3" name="Content Placeholder 2"/>
          <p:cNvSpPr>
            <a:spLocks noGrp="1"/>
          </p:cNvSpPr>
          <p:nvPr>
            <p:ph sz="quarter" idx="10"/>
          </p:nvPr>
        </p:nvSpPr>
        <p:spPr>
          <a:xfrm>
            <a:off x="117582" y="1933291"/>
            <a:ext cx="9804186" cy="3000449"/>
          </a:xfrm>
        </p:spPr>
        <p:txBody>
          <a:bodyPr>
            <a:normAutofit fontScale="85000" lnSpcReduction="20000"/>
          </a:bodyPr>
          <a:lstStyle/>
          <a:p>
            <a:pPr>
              <a:spcAft>
                <a:spcPts val="1200"/>
              </a:spcAft>
            </a:pPr>
            <a:r>
              <a:rPr lang="en-US" dirty="0"/>
              <a:t>Firms sell goods and services that they produce to households in </a:t>
            </a:r>
            <a:r>
              <a:rPr lang="en-US" b="1" dirty="0"/>
              <a:t>markets for goods and services.</a:t>
            </a:r>
          </a:p>
          <a:p>
            <a:pPr>
              <a:spcAft>
                <a:spcPts val="1200"/>
              </a:spcAft>
            </a:pPr>
            <a:r>
              <a:rPr lang="en-US" dirty="0"/>
              <a:t>Firms buy the resources they need to produce goods and services in </a:t>
            </a:r>
            <a:r>
              <a:rPr lang="en-US" b="1" dirty="0"/>
              <a:t>factor</a:t>
            </a:r>
            <a:r>
              <a:rPr lang="en-US" dirty="0"/>
              <a:t> </a:t>
            </a:r>
            <a:r>
              <a:rPr lang="en-US" b="1" dirty="0"/>
              <a:t>markets</a:t>
            </a:r>
            <a:r>
              <a:rPr lang="en-US" dirty="0"/>
              <a:t>. Main factors of production are land, labor, physical capital, and human capital.</a:t>
            </a:r>
          </a:p>
          <a:p>
            <a:pPr>
              <a:spcAft>
                <a:spcPts val="1200"/>
              </a:spcAft>
            </a:pPr>
            <a:r>
              <a:rPr lang="en-US" dirty="0"/>
              <a:t>An economy’s </a:t>
            </a:r>
            <a:r>
              <a:rPr lang="en-US" b="1" dirty="0"/>
              <a:t>income</a:t>
            </a:r>
            <a:r>
              <a:rPr lang="en-US" dirty="0"/>
              <a:t> </a:t>
            </a:r>
            <a:r>
              <a:rPr lang="en-US" b="1" dirty="0"/>
              <a:t>distribution</a:t>
            </a:r>
            <a:r>
              <a:rPr lang="en-US" dirty="0"/>
              <a:t> is the way in which total income is divided among the owners of the various factors of production.</a:t>
            </a:r>
          </a:p>
        </p:txBody>
      </p:sp>
    </p:spTree>
    <p:extLst>
      <p:ext uri="{BB962C8B-B14F-4D97-AF65-F5344CB8AC3E}">
        <p14:creationId xmlns:p14="http://schemas.microsoft.com/office/powerpoint/2010/main" val="6268499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 BY DOING: PRACTICE QUESTION 8</a:t>
            </a:r>
          </a:p>
        </p:txBody>
      </p:sp>
      <p:sp>
        <p:nvSpPr>
          <p:cNvPr id="3" name="Content Placeholder 2"/>
          <p:cNvSpPr>
            <a:spLocks noGrp="1"/>
          </p:cNvSpPr>
          <p:nvPr>
            <p:ph sz="quarter" idx="10"/>
          </p:nvPr>
        </p:nvSpPr>
        <p:spPr/>
        <p:txBody>
          <a:bodyPr>
            <a:normAutofit fontScale="92500" lnSpcReduction="20000"/>
          </a:bodyPr>
          <a:lstStyle/>
          <a:p>
            <a:pPr>
              <a:spcAft>
                <a:spcPts val="1200"/>
              </a:spcAft>
            </a:pPr>
            <a:r>
              <a:rPr lang="en-US" dirty="0"/>
              <a:t>With a partner, trace the following events through the circular flow:</a:t>
            </a:r>
          </a:p>
          <a:p>
            <a:pPr marL="981075" lvl="1" indent="-514350">
              <a:spcAft>
                <a:spcPts val="600"/>
              </a:spcAft>
              <a:buFont typeface="+mj-lt"/>
              <a:buAutoNum type="alphaLcParenR"/>
            </a:pPr>
            <a:r>
              <a:rPr lang="en-US" dirty="0"/>
              <a:t>the introduction of a </a:t>
            </a:r>
            <a:r>
              <a:rPr lang="en-US" b="1" dirty="0"/>
              <a:t>new technology </a:t>
            </a:r>
            <a:r>
              <a:rPr lang="en-US" dirty="0"/>
              <a:t>that boosts productivity</a:t>
            </a:r>
          </a:p>
          <a:p>
            <a:pPr marL="981075" lvl="1" indent="-514350">
              <a:spcAft>
                <a:spcPts val="600"/>
              </a:spcAft>
              <a:buFont typeface="+mj-lt"/>
              <a:buAutoNum type="alphaLcParenR"/>
            </a:pPr>
            <a:r>
              <a:rPr lang="en-US" dirty="0"/>
              <a:t>the decision of consumers to </a:t>
            </a:r>
            <a:r>
              <a:rPr lang="en-US" b="1" dirty="0"/>
              <a:t>save</a:t>
            </a:r>
            <a:r>
              <a:rPr lang="en-US" dirty="0"/>
              <a:t> </a:t>
            </a:r>
            <a:r>
              <a:rPr lang="en-US" b="1" dirty="0"/>
              <a:t>more</a:t>
            </a:r>
            <a:r>
              <a:rPr lang="en-US" dirty="0"/>
              <a:t> </a:t>
            </a:r>
            <a:r>
              <a:rPr lang="en-US" b="1" dirty="0"/>
              <a:t>money</a:t>
            </a:r>
          </a:p>
          <a:p>
            <a:pPr marL="981075" lvl="1" indent="-514350">
              <a:spcAft>
                <a:spcPts val="600"/>
              </a:spcAft>
              <a:buFont typeface="+mj-lt"/>
              <a:buAutoNum type="alphaLcParenR"/>
            </a:pPr>
            <a:r>
              <a:rPr lang="en-US" dirty="0"/>
              <a:t>an </a:t>
            </a:r>
            <a:r>
              <a:rPr lang="en-US" b="1" dirty="0"/>
              <a:t>increase</a:t>
            </a:r>
            <a:r>
              <a:rPr lang="en-US" dirty="0"/>
              <a:t> in </a:t>
            </a:r>
            <a:r>
              <a:rPr lang="en-US" b="1" dirty="0"/>
              <a:t>government</a:t>
            </a:r>
            <a:r>
              <a:rPr lang="en-US" dirty="0"/>
              <a:t> </a:t>
            </a:r>
            <a:r>
              <a:rPr lang="en-US" b="1" dirty="0"/>
              <a:t>spending</a:t>
            </a:r>
          </a:p>
        </p:txBody>
      </p:sp>
    </p:spTree>
    <p:extLst>
      <p:ext uri="{BB962C8B-B14F-4D97-AF65-F5344CB8AC3E}">
        <p14:creationId xmlns:p14="http://schemas.microsoft.com/office/powerpoint/2010/main" val="17456440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USING MODELS: POSITIVE VERSUS NORMATIVE ECONOMICS</a:t>
            </a:r>
          </a:p>
        </p:txBody>
      </p:sp>
      <p:sp>
        <p:nvSpPr>
          <p:cNvPr id="3" name="Content Placeholder 2"/>
          <p:cNvSpPr>
            <a:spLocks noGrp="1"/>
          </p:cNvSpPr>
          <p:nvPr>
            <p:ph sz="quarter" idx="10"/>
          </p:nvPr>
        </p:nvSpPr>
        <p:spPr>
          <a:xfrm>
            <a:off x="117582" y="1933292"/>
            <a:ext cx="9804186" cy="3161222"/>
          </a:xfrm>
        </p:spPr>
        <p:txBody>
          <a:bodyPr>
            <a:normAutofit fontScale="85000" lnSpcReduction="20000"/>
          </a:bodyPr>
          <a:lstStyle/>
          <a:p>
            <a:pPr>
              <a:spcAft>
                <a:spcPts val="1200"/>
              </a:spcAft>
            </a:pPr>
            <a:r>
              <a:rPr lang="en-US" b="1" dirty="0"/>
              <a:t>Positive economics </a:t>
            </a:r>
            <a:r>
              <a:rPr lang="en-US" dirty="0"/>
              <a:t>is the branch of economic analysis that describes the way the economy actually works.</a:t>
            </a:r>
          </a:p>
          <a:p>
            <a:pPr>
              <a:spcAft>
                <a:spcPts val="1200"/>
              </a:spcAft>
            </a:pPr>
            <a:r>
              <a:rPr lang="en-US" b="1" dirty="0"/>
              <a:t>Normative</a:t>
            </a:r>
            <a:r>
              <a:rPr lang="en-US" dirty="0"/>
              <a:t> </a:t>
            </a:r>
            <a:r>
              <a:rPr lang="en-US" b="1" dirty="0"/>
              <a:t>economics</a:t>
            </a:r>
            <a:r>
              <a:rPr lang="en-US" dirty="0"/>
              <a:t> makes prescriptions about the way the economy should work.</a:t>
            </a:r>
          </a:p>
          <a:p>
            <a:pPr>
              <a:spcAft>
                <a:spcPts val="1200"/>
              </a:spcAft>
            </a:pPr>
            <a:r>
              <a:rPr lang="en-US" dirty="0"/>
              <a:t>Positive economics is about </a:t>
            </a:r>
            <a:r>
              <a:rPr lang="en-US" b="1" dirty="0"/>
              <a:t>description;</a:t>
            </a:r>
            <a:r>
              <a:rPr lang="en-US" dirty="0"/>
              <a:t> normative economics is about </a:t>
            </a:r>
            <a:r>
              <a:rPr lang="en-US" b="1" dirty="0"/>
              <a:t>prescription</a:t>
            </a:r>
            <a:r>
              <a:rPr lang="en-US" dirty="0"/>
              <a:t>.</a:t>
            </a:r>
          </a:p>
          <a:p>
            <a:pPr>
              <a:spcAft>
                <a:spcPts val="1200"/>
              </a:spcAft>
            </a:pPr>
            <a:r>
              <a:rPr lang="en-US" dirty="0"/>
              <a:t>A </a:t>
            </a:r>
            <a:r>
              <a:rPr lang="en-US" b="1" dirty="0"/>
              <a:t>forecast</a:t>
            </a:r>
            <a:r>
              <a:rPr lang="en-US" dirty="0"/>
              <a:t> is a simple prediction of the future.</a:t>
            </a:r>
          </a:p>
        </p:txBody>
      </p:sp>
    </p:spTree>
    <p:extLst>
      <p:ext uri="{BB962C8B-B14F-4D97-AF65-F5344CB8AC3E}">
        <p14:creationId xmlns:p14="http://schemas.microsoft.com/office/powerpoint/2010/main" val="28996802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 BY DOING: PRACTICE QUESTION 9</a:t>
            </a:r>
          </a:p>
        </p:txBody>
      </p:sp>
      <p:sp>
        <p:nvSpPr>
          <p:cNvPr id="3" name="Content Placeholder 2"/>
          <p:cNvSpPr>
            <a:spLocks noGrp="1"/>
          </p:cNvSpPr>
          <p:nvPr>
            <p:ph sz="quarter" idx="10"/>
          </p:nvPr>
        </p:nvSpPr>
        <p:spPr>
          <a:xfrm>
            <a:off x="117582" y="1762472"/>
            <a:ext cx="9804186" cy="4557943"/>
          </a:xfrm>
        </p:spPr>
        <p:txBody>
          <a:bodyPr>
            <a:normAutofit fontScale="92500" lnSpcReduction="20000"/>
          </a:bodyPr>
          <a:lstStyle/>
          <a:p>
            <a:pPr>
              <a:spcAft>
                <a:spcPts val="1200"/>
              </a:spcAft>
            </a:pPr>
            <a:r>
              <a:rPr lang="en-US" b="1" dirty="0"/>
              <a:t>Label each of the following statements as normative or positive.</a:t>
            </a:r>
          </a:p>
          <a:p>
            <a:pPr marL="906463" lvl="1" indent="-439738">
              <a:spcAft>
                <a:spcPts val="1200"/>
              </a:spcAft>
              <a:buFont typeface="+mj-lt"/>
              <a:buAutoNum type="arabicPeriod"/>
            </a:pPr>
            <a:r>
              <a:rPr lang="en-US" dirty="0"/>
              <a:t>More than 60% of women are in the labor market.</a:t>
            </a:r>
          </a:p>
          <a:p>
            <a:pPr marL="906463" lvl="1" indent="-439738">
              <a:spcAft>
                <a:spcPts val="1200"/>
              </a:spcAft>
              <a:buFont typeface="+mj-lt"/>
              <a:buAutoNum type="arabicPeriod"/>
            </a:pPr>
            <a:r>
              <a:rPr lang="en-US" dirty="0"/>
              <a:t>Rent control laws should be implemented because they help to achieve equity or fairness in housing.</a:t>
            </a:r>
          </a:p>
          <a:p>
            <a:pPr marL="906463" lvl="1" indent="-439738">
              <a:spcAft>
                <a:spcPts val="1200"/>
              </a:spcAft>
              <a:buFont typeface="+mj-lt"/>
              <a:buAutoNum type="arabicPeriod"/>
            </a:pPr>
            <a:r>
              <a:rPr lang="en-US" dirty="0"/>
              <a:t>Society should take measures to end gun violence.</a:t>
            </a:r>
          </a:p>
          <a:p>
            <a:pPr marL="906463" lvl="1" indent="-439738">
              <a:spcAft>
                <a:spcPts val="1200"/>
              </a:spcAft>
              <a:buFont typeface="+mj-lt"/>
              <a:buAutoNum type="arabicPeriod"/>
            </a:pPr>
            <a:r>
              <a:rPr lang="en-US" dirty="0"/>
              <a:t>People who smoke pass on increased medical costs to the whole society.</a:t>
            </a:r>
          </a:p>
          <a:p>
            <a:pPr marL="906463" lvl="1" indent="-439738">
              <a:spcAft>
                <a:spcPts val="1200"/>
              </a:spcAft>
              <a:buFont typeface="+mj-lt"/>
              <a:buAutoNum type="arabicPeriod"/>
            </a:pPr>
            <a:r>
              <a:rPr lang="en-US" dirty="0"/>
              <a:t>Single mothers are more than twice as likely as married mothers to be in poverty.</a:t>
            </a:r>
          </a:p>
        </p:txBody>
      </p:sp>
    </p:spTree>
    <p:extLst>
      <p:ext uri="{BB962C8B-B14F-4D97-AF65-F5344CB8AC3E}">
        <p14:creationId xmlns:p14="http://schemas.microsoft.com/office/powerpoint/2010/main" val="4326828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LEARN BY DOING: PRACTICE QUESTION 9</a:t>
            </a:r>
            <a:br>
              <a:rPr lang="en-US" dirty="0"/>
            </a:br>
            <a:r>
              <a:rPr lang="en-US" dirty="0"/>
              <a:t>(Answer)</a:t>
            </a:r>
          </a:p>
        </p:txBody>
      </p:sp>
      <p:sp>
        <p:nvSpPr>
          <p:cNvPr id="3" name="Content Placeholder 2"/>
          <p:cNvSpPr>
            <a:spLocks noGrp="1"/>
          </p:cNvSpPr>
          <p:nvPr>
            <p:ph sz="quarter" idx="10"/>
          </p:nvPr>
        </p:nvSpPr>
        <p:spPr>
          <a:xfrm>
            <a:off x="117582" y="1621794"/>
            <a:ext cx="9804186" cy="4919685"/>
          </a:xfrm>
        </p:spPr>
        <p:txBody>
          <a:bodyPr>
            <a:normAutofit/>
          </a:bodyPr>
          <a:lstStyle/>
          <a:p>
            <a:pPr>
              <a:spcAft>
                <a:spcPts val="1200"/>
              </a:spcAft>
            </a:pPr>
            <a:r>
              <a:rPr lang="en-US" sz="2200" b="1" dirty="0"/>
              <a:t>Label each of the following statements as normative or positive.</a:t>
            </a:r>
          </a:p>
          <a:p>
            <a:pPr marL="906463" lvl="1" indent="-439738">
              <a:spcAft>
                <a:spcPts val="1200"/>
              </a:spcAft>
              <a:buFont typeface="+mj-lt"/>
              <a:buAutoNum type="arabicPeriod"/>
            </a:pPr>
            <a:r>
              <a:rPr lang="en-US" sz="2200" dirty="0"/>
              <a:t>More than 60% of women are in the labor market. </a:t>
            </a:r>
            <a:r>
              <a:rPr lang="en-US" sz="2200" b="1" dirty="0"/>
              <a:t>(positive)</a:t>
            </a:r>
          </a:p>
          <a:p>
            <a:pPr marL="906463" lvl="1" indent="-439738">
              <a:spcAft>
                <a:spcPts val="1200"/>
              </a:spcAft>
              <a:buFont typeface="+mj-lt"/>
              <a:buAutoNum type="arabicPeriod"/>
            </a:pPr>
            <a:r>
              <a:rPr lang="en-US" sz="2200" dirty="0"/>
              <a:t>Rent control laws should be implemented because they help to achieve equity or fairness in housing. </a:t>
            </a:r>
            <a:r>
              <a:rPr lang="en-US" sz="2200" b="1" dirty="0"/>
              <a:t>(normative)</a:t>
            </a:r>
          </a:p>
          <a:p>
            <a:pPr marL="906463" lvl="1" indent="-439738">
              <a:spcAft>
                <a:spcPts val="1200"/>
              </a:spcAft>
              <a:buFont typeface="+mj-lt"/>
              <a:buAutoNum type="arabicPeriod"/>
            </a:pPr>
            <a:r>
              <a:rPr lang="en-US" sz="2200" dirty="0"/>
              <a:t>Society should take measures to end gun violence. </a:t>
            </a:r>
            <a:r>
              <a:rPr lang="en-US" sz="2200" b="1" dirty="0"/>
              <a:t>(normative)</a:t>
            </a:r>
          </a:p>
          <a:p>
            <a:pPr marL="906463" lvl="1" indent="-439738">
              <a:spcAft>
                <a:spcPts val="1200"/>
              </a:spcAft>
              <a:buFont typeface="+mj-lt"/>
              <a:buAutoNum type="arabicPeriod"/>
            </a:pPr>
            <a:r>
              <a:rPr lang="en-US" sz="2200" dirty="0"/>
              <a:t>People who smoke pass on increased medical costs to the whole society. </a:t>
            </a:r>
            <a:r>
              <a:rPr lang="en-US" sz="2200" b="1" dirty="0"/>
              <a:t>(positive)</a:t>
            </a:r>
          </a:p>
          <a:p>
            <a:pPr marL="906463" lvl="1" indent="-439738">
              <a:spcAft>
                <a:spcPts val="1200"/>
              </a:spcAft>
              <a:buFont typeface="+mj-lt"/>
              <a:buAutoNum type="arabicPeriod"/>
            </a:pPr>
            <a:r>
              <a:rPr lang="en-US" sz="2200" dirty="0"/>
              <a:t>Single mothers are more than twice as likely as married mothers to be in poverty. </a:t>
            </a:r>
            <a:r>
              <a:rPr lang="en-US" sz="2200" b="1" dirty="0"/>
              <a:t>(positive)</a:t>
            </a:r>
          </a:p>
        </p:txBody>
      </p:sp>
    </p:spTree>
    <p:extLst>
      <p:ext uri="{BB962C8B-B14F-4D97-AF65-F5344CB8AC3E}">
        <p14:creationId xmlns:p14="http://schemas.microsoft.com/office/powerpoint/2010/main" val="31353908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USING MODELS: WHEN AND WHY ECONOMISTS DISAGREE</a:t>
            </a:r>
          </a:p>
        </p:txBody>
      </p:sp>
      <p:sp>
        <p:nvSpPr>
          <p:cNvPr id="3" name="Content Placeholder 2"/>
          <p:cNvSpPr>
            <a:spLocks noGrp="1"/>
          </p:cNvSpPr>
          <p:nvPr>
            <p:ph sz="quarter" idx="10"/>
          </p:nvPr>
        </p:nvSpPr>
        <p:spPr>
          <a:xfrm>
            <a:off x="117582" y="1933290"/>
            <a:ext cx="9804186" cy="3774173"/>
          </a:xfrm>
        </p:spPr>
        <p:txBody>
          <a:bodyPr>
            <a:normAutofit fontScale="77500" lnSpcReduction="20000"/>
          </a:bodyPr>
          <a:lstStyle/>
          <a:p>
            <a:pPr>
              <a:spcAft>
                <a:spcPts val="600"/>
              </a:spcAft>
            </a:pPr>
            <a:r>
              <a:rPr lang="en-US" b="1" dirty="0"/>
              <a:t>Media coverage tends to exaggerate the real differences in views among economists.</a:t>
            </a:r>
          </a:p>
          <a:p>
            <a:r>
              <a:rPr lang="en-US" b="1" dirty="0"/>
              <a:t>Economics is often tied up in politics.</a:t>
            </a:r>
          </a:p>
          <a:p>
            <a:pPr marL="923925" lvl="2">
              <a:spcAft>
                <a:spcPts val="600"/>
              </a:spcAft>
              <a:buFont typeface="Arial" panose="020B0604020202020204" pitchFamily="34" charset="0"/>
              <a:buChar char="–"/>
            </a:pPr>
            <a:r>
              <a:rPr lang="en-US" sz="2600" i="1" dirty="0">
                <a:ea typeface="Century Gothic" charset="0"/>
              </a:rPr>
              <a:t>Powerful interest groups find and promote economists who profess supportive opinions.</a:t>
            </a:r>
          </a:p>
          <a:p>
            <a:r>
              <a:rPr lang="en-US" b="1" dirty="0"/>
              <a:t>Diverse people have diverse values.</a:t>
            </a:r>
          </a:p>
          <a:p>
            <a:pPr marL="923925" lvl="2">
              <a:spcAft>
                <a:spcPts val="600"/>
              </a:spcAft>
              <a:buFont typeface="Arial" panose="020B0604020202020204" pitchFamily="34" charset="0"/>
              <a:buChar char="–"/>
            </a:pPr>
            <a:r>
              <a:rPr lang="en-US" sz="2600" i="1" dirty="0">
                <a:ea typeface="Century Gothic" charset="0"/>
              </a:rPr>
              <a:t>Reasonable people can come to different conclusions because of their values.</a:t>
            </a:r>
          </a:p>
          <a:p>
            <a:r>
              <a:rPr lang="en-US" b="1" dirty="0"/>
              <a:t>Economic modeling requires simplifying assumptions.</a:t>
            </a:r>
          </a:p>
          <a:p>
            <a:pPr marL="923925" lvl="2">
              <a:buFont typeface="Arial" panose="020B0604020202020204" pitchFamily="34" charset="0"/>
              <a:buChar char="–"/>
            </a:pPr>
            <a:r>
              <a:rPr lang="en-US" sz="2600" i="1" dirty="0">
                <a:ea typeface="Century Gothic" charset="0"/>
              </a:rPr>
              <a:t>Two economists can legitimately disagree about which simplifications are appropriate.</a:t>
            </a:r>
          </a:p>
        </p:txBody>
      </p:sp>
    </p:spTree>
    <p:extLst>
      <p:ext uri="{BB962C8B-B14F-4D97-AF65-F5344CB8AC3E}">
        <p14:creationId xmlns:p14="http://schemas.microsoft.com/office/powerpoint/2010/main" val="16091625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TRADE-OFFS: THE PPF (1 of 2)</a:t>
            </a:r>
          </a:p>
        </p:txBody>
      </p:sp>
      <p:sp>
        <p:nvSpPr>
          <p:cNvPr id="3" name="Content Placeholder 2"/>
          <p:cNvSpPr>
            <a:spLocks noGrp="1"/>
          </p:cNvSpPr>
          <p:nvPr>
            <p:ph sz="quarter" idx="10"/>
          </p:nvPr>
        </p:nvSpPr>
        <p:spPr>
          <a:xfrm>
            <a:off x="117582" y="1933292"/>
            <a:ext cx="9804186" cy="3844510"/>
          </a:xfrm>
        </p:spPr>
        <p:txBody>
          <a:bodyPr>
            <a:normAutofit fontScale="92500" lnSpcReduction="20000"/>
          </a:bodyPr>
          <a:lstStyle/>
          <a:p>
            <a:pPr>
              <a:spcAft>
                <a:spcPts val="1200"/>
              </a:spcAft>
            </a:pPr>
            <a:r>
              <a:rPr lang="en-US" dirty="0"/>
              <a:t>The </a:t>
            </a:r>
            <a:r>
              <a:rPr lang="en-US" b="1" dirty="0"/>
              <a:t>production possibilities frontier</a:t>
            </a:r>
            <a:r>
              <a:rPr lang="en-US" dirty="0"/>
              <a:t> </a:t>
            </a:r>
            <a:r>
              <a:rPr lang="en-US" b="1" dirty="0"/>
              <a:t>(PPF)</a:t>
            </a:r>
            <a:r>
              <a:rPr lang="en-US" dirty="0"/>
              <a:t> is a diagram that shows the combinations of two goods that are possible for a society to produce at full employment. </a:t>
            </a:r>
          </a:p>
          <a:p>
            <a:pPr>
              <a:spcAft>
                <a:spcPts val="1200"/>
              </a:spcAft>
            </a:pPr>
            <a:r>
              <a:rPr lang="en-US" b="1" dirty="0"/>
              <a:t>The PPF helps us understand some aspects of the real economy:</a:t>
            </a:r>
            <a:endParaRPr lang="en-US" dirty="0"/>
          </a:p>
          <a:p>
            <a:pPr marL="914400" lvl="1" indent="-447675" eaLnBrk="1" hangingPunct="1">
              <a:spcAft>
                <a:spcPts val="1200"/>
              </a:spcAft>
            </a:pPr>
            <a:r>
              <a:rPr lang="en-US" dirty="0">
                <a:ea typeface="Century Gothic" charset="0"/>
              </a:rPr>
              <a:t>Efficiency,</a:t>
            </a:r>
          </a:p>
          <a:p>
            <a:pPr marL="914400" lvl="1" indent="-447675" eaLnBrk="1" hangingPunct="1">
              <a:spcAft>
                <a:spcPts val="1200"/>
              </a:spcAft>
            </a:pPr>
            <a:r>
              <a:rPr lang="en-US" dirty="0">
                <a:ea typeface="Century Gothic" charset="0"/>
              </a:rPr>
              <a:t>Opportunity cost, and</a:t>
            </a:r>
          </a:p>
          <a:p>
            <a:pPr marL="914400" lvl="1" indent="-447675" eaLnBrk="1" hangingPunct="1">
              <a:spcAft>
                <a:spcPts val="1200"/>
              </a:spcAft>
            </a:pPr>
            <a:r>
              <a:rPr lang="en-US" dirty="0">
                <a:ea typeface="Century Gothic" charset="0"/>
              </a:rPr>
              <a:t>Economic growth.</a:t>
            </a:r>
          </a:p>
        </p:txBody>
      </p:sp>
    </p:spTree>
    <p:extLst>
      <p:ext uri="{BB962C8B-B14F-4D97-AF65-F5344CB8AC3E}">
        <p14:creationId xmlns:p14="http://schemas.microsoft.com/office/powerpoint/2010/main" val="3689935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TRADE-OFFS: THE PPF (2 of 2)</a:t>
            </a:r>
          </a:p>
        </p:txBody>
      </p:sp>
      <p:sp>
        <p:nvSpPr>
          <p:cNvPr id="11" name="TextBox 10"/>
          <p:cNvSpPr txBox="1"/>
          <p:nvPr/>
        </p:nvSpPr>
        <p:spPr>
          <a:xfrm>
            <a:off x="2592889" y="1416665"/>
            <a:ext cx="4614927" cy="400110"/>
          </a:xfrm>
          <a:prstGeom prst="rect">
            <a:avLst/>
          </a:prstGeom>
          <a:noFill/>
        </p:spPr>
        <p:txBody>
          <a:bodyPr wrap="square" rtlCol="0">
            <a:spAutoFit/>
          </a:bodyPr>
          <a:lstStyle/>
          <a:p>
            <a:pPr algn="ctr"/>
            <a:r>
              <a:rPr lang="en-US" sz="2000" dirty="0"/>
              <a:t>Figure 2-1</a:t>
            </a:r>
          </a:p>
        </p:txBody>
      </p:sp>
      <p:pic>
        <p:nvPicPr>
          <p:cNvPr id="5" name="Picture 4" descr="The straight line is labeled &quot;Feasible and efficient in production&quot; and runs from 30 Dreamliners on the vertical axis to 40 small jets on the horizontal axi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2119" y="1976475"/>
            <a:ext cx="7080742" cy="5123245"/>
          </a:xfrm>
          <a:prstGeom prst="rect">
            <a:avLst/>
          </a:prstGeom>
        </p:spPr>
      </p:pic>
      <p:pic>
        <p:nvPicPr>
          <p:cNvPr id="7" name="Picture 6" descr=" Point A displays 15 Dreamliners and 20 small jet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39836" y="4488158"/>
            <a:ext cx="2501223" cy="2046457"/>
          </a:xfrm>
          <a:prstGeom prst="rect">
            <a:avLst/>
          </a:prstGeom>
        </p:spPr>
      </p:pic>
      <p:pic>
        <p:nvPicPr>
          <p:cNvPr id="15" name="Picture 14" descr="Point  B portrays 9 Dreamliners and 28 small jet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54527" y="5251075"/>
            <a:ext cx="3638878" cy="1602505"/>
          </a:xfrm>
          <a:prstGeom prst="rect">
            <a:avLst/>
          </a:prstGeom>
        </p:spPr>
      </p:pic>
      <p:pic>
        <p:nvPicPr>
          <p:cNvPr id="13" name="Picture 12" descr="Point C, depicts 9 Dreamliners and 20 small jet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34755" y="5223367"/>
            <a:ext cx="1373476" cy="619614"/>
          </a:xfrm>
          <a:prstGeom prst="rect">
            <a:avLst/>
          </a:prstGeom>
        </p:spPr>
      </p:pic>
      <p:pic>
        <p:nvPicPr>
          <p:cNvPr id="14" name="Picture 13" descr="Point D, depicts 30 Dreamliners and 40 small jets."/>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72787" y="2988527"/>
            <a:ext cx="5338062" cy="3436550"/>
          </a:xfrm>
          <a:prstGeom prst="rect">
            <a:avLst/>
          </a:prstGeom>
        </p:spPr>
      </p:pic>
    </p:spTree>
    <p:extLst>
      <p:ext uri="{BB962C8B-B14F-4D97-AF65-F5344CB8AC3E}">
        <p14:creationId xmlns:p14="http://schemas.microsoft.com/office/powerpoint/2010/main" val="3679782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EFFICIENCY</a:t>
            </a:r>
          </a:p>
        </p:txBody>
      </p:sp>
      <p:sp>
        <p:nvSpPr>
          <p:cNvPr id="3" name="Content Placeholder 2"/>
          <p:cNvSpPr>
            <a:spLocks noGrp="1"/>
          </p:cNvSpPr>
          <p:nvPr>
            <p:ph sz="quarter" idx="10"/>
          </p:nvPr>
        </p:nvSpPr>
        <p:spPr>
          <a:xfrm>
            <a:off x="117582" y="1678075"/>
            <a:ext cx="9804186" cy="5094514"/>
          </a:xfrm>
        </p:spPr>
        <p:txBody>
          <a:bodyPr>
            <a:normAutofit fontScale="92500" lnSpcReduction="20000"/>
          </a:bodyPr>
          <a:lstStyle/>
          <a:p>
            <a:pPr>
              <a:spcAft>
                <a:spcPts val="1200"/>
              </a:spcAft>
            </a:pPr>
            <a:r>
              <a:rPr lang="en-US" b="1" dirty="0"/>
              <a:t>Efficiency: </a:t>
            </a:r>
            <a:r>
              <a:rPr lang="en-US" dirty="0"/>
              <a:t>an economy is efficient if there are no missed opportunities.</a:t>
            </a:r>
          </a:p>
          <a:p>
            <a:pPr>
              <a:spcAft>
                <a:spcPts val="1200"/>
              </a:spcAft>
            </a:pPr>
            <a:r>
              <a:rPr lang="en-US" dirty="0"/>
              <a:t>An economy is </a:t>
            </a:r>
            <a:r>
              <a:rPr lang="en-US" b="1" dirty="0"/>
              <a:t>efficient in production</a:t>
            </a:r>
            <a:r>
              <a:rPr lang="en-US" dirty="0"/>
              <a:t> if there are no missed opportunities in production. It’s efficient in production if it could not produce more of any one good without producing less of something else—if it’s on the PPF.</a:t>
            </a:r>
          </a:p>
          <a:p>
            <a:pPr>
              <a:spcAft>
                <a:spcPts val="1200"/>
              </a:spcAft>
            </a:pPr>
            <a:r>
              <a:rPr lang="en-US" dirty="0"/>
              <a:t>An economy is inefficient in production</a:t>
            </a:r>
            <a:r>
              <a:rPr lang="en-US" b="1" dirty="0"/>
              <a:t> </a:t>
            </a:r>
            <a:r>
              <a:rPr lang="en-US" dirty="0"/>
              <a:t>if it could produce more of some things without producing less of others.</a:t>
            </a:r>
          </a:p>
          <a:p>
            <a:pPr>
              <a:spcAft>
                <a:spcPts val="1200"/>
              </a:spcAft>
            </a:pPr>
            <a:r>
              <a:rPr lang="en-US" dirty="0"/>
              <a:t>The economy is </a:t>
            </a:r>
            <a:r>
              <a:rPr lang="en-US" b="1" dirty="0"/>
              <a:t>efficient in allocation</a:t>
            </a:r>
            <a:r>
              <a:rPr lang="en-US" dirty="0"/>
              <a:t> if it allocates its resources so that consumers are as well off as possible.</a:t>
            </a:r>
          </a:p>
          <a:p>
            <a:pPr>
              <a:spcAft>
                <a:spcPts val="1200"/>
              </a:spcAft>
            </a:pPr>
            <a:r>
              <a:rPr lang="en-US" dirty="0"/>
              <a:t>Efficiency requires both efficiency in production and efficiency in allocation.</a:t>
            </a:r>
          </a:p>
        </p:txBody>
      </p:sp>
    </p:spTree>
    <p:extLst>
      <p:ext uri="{BB962C8B-B14F-4D97-AF65-F5344CB8AC3E}">
        <p14:creationId xmlns:p14="http://schemas.microsoft.com/office/powerpoint/2010/main" val="23215784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OPPORTUNITY COST (1 of 2)</a:t>
            </a:r>
          </a:p>
        </p:txBody>
      </p:sp>
      <p:sp>
        <p:nvSpPr>
          <p:cNvPr id="3" name="Content Placeholder 2"/>
          <p:cNvSpPr>
            <a:spLocks noGrp="1"/>
          </p:cNvSpPr>
          <p:nvPr>
            <p:ph sz="quarter" idx="10"/>
          </p:nvPr>
        </p:nvSpPr>
        <p:spPr>
          <a:xfrm>
            <a:off x="117582" y="1933292"/>
            <a:ext cx="9804186" cy="3882292"/>
          </a:xfrm>
        </p:spPr>
        <p:txBody>
          <a:bodyPr>
            <a:normAutofit/>
          </a:bodyPr>
          <a:lstStyle/>
          <a:p>
            <a:pPr>
              <a:spcAft>
                <a:spcPts val="1200"/>
              </a:spcAft>
            </a:pPr>
            <a:r>
              <a:rPr lang="en-US" b="1" dirty="0"/>
              <a:t>Opportunity Cost: </a:t>
            </a:r>
            <a:r>
              <a:rPr lang="en-US" dirty="0"/>
              <a:t>what must be given up in order to get a good.</a:t>
            </a:r>
          </a:p>
          <a:p>
            <a:pPr>
              <a:spcAft>
                <a:spcPts val="1200"/>
              </a:spcAft>
            </a:pPr>
            <a:r>
              <a:rPr lang="en-US" dirty="0"/>
              <a:t>If Boeing decides to change its production from point A to point B, it will produce 8 more small jets but 6 fewer </a:t>
            </a:r>
            <a:r>
              <a:rPr lang="en-US" dirty="0" err="1"/>
              <a:t>Dreamliners</a:t>
            </a:r>
            <a:r>
              <a:rPr lang="en-US" dirty="0"/>
              <a:t>. </a:t>
            </a:r>
          </a:p>
          <a:p>
            <a:pPr>
              <a:spcAft>
                <a:spcPts val="1200"/>
              </a:spcAft>
            </a:pPr>
            <a:r>
              <a:rPr lang="en-US" b="1" dirty="0">
                <a:solidFill>
                  <a:srgbClr val="FF0000"/>
                </a:solidFill>
              </a:rPr>
              <a:t>Therefore</a:t>
            </a:r>
            <a:r>
              <a:rPr lang="en-US" b="1" dirty="0"/>
              <a:t>, each small jet has an opportunity cost of 6 / 8 = 3 / 4 of a Dreamliner.</a:t>
            </a:r>
          </a:p>
        </p:txBody>
      </p:sp>
    </p:spTree>
    <p:extLst>
      <p:ext uri="{BB962C8B-B14F-4D97-AF65-F5344CB8AC3E}">
        <p14:creationId xmlns:p14="http://schemas.microsoft.com/office/powerpoint/2010/main" val="26438766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 BY DOING: PRACTICE QUESTION 1</a:t>
            </a:r>
          </a:p>
        </p:txBody>
      </p:sp>
      <p:sp>
        <p:nvSpPr>
          <p:cNvPr id="3" name="Content Placeholder 2"/>
          <p:cNvSpPr>
            <a:spLocks noGrp="1"/>
          </p:cNvSpPr>
          <p:nvPr>
            <p:ph sz="quarter" idx="10"/>
          </p:nvPr>
        </p:nvSpPr>
        <p:spPr>
          <a:xfrm>
            <a:off x="117582" y="1933291"/>
            <a:ext cx="9804186" cy="3191368"/>
          </a:xfrm>
        </p:spPr>
        <p:txBody>
          <a:bodyPr>
            <a:normAutofit fontScale="85000" lnSpcReduction="20000"/>
          </a:bodyPr>
          <a:lstStyle/>
          <a:p>
            <a:pPr>
              <a:spcAft>
                <a:spcPts val="1200"/>
              </a:spcAft>
            </a:pPr>
            <a:r>
              <a:rPr lang="en-US" dirty="0"/>
              <a:t>Suppose you are stranded on an island. Luckily, this island is rich in clams and mangos. </a:t>
            </a:r>
            <a:r>
              <a:rPr lang="en-US" b="1" dirty="0"/>
              <a:t>If you devote all of your time to harvesting clams, you can get 100 clams in a week. If you use all of your time to collect mangos, you can find 200 mangos in a week.</a:t>
            </a:r>
          </a:p>
          <a:p>
            <a:pPr>
              <a:spcAft>
                <a:spcPts val="1200"/>
              </a:spcAft>
            </a:pPr>
            <a:r>
              <a:rPr lang="en-US" dirty="0"/>
              <a:t>Assume it is possible to collect fractional amounts of both goods and draw a sketch of your production possibility frontier for a week. (Place mangos on the </a:t>
            </a:r>
            <a:r>
              <a:rPr lang="en-US" i="1" dirty="0"/>
              <a:t>x</a:t>
            </a:r>
            <a:r>
              <a:rPr lang="en-US" dirty="0"/>
              <a:t>-axis and clams on the </a:t>
            </a:r>
            <a:r>
              <a:rPr lang="en-US" i="1" dirty="0"/>
              <a:t>y</a:t>
            </a:r>
            <a:r>
              <a:rPr lang="en-US" dirty="0"/>
              <a:t>-axis.)</a:t>
            </a:r>
          </a:p>
          <a:p>
            <a:pPr>
              <a:spcAft>
                <a:spcPts val="1200"/>
              </a:spcAft>
            </a:pPr>
            <a:r>
              <a:rPr lang="en-US" dirty="0"/>
              <a:t>Calculate the opportunity cost of each good.</a:t>
            </a:r>
          </a:p>
        </p:txBody>
      </p:sp>
    </p:spTree>
    <p:extLst>
      <p:ext uri="{BB962C8B-B14F-4D97-AF65-F5344CB8AC3E}">
        <p14:creationId xmlns:p14="http://schemas.microsoft.com/office/powerpoint/2010/main" val="25316433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 BY DOING: PRACTICE QUESTION 2</a:t>
            </a:r>
          </a:p>
        </p:txBody>
      </p:sp>
      <p:sp>
        <p:nvSpPr>
          <p:cNvPr id="3" name="Content Placeholder 2"/>
          <p:cNvSpPr>
            <a:spLocks noGrp="1"/>
          </p:cNvSpPr>
          <p:nvPr>
            <p:ph sz="quarter" idx="10"/>
          </p:nvPr>
        </p:nvSpPr>
        <p:spPr>
          <a:xfrm>
            <a:off x="117582" y="1933290"/>
            <a:ext cx="9804186" cy="4467510"/>
          </a:xfrm>
        </p:spPr>
        <p:txBody>
          <a:bodyPr>
            <a:noAutofit/>
          </a:bodyPr>
          <a:lstStyle/>
          <a:p>
            <a:r>
              <a:rPr lang="en-US" sz="2400" dirty="0"/>
              <a:t>With a partner, create your production possibilities curve for the following two activities: </a:t>
            </a:r>
            <a:r>
              <a:rPr lang="en-US" sz="2400" b="1" dirty="0"/>
              <a:t>(a) drawing happy faces </a:t>
            </a:r>
            <a:r>
              <a:rPr lang="en-US" sz="2400" dirty="0"/>
              <a:t>and</a:t>
            </a:r>
            <a:r>
              <a:rPr lang="en-US" sz="2400" b="1" dirty="0"/>
              <a:t> (b) drawing elephants.</a:t>
            </a:r>
          </a:p>
          <a:p>
            <a:pPr marL="906463" lvl="1" indent="-439738">
              <a:buFont typeface="+mj-lt"/>
              <a:buAutoNum type="arabicPeriod"/>
            </a:pPr>
            <a:r>
              <a:rPr lang="en-US" sz="2400" dirty="0"/>
              <a:t>Take turns timing each other for 30 seconds and recording the following:</a:t>
            </a:r>
          </a:p>
          <a:p>
            <a:pPr marL="1381125" lvl="4" indent="-466725">
              <a:buFont typeface="Wingdings" panose="05000000000000000000" pitchFamily="2" charset="2"/>
              <a:buChar char="§"/>
            </a:pPr>
            <a:r>
              <a:rPr lang="en-US" sz="2400" b="1" dirty="0"/>
              <a:t>The maximum number of happy faces drawn</a:t>
            </a:r>
          </a:p>
          <a:p>
            <a:pPr marL="1381125" lvl="4" indent="-466725">
              <a:buFont typeface="Wingdings" panose="05000000000000000000" pitchFamily="2" charset="2"/>
              <a:buChar char="§"/>
            </a:pPr>
            <a:r>
              <a:rPr lang="en-US" sz="2400" b="1" dirty="0"/>
              <a:t>The maximum number of elephants drawn</a:t>
            </a:r>
          </a:p>
          <a:p>
            <a:pPr marL="914400" lvl="1" indent="-447675">
              <a:buFont typeface="+mj-lt"/>
              <a:buAutoNum type="arabicPeriod"/>
            </a:pPr>
            <a:r>
              <a:rPr lang="en-US" sz="2400" dirty="0"/>
              <a:t>Now construct your PPF with elephants on the vertical axis and faces on the horizontal axis.</a:t>
            </a:r>
          </a:p>
          <a:p>
            <a:pPr marL="914400" lvl="1" indent="-447675">
              <a:buFont typeface="+mj-lt"/>
              <a:buAutoNum type="arabicPeriod"/>
            </a:pPr>
            <a:r>
              <a:rPr lang="en-US" sz="2400" dirty="0"/>
              <a:t>Calculate your opportunity cost for each good.</a:t>
            </a:r>
          </a:p>
        </p:txBody>
      </p:sp>
    </p:spTree>
    <p:extLst>
      <p:ext uri="{BB962C8B-B14F-4D97-AF65-F5344CB8AC3E}">
        <p14:creationId xmlns:p14="http://schemas.microsoft.com/office/powerpoint/2010/main" val="1909590412"/>
      </p:ext>
    </p:extLst>
  </p:cSld>
  <p:clrMapOvr>
    <a:masterClrMapping/>
  </p:clrMapOvr>
</p:sld>
</file>

<file path=ppt/theme/theme1.xml><?xml version="1.0" encoding="utf-8"?>
<a:theme xmlns:a="http://schemas.openxmlformats.org/drawingml/2006/main" name="KRUGMAN">
  <a:themeElements>
    <a:clrScheme name="Macmillan Learning Brand Colors">
      <a:dk1>
        <a:srgbClr val="000000"/>
      </a:dk1>
      <a:lt1>
        <a:srgbClr val="FFFFFF"/>
      </a:lt1>
      <a:dk2>
        <a:srgbClr val="DA1B2C"/>
      </a:dk2>
      <a:lt2>
        <a:srgbClr val="FFFFFE"/>
      </a:lt2>
      <a:accent1>
        <a:srgbClr val="4E4E4E"/>
      </a:accent1>
      <a:accent2>
        <a:srgbClr val="999999"/>
      </a:accent2>
      <a:accent3>
        <a:srgbClr val="CCCCCC"/>
      </a:accent3>
      <a:accent4>
        <a:srgbClr val="E6E6E6"/>
      </a:accent4>
      <a:accent5>
        <a:srgbClr val="DA1B2C"/>
      </a:accent5>
      <a:accent6>
        <a:srgbClr val="A90F1E"/>
      </a:accent6>
      <a:hlink>
        <a:srgbClr val="0000FF"/>
      </a:hlink>
      <a:folHlink>
        <a:srgbClr val="4C4C4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KRUGMAN" id="{87A71779-86F1-47FA-B17A-DFF83DF6C9C1}" vid="{728D33A6-D228-4DE7-95AA-2E85DFBFAA88}"/>
    </a:ext>
  </a:ext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KRUGMAN</Template>
  <TotalTime>15191</TotalTime>
  <Words>2492</Words>
  <Application>Microsoft Office PowerPoint</Application>
  <PresentationFormat>Custom</PresentationFormat>
  <Paragraphs>214</Paragraphs>
  <Slides>35</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35</vt:i4>
      </vt:variant>
    </vt:vector>
  </HeadingPairs>
  <TitlesOfParts>
    <vt:vector size="40" baseType="lpstr">
      <vt:lpstr>Arial</vt:lpstr>
      <vt:lpstr>Calibri</vt:lpstr>
      <vt:lpstr>Helvetica Neue</vt:lpstr>
      <vt:lpstr>Wingdings</vt:lpstr>
      <vt:lpstr>KRUGMAN</vt:lpstr>
      <vt:lpstr>Chapter 2</vt:lpstr>
      <vt:lpstr>WHAT YOU WILL LEARN IN THIS CHAPTER</vt:lpstr>
      <vt:lpstr>MODELS IN ECONOMICS</vt:lpstr>
      <vt:lpstr>TRADE-OFFS: THE PPF (1 of 2)</vt:lpstr>
      <vt:lpstr>TRADE-OFFS: THE PPF (2 of 2)</vt:lpstr>
      <vt:lpstr>EFFICIENCY</vt:lpstr>
      <vt:lpstr>OPPORTUNITY COST (1 of 2)</vt:lpstr>
      <vt:lpstr>LEARN BY DOING: PRACTICE QUESTION 1</vt:lpstr>
      <vt:lpstr>LEARN BY DOING: PRACTICE QUESTION 2</vt:lpstr>
      <vt:lpstr>OPPORTUNITY COST (2 of 2)</vt:lpstr>
      <vt:lpstr>ECONOMIC GROWTH (1 of 2)</vt:lpstr>
      <vt:lpstr>ECONOMIC GROWTH (2 of 2)</vt:lpstr>
      <vt:lpstr>COMPARATIVE ADVANTAGE AND GAINS FROM TRADE (1 of 5)</vt:lpstr>
      <vt:lpstr>COMPARATIVE ADVANTAGE AND GAINS FROM TRADE (2 of 5)</vt:lpstr>
      <vt:lpstr>COMPARATIVE ADVANTAGE AND GAINS FROM TRADE (3 of 5)</vt:lpstr>
      <vt:lpstr>COMPARATIVE ADVANTAGE AND GAINS FROM TRADE (4 of 5)</vt:lpstr>
      <vt:lpstr>COMPARATIVE ADVANTAGE AND GAINS FROM TRADE (5 of 5)</vt:lpstr>
      <vt:lpstr>ABSOLUTE VS. COMPARATIVE ADVANTAGE</vt:lpstr>
      <vt:lpstr>LEARN BY DOING: PRACTICE QUESTION 3</vt:lpstr>
      <vt:lpstr>LEARN BY DOING: PRACTICE QUESTION 3 (ANSWER)</vt:lpstr>
      <vt:lpstr>LEARN BY DOING: PRACTICE QUESTION 4</vt:lpstr>
      <vt:lpstr>LEARN BY DOING: PRACTICE QUESTION 4 (ANSWER)</vt:lpstr>
      <vt:lpstr>LEARN BY DOING: PRACTICE QUESTION 5</vt:lpstr>
      <vt:lpstr>LEARN BY DOING: PRACTICE QUESTION 5 (ANSWER)</vt:lpstr>
      <vt:lpstr>LEARN BY DOING: PRACTICE QUESTION 6</vt:lpstr>
      <vt:lpstr>LEARN BY DOING: PRACTICE QUESTION 7</vt:lpstr>
      <vt:lpstr>LEARN BY DOING: PRACTICE QUESTION 7 (ANSWER)</vt:lpstr>
      <vt:lpstr>TRANSACTIONS: THE CIRCULAR-FLOW DIAGRAM (1 of 2)</vt:lpstr>
      <vt:lpstr>THE CIRCULAR-FLOW DIAGRAM</vt:lpstr>
      <vt:lpstr>TRANSACTIONS: THE CIRCULAR-FLOW DIAGRAM (2 of 2)</vt:lpstr>
      <vt:lpstr>LEARN BY DOING: PRACTICE QUESTION 8</vt:lpstr>
      <vt:lpstr>USING MODELS: POSITIVE VERSUS NORMATIVE ECONOMICS</vt:lpstr>
      <vt:lpstr>LEARN BY DOING: PRACTICE QUESTION 9</vt:lpstr>
      <vt:lpstr>LEARN BY DOING: PRACTICE QUESTION 9 (Answer)</vt:lpstr>
      <vt:lpstr>USING MODELS: WHEN AND WHY ECONOMISTS DISAGREE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ECONOMIC MODELS: TRADE-OFFS AND TRADE</dc:title>
  <dc:creator>Krugman</dc:creator>
  <cp:lastModifiedBy>Ghimire, Umesh</cp:lastModifiedBy>
  <cp:revision>424</cp:revision>
  <dcterms:modified xsi:type="dcterms:W3CDTF">2022-02-10T14:46:02Z</dcterms:modified>
</cp:coreProperties>
</file>