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372" r:id="rId2"/>
    <p:sldId id="374" r:id="rId3"/>
    <p:sldId id="370" r:id="rId4"/>
    <p:sldId id="371" r:id="rId5"/>
    <p:sldId id="316" r:id="rId6"/>
    <p:sldId id="337" r:id="rId7"/>
    <p:sldId id="271" r:id="rId8"/>
    <p:sldId id="376" r:id="rId9"/>
    <p:sldId id="375" r:id="rId10"/>
    <p:sldId id="278" r:id="rId11"/>
    <p:sldId id="279" r:id="rId12"/>
    <p:sldId id="378" r:id="rId13"/>
    <p:sldId id="266" r:id="rId14"/>
    <p:sldId id="332" r:id="rId15"/>
    <p:sldId id="334" r:id="rId16"/>
    <p:sldId id="333" r:id="rId17"/>
    <p:sldId id="311" r:id="rId18"/>
    <p:sldId id="281" r:id="rId19"/>
    <p:sldId id="282" r:id="rId20"/>
    <p:sldId id="283" r:id="rId21"/>
    <p:sldId id="373" r:id="rId22"/>
    <p:sldId id="379" r:id="rId2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bg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bg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bg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bg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bg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2800" kern="1200">
        <a:solidFill>
          <a:schemeClr val="bg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2800" kern="1200">
        <a:solidFill>
          <a:schemeClr val="bg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2800" kern="1200">
        <a:solidFill>
          <a:schemeClr val="bg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2800" kern="1200">
        <a:solidFill>
          <a:schemeClr val="bg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128"/>
    <p:restoredTop sz="94538"/>
  </p:normalViewPr>
  <p:slideViewPr>
    <p:cSldViewPr>
      <p:cViewPr varScale="1">
        <p:scale>
          <a:sx n="102" d="100"/>
          <a:sy n="102" d="100"/>
        </p:scale>
        <p:origin x="200" y="5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6F49F404-E148-D009-6524-BD4F3CB3ADB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id="{6D3DAF4A-5F37-D644-FF3C-EB9C77DE78B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>
            <a:extLst>
              <a:ext uri="{FF2B5EF4-FFF2-40B4-BE49-F238E27FC236}">
                <a16:creationId xmlns:a16="http://schemas.microsoft.com/office/drawing/2014/main" id="{54E930D3-ADEE-A6B4-113F-AF4D71A901EB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41" name="Rectangle 5">
            <a:extLst>
              <a:ext uri="{FF2B5EF4-FFF2-40B4-BE49-F238E27FC236}">
                <a16:creationId xmlns:a16="http://schemas.microsoft.com/office/drawing/2014/main" id="{15A7D085-52C0-C13F-4405-CEAB3043550B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9942" name="Rectangle 6">
            <a:extLst>
              <a:ext uri="{FF2B5EF4-FFF2-40B4-BE49-F238E27FC236}">
                <a16:creationId xmlns:a16="http://schemas.microsoft.com/office/drawing/2014/main" id="{94B6BDC4-BC01-5EBF-B8B6-4C7AE491289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43" name="Rectangle 7">
            <a:extLst>
              <a:ext uri="{FF2B5EF4-FFF2-40B4-BE49-F238E27FC236}">
                <a16:creationId xmlns:a16="http://schemas.microsoft.com/office/drawing/2014/main" id="{161EC606-7D60-D7E2-7BC1-5E349F30CE9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F512436-9B36-BE4C-BB58-48968497DDF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www.youtube.com</a:t>
            </a:r>
            <a:r>
              <a:rPr lang="en-US" dirty="0"/>
              <a:t>/</a:t>
            </a:r>
            <a:r>
              <a:rPr lang="en-US" dirty="0" err="1"/>
              <a:t>watch?v</a:t>
            </a:r>
            <a:r>
              <a:rPr lang="en-US" dirty="0"/>
              <a:t>=XhNw1BhV6sw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F512436-9B36-BE4C-BB58-48968497DDF2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0115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>
            <a:extLst>
              <a:ext uri="{FF2B5EF4-FFF2-40B4-BE49-F238E27FC236}">
                <a16:creationId xmlns:a16="http://schemas.microsoft.com/office/drawing/2014/main" id="{B6BBD9E5-2D3D-0644-F0F5-DFEA12E9040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9645DB5-6FAE-9444-AEA0-E99EAFB9191F}" type="slidenum">
              <a:rPr lang="en-US" altLang="en-US" smtClean="0"/>
              <a:pPr>
                <a:spcBef>
                  <a:spcPct val="0"/>
                </a:spcBef>
              </a:pPr>
              <a:t>15</a:t>
            </a:fld>
            <a:endParaRPr lang="en-US" altLang="en-US"/>
          </a:p>
        </p:txBody>
      </p:sp>
      <p:sp>
        <p:nvSpPr>
          <p:cNvPr id="33794" name="Rectangle 2">
            <a:extLst>
              <a:ext uri="{FF2B5EF4-FFF2-40B4-BE49-F238E27FC236}">
                <a16:creationId xmlns:a16="http://schemas.microsoft.com/office/drawing/2014/main" id="{5F7566B8-FD63-FB17-9C49-8AB481020D75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>
            <a:extLst>
              <a:ext uri="{FF2B5EF4-FFF2-40B4-BE49-F238E27FC236}">
                <a16:creationId xmlns:a16="http://schemas.microsoft.com/office/drawing/2014/main" id="{DB72AF94-461E-ED83-91F2-010EB8DAE9D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7">
            <a:extLst>
              <a:ext uri="{FF2B5EF4-FFF2-40B4-BE49-F238E27FC236}">
                <a16:creationId xmlns:a16="http://schemas.microsoft.com/office/drawing/2014/main" id="{7263B135-1166-3F8E-472E-4AF9C4152F7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EDD03C1D-C33E-BA45-B2F5-2BE59AA490D1}" type="slidenum">
              <a:rPr lang="en-US" altLang="en-US" smtClean="0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  <p:sp>
        <p:nvSpPr>
          <p:cNvPr id="35842" name="Rectangle 2">
            <a:extLst>
              <a:ext uri="{FF2B5EF4-FFF2-40B4-BE49-F238E27FC236}">
                <a16:creationId xmlns:a16="http://schemas.microsoft.com/office/drawing/2014/main" id="{FB0D6B27-9B4F-CCA4-5421-90DE3DE8EB22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>
            <a:extLst>
              <a:ext uri="{FF2B5EF4-FFF2-40B4-BE49-F238E27FC236}">
                <a16:creationId xmlns:a16="http://schemas.microsoft.com/office/drawing/2014/main" id="{A6EE4668-6562-2381-53BC-29E215085A4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7">
            <a:extLst>
              <a:ext uri="{FF2B5EF4-FFF2-40B4-BE49-F238E27FC236}">
                <a16:creationId xmlns:a16="http://schemas.microsoft.com/office/drawing/2014/main" id="{FB5742CE-CED7-8145-095A-BDF39B9374A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860CBA9-3CB4-D14A-86B8-10128D1B073C}" type="slidenum">
              <a:rPr lang="en-US" altLang="en-US" smtClean="0"/>
              <a:pPr>
                <a:spcBef>
                  <a:spcPct val="0"/>
                </a:spcBef>
              </a:pPr>
              <a:t>17</a:t>
            </a:fld>
            <a:endParaRPr lang="en-US" altLang="en-US"/>
          </a:p>
        </p:txBody>
      </p:sp>
      <p:sp>
        <p:nvSpPr>
          <p:cNvPr id="37890" name="Rectangle 2">
            <a:extLst>
              <a:ext uri="{FF2B5EF4-FFF2-40B4-BE49-F238E27FC236}">
                <a16:creationId xmlns:a16="http://schemas.microsoft.com/office/drawing/2014/main" id="{79326D35-E3F2-E587-2FEA-A4F02305DBCE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B32DA99B-641F-DDCF-BB34-3AB2D1A343B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7">
            <a:extLst>
              <a:ext uri="{FF2B5EF4-FFF2-40B4-BE49-F238E27FC236}">
                <a16:creationId xmlns:a16="http://schemas.microsoft.com/office/drawing/2014/main" id="{1D33CFB8-E793-1FC9-F57D-8A2BBF3A0F6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54926FB4-B63F-9B44-BE1B-14583A3EE561}" type="slidenum">
              <a:rPr lang="en-US" altLang="en-US" smtClean="0"/>
              <a:pPr>
                <a:spcBef>
                  <a:spcPct val="0"/>
                </a:spcBef>
              </a:pPr>
              <a:t>18</a:t>
            </a:fld>
            <a:endParaRPr lang="en-US" altLang="en-US"/>
          </a:p>
        </p:txBody>
      </p:sp>
      <p:sp>
        <p:nvSpPr>
          <p:cNvPr id="41986" name="Rectangle 2">
            <a:extLst>
              <a:ext uri="{FF2B5EF4-FFF2-40B4-BE49-F238E27FC236}">
                <a16:creationId xmlns:a16="http://schemas.microsoft.com/office/drawing/2014/main" id="{AB2B2CC9-70D1-1351-2296-44D747E396C8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FCAABE25-9DE5-9C23-8678-A8B36BB0AB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7">
            <a:extLst>
              <a:ext uri="{FF2B5EF4-FFF2-40B4-BE49-F238E27FC236}">
                <a16:creationId xmlns:a16="http://schemas.microsoft.com/office/drawing/2014/main" id="{EDD2BDD3-10AC-2B2C-CCF3-84E52550D47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733DFA6-1CCE-D940-B230-558FABEDA44B}" type="slidenum">
              <a:rPr lang="en-US" altLang="en-US" smtClean="0"/>
              <a:pPr>
                <a:spcBef>
                  <a:spcPct val="0"/>
                </a:spcBef>
              </a:pPr>
              <a:t>19</a:t>
            </a:fld>
            <a:endParaRPr lang="en-US" altLang="en-US"/>
          </a:p>
        </p:txBody>
      </p:sp>
      <p:sp>
        <p:nvSpPr>
          <p:cNvPr id="44034" name="Rectangle 2">
            <a:extLst>
              <a:ext uri="{FF2B5EF4-FFF2-40B4-BE49-F238E27FC236}">
                <a16:creationId xmlns:a16="http://schemas.microsoft.com/office/drawing/2014/main" id="{2020B1DB-B71C-D3E7-9ED6-A223EC8E1BA0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id="{A43A754B-C844-208E-E956-D1B595CD998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7">
            <a:extLst>
              <a:ext uri="{FF2B5EF4-FFF2-40B4-BE49-F238E27FC236}">
                <a16:creationId xmlns:a16="http://schemas.microsoft.com/office/drawing/2014/main" id="{033D9ACE-DF38-FA9E-6F4F-34A409575AD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18B47B40-859B-8C49-B00A-C4B8DBCB7680}" type="slidenum">
              <a:rPr lang="en-US" altLang="en-US" smtClean="0"/>
              <a:pPr>
                <a:spcBef>
                  <a:spcPct val="0"/>
                </a:spcBef>
              </a:pPr>
              <a:t>20</a:t>
            </a:fld>
            <a:endParaRPr lang="en-US" altLang="en-US"/>
          </a:p>
        </p:txBody>
      </p:sp>
      <p:sp>
        <p:nvSpPr>
          <p:cNvPr id="46082" name="Rectangle 2">
            <a:extLst>
              <a:ext uri="{FF2B5EF4-FFF2-40B4-BE49-F238E27FC236}">
                <a16:creationId xmlns:a16="http://schemas.microsoft.com/office/drawing/2014/main" id="{DDB6CBE1-6BFB-7269-1A7E-D66CF928FB62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>
            <a:extLst>
              <a:ext uri="{FF2B5EF4-FFF2-40B4-BE49-F238E27FC236}">
                <a16:creationId xmlns:a16="http://schemas.microsoft.com/office/drawing/2014/main" id="{F39952F9-C97B-507A-E87D-64A12EF37A5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docs.google.com</a:t>
            </a:r>
            <a:r>
              <a:rPr lang="en-US" dirty="0"/>
              <a:t>/document/d/1m2rxFu7FoGVpukBC4rNJOuHVB3PSlZoIdhhsRl5cRTY/edit#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F512436-9B36-BE4C-BB58-48968497DDF2}" type="slidenum">
              <a:rPr lang="en-US" altLang="en-US" smtClean="0"/>
              <a:pPr>
                <a:defRPr/>
              </a:pPr>
              <a:t>21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35654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F512436-9B36-BE4C-BB58-48968497DDF2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0423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7">
            <a:extLst>
              <a:ext uri="{FF2B5EF4-FFF2-40B4-BE49-F238E27FC236}">
                <a16:creationId xmlns:a16="http://schemas.microsoft.com/office/drawing/2014/main" id="{1CB79663-CCAE-26BE-F54E-20136BD79F7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FCB0660-2816-3E4F-BB68-9C1B79320D06}" type="slidenum">
              <a:rPr lang="en-US" altLang="en-US" smtClean="0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15362" name="Rectangle 2">
            <a:extLst>
              <a:ext uri="{FF2B5EF4-FFF2-40B4-BE49-F238E27FC236}">
                <a16:creationId xmlns:a16="http://schemas.microsoft.com/office/drawing/2014/main" id="{617C96F2-A6D4-D3ED-086C-EF7D6397824B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7A411691-AA59-8376-643B-C13722BBA70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>
            <a:extLst>
              <a:ext uri="{FF2B5EF4-FFF2-40B4-BE49-F238E27FC236}">
                <a16:creationId xmlns:a16="http://schemas.microsoft.com/office/drawing/2014/main" id="{32233868-A687-214F-0F7E-6FD0EDEFAF3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F8A55621-EDF2-E141-A002-C4647019B651}" type="slidenum">
              <a:rPr lang="en-US" altLang="en-US" smtClean="0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17410" name="Rectangle 2">
            <a:extLst>
              <a:ext uri="{FF2B5EF4-FFF2-40B4-BE49-F238E27FC236}">
                <a16:creationId xmlns:a16="http://schemas.microsoft.com/office/drawing/2014/main" id="{999AB744-F3CC-68EC-5F4A-CE3F2871101C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030F9680-D43F-BCD4-CC21-51A11BDD5D0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>
            <a:extLst>
              <a:ext uri="{FF2B5EF4-FFF2-40B4-BE49-F238E27FC236}">
                <a16:creationId xmlns:a16="http://schemas.microsoft.com/office/drawing/2014/main" id="{3DA9F9A2-5B6D-08EE-0886-8C85B01C6EA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3F776320-A359-CE4B-A3F3-E1744AF3FD91}" type="slidenum">
              <a:rPr lang="en-US" altLang="en-US" smtClean="0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1506" name="Rectangle 2">
            <a:extLst>
              <a:ext uri="{FF2B5EF4-FFF2-40B4-BE49-F238E27FC236}">
                <a16:creationId xmlns:a16="http://schemas.microsoft.com/office/drawing/2014/main" id="{F6720EEF-BACE-2FC1-72B9-5B9CCE887FDD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AB36C164-AE1D-DC7F-E2DB-A66D1DED278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7">
            <a:extLst>
              <a:ext uri="{FF2B5EF4-FFF2-40B4-BE49-F238E27FC236}">
                <a16:creationId xmlns:a16="http://schemas.microsoft.com/office/drawing/2014/main" id="{1AF821A4-E37E-2FF6-5498-C1BD9E2F41C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A9F5497-2A70-BA4C-B4B0-1498AC0F20B3}" type="slidenum">
              <a:rPr lang="en-US" altLang="en-US" smtClean="0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3554" name="Rectangle 2">
            <a:extLst>
              <a:ext uri="{FF2B5EF4-FFF2-40B4-BE49-F238E27FC236}">
                <a16:creationId xmlns:a16="http://schemas.microsoft.com/office/drawing/2014/main" id="{F79EB279-5CB2-0815-F78B-E5418D78225B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94C63080-FA4F-AE5E-47D6-4289C2F2CE7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7">
            <a:extLst>
              <a:ext uri="{FF2B5EF4-FFF2-40B4-BE49-F238E27FC236}">
                <a16:creationId xmlns:a16="http://schemas.microsoft.com/office/drawing/2014/main" id="{B709F8E2-589E-FE93-40F1-4811109796E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F6D95D8-9DF0-7540-8FF5-477463E0E6B0}" type="slidenum">
              <a:rPr lang="en-US" altLang="en-US" smtClean="0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5602" name="Rectangle 2">
            <a:extLst>
              <a:ext uri="{FF2B5EF4-FFF2-40B4-BE49-F238E27FC236}">
                <a16:creationId xmlns:a16="http://schemas.microsoft.com/office/drawing/2014/main" id="{97C7651F-44FC-25AD-B129-E1E3F4D83FC0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75B4DCC6-FAC0-0165-E435-E57CC1ACA9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7">
            <a:extLst>
              <a:ext uri="{FF2B5EF4-FFF2-40B4-BE49-F238E27FC236}">
                <a16:creationId xmlns:a16="http://schemas.microsoft.com/office/drawing/2014/main" id="{26E31077-6C10-5669-9518-ACD4084D32C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EAE9D2E-DC28-5742-9BD3-6D456680CCB5}" type="slidenum">
              <a:rPr lang="en-US" altLang="en-US" smtClean="0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29698" name="Rectangle 2">
            <a:extLst>
              <a:ext uri="{FF2B5EF4-FFF2-40B4-BE49-F238E27FC236}">
                <a16:creationId xmlns:a16="http://schemas.microsoft.com/office/drawing/2014/main" id="{215A4AA7-984B-A17E-BDE5-5241DDC2A436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6F0E3E67-4CB1-3E8B-EC82-8BC15E6557E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7">
            <a:extLst>
              <a:ext uri="{FF2B5EF4-FFF2-40B4-BE49-F238E27FC236}">
                <a16:creationId xmlns:a16="http://schemas.microsoft.com/office/drawing/2014/main" id="{53055D40-2502-9D2C-AE0A-81FAC395707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60EA76F-EA3C-9343-AB6E-861CE1826199}" type="slidenum">
              <a:rPr lang="en-US" altLang="en-US" smtClean="0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31746" name="Rectangle 2">
            <a:extLst>
              <a:ext uri="{FF2B5EF4-FFF2-40B4-BE49-F238E27FC236}">
                <a16:creationId xmlns:a16="http://schemas.microsoft.com/office/drawing/2014/main" id="{CF16174D-40AD-1742-CFF3-486591361522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F223483B-AF51-8C3D-0C16-59662DAF3C4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08A4FB3-43A4-4EF8-C07B-300A25AA62D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1E6A4C5-4F8D-9B8C-50CF-5CE73C8B408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4A506C1-F46E-8171-9D05-5E38FD8A6D6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FEBE72-60C4-AC4B-B161-77104C79E5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329670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1DBE535-D05C-37A6-EA5E-037C9CDA01E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90E7082-C1DD-E966-FEDD-B74AA7BA0F8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2C307E6-8719-E574-E55C-03430418F46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3C4594-A322-0044-8A02-9FAABCE20B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7829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AB9D7F0-B44B-93A9-7E3F-C2714654658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4DDAFAE-B567-8EB4-E01A-CFA1DABEC3D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01A9EBA-B0CD-EBC2-B99C-E162E04A7F7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741B89-DA7E-6F4F-B5DC-100E24EC2D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211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CAF6FE2-585C-4263-729D-B02F934D711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367538A-5A63-912E-FC24-0EF3C2D8ADF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18D31B1-FCF6-18A2-F0F2-303C0450AAC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B289AF-1FFA-464C-B516-25521CE288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50736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86FC758-A4E7-9794-F82E-8E8709D6600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C41A819-A9D2-6ACF-0827-53461D52E3F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96F463D-2613-425A-C24C-28B54219923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6FB7EF-CBD6-E54B-B29C-DFA5ECD01C3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0135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DFBAEC0-8FC5-5E52-EF1D-B791B39CDA0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B2672E7-4162-2699-F0EA-6310E80439D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6A7A3F2-36D5-8A01-9B0D-4128DD73259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2A0FAA-B388-624C-AA27-67C891BA27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09079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460B3F71-AFE8-75A1-E683-B8410F770B9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4A423057-535C-646C-0992-888FF42B578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86425C64-3730-9D63-7325-41B4B32C086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65E7F6-FE5B-AD4A-A5B6-B676350696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5992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5473F601-6985-B001-2339-A095BF8709D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66914336-ED73-2387-CC63-E32C0758687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A682522B-A575-CB30-794E-CF698712F52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7B9ED4-1EB1-FB49-BAD8-E94731CA5C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9196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CD0D4985-CB32-ACB3-9DCF-7FFA21F9E1E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4553C03B-521A-D3B1-426C-E7F4D756A6E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437556DD-B1A6-7CBE-1534-8F226D2F888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BEAE64-2E4A-C341-9F52-9921C939426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218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C2D3B5D-B4ED-4042-DE9F-C56FB89CA71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22AB86C-6E78-331D-0B31-A673D94CA3F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E77164F-C322-8157-3522-404041646FF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8B9955-4B46-D341-9B25-607D38C8C9E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17622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673AD2D-371C-3138-1A66-01391622957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EB660A2-938A-58D9-65AC-FB4A90B3505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F2D9E3C-00C5-14BE-262A-B255FF84680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8FB054-ECD6-D34F-9B12-C038EE63BA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3862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CB3E2ED1-23AD-4DFE-4BBF-D6D79205921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4320BF81-ABBA-3EC3-2147-8937AE90E50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599F392B-C09D-DF1C-36EC-10A785486B4A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B6F9A305-6EF1-86DB-2721-ABB15348CBD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3180E588-54B2-8F57-74CA-7F1E9845E6A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A60EA9B-BDF2-DC4E-B462-157C115CF3D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etmuseum.org/toah/hd/magic/hd_magic.htm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7F478C-0C34-C084-F942-89C1EBD6F2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514600"/>
            <a:ext cx="8229600" cy="1600200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Ancient Mesopotamia and Persia</a:t>
            </a:r>
            <a:b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Ancient Near Eastern Art: </a:t>
            </a:r>
            <a:b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Sumerians and Akkadians</a:t>
            </a:r>
            <a:r>
              <a:rPr lang="en-US" sz="3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33517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>
            <a:extLst>
              <a:ext uri="{FF2B5EF4-FFF2-40B4-BE49-F238E27FC236}">
                <a16:creationId xmlns:a16="http://schemas.microsoft.com/office/drawing/2014/main" id="{9C8EC4FD-829C-63ED-88F5-1DEEC552FF8F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Votive Figures, from Abu Temple, ca. 2700 BCE</a:t>
            </a:r>
          </a:p>
        </p:txBody>
      </p:sp>
      <p:sp>
        <p:nvSpPr>
          <p:cNvPr id="22530" name="Text Box 5">
            <a:extLst>
              <a:ext uri="{FF2B5EF4-FFF2-40B4-BE49-F238E27FC236}">
                <a16:creationId xmlns:a16="http://schemas.microsoft.com/office/drawing/2014/main" id="{D3D8310F-675B-8042-DE37-2501AB72F0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243013"/>
            <a:ext cx="91440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en-US" altLang="en-US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2531" name="Picture 6" descr="Tell Asmar Statues: Gods or Ordinary People?">
            <a:extLst>
              <a:ext uri="{FF2B5EF4-FFF2-40B4-BE49-F238E27FC236}">
                <a16:creationId xmlns:a16="http://schemas.microsoft.com/office/drawing/2014/main" id="{FE7B9CA3-03B2-4337-75A5-C82C06EBFC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990600"/>
            <a:ext cx="8077200" cy="550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5" descr="scan">
            <a:extLst>
              <a:ext uri="{FF2B5EF4-FFF2-40B4-BE49-F238E27FC236}">
                <a16:creationId xmlns:a16="http://schemas.microsoft.com/office/drawing/2014/main" id="{45C704CC-8981-D387-D817-BC9BDEF065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4256088" cy="614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8" name="Picture 6" descr="scan0001">
            <a:extLst>
              <a:ext uri="{FF2B5EF4-FFF2-40B4-BE49-F238E27FC236}">
                <a16:creationId xmlns:a16="http://schemas.microsoft.com/office/drawing/2014/main" id="{4AEF6D25-2FCD-D769-E095-0A3473A234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219200"/>
            <a:ext cx="3678238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Text Box 7">
            <a:extLst>
              <a:ext uri="{FF2B5EF4-FFF2-40B4-BE49-F238E27FC236}">
                <a16:creationId xmlns:a16="http://schemas.microsoft.com/office/drawing/2014/main" id="{9999D88F-6BEA-FB97-B639-AA8851E636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6800" y="152400"/>
            <a:ext cx="38862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Votive Figures,  from Abu Temple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C04627E-0441-B272-4260-9A9158AAA2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0805" y="1021371"/>
            <a:ext cx="3882390" cy="546815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55A842B-3A25-1A36-2DB9-0705EB7FCE2B}"/>
              </a:ext>
            </a:extLst>
          </p:cNvPr>
          <p:cNvSpPr txBox="1"/>
          <p:nvPr/>
        </p:nvSpPr>
        <p:spPr>
          <a:xfrm>
            <a:off x="1104900" y="381000"/>
            <a:ext cx="6934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Head of an Akkadian ruler, ca. 2250-2220 BCE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93688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 Box 8">
            <a:extLst>
              <a:ext uri="{FF2B5EF4-FFF2-40B4-BE49-F238E27FC236}">
                <a16:creationId xmlns:a16="http://schemas.microsoft.com/office/drawing/2014/main" id="{033F321E-8E13-0509-B3A3-722A712B63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317500"/>
            <a:ext cx="3063875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Stele of Naram-Sin (Defeat of the   Lullubi),               ca. 2254-2218 BCE</a:t>
            </a:r>
          </a:p>
        </p:txBody>
      </p:sp>
      <p:sp>
        <p:nvSpPr>
          <p:cNvPr id="28674" name="Text Box 9">
            <a:extLst>
              <a:ext uri="{FF2B5EF4-FFF2-40B4-BE49-F238E27FC236}">
                <a16:creationId xmlns:a16="http://schemas.microsoft.com/office/drawing/2014/main" id="{006A6094-DA5C-E211-0847-9FCD0ED186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8525" y="2276475"/>
            <a:ext cx="27590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675" name="Text Box 10">
            <a:extLst>
              <a:ext uri="{FF2B5EF4-FFF2-40B4-BE49-F238E27FC236}">
                <a16:creationId xmlns:a16="http://schemas.microsoft.com/office/drawing/2014/main" id="{B9910833-79BF-5EEB-ED66-33E0AD83A9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2133600"/>
            <a:ext cx="23177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676" name="Text Box 11">
            <a:extLst>
              <a:ext uri="{FF2B5EF4-FFF2-40B4-BE49-F238E27FC236}">
                <a16:creationId xmlns:a16="http://schemas.microsoft.com/office/drawing/2014/main" id="{D395C96F-F877-5AE7-D864-2682BE4347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725" y="2047875"/>
            <a:ext cx="30638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677" name="Text Box 12">
            <a:extLst>
              <a:ext uri="{FF2B5EF4-FFF2-40B4-BE49-F238E27FC236}">
                <a16:creationId xmlns:a16="http://schemas.microsoft.com/office/drawing/2014/main" id="{86E4D297-C470-F293-49A3-2FDC1718DA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038" y="5072063"/>
            <a:ext cx="2667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solidFill>
                  <a:schemeClr val="bg1"/>
                </a:solidFill>
                <a:latin typeface="Times New Roman" panose="02020603050405020304" pitchFamily="18" charset="0"/>
              </a:rPr>
              <a:t>Stele = Commemorative Monument</a:t>
            </a:r>
          </a:p>
        </p:txBody>
      </p:sp>
      <p:pic>
        <p:nvPicPr>
          <p:cNvPr id="28678" name="Picture 13" descr="London and Paris 614">
            <a:extLst>
              <a:ext uri="{FF2B5EF4-FFF2-40B4-BE49-F238E27FC236}">
                <a16:creationId xmlns:a16="http://schemas.microsoft.com/office/drawing/2014/main" id="{E30E7C90-3606-74EC-4BA9-2B272E3C1B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588"/>
          <a:stretch>
            <a:fillRect/>
          </a:stretch>
        </p:blipFill>
        <p:spPr bwMode="auto">
          <a:xfrm>
            <a:off x="3502025" y="0"/>
            <a:ext cx="57531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4" descr="London and Paris 626">
            <a:extLst>
              <a:ext uri="{FF2B5EF4-FFF2-40B4-BE49-F238E27FC236}">
                <a16:creationId xmlns:a16="http://schemas.microsoft.com/office/drawing/2014/main" id="{CE14FB78-21DB-987E-9D93-B420DD96D5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5100" y="-50800"/>
            <a:ext cx="5181600" cy="690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2" name="Text Box 5">
            <a:extLst>
              <a:ext uri="{FF2B5EF4-FFF2-40B4-BE49-F238E27FC236}">
                <a16:creationId xmlns:a16="http://schemas.microsoft.com/office/drawing/2014/main" id="{A81F077C-B7B2-5E0F-71C9-5DD474D647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762000"/>
            <a:ext cx="33528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Detail,                 Stele of Naram-Sin </a:t>
            </a:r>
          </a:p>
        </p:txBody>
      </p:sp>
      <p:sp>
        <p:nvSpPr>
          <p:cNvPr id="30723" name="Rectangle 1">
            <a:extLst>
              <a:ext uri="{FF2B5EF4-FFF2-40B4-BE49-F238E27FC236}">
                <a16:creationId xmlns:a16="http://schemas.microsoft.com/office/drawing/2014/main" id="{751443DC-ED18-52DF-99A8-6A930A0238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00" y="5180013"/>
            <a:ext cx="29718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ja-JP" altLang="en-US" sz="2400"/>
              <a:t>“</a:t>
            </a:r>
            <a:r>
              <a:rPr lang="en-US" altLang="ja-JP" sz="2400"/>
              <a:t>King of the          Four Corners of the Universe</a:t>
            </a:r>
            <a:r>
              <a:rPr lang="ja-JP" altLang="en-US" sz="2400"/>
              <a:t>”</a:t>
            </a:r>
            <a:endParaRPr lang="en-US" altLang="en-US" sz="24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4" descr="London and Paris 638">
            <a:extLst>
              <a:ext uri="{FF2B5EF4-FFF2-40B4-BE49-F238E27FC236}">
                <a16:creationId xmlns:a16="http://schemas.microsoft.com/office/drawing/2014/main" id="{E2384F80-D01C-2E5F-7248-C5664882EA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-17463"/>
            <a:ext cx="5168900" cy="6892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0" name="Text Box 5">
            <a:extLst>
              <a:ext uri="{FF2B5EF4-FFF2-40B4-BE49-F238E27FC236}">
                <a16:creationId xmlns:a16="http://schemas.microsoft.com/office/drawing/2014/main" id="{E453EA1A-62A9-670B-C117-E84E75146A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400" y="914400"/>
            <a:ext cx="30480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Detail,                 Stele of Naram-Sin</a:t>
            </a:r>
          </a:p>
        </p:txBody>
      </p:sp>
      <p:sp>
        <p:nvSpPr>
          <p:cNvPr id="32771" name="Text Box 6">
            <a:extLst>
              <a:ext uri="{FF2B5EF4-FFF2-40B4-BE49-F238E27FC236}">
                <a16:creationId xmlns:a16="http://schemas.microsoft.com/office/drawing/2014/main" id="{0C107E09-1185-8318-8E59-3394623A48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2667000"/>
            <a:ext cx="2514600" cy="158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Hieratic Scale 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Twisted Perspective   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4" descr="London and Paris 635">
            <a:extLst>
              <a:ext uri="{FF2B5EF4-FFF2-40B4-BE49-F238E27FC236}">
                <a16:creationId xmlns:a16="http://schemas.microsoft.com/office/drawing/2014/main" id="{B457CBEA-1B3D-168E-7A8C-3518A4633C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50800"/>
            <a:ext cx="5105400" cy="680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8" name="Text Box 5">
            <a:extLst>
              <a:ext uri="{FF2B5EF4-FFF2-40B4-BE49-F238E27FC236}">
                <a16:creationId xmlns:a16="http://schemas.microsoft.com/office/drawing/2014/main" id="{3CE7A2E9-47A6-23EC-96A4-341BCB6EC7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3600" y="990600"/>
            <a:ext cx="30480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Detail,                 Stele of        Naram-Sin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 Box 8">
            <a:extLst>
              <a:ext uri="{FF2B5EF4-FFF2-40B4-BE49-F238E27FC236}">
                <a16:creationId xmlns:a16="http://schemas.microsoft.com/office/drawing/2014/main" id="{D3221485-BD55-1412-2F2F-980515FEC0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28600"/>
            <a:ext cx="30480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Detail,                   Stele of              Naram-Sin</a:t>
            </a:r>
          </a:p>
        </p:txBody>
      </p:sp>
      <p:pic>
        <p:nvPicPr>
          <p:cNvPr id="36866" name="Picture 10" descr="London and Paris 620">
            <a:extLst>
              <a:ext uri="{FF2B5EF4-FFF2-40B4-BE49-F238E27FC236}">
                <a16:creationId xmlns:a16="http://schemas.microsoft.com/office/drawing/2014/main" id="{3BD9AA95-F7A8-0140-FCB5-72E17AC61B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63500"/>
            <a:ext cx="5105400" cy="680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3">
            <a:extLst>
              <a:ext uri="{FF2B5EF4-FFF2-40B4-BE49-F238E27FC236}">
                <a16:creationId xmlns:a16="http://schemas.microsoft.com/office/drawing/2014/main" id="{759782D7-F5CF-F21D-462A-DD973D0A2460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http:</a:t>
            </a:r>
          </a:p>
        </p:txBody>
      </p:sp>
      <p:sp>
        <p:nvSpPr>
          <p:cNvPr id="40962" name="Text Box 5">
            <a:extLst>
              <a:ext uri="{FF2B5EF4-FFF2-40B4-BE49-F238E27FC236}">
                <a16:creationId xmlns:a16="http://schemas.microsoft.com/office/drawing/2014/main" id="{9D3D146E-961D-E6CB-57E7-8645A82FA8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2400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Reconstruction, Ziggurat at Ur, ca. 2100 BCE</a:t>
            </a:r>
          </a:p>
        </p:txBody>
      </p:sp>
      <p:pic>
        <p:nvPicPr>
          <p:cNvPr id="40963" name="Picture 2">
            <a:extLst>
              <a:ext uri="{FF2B5EF4-FFF2-40B4-BE49-F238E27FC236}">
                <a16:creationId xmlns:a16="http://schemas.microsoft.com/office/drawing/2014/main" id="{83238177-7F4A-E9A0-095D-D3D0524FC8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914400"/>
            <a:ext cx="7620000" cy="507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4" name="TextBox 3">
            <a:extLst>
              <a:ext uri="{FF2B5EF4-FFF2-40B4-BE49-F238E27FC236}">
                <a16:creationId xmlns:a16="http://schemas.microsoft.com/office/drawing/2014/main" id="{6418DFC6-A1AD-4008-14C1-58381D635C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6172200"/>
            <a:ext cx="7620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chemeClr val="bg1"/>
                </a:solidFill>
                <a:latin typeface="Times New Roman" panose="02020603050405020304" pitchFamily="18" charset="0"/>
              </a:rPr>
              <a:t>Built by King Ur-Nammu for Moon Goddess Nanna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4" descr="ziggurat of ur">
            <a:extLst>
              <a:ext uri="{FF2B5EF4-FFF2-40B4-BE49-F238E27FC236}">
                <a16:creationId xmlns:a16="http://schemas.microsoft.com/office/drawing/2014/main" id="{EEC0A3E1-D907-0D1E-C0D7-CB9E08B977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865188"/>
            <a:ext cx="8229600" cy="534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0" name="Text Box 5">
            <a:extLst>
              <a:ext uri="{FF2B5EF4-FFF2-40B4-BE49-F238E27FC236}">
                <a16:creationId xmlns:a16="http://schemas.microsoft.com/office/drawing/2014/main" id="{71228814-A065-1B06-554E-005FFE7B5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" y="127000"/>
            <a:ext cx="8763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Ziggurat at Ur During Excavation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72E580-9471-38A9-6E6E-9AB83C2391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274638"/>
            <a:ext cx="4191000" cy="1143000"/>
          </a:xfrm>
        </p:spPr>
        <p:txBody>
          <a:bodyPr/>
          <a:lstStyle/>
          <a:p>
            <a:r>
              <a:rPr lang="en-US" altLang="en-US" sz="2400" dirty="0">
                <a:solidFill>
                  <a:schemeClr val="bg1"/>
                </a:solidFill>
                <a:latin typeface="Times New Roman" panose="02020603050405020304" pitchFamily="18" charset="0"/>
              </a:rPr>
              <a:t>Votive disk of </a:t>
            </a:r>
            <a:r>
              <a:rPr lang="en-US" altLang="en-US" sz="2400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Enheduanna</a:t>
            </a:r>
            <a:r>
              <a:rPr lang="en-US" altLang="en-US" sz="2400" dirty="0">
                <a:solidFill>
                  <a:schemeClr val="bg1"/>
                </a:solidFill>
                <a:latin typeface="Times New Roman" panose="02020603050405020304" pitchFamily="18" charset="0"/>
              </a:rPr>
              <a:t>, from Ur, (modern day Iraq)</a:t>
            </a:r>
            <a:br>
              <a:rPr lang="en-US" altLang="en-US" sz="2400" dirty="0">
                <a:solidFill>
                  <a:schemeClr val="bg1"/>
                </a:solidFill>
                <a:latin typeface="Times New Roman" panose="02020603050405020304" pitchFamily="18" charset="0"/>
              </a:rPr>
            </a:br>
            <a:r>
              <a:rPr lang="en-US" altLang="en-US" sz="2400" dirty="0">
                <a:solidFill>
                  <a:schemeClr val="bg1"/>
                </a:solidFill>
                <a:latin typeface="Times New Roman" panose="02020603050405020304" pitchFamily="18" charset="0"/>
              </a:rPr>
              <a:t>ca. 2300-2275 BCE</a:t>
            </a:r>
            <a:br>
              <a:rPr lang="en-US" altLang="en-US" sz="2400" dirty="0">
                <a:solidFill>
                  <a:schemeClr val="bg1"/>
                </a:solidFill>
                <a:latin typeface="Times New Roman" panose="02020603050405020304" pitchFamily="18" charset="0"/>
              </a:rPr>
            </a:br>
            <a:endParaRPr lang="en-US" sz="2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9BCE734-8DD1-AC4A-2D87-39EE983077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446575"/>
            <a:ext cx="3726611" cy="32004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C7FF590-9848-5941-C65E-FE7CF1DD98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8417" y="1143000"/>
            <a:ext cx="1981200" cy="550333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4118D96-DFD8-CD31-AC33-1F5BB8B67B95}"/>
              </a:ext>
            </a:extLst>
          </p:cNvPr>
          <p:cNvSpPr txBox="1"/>
          <p:nvPr/>
        </p:nvSpPr>
        <p:spPr>
          <a:xfrm>
            <a:off x="4365584" y="70690"/>
            <a:ext cx="457200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dirty="0" err="1"/>
              <a:t>Warka</a:t>
            </a:r>
            <a:r>
              <a:rPr lang="en-US" dirty="0"/>
              <a:t> Vase (presentation of offerings to Inanna), ca. 3200-3000 BCE</a:t>
            </a:r>
          </a:p>
        </p:txBody>
      </p:sp>
    </p:spTree>
    <p:extLst>
      <p:ext uri="{BB962C8B-B14F-4D97-AF65-F5344CB8AC3E}">
        <p14:creationId xmlns:p14="http://schemas.microsoft.com/office/powerpoint/2010/main" val="27237855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ext Box 5">
            <a:extLst>
              <a:ext uri="{FF2B5EF4-FFF2-40B4-BE49-F238E27FC236}">
                <a16:creationId xmlns:a16="http://schemas.microsoft.com/office/drawing/2014/main" id="{85052CB2-2FC9-831B-AA4B-5BA48CE8EF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152400"/>
            <a:ext cx="8763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Reconstructed Ziggurat at Ur</a:t>
            </a:r>
          </a:p>
        </p:txBody>
      </p:sp>
      <p:pic>
        <p:nvPicPr>
          <p:cNvPr id="45058" name="Picture 4">
            <a:extLst>
              <a:ext uri="{FF2B5EF4-FFF2-40B4-BE49-F238E27FC236}">
                <a16:creationId xmlns:a16="http://schemas.microsoft.com/office/drawing/2014/main" id="{DA5E201C-1978-BD35-8B4E-B671285B89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800" y="914400"/>
            <a:ext cx="7721600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D3E3583-E427-B4F9-6617-E95AD944A3EC}"/>
              </a:ext>
            </a:extLst>
          </p:cNvPr>
          <p:cNvSpPr txBox="1"/>
          <p:nvPr/>
        </p:nvSpPr>
        <p:spPr>
          <a:xfrm>
            <a:off x="723900" y="457200"/>
            <a:ext cx="7696200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/>
              <a:t>Homework</a:t>
            </a:r>
          </a:p>
          <a:p>
            <a:endParaRPr lang="en-US" u="sng" dirty="0"/>
          </a:p>
          <a:p>
            <a:r>
              <a:rPr lang="en-US" u="sng" dirty="0"/>
              <a:t>Read</a:t>
            </a:r>
            <a:r>
              <a:rPr lang="en-US" dirty="0"/>
              <a:t>: </a:t>
            </a:r>
            <a:r>
              <a:rPr lang="en-US" u="sng" dirty="0">
                <a:hlinkClick r:id="rId3"/>
              </a:rPr>
              <a:t>Mesopotamian Magic!</a:t>
            </a:r>
            <a:endParaRPr lang="en-US" b="0" dirty="0">
              <a:effectLst/>
            </a:endParaRPr>
          </a:p>
          <a:p>
            <a:br>
              <a:rPr lang="en-US" b="0" dirty="0">
                <a:effectLst/>
              </a:rPr>
            </a:br>
            <a:r>
              <a:rPr lang="en-US" u="sng" dirty="0"/>
              <a:t>Assignment</a:t>
            </a:r>
            <a:r>
              <a:rPr lang="en-US" dirty="0"/>
              <a:t>: Select an object from the “Mesopotamian Magic” reading assignment and create your own visual/ contextual analysis. </a:t>
            </a:r>
            <a:r>
              <a:rPr lang="en-US" b="1" u="sng" dirty="0"/>
              <a:t>This will be turned in next class</a:t>
            </a:r>
            <a:r>
              <a:rPr lang="en-US" dirty="0"/>
              <a:t>.  (Details on Moodle and on the class schedule).</a:t>
            </a:r>
          </a:p>
          <a:p>
            <a:endParaRPr lang="en-US" altLang="en-US" sz="2800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endParaRPr lang="en-US" altLang="en-US" sz="2800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r>
              <a:rPr lang="en-US" i="1" dirty="0"/>
              <a:t>**Need discussion leaders for Thursday Sept. 15th: </a:t>
            </a:r>
            <a:endParaRPr lang="en-US" b="0" dirty="0">
              <a:effectLst/>
            </a:endParaRPr>
          </a:p>
          <a:p>
            <a:r>
              <a:rPr lang="en-US" u="sng" dirty="0"/>
              <a:t>Read</a:t>
            </a:r>
            <a:r>
              <a:rPr lang="en-US" dirty="0"/>
              <a:t>: Narmer Palette, New Interpretation </a:t>
            </a:r>
            <a:endParaRPr lang="en-US" altLang="en-US" sz="28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22372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able&#10;&#10;Description automatically generated">
            <a:extLst>
              <a:ext uri="{FF2B5EF4-FFF2-40B4-BE49-F238E27FC236}">
                <a16:creationId xmlns:a16="http://schemas.microsoft.com/office/drawing/2014/main" id="{CC4985F8-CA2A-BB8C-909C-38DB272C10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2500" y="412750"/>
            <a:ext cx="4699000" cy="603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7671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Title 3">
            <a:extLst>
              <a:ext uri="{FF2B5EF4-FFF2-40B4-BE49-F238E27FC236}">
                <a16:creationId xmlns:a16="http://schemas.microsoft.com/office/drawing/2014/main" id="{DACED44D-C699-E82E-5F23-69FC32D5484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altLang="en-US" sz="3200" b="1" u="sng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Characteristics of Civilization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Title 3">
            <a:extLst>
              <a:ext uri="{FF2B5EF4-FFF2-40B4-BE49-F238E27FC236}">
                <a16:creationId xmlns:a16="http://schemas.microsoft.com/office/drawing/2014/main" id="{7D5F6D60-83B1-1292-3A33-CD20901D7BC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276600"/>
            <a:ext cx="8229600" cy="1143000"/>
          </a:xfrm>
        </p:spPr>
        <p:txBody>
          <a:bodyPr/>
          <a:lstStyle/>
          <a:p>
            <a:r>
              <a:rPr lang="en-US" altLang="en-US" sz="3200" b="1" u="sng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Characteristics of Civilization</a:t>
            </a:r>
            <a:br>
              <a:rPr lang="en-US" altLang="en-US" sz="3200" b="1" u="sng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</a:br>
            <a:br>
              <a:rPr lang="en-US" altLang="en-US" sz="3200" b="1" u="sng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</a:br>
            <a: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1. Written Language</a:t>
            </a:r>
            <a:b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</a:br>
            <a: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2. Large Population Centers</a:t>
            </a:r>
            <a:b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</a:br>
            <a: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3. Stable Food Supply</a:t>
            </a:r>
            <a:b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</a:br>
            <a: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4. Governmental System</a:t>
            </a:r>
            <a:b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</a:br>
            <a: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5. Formalized Religion</a:t>
            </a:r>
            <a:b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</a:br>
            <a: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6. Economic System (Division of Labor)</a:t>
            </a:r>
            <a:br>
              <a:rPr lang="en-US" altLang="en-US" sz="3200" b="1" u="sng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</a:br>
            <a:br>
              <a:rPr lang="en-US" altLang="en-US" sz="3200" b="1" u="sng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</a:br>
            <a:endParaRPr lang="en-US" altLang="en-US" sz="3200" b="1" u="sng" dirty="0">
              <a:solidFill>
                <a:schemeClr val="bg1"/>
              </a:solidFill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>
            <a:extLst>
              <a:ext uri="{FF2B5EF4-FFF2-40B4-BE49-F238E27FC236}">
                <a16:creationId xmlns:a16="http://schemas.microsoft.com/office/drawing/2014/main" id="{91C2AF1D-CD0E-4710-B61E-F034CE42BEF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14338" name="Rectangle 3">
            <a:extLst>
              <a:ext uri="{FF2B5EF4-FFF2-40B4-BE49-F238E27FC236}">
                <a16:creationId xmlns:a16="http://schemas.microsoft.com/office/drawing/2014/main" id="{A0334648-6BFB-7377-CFCD-6718AB9F55F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1371600"/>
            <a:ext cx="9144000" cy="4525963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en-US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Protoliterate</a:t>
            </a:r>
            <a: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 = ca. 3500- 2900 BCE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Early Dynastic (Sumerian)= ca. 2900-2350 BCE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Akkadian = ca. 2350-2170 BCE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Neo-Sumerian (Third Dynasty of Ur) = ca. 2112-2004 BCE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Old Babylonian = ca. 2000-1600 BCE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Kassite/</a:t>
            </a:r>
            <a:r>
              <a:rPr lang="en-US" altLang="en-US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Mitani</a:t>
            </a:r>
            <a: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 = ca. 1600-900 BCE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Assyrian = ca. 900-626 BCE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Neo-Babylonian = ca. 626-539 BCE 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Persian = ca. 539-330 BCE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en-US" altLang="en-US" sz="2800" dirty="0">
              <a:solidFill>
                <a:schemeClr val="bg1"/>
              </a:solidFill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en-US" altLang="en-US" sz="2800" dirty="0">
              <a:solidFill>
                <a:schemeClr val="bg1"/>
              </a:solidFill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  <p:sp>
        <p:nvSpPr>
          <p:cNvPr id="14339" name="Text Box 4">
            <a:extLst>
              <a:ext uri="{FF2B5EF4-FFF2-40B4-BE49-F238E27FC236}">
                <a16:creationId xmlns:a16="http://schemas.microsoft.com/office/drawing/2014/main" id="{3C17690A-08DB-61F0-540F-FAB9E909AF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457200"/>
            <a:ext cx="8686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b="1" u="sng">
                <a:solidFill>
                  <a:schemeClr val="bg1"/>
                </a:solidFill>
                <a:latin typeface="Times New Roman" panose="02020603050405020304" pitchFamily="18" charset="0"/>
              </a:rPr>
              <a:t>Ancient Near East Chronology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5" descr="Gar02-01">
            <a:extLst>
              <a:ext uri="{FF2B5EF4-FFF2-40B4-BE49-F238E27FC236}">
                <a16:creationId xmlns:a16="http://schemas.microsoft.com/office/drawing/2014/main" id="{116D2C61-B223-9C56-BD25-734E0FD2B8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77838"/>
            <a:ext cx="8382000" cy="590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 Box 5">
            <a:extLst>
              <a:ext uri="{FF2B5EF4-FFF2-40B4-BE49-F238E27FC236}">
                <a16:creationId xmlns:a16="http://schemas.microsoft.com/office/drawing/2014/main" id="{9A88E219-AAB9-A9E8-3E29-1EC69BE35F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762000"/>
            <a:ext cx="33528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</a:rPr>
              <a:t>Cuneiform Tablet, Sumerian,                ca. 2348 BCE</a:t>
            </a:r>
          </a:p>
        </p:txBody>
      </p:sp>
      <p:pic>
        <p:nvPicPr>
          <p:cNvPr id="20482" name="Picture 1">
            <a:extLst>
              <a:ext uri="{FF2B5EF4-FFF2-40B4-BE49-F238E27FC236}">
                <a16:creationId xmlns:a16="http://schemas.microsoft.com/office/drawing/2014/main" id="{EEA0BC10-F2C6-EF5C-05DA-35B1088382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1" b="2380"/>
          <a:stretch>
            <a:fillRect/>
          </a:stretch>
        </p:blipFill>
        <p:spPr bwMode="auto">
          <a:xfrm>
            <a:off x="3810000" y="76200"/>
            <a:ext cx="4908550" cy="681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3F6BA09-6DF4-9B50-1E1D-32BA0FD4FF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714" y="2209800"/>
            <a:ext cx="8708571" cy="3810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4947647-5923-277F-EC8B-2E4F01DE90FD}"/>
              </a:ext>
            </a:extLst>
          </p:cNvPr>
          <p:cNvSpPr txBox="1"/>
          <p:nvPr/>
        </p:nvSpPr>
        <p:spPr>
          <a:xfrm>
            <a:off x="2286000" y="247531"/>
            <a:ext cx="4572000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</a:rPr>
              <a:t>Standard of Ur, Sumerian,                ca. </a:t>
            </a:r>
            <a:r>
              <a:rPr lang="en-US" altLang="en-US" dirty="0"/>
              <a:t>2600-2400</a:t>
            </a:r>
            <a: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</a:rPr>
              <a:t> BCE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dirty="0"/>
              <a:t>“War Side”</a:t>
            </a:r>
            <a:endParaRPr lang="en-US" altLang="en-US" sz="28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18137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CDFF0F6-3423-DE7A-0853-96DB4E735632}"/>
              </a:ext>
            </a:extLst>
          </p:cNvPr>
          <p:cNvSpPr txBox="1"/>
          <p:nvPr/>
        </p:nvSpPr>
        <p:spPr>
          <a:xfrm>
            <a:off x="2286000" y="152400"/>
            <a:ext cx="4572000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</a:rPr>
              <a:t>Standard of Ur, Sumerian,                ca. </a:t>
            </a:r>
            <a:r>
              <a:rPr lang="en-US" altLang="en-US" dirty="0"/>
              <a:t>2600-2400</a:t>
            </a:r>
            <a: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</a:rPr>
              <a:t> BCE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dirty="0"/>
              <a:t>“Peace Side”</a:t>
            </a:r>
            <a:endParaRPr lang="en-US" altLang="en-US" sz="28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EC67099-9E6C-39F1-ACB4-C46EA0BA0F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744" y="2057400"/>
            <a:ext cx="8488511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526080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20682</TotalTime>
  <Words>417</Words>
  <Application>Microsoft Macintosh PowerPoint</Application>
  <PresentationFormat>On-screen Show (4:3)</PresentationFormat>
  <Paragraphs>63</Paragraphs>
  <Slides>22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Times New Roman</vt:lpstr>
      <vt:lpstr>ＭＳ Ｐゴシック</vt:lpstr>
      <vt:lpstr>Arial</vt:lpstr>
      <vt:lpstr>Default Design</vt:lpstr>
      <vt:lpstr>Ancient Mesopotamia and Persia  Ancient Near Eastern Art:  Sumerians and Akkadians </vt:lpstr>
      <vt:lpstr>Votive disk of Enheduanna, from Ur, (modern day Iraq) ca. 2300-2275 BCE </vt:lpstr>
      <vt:lpstr>Characteristics of Civilization</vt:lpstr>
      <vt:lpstr>Characteristics of Civilization  1. Written Language 2. Large Population Centers 3. Stable Food Supply 4. Governmental System 5. Formalized Religion 6. Economic System (Division of Labor)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Votive Figures, from Abu Temple, ca. 2700 BCE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BSC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tsmith</dc:creator>
  <cp:lastModifiedBy>Claire LeSar</cp:lastModifiedBy>
  <cp:revision>93</cp:revision>
  <dcterms:created xsi:type="dcterms:W3CDTF">2006-09-05T20:57:13Z</dcterms:created>
  <dcterms:modified xsi:type="dcterms:W3CDTF">2022-09-08T13:22:33Z</dcterms:modified>
</cp:coreProperties>
</file>