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60"/>
  </p:normalViewPr>
  <p:slideViewPr>
    <p:cSldViewPr>
      <p:cViewPr varScale="1">
        <p:scale>
          <a:sx n="106" d="100"/>
          <a:sy n="106" d="100"/>
        </p:scale>
        <p:origin x="177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FB331CB7-9AB2-40E0-81B6-1BE5DC5B900E}" type="datetimeFigureOut">
              <a:rPr lang="en-US" smtClean="0"/>
              <a:t>9/12/2022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398DB11-AFE0-4DB5-9299-29F60BD4DB8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B331CB7-9AB2-40E0-81B6-1BE5DC5B900E}" type="datetimeFigureOut">
              <a:rPr lang="en-US" smtClean="0"/>
              <a:t>9/12/2022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8DB11-AFE0-4DB5-9299-29F60BD4DB8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B331CB7-9AB2-40E0-81B6-1BE5DC5B900E}" type="datetimeFigureOut">
              <a:rPr lang="en-US" smtClean="0"/>
              <a:t>9/12/2022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8DB11-AFE0-4DB5-9299-29F60BD4DB8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FB331CB7-9AB2-40E0-81B6-1BE5DC5B900E}" type="datetimeFigureOut">
              <a:rPr lang="en-US" smtClean="0"/>
              <a:t>9/12/2022</a:t>
            </a:fld>
            <a:endParaRPr lang="en-US"/>
          </a:p>
        </p:txBody>
      </p:sp>
      <p:sp>
        <p:nvSpPr>
          <p:cNvPr id="9" name="Slide Number Placeholder 8"/>
          <p:cNvSpPr>
            <a:spLocks noGrp="1"/>
          </p:cNvSpPr>
          <p:nvPr>
            <p:ph type="sldNum" sz="quarter" idx="15"/>
          </p:nvPr>
        </p:nvSpPr>
        <p:spPr/>
        <p:txBody>
          <a:bodyPr rtlCol="0"/>
          <a:lstStyle/>
          <a:p>
            <a:fld id="{4398DB11-AFE0-4DB5-9299-29F60BD4DB81}"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B331CB7-9AB2-40E0-81B6-1BE5DC5B900E}" type="datetimeFigureOut">
              <a:rPr lang="en-US" smtClean="0"/>
              <a:t>9/12/2022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398DB11-AFE0-4DB5-9299-29F60BD4DB8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FB331CB7-9AB2-40E0-81B6-1BE5DC5B900E}" type="datetimeFigureOut">
              <a:rPr lang="en-US" smtClean="0"/>
              <a:t>9/12/2022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8DB11-AFE0-4DB5-9299-29F60BD4DB81}"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FB331CB7-9AB2-40E0-81B6-1BE5DC5B900E}" type="datetimeFigureOut">
              <a:rPr lang="en-US" smtClean="0"/>
              <a:t>9/12/2022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98DB11-AFE0-4DB5-9299-29F60BD4DB81}"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FB331CB7-9AB2-40E0-81B6-1BE5DC5B900E}" type="datetimeFigureOut">
              <a:rPr lang="en-US" smtClean="0"/>
              <a:t>9/12/2022</a:t>
            </a:fld>
            <a:endParaRPr lang="en-US"/>
          </a:p>
        </p:txBody>
      </p:sp>
      <p:sp>
        <p:nvSpPr>
          <p:cNvPr id="7" name="Slide Number Placeholder 6"/>
          <p:cNvSpPr>
            <a:spLocks noGrp="1"/>
          </p:cNvSpPr>
          <p:nvPr>
            <p:ph type="sldNum" sz="quarter" idx="11"/>
          </p:nvPr>
        </p:nvSpPr>
        <p:spPr/>
        <p:txBody>
          <a:bodyPr rtlCol="0"/>
          <a:lstStyle/>
          <a:p>
            <a:fld id="{4398DB11-AFE0-4DB5-9299-29F60BD4DB81}"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331CB7-9AB2-40E0-81B6-1BE5DC5B900E}" type="datetimeFigureOut">
              <a:rPr lang="en-US" smtClean="0"/>
              <a:t>9/12/2022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98DB11-AFE0-4DB5-9299-29F60BD4DB8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FB331CB7-9AB2-40E0-81B6-1BE5DC5B900E}" type="datetimeFigureOut">
              <a:rPr lang="en-US" smtClean="0"/>
              <a:t>9/12/2022</a:t>
            </a:fld>
            <a:endParaRPr lang="en-US"/>
          </a:p>
        </p:txBody>
      </p:sp>
      <p:sp>
        <p:nvSpPr>
          <p:cNvPr id="22" name="Slide Number Placeholder 21"/>
          <p:cNvSpPr>
            <a:spLocks noGrp="1"/>
          </p:cNvSpPr>
          <p:nvPr>
            <p:ph type="sldNum" sz="quarter" idx="15"/>
          </p:nvPr>
        </p:nvSpPr>
        <p:spPr/>
        <p:txBody>
          <a:bodyPr rtlCol="0"/>
          <a:lstStyle/>
          <a:p>
            <a:fld id="{4398DB11-AFE0-4DB5-9299-29F60BD4DB81}"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B331CB7-9AB2-40E0-81B6-1BE5DC5B900E}" type="datetimeFigureOut">
              <a:rPr lang="en-US" smtClean="0"/>
              <a:t>9/12/2022</a:t>
            </a:fld>
            <a:endParaRPr lang="en-US"/>
          </a:p>
        </p:txBody>
      </p:sp>
      <p:sp>
        <p:nvSpPr>
          <p:cNvPr id="18" name="Slide Number Placeholder 17"/>
          <p:cNvSpPr>
            <a:spLocks noGrp="1"/>
          </p:cNvSpPr>
          <p:nvPr>
            <p:ph type="sldNum" sz="quarter" idx="11"/>
          </p:nvPr>
        </p:nvSpPr>
        <p:spPr/>
        <p:txBody>
          <a:bodyPr rtlCol="0"/>
          <a:lstStyle/>
          <a:p>
            <a:fld id="{4398DB11-AFE0-4DB5-9299-29F60BD4DB81}"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B331CB7-9AB2-40E0-81B6-1BE5DC5B900E}" type="datetimeFigureOut">
              <a:rPr lang="en-US" smtClean="0"/>
              <a:t>9/12/2022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398DB11-AFE0-4DB5-9299-29F60BD4DB8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Middle Childhood</a:t>
            </a:r>
          </a:p>
        </p:txBody>
      </p:sp>
      <p:sp>
        <p:nvSpPr>
          <p:cNvPr id="3" name="Text Placeholder 2"/>
          <p:cNvSpPr>
            <a:spLocks noGrp="1"/>
          </p:cNvSpPr>
          <p:nvPr>
            <p:ph type="body" idx="1"/>
          </p:nvPr>
        </p:nvSpPr>
        <p:spPr/>
        <p:txBody>
          <a:bodyPr/>
          <a:lstStyle/>
          <a:p>
            <a:r>
              <a:rPr lang="en-US" dirty="0"/>
              <a:t>Ages 9-12</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Sex Differences in </a:t>
            </a:r>
            <a:br>
              <a:rPr lang="en-US" sz="4400" b="1">
                <a:solidFill>
                  <a:schemeClr val="tx2"/>
                </a:solidFill>
              </a:rPr>
            </a:br>
            <a:r>
              <a:rPr lang="en-US" sz="4400" b="1">
                <a:solidFill>
                  <a:schemeClr val="tx2"/>
                </a:solidFill>
              </a:rPr>
              <a:t>Motor Development</a:t>
            </a:r>
          </a:p>
        </p:txBody>
      </p:sp>
      <p:sp>
        <p:nvSpPr>
          <p:cNvPr id="11267" name="Rectangle 5"/>
          <p:cNvSpPr>
            <a:spLocks noChangeArrowheads="1"/>
          </p:cNvSpPr>
          <p:nvPr/>
        </p:nvSpPr>
        <p:spPr bwMode="auto">
          <a:xfrm>
            <a:off x="609600" y="2438400"/>
            <a:ext cx="7772400" cy="3886200"/>
          </a:xfrm>
          <a:prstGeom prst="rect">
            <a:avLst/>
          </a:prstGeom>
          <a:noFill/>
          <a:ln w="9525">
            <a:noFill/>
            <a:miter lim="800000"/>
            <a:headEnd/>
            <a:tailEnd/>
          </a:ln>
        </p:spPr>
        <p:txBody>
          <a:bodyPr/>
          <a:lstStyle/>
          <a:p>
            <a:pPr marL="342900" indent="-342900">
              <a:spcBef>
                <a:spcPct val="20000"/>
              </a:spcBef>
              <a:buFontTx/>
              <a:buChar char="•"/>
            </a:pPr>
            <a:r>
              <a:rPr lang="en-US" sz="3200"/>
              <a:t>Girls better at fine motor skills</a:t>
            </a:r>
          </a:p>
          <a:p>
            <a:pPr marL="342900" indent="-342900">
              <a:spcBef>
                <a:spcPct val="20000"/>
              </a:spcBef>
              <a:buFontTx/>
              <a:buChar char="•"/>
            </a:pPr>
            <a:r>
              <a:rPr lang="en-US" sz="3200"/>
              <a:t>Boys better at gross motor skills, sports</a:t>
            </a:r>
          </a:p>
          <a:p>
            <a:pPr marL="342900" indent="-342900">
              <a:spcBef>
                <a:spcPct val="20000"/>
              </a:spcBef>
              <a:buFontTx/>
              <a:buChar char="•"/>
            </a:pPr>
            <a:r>
              <a:rPr lang="en-US" sz="3200"/>
              <a:t>Social environment</a:t>
            </a:r>
            <a:endParaRPr lang="en-US" sz="2800"/>
          </a:p>
          <a:p>
            <a:pPr marL="742950" lvl="1" indent="-285750">
              <a:spcBef>
                <a:spcPct val="20000"/>
              </a:spcBef>
              <a:buFontTx/>
              <a:buChar char="–"/>
            </a:pPr>
            <a:r>
              <a:rPr lang="en-US" sz="2800"/>
              <a:t>Parental expectations</a:t>
            </a:r>
          </a:p>
          <a:p>
            <a:pPr marL="742950" lvl="1" indent="-285750">
              <a:spcBef>
                <a:spcPct val="20000"/>
              </a:spcBef>
              <a:buFontTx/>
              <a:buChar char="–"/>
            </a:pPr>
            <a:r>
              <a:rPr lang="en-US" sz="2800"/>
              <a:t>Self-perceptions</a:t>
            </a:r>
          </a:p>
        </p:txBody>
      </p:sp>
      <p:pic>
        <p:nvPicPr>
          <p:cNvPr id="11268" name="Picture 6"/>
          <p:cNvPicPr>
            <a:picLocks noChangeAspect="1" noChangeArrowheads="1"/>
          </p:cNvPicPr>
          <p:nvPr/>
        </p:nvPicPr>
        <p:blipFill>
          <a:blip r:embed="rId2"/>
          <a:srcRect/>
          <a:stretch>
            <a:fillRect/>
          </a:stretch>
        </p:blipFill>
        <p:spPr bwMode="auto">
          <a:xfrm>
            <a:off x="5181600" y="3886200"/>
            <a:ext cx="3198813" cy="2146300"/>
          </a:xfrm>
          <a:prstGeom prst="rect">
            <a:avLst/>
          </a:prstGeom>
          <a:noFill/>
          <a:ln w="9525">
            <a:noFill/>
            <a:miter lim="800000"/>
            <a:headEnd/>
            <a:tailEnd/>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Physical Play Development </a:t>
            </a:r>
            <a:br>
              <a:rPr lang="en-US" sz="4400" b="1">
                <a:solidFill>
                  <a:schemeClr val="tx2"/>
                </a:solidFill>
              </a:rPr>
            </a:br>
            <a:r>
              <a:rPr lang="en-US" sz="4400" b="1">
                <a:solidFill>
                  <a:schemeClr val="tx2"/>
                </a:solidFill>
              </a:rPr>
              <a:t>in Middle Childhood</a:t>
            </a:r>
          </a:p>
        </p:txBody>
      </p:sp>
      <p:sp>
        <p:nvSpPr>
          <p:cNvPr id="12291" name="Rectangle 5"/>
          <p:cNvSpPr>
            <a:spLocks noChangeArrowheads="1"/>
          </p:cNvSpPr>
          <p:nvPr/>
        </p:nvSpPr>
        <p:spPr bwMode="auto">
          <a:xfrm>
            <a:off x="879475" y="2401888"/>
            <a:ext cx="4835525" cy="3922712"/>
          </a:xfrm>
          <a:prstGeom prst="rect">
            <a:avLst/>
          </a:prstGeom>
          <a:noFill/>
          <a:ln w="9525">
            <a:noFill/>
            <a:miter lim="800000"/>
            <a:headEnd/>
            <a:tailEnd/>
          </a:ln>
        </p:spPr>
        <p:txBody>
          <a:bodyPr/>
          <a:lstStyle/>
          <a:p>
            <a:pPr marL="342900" indent="-342900">
              <a:spcBef>
                <a:spcPct val="20000"/>
              </a:spcBef>
              <a:buFontTx/>
              <a:buChar char="•"/>
            </a:pPr>
            <a:r>
              <a:rPr lang="en-US" sz="3000"/>
              <a:t>Games with rules</a:t>
            </a:r>
          </a:p>
          <a:p>
            <a:pPr marL="742950" lvl="1" indent="-285750">
              <a:spcBef>
                <a:spcPct val="20000"/>
              </a:spcBef>
              <a:buFontTx/>
              <a:buChar char="–"/>
            </a:pPr>
            <a:r>
              <a:rPr lang="en-US" sz="3000"/>
              <a:t>Sports</a:t>
            </a:r>
          </a:p>
          <a:p>
            <a:pPr marL="742950" lvl="1" indent="-285750">
              <a:spcBef>
                <a:spcPct val="20000"/>
              </a:spcBef>
              <a:buFontTx/>
              <a:buChar char="–"/>
            </a:pPr>
            <a:r>
              <a:rPr lang="en-US" sz="3000"/>
              <a:t>Invented games</a:t>
            </a:r>
          </a:p>
          <a:p>
            <a:pPr marL="342900" indent="-342900">
              <a:spcBef>
                <a:spcPct val="20000"/>
              </a:spcBef>
              <a:buFontTx/>
              <a:buChar char="•"/>
            </a:pPr>
            <a:r>
              <a:rPr lang="en-US" sz="3000"/>
              <a:t>Rough-and-tumble play</a:t>
            </a:r>
          </a:p>
          <a:p>
            <a:pPr marL="342900" indent="-342900">
              <a:spcBef>
                <a:spcPct val="20000"/>
              </a:spcBef>
              <a:buFontTx/>
              <a:buChar char="•"/>
            </a:pPr>
            <a:r>
              <a:rPr lang="en-US" sz="3000"/>
              <a:t>Video games</a:t>
            </a:r>
          </a:p>
          <a:p>
            <a:pPr marL="342900" indent="-342900">
              <a:spcBef>
                <a:spcPct val="20000"/>
              </a:spcBef>
              <a:buFontTx/>
              <a:buChar char="•"/>
            </a:pPr>
            <a:r>
              <a:rPr lang="en-US" sz="3000"/>
              <a:t>Adult-organized sports</a:t>
            </a:r>
          </a:p>
          <a:p>
            <a:pPr marL="342900" indent="-342900">
              <a:spcBef>
                <a:spcPct val="20000"/>
              </a:spcBef>
              <a:buFontTx/>
              <a:buChar char="•"/>
            </a:pPr>
            <a:r>
              <a:rPr lang="en-US" sz="3000"/>
              <a:t>Physical education</a:t>
            </a:r>
            <a:endParaRPr lang="en-US" sz="2800"/>
          </a:p>
        </p:txBody>
      </p:sp>
      <p:pic>
        <p:nvPicPr>
          <p:cNvPr id="12292" name="Picture 6"/>
          <p:cNvPicPr>
            <a:picLocks noChangeAspect="1" noChangeArrowheads="1"/>
          </p:cNvPicPr>
          <p:nvPr/>
        </p:nvPicPr>
        <p:blipFill>
          <a:blip r:embed="rId2"/>
          <a:srcRect/>
          <a:stretch>
            <a:fillRect/>
          </a:stretch>
        </p:blipFill>
        <p:spPr bwMode="auto">
          <a:xfrm>
            <a:off x="5791200" y="2667000"/>
            <a:ext cx="2266950" cy="3436938"/>
          </a:xfrm>
          <a:prstGeom prst="rect">
            <a:avLst/>
          </a:prstGeom>
          <a:noFill/>
          <a:ln w="9525">
            <a:noFill/>
            <a:miter lim="800000"/>
            <a:headEnd/>
            <a:tailEnd/>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82D6A-7036-47ED-AE5E-E299D0DA48AF}"/>
              </a:ext>
            </a:extLst>
          </p:cNvPr>
          <p:cNvSpPr>
            <a:spLocks noGrp="1"/>
          </p:cNvSpPr>
          <p:nvPr>
            <p:ph type="title"/>
          </p:nvPr>
        </p:nvSpPr>
        <p:spPr/>
        <p:txBody>
          <a:bodyPr/>
          <a:lstStyle/>
          <a:p>
            <a:r>
              <a:rPr lang="en-US" dirty="0"/>
              <a:t>Erik Erikson</a:t>
            </a:r>
          </a:p>
        </p:txBody>
      </p:sp>
      <p:pic>
        <p:nvPicPr>
          <p:cNvPr id="4" name="Content Placeholder 3">
            <a:extLst>
              <a:ext uri="{FF2B5EF4-FFF2-40B4-BE49-F238E27FC236}">
                <a16:creationId xmlns:a16="http://schemas.microsoft.com/office/drawing/2014/main" id="{A64DD66C-7052-42C5-A4EA-2E4F29B15D4D}"/>
              </a:ext>
            </a:extLst>
          </p:cNvPr>
          <p:cNvPicPr>
            <a:picLocks noGrp="1" noChangeAspect="1"/>
          </p:cNvPicPr>
          <p:nvPr>
            <p:ph idx="1"/>
          </p:nvPr>
        </p:nvPicPr>
        <p:blipFill>
          <a:blip r:embed="rId2"/>
          <a:stretch>
            <a:fillRect/>
          </a:stretch>
        </p:blipFill>
        <p:spPr>
          <a:xfrm>
            <a:off x="1600200" y="1600200"/>
            <a:ext cx="5650545" cy="4751069"/>
          </a:xfrm>
          <a:prstGeom prst="rect">
            <a:avLst/>
          </a:prstGeom>
        </p:spPr>
      </p:pic>
    </p:spTree>
    <p:extLst>
      <p:ext uri="{BB962C8B-B14F-4D97-AF65-F5344CB8AC3E}">
        <p14:creationId xmlns:p14="http://schemas.microsoft.com/office/powerpoint/2010/main" val="2566292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35E144-B555-4274-86F6-9F166981DF9F}"/>
              </a:ext>
            </a:extLst>
          </p:cNvPr>
          <p:cNvPicPr>
            <a:picLocks noChangeAspect="1"/>
          </p:cNvPicPr>
          <p:nvPr/>
        </p:nvPicPr>
        <p:blipFill>
          <a:blip r:embed="rId2"/>
          <a:stretch>
            <a:fillRect/>
          </a:stretch>
        </p:blipFill>
        <p:spPr>
          <a:xfrm>
            <a:off x="2000250" y="177800"/>
            <a:ext cx="5619750" cy="5994400"/>
          </a:xfrm>
          <a:prstGeom prst="rect">
            <a:avLst/>
          </a:prstGeom>
        </p:spPr>
      </p:pic>
    </p:spTree>
    <p:extLst>
      <p:ext uri="{BB962C8B-B14F-4D97-AF65-F5344CB8AC3E}">
        <p14:creationId xmlns:p14="http://schemas.microsoft.com/office/powerpoint/2010/main" val="3721390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62D77C-A8F8-4E68-A87F-DE087947CD48}"/>
              </a:ext>
            </a:extLst>
          </p:cNvPr>
          <p:cNvSpPr txBox="1"/>
          <p:nvPr/>
        </p:nvSpPr>
        <p:spPr>
          <a:xfrm>
            <a:off x="533400" y="533400"/>
            <a:ext cx="7848600" cy="5386090"/>
          </a:xfrm>
          <a:prstGeom prst="rect">
            <a:avLst/>
          </a:prstGeom>
          <a:noFill/>
        </p:spPr>
        <p:txBody>
          <a:bodyPr wrap="square">
            <a:spAutoFit/>
          </a:bodyPr>
          <a:lstStyle/>
          <a:p>
            <a:r>
              <a:rPr lang="en-US" sz="2800" b="1" i="0" dirty="0">
                <a:solidFill>
                  <a:srgbClr val="212121"/>
                </a:solidFill>
                <a:effectLst/>
                <a:latin typeface="Arial Black" panose="020B0A04020102020204" pitchFamily="34" charset="0"/>
              </a:rPr>
              <a:t>During the industry versus inferiority stage</a:t>
            </a:r>
          </a:p>
          <a:p>
            <a:endParaRPr lang="en-US" b="1" dirty="0">
              <a:solidFill>
                <a:srgbClr val="212121"/>
              </a:solidFill>
              <a:latin typeface="Arial Black" panose="020B0A04020102020204" pitchFamily="34" charset="0"/>
            </a:endParaRPr>
          </a:p>
          <a:p>
            <a:r>
              <a:rPr lang="en-US" dirty="0">
                <a:solidFill>
                  <a:srgbClr val="212121"/>
                </a:solidFill>
                <a:latin typeface="Arial Black" panose="020B0A04020102020204" pitchFamily="34" charset="0"/>
              </a:rPr>
              <a:t>C</a:t>
            </a:r>
            <a:r>
              <a:rPr lang="en-US" b="0" i="0" dirty="0">
                <a:solidFill>
                  <a:srgbClr val="212121"/>
                </a:solidFill>
                <a:effectLst/>
                <a:latin typeface="Arial Black" panose="020B0A04020102020204" pitchFamily="34" charset="0"/>
              </a:rPr>
              <a:t>hildren become capable of performing increasingly complex tasks. </a:t>
            </a:r>
            <a:endParaRPr lang="en-US" dirty="0">
              <a:solidFill>
                <a:srgbClr val="212121"/>
              </a:solidFill>
              <a:latin typeface="Arial Black" panose="020B0A04020102020204" pitchFamily="34" charset="0"/>
            </a:endParaRPr>
          </a:p>
          <a:p>
            <a:endParaRPr lang="en-US" b="0" i="0" dirty="0">
              <a:solidFill>
                <a:srgbClr val="212121"/>
              </a:solidFill>
              <a:effectLst/>
              <a:latin typeface="Arial Black" panose="020B0A04020102020204" pitchFamily="34" charset="0"/>
            </a:endParaRPr>
          </a:p>
          <a:p>
            <a:r>
              <a:rPr lang="en-US" dirty="0">
                <a:solidFill>
                  <a:srgbClr val="212121"/>
                </a:solidFill>
                <a:latin typeface="Arial Black" panose="020B0A04020102020204" pitchFamily="34" charset="0"/>
              </a:rPr>
              <a:t>T</a:t>
            </a:r>
            <a:r>
              <a:rPr lang="en-US" b="0" i="0" dirty="0">
                <a:solidFill>
                  <a:srgbClr val="212121"/>
                </a:solidFill>
                <a:effectLst/>
                <a:latin typeface="Arial Black" panose="020B0A04020102020204" pitchFamily="34" charset="0"/>
              </a:rPr>
              <a:t>hey strive to master new skills. </a:t>
            </a:r>
          </a:p>
          <a:p>
            <a:endParaRPr lang="en-US" dirty="0">
              <a:solidFill>
                <a:srgbClr val="212121"/>
              </a:solidFill>
              <a:latin typeface="Arial Black" panose="020B0A04020102020204" pitchFamily="34" charset="0"/>
            </a:endParaRPr>
          </a:p>
          <a:p>
            <a:r>
              <a:rPr lang="en-US" b="0" i="0" dirty="0">
                <a:solidFill>
                  <a:srgbClr val="212121"/>
                </a:solidFill>
                <a:effectLst/>
                <a:latin typeface="Arial Black" panose="020B0A04020102020204" pitchFamily="34" charset="0"/>
              </a:rPr>
              <a:t>Children who are encouraged and commended by parents and teachers develop a feeling of competence and belief in their abilities. </a:t>
            </a:r>
          </a:p>
          <a:p>
            <a:endParaRPr lang="en-US" dirty="0">
              <a:solidFill>
                <a:srgbClr val="212121"/>
              </a:solidFill>
              <a:latin typeface="Arial Black" panose="020B0A04020102020204" pitchFamily="34" charset="0"/>
            </a:endParaRPr>
          </a:p>
          <a:p>
            <a:r>
              <a:rPr lang="en-US" b="0" i="0" dirty="0">
                <a:solidFill>
                  <a:srgbClr val="212121"/>
                </a:solidFill>
                <a:effectLst/>
                <a:latin typeface="Arial Black" panose="020B0A04020102020204" pitchFamily="34" charset="0"/>
              </a:rPr>
              <a:t>Those who receive little or no encouragement from parents, teachers, or peers will doubt their ability to be successful.</a:t>
            </a:r>
          </a:p>
          <a:p>
            <a:endParaRPr lang="en-US" dirty="0">
              <a:solidFill>
                <a:srgbClr val="212121"/>
              </a:solidFill>
              <a:latin typeface="Arial Black" panose="020B0A04020102020204" pitchFamily="34" charset="0"/>
            </a:endParaRPr>
          </a:p>
          <a:p>
            <a:r>
              <a:rPr lang="en-US" b="0" i="0" dirty="0">
                <a:solidFill>
                  <a:srgbClr val="212121"/>
                </a:solidFill>
                <a:effectLst/>
                <a:latin typeface="Arial Black" panose="020B0A04020102020204" pitchFamily="34" charset="0"/>
              </a:rPr>
              <a:t>People who don't feel competent in their ability to succeed may be less likely to try new things and more likely to assume that their efforts will not measure up under scrutiny.</a:t>
            </a:r>
            <a:endParaRPr lang="en-US" dirty="0">
              <a:latin typeface="Arial Black" panose="020B0A04020102020204" pitchFamily="34" charset="0"/>
            </a:endParaRPr>
          </a:p>
        </p:txBody>
      </p:sp>
    </p:spTree>
    <p:extLst>
      <p:ext uri="{BB962C8B-B14F-4D97-AF65-F5344CB8AC3E}">
        <p14:creationId xmlns:p14="http://schemas.microsoft.com/office/powerpoint/2010/main" val="1998250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88E9A-575A-0778-F35D-6782A5AFF821}"/>
              </a:ext>
            </a:extLst>
          </p:cNvPr>
          <p:cNvSpPr>
            <a:spLocks noGrp="1"/>
          </p:cNvSpPr>
          <p:nvPr>
            <p:ph type="title"/>
          </p:nvPr>
        </p:nvSpPr>
        <p:spPr/>
        <p:txBody>
          <a:bodyPr/>
          <a:lstStyle/>
          <a:p>
            <a:r>
              <a:rPr lang="en-US" dirty="0"/>
              <a:t>Cognitive Development</a:t>
            </a:r>
          </a:p>
        </p:txBody>
      </p:sp>
    </p:spTree>
    <p:extLst>
      <p:ext uri="{BB962C8B-B14F-4D97-AF65-F5344CB8AC3E}">
        <p14:creationId xmlns:p14="http://schemas.microsoft.com/office/powerpoint/2010/main" val="336305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DDF487-029D-98B1-788C-2752AF1E7ABA}"/>
              </a:ext>
            </a:extLst>
          </p:cNvPr>
          <p:cNvSpPr>
            <a:spLocks noGrp="1"/>
          </p:cNvSpPr>
          <p:nvPr>
            <p:ph type="title"/>
          </p:nvPr>
        </p:nvSpPr>
        <p:spPr/>
        <p:txBody>
          <a:bodyPr/>
          <a:lstStyle/>
          <a:p>
            <a:r>
              <a:rPr lang="en-US" dirty="0"/>
              <a:t>Changes in thought</a:t>
            </a:r>
          </a:p>
        </p:txBody>
      </p:sp>
      <p:sp>
        <p:nvSpPr>
          <p:cNvPr id="5" name="Content Placeholder 4">
            <a:extLst>
              <a:ext uri="{FF2B5EF4-FFF2-40B4-BE49-F238E27FC236}">
                <a16:creationId xmlns:a16="http://schemas.microsoft.com/office/drawing/2014/main" id="{0C283D38-EE58-0A7D-C0D3-6C332D8A6EC0}"/>
              </a:ext>
            </a:extLst>
          </p:cNvPr>
          <p:cNvSpPr>
            <a:spLocks noGrp="1"/>
          </p:cNvSpPr>
          <p:nvPr>
            <p:ph sz="quarter" idx="1"/>
          </p:nvPr>
        </p:nvSpPr>
        <p:spPr/>
        <p:txBody>
          <a:bodyPr/>
          <a:lstStyle/>
          <a:p>
            <a:r>
              <a:rPr lang="en-US" dirty="0"/>
              <a:t>Piaget – moving from preoperational to concrete operational thinking</a:t>
            </a:r>
          </a:p>
          <a:p>
            <a:endParaRPr lang="en-US" dirty="0"/>
          </a:p>
          <a:p>
            <a:r>
              <a:rPr lang="en-US" dirty="0"/>
              <a:t>This means that they can think about complex ideas. </a:t>
            </a:r>
          </a:p>
          <a:p>
            <a:endParaRPr lang="en-US" dirty="0"/>
          </a:p>
          <a:p>
            <a:r>
              <a:rPr lang="en-US" dirty="0"/>
              <a:t>They can hold two things in their head at the same time.</a:t>
            </a:r>
          </a:p>
        </p:txBody>
      </p:sp>
    </p:spTree>
    <p:extLst>
      <p:ext uri="{BB962C8B-B14F-4D97-AF65-F5344CB8AC3E}">
        <p14:creationId xmlns:p14="http://schemas.microsoft.com/office/powerpoint/2010/main" val="724722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4E0928F-5BAF-C00F-8B06-0DC49C54CC4D}"/>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704930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64817-A0D2-EC9B-6473-56207EA4B525}"/>
              </a:ext>
            </a:extLst>
          </p:cNvPr>
          <p:cNvSpPr>
            <a:spLocks noGrp="1"/>
          </p:cNvSpPr>
          <p:nvPr>
            <p:ph type="title"/>
          </p:nvPr>
        </p:nvSpPr>
        <p:spPr/>
        <p:txBody>
          <a:bodyPr/>
          <a:lstStyle/>
          <a:p>
            <a:r>
              <a:rPr lang="en-US" dirty="0"/>
              <a:t>Our book says:</a:t>
            </a:r>
          </a:p>
        </p:txBody>
      </p:sp>
      <p:sp>
        <p:nvSpPr>
          <p:cNvPr id="3" name="Content Placeholder 2">
            <a:extLst>
              <a:ext uri="{FF2B5EF4-FFF2-40B4-BE49-F238E27FC236}">
                <a16:creationId xmlns:a16="http://schemas.microsoft.com/office/drawing/2014/main" id="{50743D70-F338-04E7-7AF2-25DBB195DD76}"/>
              </a:ext>
            </a:extLst>
          </p:cNvPr>
          <p:cNvSpPr>
            <a:spLocks noGrp="1"/>
          </p:cNvSpPr>
          <p:nvPr>
            <p:ph sz="quarter" idx="1"/>
          </p:nvPr>
        </p:nvSpPr>
        <p:spPr/>
        <p:txBody>
          <a:bodyPr/>
          <a:lstStyle/>
          <a:p>
            <a:r>
              <a:rPr lang="en-US" dirty="0"/>
              <a:t>[children at this age] continue to master concepts of time, weight, volume, and distance.” (p 192)</a:t>
            </a:r>
          </a:p>
        </p:txBody>
      </p:sp>
    </p:spTree>
    <p:extLst>
      <p:ext uri="{BB962C8B-B14F-4D97-AF65-F5344CB8AC3E}">
        <p14:creationId xmlns:p14="http://schemas.microsoft.com/office/powerpoint/2010/main" val="1367124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Body Growth </a:t>
            </a:r>
            <a:br>
              <a:rPr lang="en-US" sz="4400" b="1">
                <a:solidFill>
                  <a:schemeClr val="tx2"/>
                </a:solidFill>
              </a:rPr>
            </a:br>
            <a:r>
              <a:rPr lang="en-US" sz="4400" b="1">
                <a:solidFill>
                  <a:schemeClr val="tx2"/>
                </a:solidFill>
              </a:rPr>
              <a:t>in Middle Childhood</a:t>
            </a:r>
          </a:p>
        </p:txBody>
      </p:sp>
      <p:sp>
        <p:nvSpPr>
          <p:cNvPr id="3075" name="Rectangle 5"/>
          <p:cNvSpPr>
            <a:spLocks noChangeArrowheads="1"/>
          </p:cNvSpPr>
          <p:nvPr/>
        </p:nvSpPr>
        <p:spPr bwMode="auto">
          <a:xfrm>
            <a:off x="3429000" y="2133600"/>
            <a:ext cx="5165725" cy="4114800"/>
          </a:xfrm>
          <a:prstGeom prst="rect">
            <a:avLst/>
          </a:prstGeom>
          <a:noFill/>
          <a:ln w="9525">
            <a:noFill/>
            <a:miter lim="800000"/>
            <a:headEnd/>
            <a:tailEnd/>
          </a:ln>
        </p:spPr>
        <p:txBody>
          <a:bodyPr/>
          <a:lstStyle/>
          <a:p>
            <a:pPr marL="342900" indent="-342900">
              <a:spcBef>
                <a:spcPct val="20000"/>
              </a:spcBef>
              <a:buFontTx/>
              <a:buChar char="•"/>
            </a:pPr>
            <a:r>
              <a:rPr lang="en-US" sz="2800"/>
              <a:t>Slow, regular pattern</a:t>
            </a:r>
          </a:p>
          <a:p>
            <a:pPr marL="342900" indent="-342900">
              <a:spcBef>
                <a:spcPct val="20000"/>
              </a:spcBef>
              <a:buFontTx/>
              <a:buChar char="•"/>
            </a:pPr>
            <a:r>
              <a:rPr lang="en-US" sz="2800"/>
              <a:t>Girls shorter and lighter until about age 9</a:t>
            </a:r>
          </a:p>
          <a:p>
            <a:pPr marL="342900" indent="-342900">
              <a:spcBef>
                <a:spcPct val="20000"/>
              </a:spcBef>
              <a:buFontTx/>
              <a:buChar char="•"/>
            </a:pPr>
            <a:r>
              <a:rPr lang="en-US" sz="2800"/>
              <a:t>Lower portion of body growing fastest</a:t>
            </a:r>
          </a:p>
          <a:p>
            <a:pPr marL="342900" indent="-342900">
              <a:spcBef>
                <a:spcPct val="20000"/>
              </a:spcBef>
              <a:buFontTx/>
              <a:buChar char="•"/>
            </a:pPr>
            <a:r>
              <a:rPr lang="en-US" sz="2800"/>
              <a:t>Bones lengthen</a:t>
            </a:r>
          </a:p>
          <a:p>
            <a:pPr marL="342900" indent="-342900">
              <a:spcBef>
                <a:spcPct val="20000"/>
              </a:spcBef>
              <a:buFontTx/>
              <a:buChar char="•"/>
            </a:pPr>
            <a:r>
              <a:rPr lang="en-US" sz="2800"/>
              <a:t>Muscles very flexible</a:t>
            </a:r>
          </a:p>
          <a:p>
            <a:pPr marL="342900" indent="-342900">
              <a:spcBef>
                <a:spcPct val="20000"/>
              </a:spcBef>
              <a:buFontTx/>
              <a:buChar char="•"/>
            </a:pPr>
            <a:r>
              <a:rPr lang="en-US" sz="2800"/>
              <a:t>All permanent teeth arrive</a:t>
            </a:r>
          </a:p>
        </p:txBody>
      </p:sp>
      <p:pic>
        <p:nvPicPr>
          <p:cNvPr id="3076" name="Picture 6"/>
          <p:cNvPicPr>
            <a:picLocks noChangeAspect="1" noChangeArrowheads="1"/>
          </p:cNvPicPr>
          <p:nvPr/>
        </p:nvPicPr>
        <p:blipFill>
          <a:blip r:embed="rId2"/>
          <a:srcRect r="15100"/>
          <a:stretch>
            <a:fillRect/>
          </a:stretch>
        </p:blipFill>
        <p:spPr bwMode="auto">
          <a:xfrm>
            <a:off x="838200" y="2209800"/>
            <a:ext cx="2190750" cy="4114800"/>
          </a:xfrm>
          <a:prstGeom prst="rect">
            <a:avLst/>
          </a:prstGeom>
          <a:noFill/>
          <a:ln w="9525">
            <a:noFill/>
            <a:miter lim="800000"/>
            <a:headEnd/>
            <a:tailEnd/>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Health Issues </a:t>
            </a:r>
            <a:br>
              <a:rPr lang="en-US" sz="4400" b="1">
                <a:solidFill>
                  <a:schemeClr val="tx2"/>
                </a:solidFill>
              </a:rPr>
            </a:br>
            <a:r>
              <a:rPr lang="en-US" sz="4400" b="1">
                <a:solidFill>
                  <a:schemeClr val="tx2"/>
                </a:solidFill>
              </a:rPr>
              <a:t>in Middle Childhood</a:t>
            </a:r>
          </a:p>
        </p:txBody>
      </p:sp>
      <p:sp>
        <p:nvSpPr>
          <p:cNvPr id="4099" name="Rectangle 5"/>
          <p:cNvSpPr>
            <a:spLocks noChangeArrowheads="1"/>
          </p:cNvSpPr>
          <p:nvPr/>
        </p:nvSpPr>
        <p:spPr bwMode="auto">
          <a:xfrm>
            <a:off x="838200" y="2209800"/>
            <a:ext cx="7772400" cy="3922713"/>
          </a:xfrm>
          <a:prstGeom prst="rect">
            <a:avLst/>
          </a:prstGeom>
          <a:noFill/>
          <a:ln w="9525">
            <a:noFill/>
            <a:miter lim="800000"/>
            <a:headEnd/>
            <a:tailEnd/>
          </a:ln>
        </p:spPr>
        <p:txBody>
          <a:bodyPr/>
          <a:lstStyle/>
          <a:p>
            <a:pPr marL="342900" indent="-342900">
              <a:spcBef>
                <a:spcPct val="20000"/>
              </a:spcBef>
            </a:pPr>
            <a:endParaRPr lang="en-US" sz="3000"/>
          </a:p>
          <a:p>
            <a:pPr marL="342900" indent="-342900">
              <a:spcBef>
                <a:spcPct val="20000"/>
              </a:spcBef>
              <a:buFontTx/>
              <a:buChar char="•"/>
            </a:pPr>
            <a:r>
              <a:rPr lang="en-US" sz="3000"/>
              <a:t>Nutrition</a:t>
            </a:r>
          </a:p>
          <a:p>
            <a:pPr marL="342900" indent="-342900">
              <a:spcBef>
                <a:spcPct val="20000"/>
              </a:spcBef>
              <a:buFontTx/>
              <a:buChar char="•"/>
            </a:pPr>
            <a:endParaRPr lang="en-US" sz="1000"/>
          </a:p>
          <a:p>
            <a:pPr marL="342900" indent="-342900">
              <a:spcBef>
                <a:spcPct val="20000"/>
              </a:spcBef>
              <a:buFontTx/>
              <a:buChar char="•"/>
            </a:pPr>
            <a:r>
              <a:rPr lang="en-US" sz="3000"/>
              <a:t>Obesity</a:t>
            </a:r>
          </a:p>
          <a:p>
            <a:pPr marL="342900" indent="-342900">
              <a:spcBef>
                <a:spcPct val="20000"/>
              </a:spcBef>
              <a:buFontTx/>
              <a:buChar char="•"/>
            </a:pPr>
            <a:endParaRPr lang="en-US" sz="1000"/>
          </a:p>
          <a:p>
            <a:pPr marL="342900" indent="-342900">
              <a:spcBef>
                <a:spcPct val="20000"/>
              </a:spcBef>
              <a:buFontTx/>
              <a:buChar char="•"/>
            </a:pPr>
            <a:r>
              <a:rPr lang="en-US" sz="3000"/>
              <a:t>Illnesses</a:t>
            </a:r>
          </a:p>
        </p:txBody>
      </p:sp>
      <p:pic>
        <p:nvPicPr>
          <p:cNvPr id="4100" name="Picture 6"/>
          <p:cNvPicPr>
            <a:picLocks noChangeAspect="1" noChangeArrowheads="1"/>
          </p:cNvPicPr>
          <p:nvPr/>
        </p:nvPicPr>
        <p:blipFill>
          <a:blip r:embed="rId2"/>
          <a:srcRect/>
          <a:stretch>
            <a:fillRect/>
          </a:stretch>
        </p:blipFill>
        <p:spPr bwMode="auto">
          <a:xfrm>
            <a:off x="4495800" y="3733800"/>
            <a:ext cx="3198813" cy="2251075"/>
          </a:xfrm>
          <a:prstGeom prst="rect">
            <a:avLst/>
          </a:prstGeom>
          <a:noFill/>
          <a:ln w="9525">
            <a:noFill/>
            <a:miter lim="800000"/>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28600" y="457200"/>
            <a:ext cx="8458200" cy="1066800"/>
          </a:xfrm>
          <a:prstGeom prst="rect">
            <a:avLst/>
          </a:prstGeom>
          <a:noFill/>
          <a:ln w="9525">
            <a:noFill/>
            <a:miter lim="800000"/>
            <a:headEnd/>
            <a:tailEnd/>
          </a:ln>
        </p:spPr>
        <p:txBody>
          <a:bodyPr anchor="ctr"/>
          <a:lstStyle/>
          <a:p>
            <a:pPr algn="ctr"/>
            <a:r>
              <a:rPr lang="en-US" sz="4400" b="1">
                <a:solidFill>
                  <a:schemeClr val="tx2"/>
                </a:solidFill>
              </a:rPr>
              <a:t>Health Risks for Obese Children</a:t>
            </a:r>
            <a:endParaRPr lang="en-US" sz="4400">
              <a:solidFill>
                <a:schemeClr val="tx2"/>
              </a:solidFill>
            </a:endParaRPr>
          </a:p>
        </p:txBody>
      </p:sp>
      <p:sp>
        <p:nvSpPr>
          <p:cNvPr id="5123" name="Rectangle 5"/>
          <p:cNvSpPr>
            <a:spLocks noChangeArrowheads="1"/>
          </p:cNvSpPr>
          <p:nvPr/>
        </p:nvSpPr>
        <p:spPr bwMode="auto">
          <a:xfrm>
            <a:off x="304800" y="1752600"/>
            <a:ext cx="8839200" cy="5105400"/>
          </a:xfrm>
          <a:prstGeom prst="rect">
            <a:avLst/>
          </a:prstGeom>
          <a:noFill/>
          <a:ln w="9525">
            <a:noFill/>
            <a:miter lim="800000"/>
            <a:headEnd/>
            <a:tailEnd/>
          </a:ln>
        </p:spPr>
        <p:txBody>
          <a:bodyPr/>
          <a:lstStyle/>
          <a:p>
            <a:pPr marL="342900" indent="-342900">
              <a:spcBef>
                <a:spcPct val="20000"/>
              </a:spcBef>
              <a:buFontTx/>
              <a:buChar char="•"/>
            </a:pPr>
            <a:r>
              <a:rPr lang="en-US" sz="3200"/>
              <a:t>More likely to be overweight adults</a:t>
            </a:r>
          </a:p>
          <a:p>
            <a:pPr marL="342900" indent="-342900">
              <a:spcBef>
                <a:spcPct val="20000"/>
              </a:spcBef>
              <a:buFontTx/>
              <a:buChar char="•"/>
            </a:pPr>
            <a:r>
              <a:rPr lang="en-US" sz="3200"/>
              <a:t>Lifelong Health risks</a:t>
            </a:r>
            <a:endParaRPr lang="en-US" sz="2800" b="1"/>
          </a:p>
          <a:p>
            <a:pPr marL="742950" lvl="1" indent="-285750">
              <a:spcBef>
                <a:spcPct val="20000"/>
              </a:spcBef>
              <a:buFontTx/>
              <a:buChar char="–"/>
            </a:pPr>
            <a:r>
              <a:rPr lang="en-US" sz="2800"/>
              <a:t>High blood pressure, cholesterol</a:t>
            </a:r>
          </a:p>
          <a:p>
            <a:pPr marL="742950" lvl="1" indent="-285750">
              <a:spcBef>
                <a:spcPct val="20000"/>
              </a:spcBef>
              <a:buFontTx/>
              <a:buChar char="–"/>
            </a:pPr>
            <a:r>
              <a:rPr lang="en-US" sz="2800"/>
              <a:t>Respiratory problems</a:t>
            </a:r>
          </a:p>
          <a:p>
            <a:pPr marL="742950" lvl="1" indent="-285750">
              <a:spcBef>
                <a:spcPct val="20000"/>
              </a:spcBef>
              <a:buFontTx/>
              <a:buChar char="–"/>
            </a:pPr>
            <a:r>
              <a:rPr lang="en-US" sz="2800"/>
              <a:t>Diabetes</a:t>
            </a:r>
          </a:p>
          <a:p>
            <a:pPr marL="742950" lvl="1" indent="-285750">
              <a:spcBef>
                <a:spcPct val="20000"/>
              </a:spcBef>
              <a:buFontTx/>
              <a:buChar char="–"/>
            </a:pPr>
            <a:r>
              <a:rPr lang="en-US" sz="2800"/>
              <a:t>Liver, gallbladder disease</a:t>
            </a:r>
          </a:p>
          <a:p>
            <a:pPr marL="742950" lvl="1" indent="-285750">
              <a:spcBef>
                <a:spcPct val="20000"/>
              </a:spcBef>
              <a:buFontTx/>
              <a:buChar char="–"/>
            </a:pPr>
            <a:r>
              <a:rPr lang="en-US" sz="2800"/>
              <a:t>Sleep, digestive disorders</a:t>
            </a:r>
          </a:p>
          <a:p>
            <a:pPr marL="742950" lvl="1" indent="-285750">
              <a:spcBef>
                <a:spcPct val="20000"/>
              </a:spcBef>
              <a:buFontTx/>
              <a:buChar char="–"/>
            </a:pPr>
            <a:r>
              <a:rPr lang="en-US" sz="2800"/>
              <a:t>Cancer</a:t>
            </a:r>
          </a:p>
          <a:p>
            <a:pPr marL="742950" lvl="1" indent="-285750">
              <a:spcBef>
                <a:spcPct val="20000"/>
              </a:spcBef>
              <a:buFontTx/>
              <a:buChar char="–"/>
            </a:pPr>
            <a:r>
              <a:rPr lang="en-US" sz="2800"/>
              <a:t>Early death</a:t>
            </a:r>
          </a:p>
        </p:txBody>
      </p:sp>
      <p:pic>
        <p:nvPicPr>
          <p:cNvPr id="5124" name="Picture 6"/>
          <p:cNvPicPr>
            <a:picLocks noChangeAspect="1" noChangeArrowheads="1"/>
          </p:cNvPicPr>
          <p:nvPr/>
        </p:nvPicPr>
        <p:blipFill>
          <a:blip r:embed="rId2"/>
          <a:srcRect/>
          <a:stretch>
            <a:fillRect/>
          </a:stretch>
        </p:blipFill>
        <p:spPr bwMode="auto">
          <a:xfrm>
            <a:off x="5791200" y="3657600"/>
            <a:ext cx="2843213" cy="2740025"/>
          </a:xfrm>
          <a:prstGeom prst="rect">
            <a:avLst/>
          </a:prstGeom>
          <a:noFill/>
          <a:ln w="9525">
            <a:noFill/>
            <a:miter lim="800000"/>
            <a:headEnd/>
            <a:tailEnd/>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Causes of Obesity</a:t>
            </a:r>
            <a:br>
              <a:rPr lang="en-US" sz="4400" b="1">
                <a:solidFill>
                  <a:schemeClr val="tx2"/>
                </a:solidFill>
              </a:rPr>
            </a:br>
            <a:r>
              <a:rPr lang="en-US" sz="4400" b="1">
                <a:solidFill>
                  <a:schemeClr val="tx2"/>
                </a:solidFill>
              </a:rPr>
              <a:t>in Middle Childhood</a:t>
            </a:r>
          </a:p>
        </p:txBody>
      </p:sp>
      <p:sp>
        <p:nvSpPr>
          <p:cNvPr id="6147" name="Rectangle 5"/>
          <p:cNvSpPr>
            <a:spLocks noChangeArrowheads="1"/>
          </p:cNvSpPr>
          <p:nvPr/>
        </p:nvSpPr>
        <p:spPr bwMode="auto">
          <a:xfrm>
            <a:off x="685800" y="2133600"/>
            <a:ext cx="7315200" cy="4114800"/>
          </a:xfrm>
          <a:prstGeom prst="rect">
            <a:avLst/>
          </a:prstGeom>
          <a:noFill/>
          <a:ln w="9525">
            <a:noFill/>
            <a:miter lim="800000"/>
            <a:headEnd/>
            <a:tailEnd/>
          </a:ln>
        </p:spPr>
        <p:txBody>
          <a:bodyPr/>
          <a:lstStyle/>
          <a:p>
            <a:pPr marL="342900" indent="-342900">
              <a:spcBef>
                <a:spcPct val="20000"/>
              </a:spcBef>
              <a:buFontTx/>
              <a:buChar char="•"/>
            </a:pPr>
            <a:endParaRPr lang="en-US" sz="800"/>
          </a:p>
          <a:p>
            <a:pPr marL="342900" indent="-342900">
              <a:spcBef>
                <a:spcPct val="20000"/>
              </a:spcBef>
              <a:buFontTx/>
              <a:buChar char="•"/>
            </a:pPr>
            <a:r>
              <a:rPr lang="en-US" sz="3000"/>
              <a:t>Overweight parents</a:t>
            </a:r>
          </a:p>
          <a:p>
            <a:pPr marL="342900" indent="-342900">
              <a:spcBef>
                <a:spcPct val="20000"/>
              </a:spcBef>
              <a:buFontTx/>
              <a:buChar char="•"/>
            </a:pPr>
            <a:r>
              <a:rPr lang="en-US" sz="3000"/>
              <a:t>Low SES</a:t>
            </a:r>
          </a:p>
          <a:p>
            <a:pPr marL="342900" indent="-342900">
              <a:spcBef>
                <a:spcPct val="20000"/>
              </a:spcBef>
              <a:buFontTx/>
              <a:buChar char="•"/>
            </a:pPr>
            <a:r>
              <a:rPr lang="en-US" sz="3000"/>
              <a:t>Parents’ feeding practices</a:t>
            </a:r>
          </a:p>
          <a:p>
            <a:pPr marL="742950" lvl="1" indent="-285750">
              <a:spcBef>
                <a:spcPct val="20000"/>
              </a:spcBef>
              <a:buFontTx/>
              <a:buChar char="–"/>
            </a:pPr>
            <a:r>
              <a:rPr lang="en-US" sz="2600"/>
              <a:t>Bad eating habits</a:t>
            </a:r>
          </a:p>
          <a:p>
            <a:pPr marL="342900" indent="-342900">
              <a:spcBef>
                <a:spcPct val="20000"/>
              </a:spcBef>
              <a:buFontTx/>
              <a:buChar char="•"/>
            </a:pPr>
            <a:r>
              <a:rPr lang="en-US" sz="3000"/>
              <a:t>Low physical activity</a:t>
            </a:r>
          </a:p>
          <a:p>
            <a:pPr marL="342900" indent="-342900">
              <a:spcBef>
                <a:spcPct val="20000"/>
              </a:spcBef>
              <a:buFontTx/>
              <a:buChar char="•"/>
            </a:pPr>
            <a:r>
              <a:rPr lang="en-US" sz="3000"/>
              <a:t>Television</a:t>
            </a:r>
            <a:endParaRPr lang="en-US" sz="2800"/>
          </a:p>
        </p:txBody>
      </p:sp>
      <p:pic>
        <p:nvPicPr>
          <p:cNvPr id="6148" name="Picture 6"/>
          <p:cNvPicPr>
            <a:picLocks noChangeAspect="1" noChangeArrowheads="1"/>
          </p:cNvPicPr>
          <p:nvPr/>
        </p:nvPicPr>
        <p:blipFill>
          <a:blip r:embed="rId2"/>
          <a:srcRect/>
          <a:stretch>
            <a:fillRect/>
          </a:stretch>
        </p:blipFill>
        <p:spPr bwMode="auto">
          <a:xfrm>
            <a:off x="5181600" y="4114800"/>
            <a:ext cx="3198813" cy="2132013"/>
          </a:xfrm>
          <a:prstGeom prst="rect">
            <a:avLst/>
          </a:prstGeom>
          <a:noFill/>
          <a:ln w="9525">
            <a:noFill/>
            <a:miter lim="800000"/>
            <a:headEnd/>
            <a:tailEnd/>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Psychological and Social</a:t>
            </a:r>
            <a:br>
              <a:rPr lang="en-US" sz="4400" b="1">
                <a:solidFill>
                  <a:schemeClr val="tx2"/>
                </a:solidFill>
              </a:rPr>
            </a:br>
            <a:r>
              <a:rPr lang="en-US" sz="4400" b="1">
                <a:solidFill>
                  <a:schemeClr val="tx2"/>
                </a:solidFill>
              </a:rPr>
              <a:t>Consequences of Obesity</a:t>
            </a:r>
          </a:p>
        </p:txBody>
      </p:sp>
      <p:sp>
        <p:nvSpPr>
          <p:cNvPr id="7171" name="Rectangle 5"/>
          <p:cNvSpPr>
            <a:spLocks noChangeArrowheads="1"/>
          </p:cNvSpPr>
          <p:nvPr/>
        </p:nvSpPr>
        <p:spPr bwMode="auto">
          <a:xfrm>
            <a:off x="609600" y="2057400"/>
            <a:ext cx="6019800" cy="4373563"/>
          </a:xfrm>
          <a:prstGeom prst="rect">
            <a:avLst/>
          </a:prstGeom>
          <a:noFill/>
          <a:ln w="9525">
            <a:noFill/>
            <a:miter lim="800000"/>
            <a:headEnd/>
            <a:tailEnd/>
          </a:ln>
        </p:spPr>
        <p:txBody>
          <a:bodyPr/>
          <a:lstStyle/>
          <a:p>
            <a:pPr marL="342900" indent="-342900">
              <a:spcBef>
                <a:spcPct val="20000"/>
              </a:spcBef>
              <a:buFontTx/>
              <a:buChar char="•"/>
            </a:pPr>
            <a:r>
              <a:rPr lang="en-US" sz="3200"/>
              <a:t>Feeling unattractive</a:t>
            </a:r>
          </a:p>
          <a:p>
            <a:pPr marL="342900" indent="-342900">
              <a:spcBef>
                <a:spcPct val="20000"/>
              </a:spcBef>
              <a:buFontTx/>
              <a:buChar char="•"/>
            </a:pPr>
            <a:r>
              <a:rPr lang="en-US" sz="3200"/>
              <a:t>Stereotyping </a:t>
            </a:r>
          </a:p>
          <a:p>
            <a:pPr marL="342900" indent="-342900">
              <a:spcBef>
                <a:spcPct val="20000"/>
              </a:spcBef>
              <a:buFontTx/>
              <a:buChar char="•"/>
            </a:pPr>
            <a:r>
              <a:rPr lang="en-US" sz="3200"/>
              <a:t>Teasing, social isolation</a:t>
            </a:r>
          </a:p>
          <a:p>
            <a:pPr marL="342900" indent="-342900">
              <a:spcBef>
                <a:spcPct val="20000"/>
              </a:spcBef>
              <a:buFontTx/>
              <a:buChar char="•"/>
            </a:pPr>
            <a:r>
              <a:rPr lang="en-US" sz="3200"/>
              <a:t>Depression, emotional problems</a:t>
            </a:r>
          </a:p>
          <a:p>
            <a:pPr marL="342900" indent="-342900">
              <a:spcBef>
                <a:spcPct val="20000"/>
              </a:spcBef>
              <a:buFontTx/>
              <a:buChar char="•"/>
            </a:pPr>
            <a:r>
              <a:rPr lang="en-US" sz="3200"/>
              <a:t>School problems</a:t>
            </a:r>
          </a:p>
          <a:p>
            <a:pPr marL="342900" indent="-342900">
              <a:spcBef>
                <a:spcPct val="20000"/>
              </a:spcBef>
              <a:buFontTx/>
              <a:buChar char="•"/>
            </a:pPr>
            <a:r>
              <a:rPr lang="en-US" sz="3200"/>
              <a:t>Problem behaviors</a:t>
            </a:r>
          </a:p>
          <a:p>
            <a:pPr marL="342900" indent="-342900">
              <a:spcBef>
                <a:spcPct val="20000"/>
              </a:spcBef>
              <a:buFontTx/>
              <a:buChar char="•"/>
            </a:pPr>
            <a:r>
              <a:rPr lang="en-US" sz="3200"/>
              <a:t>Reduced life chances</a:t>
            </a:r>
            <a:endParaRPr lang="en-US" sz="3200" b="1"/>
          </a:p>
        </p:txBody>
      </p:sp>
      <p:pic>
        <p:nvPicPr>
          <p:cNvPr id="7172" name="Picture 6"/>
          <p:cNvPicPr>
            <a:picLocks noChangeAspect="1" noChangeArrowheads="1"/>
          </p:cNvPicPr>
          <p:nvPr/>
        </p:nvPicPr>
        <p:blipFill>
          <a:blip r:embed="rId2"/>
          <a:srcRect/>
          <a:stretch>
            <a:fillRect/>
          </a:stretch>
        </p:blipFill>
        <p:spPr bwMode="auto">
          <a:xfrm>
            <a:off x="6324600" y="3733800"/>
            <a:ext cx="2660650" cy="2743200"/>
          </a:xfrm>
          <a:prstGeom prst="rect">
            <a:avLst/>
          </a:prstGeom>
          <a:noFill/>
          <a:ln w="9525">
            <a:noFill/>
            <a:miter lim="800000"/>
            <a:headEnd/>
            <a:tailEnd/>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Illness in Middle Childhood</a:t>
            </a:r>
          </a:p>
        </p:txBody>
      </p:sp>
      <p:sp>
        <p:nvSpPr>
          <p:cNvPr id="8195" name="Rectangle 5"/>
          <p:cNvSpPr>
            <a:spLocks noChangeArrowheads="1"/>
          </p:cNvSpPr>
          <p:nvPr/>
        </p:nvSpPr>
        <p:spPr bwMode="auto">
          <a:xfrm>
            <a:off x="3810000" y="2209800"/>
            <a:ext cx="4648200" cy="3886200"/>
          </a:xfrm>
          <a:prstGeom prst="rect">
            <a:avLst/>
          </a:prstGeom>
          <a:noFill/>
          <a:ln w="9525">
            <a:noFill/>
            <a:miter lim="800000"/>
            <a:headEnd/>
            <a:tailEnd/>
          </a:ln>
        </p:spPr>
        <p:txBody>
          <a:bodyPr/>
          <a:lstStyle/>
          <a:p>
            <a:pPr marL="342900" indent="-342900">
              <a:spcBef>
                <a:spcPct val="20000"/>
              </a:spcBef>
              <a:buFontTx/>
              <a:buChar char="•"/>
            </a:pPr>
            <a:r>
              <a:rPr lang="en-US" sz="3200"/>
              <a:t>High rates first two years of school</a:t>
            </a:r>
          </a:p>
          <a:p>
            <a:pPr marL="342900" indent="-342900">
              <a:spcBef>
                <a:spcPct val="20000"/>
              </a:spcBef>
              <a:buFontTx/>
              <a:buChar char="•"/>
            </a:pPr>
            <a:r>
              <a:rPr lang="en-US" sz="3200"/>
              <a:t>Chronic conditions</a:t>
            </a:r>
          </a:p>
          <a:p>
            <a:pPr marL="742950" lvl="1" indent="-285750">
              <a:spcBef>
                <a:spcPct val="20000"/>
              </a:spcBef>
              <a:buFontTx/>
              <a:buChar char="–"/>
            </a:pPr>
            <a:r>
              <a:rPr lang="en-US" sz="2800"/>
              <a:t>Asthma</a:t>
            </a:r>
          </a:p>
          <a:p>
            <a:pPr marL="742950" lvl="1" indent="-285750">
              <a:spcBef>
                <a:spcPct val="20000"/>
              </a:spcBef>
              <a:buFontTx/>
              <a:buChar char="–"/>
            </a:pPr>
            <a:r>
              <a:rPr lang="en-US" sz="2800"/>
              <a:t>Severe chronic illnesses</a:t>
            </a:r>
            <a:endParaRPr lang="en-US" sz="2400"/>
          </a:p>
        </p:txBody>
      </p:sp>
      <p:pic>
        <p:nvPicPr>
          <p:cNvPr id="8196" name="Picture 6"/>
          <p:cNvPicPr>
            <a:picLocks noChangeAspect="1" noChangeArrowheads="1"/>
          </p:cNvPicPr>
          <p:nvPr/>
        </p:nvPicPr>
        <p:blipFill>
          <a:blip r:embed="rId2"/>
          <a:srcRect r="12500"/>
          <a:stretch>
            <a:fillRect/>
          </a:stretch>
        </p:blipFill>
        <p:spPr bwMode="auto">
          <a:xfrm>
            <a:off x="533400" y="2286000"/>
            <a:ext cx="2998788" cy="3427413"/>
          </a:xfrm>
          <a:prstGeom prst="rect">
            <a:avLst/>
          </a:prstGeom>
          <a:noFill/>
          <a:ln w="9525">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Asthma</a:t>
            </a:r>
          </a:p>
        </p:txBody>
      </p:sp>
      <p:sp>
        <p:nvSpPr>
          <p:cNvPr id="9219" name="Rectangle 5"/>
          <p:cNvSpPr>
            <a:spLocks noChangeArrowheads="1"/>
          </p:cNvSpPr>
          <p:nvPr/>
        </p:nvSpPr>
        <p:spPr bwMode="auto">
          <a:xfrm>
            <a:off x="2209800" y="2057400"/>
            <a:ext cx="6553200" cy="4343400"/>
          </a:xfrm>
          <a:prstGeom prst="rect">
            <a:avLst/>
          </a:prstGeom>
          <a:noFill/>
          <a:ln w="9525">
            <a:noFill/>
            <a:miter lim="800000"/>
            <a:headEnd/>
            <a:tailEnd/>
          </a:ln>
        </p:spPr>
        <p:txBody>
          <a:bodyPr/>
          <a:lstStyle/>
          <a:p>
            <a:pPr marL="342900" indent="-342900">
              <a:spcBef>
                <a:spcPct val="20000"/>
              </a:spcBef>
              <a:buFontTx/>
              <a:buChar char="•"/>
            </a:pPr>
            <a:r>
              <a:rPr lang="en-US" sz="3200"/>
              <a:t>Bronchial tubes very sensitive to stimuli</a:t>
            </a:r>
          </a:p>
          <a:p>
            <a:pPr marL="742950" lvl="1" indent="-285750">
              <a:spcBef>
                <a:spcPct val="20000"/>
              </a:spcBef>
              <a:buFontTx/>
              <a:buChar char="–"/>
            </a:pPr>
            <a:r>
              <a:rPr lang="en-US" sz="2800"/>
              <a:t>Cold, infection, pollution, stress</a:t>
            </a:r>
          </a:p>
          <a:p>
            <a:pPr marL="742950" lvl="1" indent="-285750">
              <a:spcBef>
                <a:spcPct val="20000"/>
              </a:spcBef>
              <a:buFontTx/>
              <a:buChar char="–"/>
            </a:pPr>
            <a:r>
              <a:rPr lang="en-US" sz="2800"/>
              <a:t>Wheezing, coughing, breathing problems</a:t>
            </a:r>
            <a:endParaRPr lang="en-US" sz="3200"/>
          </a:p>
          <a:p>
            <a:pPr marL="342900" indent="-342900">
              <a:spcBef>
                <a:spcPct val="20000"/>
              </a:spcBef>
              <a:buFontTx/>
              <a:buChar char="•"/>
            </a:pPr>
            <a:r>
              <a:rPr lang="en-US" sz="3200"/>
              <a:t>Increasingly common</a:t>
            </a:r>
          </a:p>
          <a:p>
            <a:pPr marL="342900" indent="-342900">
              <a:spcBef>
                <a:spcPct val="20000"/>
              </a:spcBef>
              <a:buFontTx/>
              <a:buChar char="•"/>
            </a:pPr>
            <a:r>
              <a:rPr lang="en-US" sz="3200"/>
              <a:t>Heredity, environment increase risk</a:t>
            </a:r>
          </a:p>
        </p:txBody>
      </p:sp>
      <p:pic>
        <p:nvPicPr>
          <p:cNvPr id="9220" name="Picture 6"/>
          <p:cNvPicPr>
            <a:picLocks noChangeAspect="1" noChangeArrowheads="1"/>
          </p:cNvPicPr>
          <p:nvPr/>
        </p:nvPicPr>
        <p:blipFill>
          <a:blip r:embed="rId2"/>
          <a:srcRect/>
          <a:stretch>
            <a:fillRect/>
          </a:stretch>
        </p:blipFill>
        <p:spPr bwMode="auto">
          <a:xfrm>
            <a:off x="685800" y="3048000"/>
            <a:ext cx="1600200" cy="3195638"/>
          </a:xfrm>
          <a:prstGeom prst="rect">
            <a:avLst/>
          </a:prstGeom>
          <a:noFill/>
          <a:ln w="9525">
            <a:noFill/>
            <a:miter lim="800000"/>
            <a:headEnd/>
            <a:tailEnd/>
          </a:ln>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r>
              <a:rPr lang="en-US" sz="4400" b="1">
                <a:solidFill>
                  <a:schemeClr val="tx2"/>
                </a:solidFill>
              </a:rPr>
              <a:t>Motor Development </a:t>
            </a:r>
            <a:br>
              <a:rPr lang="en-US" sz="4400" b="1">
                <a:solidFill>
                  <a:schemeClr val="tx2"/>
                </a:solidFill>
              </a:rPr>
            </a:br>
            <a:r>
              <a:rPr lang="en-US" sz="4400" b="1">
                <a:solidFill>
                  <a:schemeClr val="tx2"/>
                </a:solidFill>
              </a:rPr>
              <a:t>in Early Childhood</a:t>
            </a:r>
          </a:p>
        </p:txBody>
      </p:sp>
      <p:sp>
        <p:nvSpPr>
          <p:cNvPr id="10243" name="Rectangle 5"/>
          <p:cNvSpPr>
            <a:spLocks noChangeArrowheads="1"/>
          </p:cNvSpPr>
          <p:nvPr/>
        </p:nvSpPr>
        <p:spPr bwMode="auto">
          <a:xfrm>
            <a:off x="609600" y="2057400"/>
            <a:ext cx="7391400" cy="4154488"/>
          </a:xfrm>
          <a:prstGeom prst="rect">
            <a:avLst/>
          </a:prstGeom>
          <a:noFill/>
          <a:ln w="9525">
            <a:noFill/>
            <a:miter lim="800000"/>
            <a:headEnd/>
            <a:tailEnd/>
          </a:ln>
        </p:spPr>
        <p:txBody>
          <a:bodyPr/>
          <a:lstStyle/>
          <a:p>
            <a:pPr marL="342900" indent="-342900">
              <a:spcBef>
                <a:spcPct val="20000"/>
              </a:spcBef>
              <a:buFontTx/>
              <a:buChar char="•"/>
            </a:pPr>
            <a:r>
              <a:rPr lang="en-US" sz="3000"/>
              <a:t>Gross Motor Skills Improvements</a:t>
            </a:r>
            <a:endParaRPr lang="en-US" sz="2600"/>
          </a:p>
          <a:p>
            <a:pPr marL="742950" lvl="1" indent="-285750">
              <a:spcBef>
                <a:spcPct val="20000"/>
              </a:spcBef>
              <a:buFontTx/>
              <a:buChar char="–"/>
            </a:pPr>
            <a:r>
              <a:rPr lang="en-US" sz="2600"/>
              <a:t>Flexibility</a:t>
            </a:r>
          </a:p>
          <a:p>
            <a:pPr marL="742950" lvl="1" indent="-285750">
              <a:spcBef>
                <a:spcPct val="20000"/>
              </a:spcBef>
              <a:buFontTx/>
              <a:buChar char="–"/>
            </a:pPr>
            <a:r>
              <a:rPr lang="en-US" sz="2600"/>
              <a:t>Balance</a:t>
            </a:r>
          </a:p>
          <a:p>
            <a:pPr marL="742950" lvl="1" indent="-285750">
              <a:spcBef>
                <a:spcPct val="20000"/>
              </a:spcBef>
              <a:buFontTx/>
              <a:buChar char="–"/>
            </a:pPr>
            <a:r>
              <a:rPr lang="en-US" sz="2600"/>
              <a:t>Agility</a:t>
            </a:r>
          </a:p>
          <a:p>
            <a:pPr marL="742950" lvl="1" indent="-285750">
              <a:spcBef>
                <a:spcPct val="20000"/>
              </a:spcBef>
              <a:buFontTx/>
              <a:buChar char="–"/>
            </a:pPr>
            <a:r>
              <a:rPr lang="en-US" sz="2600"/>
              <a:t>Force</a:t>
            </a:r>
          </a:p>
          <a:p>
            <a:pPr marL="342900" indent="-342900">
              <a:spcBef>
                <a:spcPct val="20000"/>
              </a:spcBef>
              <a:buFontTx/>
              <a:buChar char="•"/>
            </a:pPr>
            <a:r>
              <a:rPr lang="en-US" sz="3000"/>
              <a:t>Fine Motor Skills Gains</a:t>
            </a:r>
          </a:p>
          <a:p>
            <a:pPr marL="742950" lvl="1" indent="-285750">
              <a:spcBef>
                <a:spcPct val="20000"/>
              </a:spcBef>
              <a:buFontTx/>
              <a:buChar char="–"/>
            </a:pPr>
            <a:r>
              <a:rPr lang="en-US" sz="2600"/>
              <a:t>Writing</a:t>
            </a:r>
          </a:p>
          <a:p>
            <a:pPr marL="742950" lvl="1" indent="-285750">
              <a:spcBef>
                <a:spcPct val="20000"/>
              </a:spcBef>
              <a:buFontTx/>
              <a:buChar char="–"/>
            </a:pPr>
            <a:r>
              <a:rPr lang="en-US" sz="2600"/>
              <a:t>Drawing</a:t>
            </a:r>
          </a:p>
        </p:txBody>
      </p:sp>
      <p:pic>
        <p:nvPicPr>
          <p:cNvPr id="10244" name="Picture 6"/>
          <p:cNvPicPr>
            <a:picLocks noChangeAspect="1" noChangeArrowheads="1"/>
          </p:cNvPicPr>
          <p:nvPr/>
        </p:nvPicPr>
        <p:blipFill>
          <a:blip r:embed="rId2"/>
          <a:srcRect/>
          <a:stretch>
            <a:fillRect/>
          </a:stretch>
        </p:blipFill>
        <p:spPr bwMode="auto">
          <a:xfrm>
            <a:off x="5486400" y="3581400"/>
            <a:ext cx="3236913" cy="2286000"/>
          </a:xfrm>
          <a:prstGeom prst="rect">
            <a:avLst/>
          </a:prstGeom>
          <a:noFill/>
          <a:ln w="9525">
            <a:noFill/>
            <a:miter lim="800000"/>
            <a:headEnd/>
            <a:tailEnd/>
          </a:ln>
        </p:spPr>
      </p:pic>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1027</TotalTime>
  <Words>401</Words>
  <Application>Microsoft Office PowerPoint</Application>
  <PresentationFormat>On-screen Show (4:3)</PresentationFormat>
  <Paragraphs>97</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 Black</vt:lpstr>
      <vt:lpstr>Century Schoolbook</vt:lpstr>
      <vt:lpstr>Wingdings</vt:lpstr>
      <vt:lpstr>Wingdings 2</vt:lpstr>
      <vt:lpstr>Oriel</vt:lpstr>
      <vt:lpstr>Middle Childhood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Erik Erikson</vt:lpstr>
      <vt:lpstr>PowerPoint Presentation</vt:lpstr>
      <vt:lpstr>PowerPoint Presentation</vt:lpstr>
      <vt:lpstr>Cognitive Development</vt:lpstr>
      <vt:lpstr>Changes in thought</vt:lpstr>
      <vt:lpstr>PowerPoint Presentation</vt:lpstr>
      <vt:lpstr>Our book says: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Middle Childhood</dc:title>
  <dc:creator>Kelly A. Russell</dc:creator>
  <cp:lastModifiedBy>Russell, Kelly A.</cp:lastModifiedBy>
  <cp:revision>3</cp:revision>
  <dcterms:created xsi:type="dcterms:W3CDTF">2010-03-30T14:26:47Z</dcterms:created>
  <dcterms:modified xsi:type="dcterms:W3CDTF">2022-09-12T20:58:41Z</dcterms:modified>
</cp:coreProperties>
</file>