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4" r:id="rId25"/>
    <p:sldId id="285" r:id="rId26"/>
    <p:sldId id="286" r:id="rId27"/>
    <p:sldId id="287" r:id="rId28"/>
    <p:sldId id="288" r:id="rId29"/>
    <p:sldId id="289" r:id="rId30"/>
    <p:sldId id="290" r:id="rId31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1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7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53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5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2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90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3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5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8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7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0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6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340A3-4E43-4FBD-9FE6-6C85B6E69F2D}" type="datetimeFigureOut">
              <a:rPr lang="en-US" smtClean="0"/>
              <a:pPr/>
              <a:t>2/19/2020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69C87-3CF4-4B07-967E-D0F1822666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9.emf"/><Relationship Id="rId2" Type="http://schemas.openxmlformats.org/officeDocument/2006/relationships/tags" Target="../tags/tag2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0.emf"/><Relationship Id="rId2" Type="http://schemas.openxmlformats.org/officeDocument/2006/relationships/tags" Target="../tags/tag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1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12.emf"/><Relationship Id="rId2" Type="http://schemas.openxmlformats.org/officeDocument/2006/relationships/tags" Target="../tags/tag3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13.emf"/><Relationship Id="rId2" Type="http://schemas.openxmlformats.org/officeDocument/2006/relationships/tags" Target="../tags/tag3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image" Target="../media/image14.emf"/><Relationship Id="rId2" Type="http://schemas.openxmlformats.org/officeDocument/2006/relationships/tags" Target="../tags/tag4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image" Target="../media/image15.emf"/><Relationship Id="rId2" Type="http://schemas.openxmlformats.org/officeDocument/2006/relationships/tags" Target="../tags/tag4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16.emf"/><Relationship Id="rId2" Type="http://schemas.openxmlformats.org/officeDocument/2006/relationships/tags" Target="../tags/tag48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image" Target="../media/image17.emf"/><Relationship Id="rId2" Type="http://schemas.openxmlformats.org/officeDocument/2006/relationships/tags" Target="../tags/tag5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image" Target="../media/image18.emf"/><Relationship Id="rId2" Type="http://schemas.openxmlformats.org/officeDocument/2006/relationships/tags" Target="../tags/tag54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19.emf"/><Relationship Id="rId2" Type="http://schemas.openxmlformats.org/officeDocument/2006/relationships/tags" Target="../tags/tag5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20.emf"/><Relationship Id="rId2" Type="http://schemas.openxmlformats.org/officeDocument/2006/relationships/tags" Target="../tags/tag60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1.emf"/><Relationship Id="rId2" Type="http://schemas.openxmlformats.org/officeDocument/2006/relationships/tags" Target="../tags/tag63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2.emf"/><Relationship Id="rId2" Type="http://schemas.openxmlformats.org/officeDocument/2006/relationships/tags" Target="../tags/tag6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2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3.emf"/><Relationship Id="rId2" Type="http://schemas.openxmlformats.org/officeDocument/2006/relationships/tags" Target="../tags/tag69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7" Type="http://schemas.openxmlformats.org/officeDocument/2006/relationships/image" Target="../media/image24.emf"/><Relationship Id="rId2" Type="http://schemas.openxmlformats.org/officeDocument/2006/relationships/tags" Target="../tags/tag7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5.emf"/><Relationship Id="rId2" Type="http://schemas.openxmlformats.org/officeDocument/2006/relationships/tags" Target="../tags/tag75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7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6.emf"/><Relationship Id="rId2" Type="http://schemas.openxmlformats.org/officeDocument/2006/relationships/tags" Target="../tags/tag78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2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7.emf"/><Relationship Id="rId2" Type="http://schemas.openxmlformats.org/officeDocument/2006/relationships/tags" Target="../tags/tag81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2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8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2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9.emf"/><Relationship Id="rId2" Type="http://schemas.openxmlformats.org/officeDocument/2006/relationships/tags" Target="../tags/tag8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29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emf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4.emf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5.emf"/><Relationship Id="rId2" Type="http://schemas.openxmlformats.org/officeDocument/2006/relationships/tags" Target="../tags/tag1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6.emf"/><Relationship Id="rId2" Type="http://schemas.openxmlformats.org/officeDocument/2006/relationships/tags" Target="../tags/tag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8.emf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for test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5762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9. What can explain why going into the same context where drug taking used to occur leads to strong cravings?</a:t>
            </a:r>
            <a:endParaRPr lang="en-US" sz="28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2254416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Metabolic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Functional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Conditioned or Behavioral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Social tolerance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8011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10. What drug is most likely to lead to sensitization?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836087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Cocaine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Alcohol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Morphine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None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7462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11. Which statement is true?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755938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Physical dependence is always a characteristic of addiction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Psychological dependence can be equated with addiction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Addiction always includes withdrawal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None of the above is true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1400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12. The part of the pleasure pathway that is activated by addictive drugs starts in the _____ and projects to the______.</a:t>
            </a:r>
            <a:endParaRPr lang="en-US" sz="32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291798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Ventral tegmental area; 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Medulla; Nucleus </a:t>
            </a:r>
            <a:r>
              <a:rPr lang="en-US" sz="2800" dirty="0" err="1" smtClean="0"/>
              <a:t>Accumbens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Ventral tegmental area</a:t>
            </a:r>
            <a:r>
              <a:rPr lang="en-US" sz="2800" smtClean="0"/>
              <a:t>; </a:t>
            </a:r>
            <a:r>
              <a:rPr lang="en-US" sz="2800" smtClean="0"/>
              <a:t>Nucleus </a:t>
            </a:r>
            <a:r>
              <a:rPr lang="en-US" sz="2800" dirty="0" err="1" smtClean="0"/>
              <a:t>Accumbens</a:t>
            </a:r>
            <a:endParaRPr lang="en-US" sz="2800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Forebrain; </a:t>
            </a:r>
            <a:r>
              <a:rPr lang="en-US" sz="2800" dirty="0" err="1" smtClean="0"/>
              <a:t>Substantia</a:t>
            </a:r>
            <a:r>
              <a:rPr lang="en-US" sz="2800" dirty="0" smtClean="0"/>
              <a:t> </a:t>
            </a:r>
            <a:r>
              <a:rPr lang="en-US" sz="2800" dirty="0" err="1" smtClean="0"/>
              <a:t>nigra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3725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13. Dopamine is released in the pleasure pathway </a:t>
            </a:r>
            <a:r>
              <a:rPr lang="en-US" b="1" dirty="0" smtClean="0"/>
              <a:t>mostly</a:t>
            </a:r>
            <a:r>
              <a:rPr lang="en-US" dirty="0" smtClean="0"/>
              <a:t> when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6775837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A substantial portion of the drug reaches the 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The habitual user is anticipating the drug effects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The user feels pleasure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None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802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14. Alcohol is most commonly classified as a __________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7712716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Stimulant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Depressant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Hallucinogen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Cannabis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0017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For alcohol, what usually causes death?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2274013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Tachycardia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Increased body temperature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Suppression of breathing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blackouts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992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16. Alcohol is a GABA ______ and a glutamate _________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3415598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Agonist; antagonist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Antagonist; 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Receptor blocker, ligand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None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3346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17. What receptor is alcohol thought to act at?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0336284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GABA subtype A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The nicotinic acetylcholine receptor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Glutamate NMDA receptors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1 and 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None of the above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7277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18. For alcohol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0004252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Little tolerance develops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Withdrawal is life-threatening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 heavy user can develop substantial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 and 3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591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 The distinction between legal and illegal drugs is NOT based on _____?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4757867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Tradition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Religion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Societal views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Safety of the drugs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416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19. Which of the following drugs can be used to treat alcoholism?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042469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Disulfiram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Naltrexone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Acamprosate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All of the above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None of the above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0121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20. Which of the following is NOT true of Wernicke-</a:t>
            </a:r>
            <a:r>
              <a:rPr lang="en-US" dirty="0" err="1" smtClean="0"/>
              <a:t>Korsakoff’s</a:t>
            </a:r>
            <a:r>
              <a:rPr lang="en-US" dirty="0" smtClean="0"/>
              <a:t> syndrome?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54953344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leads to a loss of brain tissue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can lead to death if untreated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is caused by alcoholism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It is caused by a thiamine deficiency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1536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09600" y="360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21. </a:t>
            </a:r>
            <a:r>
              <a:rPr lang="en-US" sz="4200" dirty="0" smtClean="0"/>
              <a:t>The commonly taken drug </a:t>
            </a:r>
            <a:r>
              <a:rPr lang="en-US" sz="4000" dirty="0" smtClean="0"/>
              <a:t>diazepam is also known as Valium.  Valium is the</a:t>
            </a:r>
            <a:endParaRPr lang="en-US" sz="40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2401600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Chemical name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Generic name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Brand name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Trade name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 and 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81993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22. The ventral tegmental area is found in the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7570484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Forebrain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Midbrain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Hindbrain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7136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23. Which part of the neuron receives signals from other neurons?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9470557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Dendrite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Axon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Vesicle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ynapse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64011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24. How many DSM criteria for AUD are required for a diagnosis of moderate AUD?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0993686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2-3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3-4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4-5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6 or more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864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25. Which routes of administration are most addictive?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4102499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IV and IM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IV and SC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IV and inhalation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Intranasal and inhalation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694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26. Build up of this leads to the “flushing response” in some Asian individuals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3976726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Acetic acid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Aldehyde dehydrogenase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Acetaldehyde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Alcohol dehydrogenase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57715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27. The average person can metabolize 2 drinks per hour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1523516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True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False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1726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28. Delirium Tremens refer to what stage(s) of alcohol withdrawal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65091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/>
              <a:t>2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 and 2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 and 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46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What is/are the true gateway drug(s)?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68073155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Marijuana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Cocaine and heroin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Alcohol and </a:t>
            </a:r>
            <a:r>
              <a:rPr lang="en-US" dirty="0" smtClean="0"/>
              <a:t>nicotine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LSD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0005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29. Which </a:t>
            </a:r>
            <a:r>
              <a:rPr lang="en-US" dirty="0" smtClean="0"/>
              <a:t>theories of addiction are currently the most accepted?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73398746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Physical dependence theories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Positive Incentive theories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Psychological dependence theories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8710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3. Which statement is true?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7602465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GABA is the most common excitatory NT (neurotransmitter)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Glutamate is the most common excitatory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NMDA is the most common inhibitory 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 smtClean="0"/>
              <a:t>Glutamate is the most common inhibitory NT</a:t>
            </a:r>
            <a:endParaRPr lang="en-US" sz="28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7625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4. Cocaine acts as a(n) _______ by blocking the reuptake of dopamine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0385719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Ligand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Antagonist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Agonist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Down-regulator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7898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5. Which receptors lead to slower, more varied effects?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6747781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Ligand-gated ion channel (</a:t>
            </a:r>
            <a:r>
              <a:rPr lang="en-US" dirty="0" err="1" smtClean="0"/>
              <a:t>ionotropic</a:t>
            </a:r>
            <a:r>
              <a:rPr lang="en-US" dirty="0" smtClean="0"/>
              <a:t>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G-protein linked – (metabotropic)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err="1" smtClean="0"/>
              <a:t>Autoreceptors</a:t>
            </a:r>
            <a:endParaRPr lang="en-US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Receptor subtypes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0276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6. Which part of the brain helps us inhibit inappropriate behaviors and plan ahead?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3584728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cerebellum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medulla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pleasure pathway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The frontal lobes/forebrain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7196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7. Which route of administration is the hardest to combat in the case of overdose?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778859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Oral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IV injection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IM injection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Mucous membranes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Both 3 and 4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5027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8. Which of the following is true?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7876974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Chart" r:id="rId6" imgW="4572000" imgH="5143500" progId="MSGraph.Chart.8">
                  <p:embed followColorScheme="full"/>
                </p:oleObj>
              </mc:Choice>
              <mc:Fallback>
                <p:oleObj name="Chart" r:id="rId6" imgW="4572000" imgH="5143500" progId="MSGraph.Chart.8">
                  <p:embed followColorScheme="full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Metabolic tolerance accounts for most tolerance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Functional/</a:t>
            </a:r>
            <a:r>
              <a:rPr lang="en-US" sz="2400" dirty="0" err="1" smtClean="0"/>
              <a:t>Pharmacodynamic</a:t>
            </a:r>
            <a:r>
              <a:rPr lang="en-US" sz="2400" dirty="0" smtClean="0"/>
              <a:t> tolerance occurs at the level of the liver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Metabolic tolerance occurs at the level of the liver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Functional/</a:t>
            </a:r>
            <a:r>
              <a:rPr lang="en-US" sz="2400" dirty="0" err="1" smtClean="0"/>
              <a:t>pharmacodynamic</a:t>
            </a:r>
            <a:r>
              <a:rPr lang="en-US" sz="2400" dirty="0" smtClean="0"/>
              <a:t> tolerance occurs at the cellular level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400" dirty="0" smtClean="0"/>
              <a:t>Both 3 and 4</a:t>
            </a:r>
            <a:endParaRPr lang="en-US" sz="2400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65514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d0723428-6131-4fd4-8e2c-5f8f561ce857"/>
  <p:tag name="TPFULLVERSION" val="4.3.2.117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61"/>
  <p:tag name="FONTSIZE" val="28"/>
  <p:tag name="BULLETTYPE" val="ppBulletArabicPeriod"/>
  <p:tag name="ANSWERTEXT" val="GABA is the most common excitatory NT&#10;Glutamate is the most common excitatory NT&#10;NMDA is the most common inhibitory NT&#10;Glutamate is the most common inhibitory N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41A1C561A3544D18C61989D9886EFD6"/>
  <p:tag name="SLIDEID" val="A41A1C561A3544D18C61989D9886EFD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Cocaine acts as a(n) _______ by blocking the reuptake of dopamine"/>
  <p:tag name="ANSWERSALIAS" val="Ligand|smicln|Antagonist |smicln|Agonist|smicln|Down-regulator"/>
  <p:tag name="VALUES" val="No Value|smicln|No Value|smicln|No Value|smicln|No Val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1"/>
  <p:tag name="FONTSIZE" val="32"/>
  <p:tag name="BULLETTYPE" val="ppBulletArabicPeriod"/>
  <p:tag name="ANSWERTEXT" val="Ligand&#10;Antagonist &#10;Agonist&#10;Down-regulator"/>
  <p:tag name="OLDNUMANSWERS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515C768F8A44B75865782FC9AD2F401"/>
  <p:tag name="SLIDEID" val="2515C768F8A44B75865782FC9AD2F40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receptors lead to slower, more varied effects?"/>
  <p:tag name="ANSWERSALIAS" val="Ligand-gated ion channel (ionotropic)|smicln|7-helix (G-protein linked - metabotropic)|smicln|Transporters|smicln|excitatory"/>
  <p:tag name="VALUES" val="No Value|smicln|No Value|smicln|No Value|smicln|No Val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03"/>
  <p:tag name="FONTSIZE" val="32"/>
  <p:tag name="BULLETTYPE" val="ppBulletArabicPeriod"/>
  <p:tag name="ANSWERTEXT" val="Ligand-gated ion channel (ionotropic)&#10;7-helix (G-protein linked - metabotropic)&#10;Transporters&#10;excitatory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D58AD4C39774FF1899710F0BC9B5BD0"/>
  <p:tag name="SLIDEID" val="3D58AD4C39774FF1899710F0BC9B5BD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part of the brain helps us inhibit inappropriate behaviors and plan ahead?"/>
  <p:tag name="ANSWERSALIAS" val="The cerebellum|smicln|The medulla|smicln|The pleasure pathway|smicln|The frontal lobes"/>
  <p:tag name="VALUES" val="No Value|smicln|No Value|smicln|No Value|smicln|No Val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5"/>
  <p:tag name="FONTSIZE" val="32"/>
  <p:tag name="BULLETTYPE" val="ppBulletArabicPeriod"/>
  <p:tag name="ANSWERTEXT" val="The cerebellum&#10;The medulla&#10;The pleasure pathway&#10;The frontal lobes"/>
  <p:tag name="OLDNUMANSWERS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7519B47DC294F65B170F4652837696A"/>
  <p:tag name="SLIDEID" val="87519B47DC294F65B170F4652837696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route of administration is the hardest to combat in case of overdose?"/>
  <p:tag name="ANSWERSALIAS" val="Oral|smicln|IV injection|smicln|IM injection|smicln|Mucous membranes|smicln|Both 3 and 4"/>
  <p:tag name="VALUES" val="No Value|smicln|No Value|smicln|No Value|smicln|No Value|smicln|No Val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0"/>
  <p:tag name="FONTSIZE" val="32"/>
  <p:tag name="BULLETTYPE" val="ppBulletArabicPeriod"/>
  <p:tag name="ANSWERTEXT" val="Oral&#10;IV injection&#10;IM injection&#10;Mucous membranes&#10;Both 3 and 4"/>
  <p:tag name="OLDNUMANSWERS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4D0AC0CBC1149ECA85C2CF65D33320F"/>
  <p:tag name="SLIDEID" val="64D0AC0CBC1149ECA85C2CF65D33320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true?"/>
  <p:tag name="ANSWERSALIAS" val="Metabolic tolerance accounts for most tolerance|smicln|Functional tolerance occurs at the level of the liver|smicln|Metabolic tolerance occurs at the level of the liver|smicln|Functional tolerance occurs at the cellular level|smicln|Both 3 and 4"/>
  <p:tag name="VALUES" val="No Value|smicln|No Value|smicln|No Value|smicln|No Value|smicln|No Val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217"/>
  <p:tag name="FONTSIZE" val="24"/>
  <p:tag name="BULLETTYPE" val="ppBulletArabicPeriod"/>
  <p:tag name="ANSWERTEXT" val="Metabolic tolerance accounts for most tolerance&#10;Functional tolerance occurs at the level of the liver&#10;Metabolic tolerance occurs at the level of the liver&#10;Functional tolerance occurs at the cellular level&#10;Both 3 and 4"/>
  <p:tag name="OLDNUMANSWERS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8A03217EB2041E8AC21DF6E23B6BF9B"/>
  <p:tag name="SLIDEID" val="58A03217EB2041E8AC21DF6E23B6BF9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at can explain why going into the same context where drug taking used to occur leads to strong cravings?"/>
  <p:tag name="ANSWERSALIAS" val="Metabolic tolerance|smicln|Functional tolerance|smicln|Conditioned tolerance|smicln|Social tolerance"/>
  <p:tag name="VALUES" val="No Value|smicln|No Value|smicln|No Value|smicln|No Val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79"/>
  <p:tag name="FONTSIZE" val="32"/>
  <p:tag name="BULLETTYPE" val="ppBulletArabicPeriod"/>
  <p:tag name="ANSWERTEXT" val="Metabolic tolerance&#10;Functional tolerance&#10;Conditioned tolerance&#10;Social tolerance"/>
  <p:tag name="OLDNUMANSWERS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A747630540744789CAEF5D96F1076C6"/>
  <p:tag name="SLIDEID" val="5A747630540744789CAEF5D96F1076C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distinction between legal and illegal drugs is based on mostly?"/>
  <p:tag name="ANSWERSALIAS" val="Tradition|smicln|Religion|smicln|Societal views|smicln|Safety of the drugs"/>
  <p:tag name="VALUES" val="No Value|smicln|No Value|smicln|No Value|smicln|No Val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56D632AB706421D8CE25ECA33C01C62"/>
  <p:tag name="SLIDEID" val="156D632AB706421D8CE25ECA33C01C6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at drug sometimes leads to sensitization?"/>
  <p:tag name="ANSWERSALIAS" val="Cocaine|smicln|Alcohol|smicln|Morphine|smicln|None of the above"/>
  <p:tag name="VALUES" val="No Value|smicln|No Value|smicln|No Value|smicln|No Val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2"/>
  <p:tag name="FONTSIZE" val="32"/>
  <p:tag name="BULLETTYPE" val="ppBulletArabicPeriod"/>
  <p:tag name="ANSWERTEXT" val="Cocaine&#10;Alcohol&#10;Morphine&#10;None of the above"/>
  <p:tag name="OLDNUMANSWERS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571B8E45EDD4EB695E07358159B9EAC"/>
  <p:tag name="SLIDEID" val="6571B8E45EDD4EB695E07358159B9EA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statement is true?"/>
  <p:tag name="ANSWERSALIAS" val="Physical dependence almost always leads to addiction|smicln|Psychological dependence almost never leads to addiction|smicln|Both physical and psychological dependence must be present for addiction|smicln|None of the above is true"/>
  <p:tag name="VALUES" val="No Value|smicln|No Value|smicln|No Value|smicln|No Val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208"/>
  <p:tag name="FONTSIZE" val="24"/>
  <p:tag name="BULLETTYPE" val="ppBulletArabicPeriod"/>
  <p:tag name="ANSWERTEXT" val="Physical dependence almost always leads to addiction&#10;Psychological dependence almost never leads to addiction&#10;Both physical and psychological dependence must be present for addiction&#10;None of the above is true"/>
  <p:tag name="OLDNUMANSWERS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342036CE5454214A866A246FFD1374F"/>
  <p:tag name="SLIDEID" val="6342036CE5454214A866A246FFD1374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part of the pleasure pathway that is activated by addictive drugs starts in the _____ and projects to the______."/>
  <p:tag name="ANSWERSALIAS" val="Ventral tegmental area; midbrain|smicln|Medulla; Nucleus Accumbens|smicln|Ventral tegmental area; Nuclelus Accumbens|smicln|Forebrain; Substantia nigra"/>
  <p:tag name="VALUES" val="No Value|smicln|No Value|smicln|No Value|smicln|No Val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30"/>
  <p:tag name="FONTSIZE" val="28"/>
  <p:tag name="BULLETTYPE" val="ppBulletArabicPeriod"/>
  <p:tag name="ANSWERTEXT" val="Ventral tegmental area; midbrain&#10;Medulla; Nucleus Accumbens&#10;Ventral tegmental area; Nuclelus Accumbens&#10;Forebrain; Substantia nigra"/>
  <p:tag name="OLDNUMANSWERS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C36DCAEBCED473FBF4B559542C7DC1B"/>
  <p:tag name="SLIDEID" val="FC36DCAEBCED473FBF4B559542C7DC1B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Dopamine is released in the pleasure pathway mostly when"/>
  <p:tag name="ANSWERSALIAS" val="A substantial portion of the drug reaches the brain|smicln|The habitual user is anticipating the drug effects|smicln|The neurons are stimulated|smicln|None of the above"/>
  <p:tag name="VALUES" val="No Value|smicln|No Value|smicln|No Value|smicln|No Val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47"/>
  <p:tag name="FONTSIZE" val="24"/>
  <p:tag name="BULLETTYPE" val="ppBulletArabicPeriod"/>
  <p:tag name="ANSWERTEXT" val="A substantial portion of the drug reaches the brain&#10;The habitual user is anticipating the drug effects&#10;The neurons are stimulated&#10;None of the above"/>
  <p:tag name="OLDNUMANSWERS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F41D1262DC84B20A5C58F833B07BCDF"/>
  <p:tag name="SLIDEID" val="EF41D1262DC84B20A5C58F833B07BCD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lcohol is most commonly classified as a __________"/>
  <p:tag name="ANSWERSALIAS" val="Stimulant|smicln|Depressant|smicln|Hallucinogen|smicln|Cannabis"/>
  <p:tag name="VALUES" val="No Value|smicln|No Value|smicln|No Value|smicln|No Val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42"/>
  <p:tag name="FONTSIZE" val="32"/>
  <p:tag name="BULLETTYPE" val="ppBulletArabicPeriod"/>
  <p:tag name="ANSWERTEXT" val="Stimulant&#10;Depressant&#10;Hallucinogen&#10;Cannabis"/>
  <p:tag name="OLDNUMANSWERS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E00F2ED4E9C47B4A2C69FFBF0E024FE"/>
  <p:tag name="SLIDEID" val="5E00F2ED4E9C47B4A2C69FFBF0E024FE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or both alcohol and heroin, what can cause death?"/>
  <p:tag name="ANSWERSALIAS" val="Tachycardia|smicln|Increased body temperature|smicln|Suppression of breathing|smicln|blackouts"/>
  <p:tag name="VALUES" val="No Value|smicln|No Value|smicln|No Value|smicln|No Val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3"/>
  <p:tag name="FONTSIZE" val="32"/>
  <p:tag name="BULLETTYPE" val="ppBulletArabicPeriod"/>
  <p:tag name="ANSWERTEXT" val="Tachycardia&#10;Increased body temperature&#10;Suppression of breathing&#10;blackout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9A03EA4719D742EE99106D7463F7BB62"/>
  <p:tag name="SLIDEID" val="9A03EA4719D742EE99106D7463F7BB6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lcohol is a GABA ______ and a glutamate _________"/>
  <p:tag name="ANSWERSALIAS" val="Agonist; antagonist|smicln|Antagonist; agonist|smicln|Receptor blocker, ligand|smicln|None of the above"/>
  <p:tag name="VALUES" val="No Value|smicln|No Value|smicln|No Value|smicln|No Val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53"/>
  <p:tag name="FONTSIZE" val="32"/>
  <p:tag name="BULLETTYPE" val="ppBulletArabicPeriod"/>
  <p:tag name="ANSWERTEXT" val="Tradition&#10;Religion&#10;Societal views&#10;Safety of the drug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82"/>
  <p:tag name="FONTSIZE" val="32"/>
  <p:tag name="BULLETTYPE" val="ppBulletArabicPeriod"/>
  <p:tag name="ANSWERTEXT" val="Agonist; antagonist&#10;Antagonist; agonist&#10;Receptor blocker, ligand&#10;None of the above"/>
  <p:tag name="OLDNUMANSWERS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C36E8BF3D51438EBD218CAC45711A51"/>
  <p:tag name="SLIDEID" val="FC36E8BF3D51438EBD218CAC45711A5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at receptor is alcohol thought to act at?"/>
  <p:tag name="ANSWERSALIAS" val="The GABA subtype A receptor|smicln|A benzodiazepine receptor|smicln|Glutamate NMDA receptors|smicln|All of the above|smicln|None of the above"/>
  <p:tag name="VALUES" val="No Value|smicln|No Value|smicln|No Value|smicln|No Value|smicln|No Val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13"/>
  <p:tag name="FONTSIZE" val="32"/>
  <p:tag name="BULLETTYPE" val="ppBulletArabicPeriod"/>
  <p:tag name="ANSWERTEXT" val="The GABA subtype A receptor&#10;A benzodiazepine receptor&#10;Glutamate NMDA receptors&#10;All of the above&#10;None of the above"/>
  <p:tag name="OLDNUMANSWERS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39075678BA94B3A9AB3EAC8794F0E01"/>
  <p:tag name="SLIDEID" val="E39075678BA94B3A9AB3EAC8794F0E0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or both alcohol and heroin"/>
  <p:tag name="ANSWERSALIAS" val="Little tolerance develops|smicln|Withdrawal is life-threatening|smicln|A heavy user can develop substantial tolerance|smicln|They stimulate neurons"/>
  <p:tag name="VALUES" val="No Value|smicln|No Value|smicln|No Value|smicln|No Val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26"/>
  <p:tag name="FONTSIZE" val="32"/>
  <p:tag name="BULLETTYPE" val="ppBulletArabicPeriod"/>
  <p:tag name="ANSWERTEXT" val="Little tolerance develops&#10;Withdrawal is life-threatening&#10;A heavy user can develop substantial tolerance&#10;They stimulate neurons"/>
  <p:tag name="OLDNUMANSWERS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BCE5FF79FBD477293876D1E8A62D3F9"/>
  <p:tag name="SLIDEID" val="4BCE5FF79FBD477293876D1E8A62D3F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drugs can be used to treat alcoholism?"/>
  <p:tag name="ANSWERSALIAS" val="Disulfiram|smicln|Naltrexone|smicln|Acamprosate|smicln|All of the above|smicln|None of the above"/>
  <p:tag name="VALUES" val="No Value|smicln|No Value|smicln|No Value|smicln|No Value|smicln|No Val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68"/>
  <p:tag name="FONTSIZE" val="32"/>
  <p:tag name="BULLETTYPE" val="ppBulletArabicPeriod"/>
  <p:tag name="ANSWERTEXT" val="Disulfiram&#10;Naltrexone&#10;Acamprosate&#10;All of the above&#10;None of the above"/>
  <p:tag name="OLDNUMANSWERS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242B8137154961A6ED73B3949FB164"/>
  <p:tag name="SLIDEID" val="A6242B8137154961A6ED73B3949FB16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ccording to text authors, what is/are the true gateway drug(s)?"/>
  <p:tag name="ANSWERSALIAS" val="Marijuana |smicln|Cocaine and heroin|smicln|Alcohol and tobacco|smicln|LSD"/>
  <p:tag name="VALUES" val="No Value|smicln|No Value|smicln|No Value|smicln|No Val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8364C36DCAF41E79FCE937ECA1F270C"/>
  <p:tag name="SLIDEID" val="E8364C36DCAF41E79FCE937ECA1F270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of the following is NOT true of Wernicke-Korsakoff’s syndrome?"/>
  <p:tag name="ANSWERSALIAS" val="It leads to a loss of brain tissue|smicln|It can lead to death if untreated|smicln|It is caused by alcoholism|smicln|It is caused by a thiamine deficiency"/>
  <p:tag name="VALUES" val="No Value|smicln|No Value|smicln|No Value|smicln|No Val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133"/>
  <p:tag name="FONTSIZE" val="32"/>
  <p:tag name="BULLETTYPE" val="ppBulletArabicPeriod"/>
  <p:tag name="ANSWERTEXT" val="It leads to a loss of brain tissue&#10;It can lead to death if untreated&#10;It is caused by alcoholism&#10;It is caused by a thiamine deficiency"/>
  <p:tag name="OLDNUMANSWERS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87F3C54A6384BFBADB645A3A6428EB6"/>
  <p:tag name="SLIDEID" val="187F3C54A6384BFBADB645A3A6428EB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commonly taken drug Diazepam is also known as Valium.  Valium is the"/>
  <p:tag name="ANSWERSALIAS" val="Chemical name|smicln|Generic name|smicln|Brand name|smicln|Trade name|smicln|3 and 4"/>
  <p:tag name="VALUES" val="No Value|smicln|No Value|smicln|No Value|smicln|No Value|smicln|No Val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56"/>
  <p:tag name="FONTSIZE" val="32"/>
  <p:tag name="BULLETTYPE" val="ppBulletArabicPeriod"/>
  <p:tag name="ANSWERTEXT" val="Chemical name&#10;Generic name&#10;Brand name&#10;Trade name&#10;3 and 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CF0EBB6E08643C59211CC7519D389C2"/>
  <p:tag name="SLIDEID" val="ECF0EBB6E08643C59211CC7519D389C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medulla is found in the "/>
  <p:tag name="ANSWERSALIAS" val="Forebrain|smicln|Midbrain|smicln|Hindbrain"/>
  <p:tag name="VALUES" val="No Value|smicln|No Value|smicln|No Val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28"/>
  <p:tag name="FONTSIZE" val="32"/>
  <p:tag name="BULLETTYPE" val="ppBulletArabicPeriod"/>
  <p:tag name="ANSWERTEXT" val="Forebrain&#10;Midbrain&#10;Hindbrain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C50DAD0EA9344D491A28CEAA70C9BC9"/>
  <p:tag name="SLIDEID" val="CC50DAD0EA9344D491A28CEAA70C9BC9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ANSWERSALIAS" val="Interneurons|smicln|Motor neurons|smicln|Sensory neurons"/>
  <p:tag name="VALUES" val="No Value|smicln|No Value|smicln|No Value"/>
  <p:tag name="QUESTIONALIAS" val="Which neurons send information from areas outside the CNS to the CN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42"/>
  <p:tag name="FONTSIZE" val="32"/>
  <p:tag name="BULLETTYPE" val="ppBulletArabicPeriod"/>
  <p:tag name="ANSWERTEXT" val="Interneurons&#10;Motor neurons&#10;Sensory neuron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A6516B532B24269B9D9225F0F155D03"/>
  <p:tag name="SLIDEID" val="BA6516B532B24269B9D9225F0F155D03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Addiction is characterized by"/>
  <p:tag name="ANSWERSALIAS" val="Craving, Abuse, Tolerance|smicln|Preoccupation, compulsion, relapse|smicln|Physical dependence, legal ramifications, and attempts to cut down"/>
  <p:tag name="VALUES" val="No Value|smicln|No Value|smicln|No Val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7"/>
  <p:tag name="FONTSIZE" val="32"/>
  <p:tag name="BULLETTYPE" val="ppBulletArabicPeriod"/>
  <p:tag name="ANSWERTEXT" val="Craving, Abuse, Tolerance&#10;Preoccupation, compulsion, relapse&#10;Physical dependence, legal ramifications, and attempts to cut dow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96CEE76D975478AB29BED7447454721"/>
  <p:tag name="SLIDEID" val="C96CEE76D975478AB29BED744745472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routes of administration are most addictive?"/>
  <p:tag name="ANSWERSALIAS" val="IV and IM|smicln|IV and SC|smicln|IV and inhalation|smicln|Intranasal and inhalation"/>
  <p:tag name="VALUES" val="No Value|smicln|No Value|smicln|No Value|smicln|No Val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3"/>
  <p:tag name="FONTSIZE" val="32"/>
  <p:tag name="BULLETTYPE" val="ppBulletArabicPeriod"/>
  <p:tag name="ANSWERTEXT" val="IV and IM&#10;IV and SC&#10;IV and inhalation&#10;Intranasal and inhalati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ADA89C143474569B90FD9E697377A80"/>
  <p:tag name="SLIDEID" val="5ADA89C143474569B90FD9E697377A8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Build up of this leads to the “flushing response” in some Asian individuals"/>
  <p:tag name="ANSWERSALIAS" val="Acetic acid|smicln|Aldehyde dehydrogenase|smicln|Acetaldehyde|smicln|Alcohol dehydrogenase"/>
  <p:tag name="VALUES" val="No Value|smicln|No Value|smicln|No Value|smicln|No Val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TEXTLENGTH" val="53"/>
  <p:tag name="FONTSIZE" val="32"/>
  <p:tag name="BULLETTYPE" val="ppBulletArabicPeriod"/>
  <p:tag name="ANSWERTEXT" val="Marijuana &#10;Cocaine and heroin&#10;Alcohol and tobacco&#10;LSD"/>
  <p:tag name="OLDNUMANSWERS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69"/>
  <p:tag name="FONTSIZE" val="32"/>
  <p:tag name="BULLETTYPE" val="ppBulletArabicPeriod"/>
  <p:tag name="ANSWERTEXT" val="Acetic acid&#10;Aldehyde dehydrogenase&#10;Acetaldehyde&#10;Alcohol dehydrogenas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D0940EA23184165A1D0CA64E48E2E82"/>
  <p:tag name="SLIDEID" val="AD0940EA23184165A1D0CA64E48E2E8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he average person can metabolize 2 drinks per hour"/>
  <p:tag name="ANSWERSALIAS" val="True|smicln|False"/>
  <p:tag name="VALUES" val="No Value|smicln|No Val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378D48C599D4DFBB3FB5475BC0FDDBF"/>
  <p:tag name="SLIDEID" val="8378D48C599D4DFBB3FB5475BC0FDDB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Delirium Tremens refer to what stage(s) of alcohol withdrawal"/>
  <p:tag name="ANSWERSALIAS" val="1|smicln|2|smicln|1 and 2|smicln|3|smicln|3 and 4"/>
  <p:tag name="VALUES" val="No Value|smicln|No Value|smicln|No Value|smicln|No Value|smicln|No Val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21"/>
  <p:tag name="FONTSIZE" val="32"/>
  <p:tag name="BULLETTYPE" val="ppBulletArabicPeriod"/>
  <p:tag name="ANSWERTEXT" val="1&#10;2&#10;1 and 2&#10;3&#10;3 and 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D93A5C85652C46AEA9C90B1EA87BB8C1"/>
  <p:tag name="SLIDEID" val="D93A5C85652C46AEA9C90B1EA87BB8C1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model is currently the most accepted, at least with respect to alcoholism treatment"/>
  <p:tag name="ANSWERSALIAS" val="The Disease model|smicln|The Moral model|smicln|The Relapse model"/>
  <p:tag name="VALUES" val="No Value|smicln|No Value|smicln|No Val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1"/>
  <p:tag name="FONTSIZE" val="32"/>
  <p:tag name="BULLETTYPE" val="ppBulletArabicPeriod"/>
  <p:tag name="ANSWERTEXT" val="The Disease model&#10;The Moral model&#10;The Relapse mode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1BD25AE57E2D48659734AF5959936EEC"/>
  <p:tag name="SLIDEID" val="1BD25AE57E2D48659734AF5959936EE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Which statement is true?"/>
  <p:tag name="ANSWERSALIAS" val="GABA is the most common excitatory NT|smicln|Glutamate is the most common excitatory NT|smicln|NMDA is the most common inhibitory NT|smicln|Glutamate is the most common inhibitory NT"/>
  <p:tag name="VALUES" val="No Value|smicln|No Value|smicln|No Value|smicln|No Val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738</Words>
  <Application>Microsoft Office PowerPoint</Application>
  <PresentationFormat>On-screen Show (4:3)</PresentationFormat>
  <Paragraphs>148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Office Theme</vt:lpstr>
      <vt:lpstr>Chart</vt:lpstr>
      <vt:lpstr>Review for test 1</vt:lpstr>
      <vt:lpstr>1. The distinction between legal and illegal drugs is NOT based on _____?</vt:lpstr>
      <vt:lpstr>2. What is/are the true gateway drug(s)?</vt:lpstr>
      <vt:lpstr>3. Which statement is true?</vt:lpstr>
      <vt:lpstr>4. Cocaine acts as a(n) _______ by blocking the reuptake of dopamine</vt:lpstr>
      <vt:lpstr>5. Which receptors lead to slower, more varied effects?</vt:lpstr>
      <vt:lpstr>6. Which part of the brain helps us inhibit inappropriate behaviors and plan ahead?</vt:lpstr>
      <vt:lpstr>7. Which route of administration is the hardest to combat in the case of overdose?</vt:lpstr>
      <vt:lpstr>8. Which of the following is true?</vt:lpstr>
      <vt:lpstr>9. What can explain why going into the same context where drug taking used to occur leads to strong cravings?</vt:lpstr>
      <vt:lpstr>10. What drug is most likely to lead to sensitization?</vt:lpstr>
      <vt:lpstr>11. Which statement is true?</vt:lpstr>
      <vt:lpstr>12. The part of the pleasure pathway that is activated by addictive drugs starts in the _____ and projects to the______.</vt:lpstr>
      <vt:lpstr>13. Dopamine is released in the pleasure pathway mostly when</vt:lpstr>
      <vt:lpstr>14. Alcohol is most commonly classified as a __________</vt:lpstr>
      <vt:lpstr>15. For alcohol, what usually causes death?</vt:lpstr>
      <vt:lpstr>16. Alcohol is a GABA ______ and a glutamate _________</vt:lpstr>
      <vt:lpstr>17. What receptor is alcohol thought to act at?</vt:lpstr>
      <vt:lpstr>18. For alcohol</vt:lpstr>
      <vt:lpstr>19. Which of the following drugs can be used to treat alcoholism?</vt:lpstr>
      <vt:lpstr>20. Which of the following is NOT true of Wernicke-Korsakoff’s syndrome?</vt:lpstr>
      <vt:lpstr>21. The commonly taken drug diazepam is also known as Valium.  Valium is the</vt:lpstr>
      <vt:lpstr>22. The ventral tegmental area is found in the </vt:lpstr>
      <vt:lpstr>23. Which part of the neuron receives signals from other neurons?</vt:lpstr>
      <vt:lpstr>24. How many DSM criteria for AUD are required for a diagnosis of moderate AUD?</vt:lpstr>
      <vt:lpstr>25. Which routes of administration are most addictive?</vt:lpstr>
      <vt:lpstr>26. Build up of this leads to the “flushing response” in some Asian individuals</vt:lpstr>
      <vt:lpstr>27. The average person can metabolize 2 drinks per hour</vt:lpstr>
      <vt:lpstr>28. Delirium Tremens refer to what stage(s) of alcohol withdrawal</vt:lpstr>
      <vt:lpstr>29. Which theories of addiction are currently the most accepted?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for test 1</dc:title>
  <dc:creator>Trench, Lynne S.</dc:creator>
  <cp:lastModifiedBy>Trench, Lynne S.</cp:lastModifiedBy>
  <cp:revision>22</cp:revision>
  <dcterms:created xsi:type="dcterms:W3CDTF">2012-09-18T16:56:37Z</dcterms:created>
  <dcterms:modified xsi:type="dcterms:W3CDTF">2020-02-19T18:44:37Z</dcterms:modified>
</cp:coreProperties>
</file>