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11.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handoutMasterIdLst>
    <p:handoutMasterId r:id="rId52"/>
  </p:handoutMasterIdLst>
  <p:sldIdLst>
    <p:sldId id="290" r:id="rId2"/>
    <p:sldId id="358" r:id="rId3"/>
    <p:sldId id="360" r:id="rId4"/>
    <p:sldId id="361" r:id="rId5"/>
    <p:sldId id="362" r:id="rId6"/>
    <p:sldId id="365" r:id="rId7"/>
    <p:sldId id="676" r:id="rId8"/>
    <p:sldId id="645" r:id="rId9"/>
    <p:sldId id="635" r:id="rId10"/>
    <p:sldId id="274" r:id="rId11"/>
    <p:sldId id="663" r:id="rId12"/>
    <p:sldId id="664" r:id="rId13"/>
    <p:sldId id="665" r:id="rId14"/>
    <p:sldId id="666" r:id="rId15"/>
    <p:sldId id="667" r:id="rId16"/>
    <p:sldId id="671" r:id="rId17"/>
    <p:sldId id="673" r:id="rId18"/>
    <p:sldId id="674" r:id="rId19"/>
    <p:sldId id="668" r:id="rId20"/>
    <p:sldId id="669" r:id="rId21"/>
    <p:sldId id="672" r:id="rId22"/>
    <p:sldId id="681" r:id="rId23"/>
    <p:sldId id="682" r:id="rId24"/>
    <p:sldId id="683" r:id="rId25"/>
    <p:sldId id="677" r:id="rId26"/>
    <p:sldId id="678" r:id="rId27"/>
    <p:sldId id="679" r:id="rId28"/>
    <p:sldId id="684" r:id="rId29"/>
    <p:sldId id="680" r:id="rId30"/>
    <p:sldId id="685" r:id="rId31"/>
    <p:sldId id="686" r:id="rId32"/>
    <p:sldId id="688" r:id="rId33"/>
    <p:sldId id="689" r:id="rId34"/>
    <p:sldId id="690" r:id="rId35"/>
    <p:sldId id="692" r:id="rId36"/>
    <p:sldId id="694" r:id="rId37"/>
    <p:sldId id="695" r:id="rId38"/>
    <p:sldId id="696" r:id="rId39"/>
    <p:sldId id="372" r:id="rId40"/>
    <p:sldId id="698" r:id="rId41"/>
    <p:sldId id="699" r:id="rId42"/>
    <p:sldId id="700" r:id="rId43"/>
    <p:sldId id="651" r:id="rId44"/>
    <p:sldId id="652" r:id="rId45"/>
    <p:sldId id="691" r:id="rId46"/>
    <p:sldId id="693" r:id="rId47"/>
    <p:sldId id="701" r:id="rId48"/>
    <p:sldId id="397" r:id="rId49"/>
    <p:sldId id="687"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72969" autoAdjust="0"/>
  </p:normalViewPr>
  <p:slideViewPr>
    <p:cSldViewPr snapToGrid="0">
      <p:cViewPr varScale="1">
        <p:scale>
          <a:sx n="47" d="100"/>
          <a:sy n="47" d="100"/>
        </p:scale>
        <p:origin x="186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DA098A2-5879-D878-C9BC-556C363A4F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7CAF803-EF82-5313-7BFB-AA1836D9DC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EA6ADE-3E3C-4217-8B80-7358E4F7621E}" type="datetimeFigureOut">
              <a:rPr lang="en-US" smtClean="0"/>
              <a:t>9/14/2022</a:t>
            </a:fld>
            <a:endParaRPr lang="en-US"/>
          </a:p>
        </p:txBody>
      </p:sp>
      <p:sp>
        <p:nvSpPr>
          <p:cNvPr id="4" name="Footer Placeholder 3">
            <a:extLst>
              <a:ext uri="{FF2B5EF4-FFF2-40B4-BE49-F238E27FC236}">
                <a16:creationId xmlns:a16="http://schemas.microsoft.com/office/drawing/2014/main" id="{7408D4EB-9196-BFA0-3217-D396BBF1E23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FAXEL</a:t>
            </a:r>
          </a:p>
        </p:txBody>
      </p:sp>
      <p:sp>
        <p:nvSpPr>
          <p:cNvPr id="5" name="Slide Number Placeholder 4">
            <a:extLst>
              <a:ext uri="{FF2B5EF4-FFF2-40B4-BE49-F238E27FC236}">
                <a16:creationId xmlns:a16="http://schemas.microsoft.com/office/drawing/2014/main" id="{2312AD93-70D3-4FA1-EDB3-662E1BED354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EB9E13A-F8DB-4A09-AAF9-01EA417B5454}" type="slidenum">
              <a:rPr lang="en-US" smtClean="0"/>
              <a:t>‹#›</a:t>
            </a:fld>
            <a:endParaRPr lang="en-US"/>
          </a:p>
        </p:txBody>
      </p:sp>
    </p:spTree>
    <p:extLst>
      <p:ext uri="{BB962C8B-B14F-4D97-AF65-F5344CB8AC3E}">
        <p14:creationId xmlns:p14="http://schemas.microsoft.com/office/powerpoint/2010/main" val="2615294202"/>
      </p:ext>
    </p:extLst>
  </p:cSld>
  <p:clrMap bg1="lt1" tx1="dk1" bg2="lt2" tx2="dk2" accent1="accent1" accent2="accent2" accent3="accent3" accent4="accent4" accent5="accent5" accent6="accent6" hlink="hlink" folHlink="folHlink"/>
  <p:hf hd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0.146"/>
    </inkml:context>
    <inkml:brush xml:id="br0">
      <inkml:brushProperty name="width" value="0.05" units="cm"/>
      <inkml:brushProperty name="height" value="0.05" units="cm"/>
    </inkml:brush>
  </inkml:definitions>
  <inkml:trace contextRef="#ctx0" brushRef="#br0">0 1 24575,'1'7'0,"0"1"0,0-1 0,1 1 0,-1-1 0,2 0 0,-1 1 0,1-1 0,7 12 0,2 7 0,277 688 0,-273-672 0,40 105 0,29 74 0,66 153 0,-120-282 0,-4 1 0,18 112 0,-12 174 0,-22-204 0,-8-123 0,4 36 0,20 110 0,-17-153 0,-1 4 0,3 0 0,1-2 0,30 69 0,-20-72 0,33 47 0,-19-32 0,-26-38 0,-1 1 0,0 0 0,11 43 0,-13-37 0,24 53 0,4-12 0,59 83 0,-62-100 0,-23-35 0,0-1 0,1 0 0,1-1 0,0 0 0,1 0 0,19 15 0,-5-11 0,1-1 0,46 21 0,-43-24 0,-1 2 0,34 25 0,-21-9 0,-4-2 0,83 50 0,-65-51 0,1-2 0,2-4 0,0-1 0,1-4 0,67 13 0,-122-31 0,106 24 0,-95-21 0,-1 2 0,0 0 0,0 1 0,25 15 0,-10-4 0,1-1 0,1-2 0,0-1 0,1-1 0,47 10 0,63 20 0,21 6 0,-130-39 0,68 32 0,-71-28 0,0-1 0,55 15 0,-67-24 0,0 2 0,-1 1 0,0 0 0,0 1 0,-1 1 0,0 1 0,0 0 0,21 18 0,-10-9 0,1-1 0,0-1 0,1-2 0,41 14 0,-63-25 0,0 0 0,0 1 0,-1-1 0,0 2 0,0-1 0,0 1 0,-1 0 0,0 1 0,0 0 0,0 0 0,-1 1 0,0-1 0,5 11 0,-3-5 0,-1 1 0,-1 0 0,0 0 0,-1 1 0,-1 0 0,0 0 0,3 24 0,11 59 0,-10-61 0,6 73 0,-12 348 0,-4-225 0,4-130 0,-5 120 0,2-214 0,0-1 0,0 0 0,-1 1 0,0-1 0,-1 0 0,1 0 0,-2-1 0,1 1 0,-1-1 0,0 1 0,-1-1 0,0 0 0,0-1 0,0 1 0,-1-1 0,0 0 0,0 0 0,-13 9 0,-1-3 0,0-1 0,0-1 0,-1-1 0,0-1 0,-38 10 0,33-9 0,0 2 0,-25 13 0,-22 9 0,61-27 0,0 0 0,0 1 0,1 0 0,0 1 0,1 1 0,-17 16 0,-2 1 0,-37 32 0,-85 66 0,135-112 0,0 2 0,0 0 0,1 1 0,1 1 0,1 0 0,0 0 0,1 2 0,-13 25 0,-103 156 0,120-183 0,0 1 0,2 1 0,0-1 0,1 1 0,-6 32 0,5-20 0,-1 16 0,1 1 0,1 55 0,3-52 0,-11 76 0,-8 66 0,17-133 0,2-45 0,0 0 0,-1-1 0,0 1 0,-1-1 0,-1 1 0,0-1 0,-1-1 0,-7 13 0,-2-1 0,0-1 0,-1-1 0,-21 21 0,23-27 0,1 1 0,1 1 0,0 0 0,1 1 0,-15 37 0,16-28 0,0 0 0,2 1 0,-8 51 0,9-14 0,3-22 0,-3-1 0,-18 69 0,-8 31 0,2-8 0,25-121 0,0-1 0,-1 0 0,0 0 0,-1 0 0,-1-1 0,0 0 0,-12 13 0,-27 38 0,11-3 0,19-28 0,-2 0 0,-28 33 0,-37 25 0,51-56 0,2 2 0,-34 47 0,-59 84 0,106-141 0,0 0 0,2 2 0,-19 42 0,-32 97 0,65-158 0,-173 514-350,63-175 162,90-275 188,3 2 0,-17 122 0,6 130 538,29 836-538,4-582 0,-2 985 0,-12-1411 0,10-134 0,1-9 0,0 0 0,1 0 0,0 0 0,1 0 0,1 0 0,4 18 0,3-1 0,17 36 0,-13-32 0,9 38 314,-17-54-734,0 1 1,0-1-1,15 29 0,-1-17-6406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888"/>
    </inkml:context>
    <inkml:brush xml:id="br0">
      <inkml:brushProperty name="width" value="0.05" units="cm"/>
      <inkml:brushProperty name="height" value="0.05" units="cm"/>
    </inkml:brush>
  </inkml:definitions>
  <inkml:trace contextRef="#ctx0" brushRef="#br0">1 0 24575,'0'0'-8191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0.876"/>
    </inkml:context>
    <inkml:brush xml:id="br0">
      <inkml:brushProperty name="width" value="0.05" units="cm"/>
      <inkml:brushProperty name="height" value="0.05" units="cm"/>
    </inkml:brush>
  </inkml:definitions>
  <inkml:trace contextRef="#ctx0" brushRef="#br0">0 1 24575,'0'0'-8191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277"/>
    </inkml:context>
    <inkml:brush xml:id="br0">
      <inkml:brushProperty name="width" value="0.05" units="cm"/>
      <inkml:brushProperty name="height" value="0.05" units="cm"/>
    </inkml:brush>
  </inkml:definitions>
  <inkml:trace contextRef="#ctx0" brushRef="#br0">0 1 24575,'0'0'-8191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677"/>
    </inkml:context>
    <inkml:brush xml:id="br0">
      <inkml:brushProperty name="width" value="0.05" units="cm"/>
      <inkml:brushProperty name="height" value="0.05" units="cm"/>
    </inkml:brush>
  </inkml:definitions>
  <inkml:trace contextRef="#ctx0" brushRef="#br0">0 1 24575,'0'0'-8191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2.528"/>
    </inkml:context>
    <inkml:brush xml:id="br0">
      <inkml:brushProperty name="width" value="0.05" units="cm"/>
      <inkml:brushProperty name="height" value="0.05" units="cm"/>
    </inkml:brush>
  </inkml:definitions>
  <inkml:trace contextRef="#ctx0" brushRef="#br0">0 0 24575,'0'0'-8191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0.146"/>
    </inkml:context>
    <inkml:brush xml:id="br0">
      <inkml:brushProperty name="width" value="0.05" units="cm"/>
      <inkml:brushProperty name="height" value="0.05" units="cm"/>
    </inkml:brush>
  </inkml:definitions>
  <inkml:trace contextRef="#ctx0" brushRef="#br0">0 1 24575,'1'7'0,"0"1"0,0-1 0,1 1 0,-1-1 0,2 0 0,-1 1 0,1-1 0,7 12 0,2 7 0,277 688 0,-273-672 0,40 105 0,29 74 0,66 153 0,-120-282 0,-4 1 0,18 112 0,-12 174 0,-22-204 0,-8-123 0,4 36 0,20 110 0,-17-153 0,-1 4 0,3 0 0,1-2 0,30 69 0,-20-72 0,33 47 0,-19-32 0,-26-38 0,-1 1 0,0 0 0,11 43 0,-13-37 0,24 53 0,4-12 0,59 83 0,-62-100 0,-23-35 0,0-1 0,1 0 0,1-1 0,0 0 0,1 0 0,19 15 0,-5-11 0,1-1 0,46 21 0,-43-24 0,-1 2 0,34 25 0,-21-9 0,-4-2 0,83 50 0,-65-51 0,1-2 0,2-4 0,0-1 0,1-4 0,67 13 0,-122-31 0,106 24 0,-95-21 0,-1 2 0,0 0 0,0 1 0,25 15 0,-10-4 0,1-1 0,1-2 0,0-1 0,1-1 0,47 10 0,63 20 0,21 6 0,-130-39 0,68 32 0,-71-28 0,0-1 0,55 15 0,-67-24 0,0 2 0,-1 1 0,0 0 0,0 1 0,-1 1 0,0 1 0,0 0 0,21 18 0,-10-9 0,1-1 0,0-1 0,1-2 0,41 14 0,-63-25 0,0 0 0,0 1 0,-1-1 0,0 2 0,0-1 0,0 1 0,-1 0 0,0 1 0,0 0 0,0 0 0,-1 1 0,0-1 0,5 11 0,-3-5 0,-1 1 0,-1 0 0,0 0 0,-1 1 0,-1 0 0,0 0 0,3 24 0,11 59 0,-10-61 0,6 73 0,-12 348 0,-4-225 0,4-130 0,-5 120 0,2-214 0,0-1 0,0 0 0,-1 1 0,0-1 0,-1 0 0,1 0 0,-2-1 0,1 1 0,-1-1 0,0 1 0,-1-1 0,0 0 0,0-1 0,0 1 0,-1-1 0,0 0 0,0 0 0,-13 9 0,-1-3 0,0-1 0,0-1 0,-1-1 0,0-1 0,-38 10 0,33-9 0,0 2 0,-25 13 0,-22 9 0,61-27 0,0 0 0,0 1 0,1 0 0,0 1 0,1 1 0,-17 16 0,-2 1 0,-37 32 0,-85 66 0,135-112 0,0 2 0,0 0 0,1 1 0,1 1 0,1 0 0,0 0 0,1 2 0,-13 25 0,-103 156 0,120-183 0,0 1 0,2 1 0,0-1 0,1 1 0,-6 32 0,5-20 0,-1 16 0,1 1 0,1 55 0,3-52 0,-11 76 0,-8 66 0,17-133 0,2-45 0,0 0 0,-1-1 0,0 1 0,-1-1 0,-1 1 0,0-1 0,-1-1 0,-7 13 0,-2-1 0,0-1 0,-1-1 0,-21 21 0,23-27 0,1 1 0,1 1 0,0 0 0,1 1 0,-15 37 0,16-28 0,0 0 0,2 1 0,-8 51 0,9-14 0,3-22 0,-3-1 0,-18 69 0,-8 31 0,2-8 0,25-121 0,0-1 0,-1 0 0,0 0 0,-1 0 0,-1-1 0,0 0 0,-12 13 0,-27 38 0,11-3 0,19-28 0,-2 0 0,-28 33 0,-37 25 0,51-56 0,2 2 0,-34 47 0,-59 84 0,106-141 0,0 0 0,2 2 0,-19 42 0,-32 97 0,65-158 0,-173 514-350,63-175 162,90-275 188,3 2 0,-17 122 0,6 130 538,29 836-538,4-582 0,-2 985 0,-12-1411 0,10-134 0,1-9 0,0 0 0,1 0 0,0 0 0,1 0 0,1 0 0,4 18 0,3-1 0,17 36 0,-13-32 0,9 38 314,-17-54-734,0 1 1,0-1-1,15 29 0,-1-17-6406</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138"/>
    </inkml:context>
    <inkml:brush xml:id="br0">
      <inkml:brushProperty name="width" value="0.05" units="cm"/>
      <inkml:brushProperty name="height" value="0.05" units="cm"/>
    </inkml:brush>
  </inkml:definitions>
  <inkml:trace contextRef="#ctx0" brushRef="#br0">0 0 24575,'0'0'-8191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888"/>
    </inkml:context>
    <inkml:brush xml:id="br0">
      <inkml:brushProperty name="width" value="0.05" units="cm"/>
      <inkml:brushProperty name="height" value="0.05" units="cm"/>
    </inkml:brush>
  </inkml:definitions>
  <inkml:trace contextRef="#ctx0" brushRef="#br0">1 0 24575,'0'0'-8191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0.876"/>
    </inkml:context>
    <inkml:brush xml:id="br0">
      <inkml:brushProperty name="width" value="0.05" units="cm"/>
      <inkml:brushProperty name="height" value="0.05" units="cm"/>
    </inkml:brush>
  </inkml:definitions>
  <inkml:trace contextRef="#ctx0" brushRef="#br0">0 1 24575,'0'0'-8191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277"/>
    </inkml:context>
    <inkml:brush xml:id="br0">
      <inkml:brushProperty name="width" value="0.05" units="cm"/>
      <inkml:brushProperty name="height" value="0.05" units="cm"/>
    </inkml:brush>
  </inkml:definitions>
  <inkml:trace contextRef="#ctx0" brushRef="#br0">0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138"/>
    </inkml:context>
    <inkml:brush xml:id="br0">
      <inkml:brushProperty name="width" value="0.05" units="cm"/>
      <inkml:brushProperty name="height" value="0.05" units="cm"/>
    </inkml:brush>
  </inkml:definitions>
  <inkml:trace contextRef="#ctx0" brushRef="#br0">0 0 24575,'0'0'-8191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677"/>
    </inkml:context>
    <inkml:brush xml:id="br0">
      <inkml:brushProperty name="width" value="0.05" units="cm"/>
      <inkml:brushProperty name="height" value="0.05" units="cm"/>
    </inkml:brush>
  </inkml:definitions>
  <inkml:trace contextRef="#ctx0" brushRef="#br0">0 1 24575,'0'0'-8191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2.528"/>
    </inkml:context>
    <inkml:brush xml:id="br0">
      <inkml:brushProperty name="width" value="0.05" units="cm"/>
      <inkml:brushProperty name="height" value="0.05" units="cm"/>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888"/>
    </inkml:context>
    <inkml:brush xml:id="br0">
      <inkml:brushProperty name="width" value="0.05" units="cm"/>
      <inkml:brushProperty name="height" value="0.05" units="cm"/>
    </inkml:brush>
  </inkml:definitions>
  <inkml:trace contextRef="#ctx0" brushRef="#br0">1 0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0.876"/>
    </inkml:context>
    <inkml:brush xml:id="br0">
      <inkml:brushProperty name="width" value="0.05" units="cm"/>
      <inkml:brushProperty name="height" value="0.05" units="cm"/>
    </inkml:brush>
  </inkml:definitions>
  <inkml:trace contextRef="#ctx0" brushRef="#br0">0 1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277"/>
    </inkml:context>
    <inkml:brush xml:id="br0">
      <inkml:brushProperty name="width" value="0.05" units="cm"/>
      <inkml:brushProperty name="height" value="0.05" units="cm"/>
    </inkml:brush>
  </inkml:definitions>
  <inkml:trace contextRef="#ctx0" brushRef="#br0">0 1 24575,'0'0'-8191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1.677"/>
    </inkml:context>
    <inkml:brush xml:id="br0">
      <inkml:brushProperty name="width" value="0.05" units="cm"/>
      <inkml:brushProperty name="height" value="0.05" units="cm"/>
    </inkml:brush>
  </inkml:definitions>
  <inkml:trace contextRef="#ctx0" brushRef="#br0">0 1 24575,'0'0'-8191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22.528"/>
    </inkml:context>
    <inkml:brush xml:id="br0">
      <inkml:brushProperty name="width" value="0.05" units="cm"/>
      <inkml:brushProperty name="height" value="0.05" units="cm"/>
    </inkml:brush>
  </inkml:definitions>
  <inkml:trace contextRef="#ctx0" brushRef="#br0">0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0.146"/>
    </inkml:context>
    <inkml:brush xml:id="br0">
      <inkml:brushProperty name="width" value="0.05" units="cm"/>
      <inkml:brushProperty name="height" value="0.05" units="cm"/>
    </inkml:brush>
  </inkml:definitions>
  <inkml:trace contextRef="#ctx0" brushRef="#br0">0 1 24575,'1'7'0,"0"1"0,0-1 0,1 1 0,-1-1 0,2 0 0,-1 1 0,1-1 0,7 12 0,2 7 0,277 688 0,-273-672 0,40 105 0,29 74 0,66 153 0,-120-282 0,-4 1 0,18 112 0,-12 174 0,-22-204 0,-8-123 0,4 36 0,20 110 0,-17-153 0,-1 4 0,3 0 0,1-2 0,30 69 0,-20-72 0,33 47 0,-19-32 0,-26-38 0,-1 1 0,0 0 0,11 43 0,-13-37 0,24 53 0,4-12 0,59 83 0,-62-100 0,-23-35 0,0-1 0,1 0 0,1-1 0,0 0 0,1 0 0,19 15 0,-5-11 0,1-1 0,46 21 0,-43-24 0,-1 2 0,34 25 0,-21-9 0,-4-2 0,83 50 0,-65-51 0,1-2 0,2-4 0,0-1 0,1-4 0,67 13 0,-122-31 0,106 24 0,-95-21 0,-1 2 0,0 0 0,0 1 0,25 15 0,-10-4 0,1-1 0,1-2 0,0-1 0,1-1 0,47 10 0,63 20 0,21 6 0,-130-39 0,68 32 0,-71-28 0,0-1 0,55 15 0,-67-24 0,0 2 0,-1 1 0,0 0 0,0 1 0,-1 1 0,0 1 0,0 0 0,21 18 0,-10-9 0,1-1 0,0-1 0,1-2 0,41 14 0,-63-25 0,0 0 0,0 1 0,-1-1 0,0 2 0,0-1 0,0 1 0,-1 0 0,0 1 0,0 0 0,0 0 0,-1 1 0,0-1 0,5 11 0,-3-5 0,-1 1 0,-1 0 0,0 0 0,-1 1 0,-1 0 0,0 0 0,3 24 0,11 59 0,-10-61 0,6 73 0,-12 348 0,-4-225 0,4-130 0,-5 120 0,2-214 0,0-1 0,0 0 0,-1 1 0,0-1 0,-1 0 0,1 0 0,-2-1 0,1 1 0,-1-1 0,0 1 0,-1-1 0,0 0 0,0-1 0,0 1 0,-1-1 0,0 0 0,0 0 0,-13 9 0,-1-3 0,0-1 0,0-1 0,-1-1 0,0-1 0,-38 10 0,33-9 0,0 2 0,-25 13 0,-22 9 0,61-27 0,0 0 0,0 1 0,1 0 0,0 1 0,1 1 0,-17 16 0,-2 1 0,-37 32 0,-85 66 0,135-112 0,0 2 0,0 0 0,1 1 0,1 1 0,1 0 0,0 0 0,1 2 0,-13 25 0,-103 156 0,120-183 0,0 1 0,2 1 0,0-1 0,1 1 0,-6 32 0,5-20 0,-1 16 0,1 1 0,1 55 0,3-52 0,-11 76 0,-8 66 0,17-133 0,2-45 0,0 0 0,-1-1 0,0 1 0,-1-1 0,-1 1 0,0-1 0,-1-1 0,-7 13 0,-2-1 0,0-1 0,-1-1 0,-21 21 0,23-27 0,1 1 0,1 1 0,0 0 0,1 1 0,-15 37 0,16-28 0,0 0 0,2 1 0,-8 51 0,9-14 0,3-22 0,-3-1 0,-18 69 0,-8 31 0,2-8 0,25-121 0,0-1 0,-1 0 0,0 0 0,-1 0 0,-1-1 0,0 0 0,-12 13 0,-27 38 0,11-3 0,19-28 0,-2 0 0,-28 33 0,-37 25 0,51-56 0,2 2 0,-34 47 0,-59 84 0,106-141 0,0 0 0,2 2 0,-19 42 0,-32 97 0,65-158 0,-173 514-350,63-175 162,90-275 188,3 2 0,-17 122 0,6 130 538,29 836-538,4-582 0,-2 985 0,-12-1411 0,10-134 0,1-9 0,0 0 0,1 0 0,0 0 0,1 0 0,1 0 0,4 18 0,3-1 0,17 36 0,-13-32 0,9 38 314,-17-54-734,0 1 1,0-1-1,15 29 0,-1-17-6406</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13T16:32:19.138"/>
    </inkml:context>
    <inkml:brush xml:id="br0">
      <inkml:brushProperty name="width" value="0.05" units="cm"/>
      <inkml:brushProperty name="height" value="0.05" units="cm"/>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6DB043-6CE3-4CB2-B6FE-873FE67297B5}" type="datetimeFigureOut">
              <a:rPr lang="en-US" smtClean="0"/>
              <a:t>9/14/2022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FAXEL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FB341-B4B1-4B36-8913-94DF83C8C93F}" type="slidenum">
              <a:rPr lang="en-US" smtClean="0"/>
              <a:t>‹#›</a:t>
            </a:fld>
            <a:endParaRPr lang="en-US"/>
          </a:p>
        </p:txBody>
      </p:sp>
    </p:spTree>
    <p:extLst>
      <p:ext uri="{BB962C8B-B14F-4D97-AF65-F5344CB8AC3E}">
        <p14:creationId xmlns:p14="http://schemas.microsoft.com/office/powerpoint/2010/main" val="191107075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Spleen </a:t>
            </a:r>
          </a:p>
        </p:txBody>
      </p:sp>
      <p:sp>
        <p:nvSpPr>
          <p:cNvPr id="4" name="Slide Number Placeholder 3"/>
          <p:cNvSpPr>
            <a:spLocks noGrp="1"/>
          </p:cNvSpPr>
          <p:nvPr>
            <p:ph type="sldNum" sz="quarter" idx="5"/>
          </p:nvPr>
        </p:nvSpPr>
        <p:spPr/>
        <p:txBody>
          <a:bodyPr/>
          <a:lstStyle/>
          <a:p>
            <a:fld id="{4FDCDC4B-377E-4238-AF18-4C0F29CDA647}" type="slidenum">
              <a:rPr lang="en-US" smtClean="0"/>
              <a:t>1</a:t>
            </a:fld>
            <a:endParaRPr lang="en-US"/>
          </a:p>
        </p:txBody>
      </p:sp>
      <p:sp>
        <p:nvSpPr>
          <p:cNvPr id="5" name="Footer Placeholder 4">
            <a:extLst>
              <a:ext uri="{FF2B5EF4-FFF2-40B4-BE49-F238E27FC236}">
                <a16:creationId xmlns:a16="http://schemas.microsoft.com/office/drawing/2014/main" id="{853E0711-B933-C247-5E26-81B6592EC82A}"/>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1334408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2 types of cells exist?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10</a:t>
            </a:fld>
            <a:endParaRPr lang="en-US"/>
          </a:p>
        </p:txBody>
      </p:sp>
    </p:spTree>
    <p:extLst>
      <p:ext uri="{BB962C8B-B14F-4D97-AF65-F5344CB8AC3E}">
        <p14:creationId xmlns:p14="http://schemas.microsoft.com/office/powerpoint/2010/main" val="4278647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sure if Archaea more closely related to bac or </a:t>
            </a:r>
            <a:r>
              <a:rPr lang="en-US" dirty="0" err="1"/>
              <a:t>eu</a:t>
            </a:r>
            <a:r>
              <a:rPr lang="en-US" dirty="0"/>
              <a: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12</a:t>
            </a:fld>
            <a:endParaRPr lang="en-US"/>
          </a:p>
        </p:txBody>
      </p:sp>
    </p:spTree>
    <p:extLst>
      <p:ext uri="{BB962C8B-B14F-4D97-AF65-F5344CB8AC3E}">
        <p14:creationId xmlns:p14="http://schemas.microsoft.com/office/powerpoint/2010/main" val="515018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stripes were formed by layer after layer of cyanobacteria, which formed mounds over time. Stromatolites still exist today on the coasts of places like Australia.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13</a:t>
            </a:fld>
            <a:endParaRPr lang="en-US"/>
          </a:p>
        </p:txBody>
      </p:sp>
    </p:spTree>
    <p:extLst>
      <p:ext uri="{BB962C8B-B14F-4D97-AF65-F5344CB8AC3E}">
        <p14:creationId xmlns:p14="http://schemas.microsoft.com/office/powerpoint/2010/main" val="896250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have fossilized RNA.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14</a:t>
            </a:fld>
            <a:endParaRPr lang="en-US"/>
          </a:p>
        </p:txBody>
      </p:sp>
    </p:spTree>
    <p:extLst>
      <p:ext uri="{BB962C8B-B14F-4D97-AF65-F5344CB8AC3E}">
        <p14:creationId xmlns:p14="http://schemas.microsoft.com/office/powerpoint/2010/main" val="2681988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archaebacteria include halophiles (microorganisms that may inhabit extremely salty environments), methanogens (microorganisms that produce methane), and thermophiles (microorganisms that can thrive extremely hot environments).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16</a:t>
            </a:fld>
            <a:endParaRPr lang="en-US"/>
          </a:p>
        </p:txBody>
      </p:sp>
    </p:spTree>
    <p:extLst>
      <p:ext uri="{BB962C8B-B14F-4D97-AF65-F5344CB8AC3E}">
        <p14:creationId xmlns:p14="http://schemas.microsoft.com/office/powerpoint/2010/main" val="4053303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colony/culture consists of millions of bacteria. </a:t>
            </a:r>
            <a:r>
              <a:rPr lang="en-US" dirty="0" err="1"/>
              <a:t>Yersina</a:t>
            </a:r>
            <a:r>
              <a:rPr lang="en-US" dirty="0"/>
              <a:t> pestis, Black Death. Cholera, syphilis, chlamydia, Salmonella, Escherichia coli, but not all bacteria is pathogenic.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18</a:t>
            </a:fld>
            <a:endParaRPr lang="en-US"/>
          </a:p>
        </p:txBody>
      </p:sp>
    </p:spTree>
    <p:extLst>
      <p:ext uri="{BB962C8B-B14F-4D97-AF65-F5344CB8AC3E}">
        <p14:creationId xmlns:p14="http://schemas.microsoft.com/office/powerpoint/2010/main" val="3228316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https://www.ncbi.nlm.nih.gov/books/NBK9841/</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19</a:t>
            </a:fld>
            <a:endParaRPr lang="en-US"/>
          </a:p>
        </p:txBody>
      </p:sp>
    </p:spTree>
    <p:extLst>
      <p:ext uri="{BB962C8B-B14F-4D97-AF65-F5344CB8AC3E}">
        <p14:creationId xmlns:p14="http://schemas.microsoft.com/office/powerpoint/2010/main" val="2856975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https://stock.adobe.com/images/geologic-timeline-scale-vector-illustration-labeled-earth-history-scheme/290062764</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20</a:t>
            </a:fld>
            <a:endParaRPr lang="en-US"/>
          </a:p>
        </p:txBody>
      </p:sp>
    </p:spTree>
    <p:extLst>
      <p:ext uri="{BB962C8B-B14F-4D97-AF65-F5344CB8AC3E}">
        <p14:creationId xmlns:p14="http://schemas.microsoft.com/office/powerpoint/2010/main" val="3536178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Natural hot springs, salt, heat, pressure loving, no pathogenic ones discovered so far. They were only discovered in the 1970s.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21</a:t>
            </a:fld>
            <a:endParaRPr lang="en-US"/>
          </a:p>
        </p:txBody>
      </p:sp>
    </p:spTree>
    <p:extLst>
      <p:ext uri="{BB962C8B-B14F-4D97-AF65-F5344CB8AC3E}">
        <p14:creationId xmlns:p14="http://schemas.microsoft.com/office/powerpoint/2010/main" val="2650112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26</a:t>
            </a:fld>
            <a:endParaRPr lang="en-US"/>
          </a:p>
        </p:txBody>
      </p:sp>
      <p:sp>
        <p:nvSpPr>
          <p:cNvPr id="5" name="Footer Placeholder 4">
            <a:extLst>
              <a:ext uri="{FF2B5EF4-FFF2-40B4-BE49-F238E27FC236}">
                <a16:creationId xmlns:a16="http://schemas.microsoft.com/office/drawing/2014/main" id="{FA1C1C9E-D8A3-2AE3-91FF-E1BE31805101}"/>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1265328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Individual living being</a:t>
            </a:r>
          </a:p>
        </p:txBody>
      </p:sp>
      <p:sp>
        <p:nvSpPr>
          <p:cNvPr id="4" name="Slide Number Placeholder 3"/>
          <p:cNvSpPr>
            <a:spLocks noGrp="1"/>
          </p:cNvSpPr>
          <p:nvPr>
            <p:ph type="sldNum" sz="quarter" idx="5"/>
          </p:nvPr>
        </p:nvSpPr>
        <p:spPr/>
        <p:txBody>
          <a:bodyPr/>
          <a:lstStyle/>
          <a:p>
            <a:fld id="{4FDCDC4B-377E-4238-AF18-4C0F29CDA647}" type="slidenum">
              <a:rPr lang="en-US" smtClean="0"/>
              <a:t>2</a:t>
            </a:fld>
            <a:endParaRPr lang="en-US"/>
          </a:p>
        </p:txBody>
      </p:sp>
    </p:spTree>
    <p:extLst>
      <p:ext uri="{BB962C8B-B14F-4D97-AF65-F5344CB8AC3E}">
        <p14:creationId xmlns:p14="http://schemas.microsoft.com/office/powerpoint/2010/main" val="3983973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27</a:t>
            </a:fld>
            <a:endParaRPr lang="en-US"/>
          </a:p>
        </p:txBody>
      </p:sp>
      <p:sp>
        <p:nvSpPr>
          <p:cNvPr id="5" name="Footer Placeholder 4">
            <a:extLst>
              <a:ext uri="{FF2B5EF4-FFF2-40B4-BE49-F238E27FC236}">
                <a16:creationId xmlns:a16="http://schemas.microsoft.com/office/drawing/2014/main" id="{FA1C1C9E-D8A3-2AE3-91FF-E1BE31805101}"/>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1024935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28</a:t>
            </a:fld>
            <a:endParaRPr lang="en-US"/>
          </a:p>
        </p:txBody>
      </p:sp>
    </p:spTree>
    <p:extLst>
      <p:ext uri="{BB962C8B-B14F-4D97-AF65-F5344CB8AC3E}">
        <p14:creationId xmlns:p14="http://schemas.microsoft.com/office/powerpoint/2010/main" val="1584895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rest of this lecture, we are focusing on multicellular eukaryotes.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29</a:t>
            </a:fld>
            <a:endParaRPr lang="en-US"/>
          </a:p>
        </p:txBody>
      </p:sp>
    </p:spTree>
    <p:extLst>
      <p:ext uri="{BB962C8B-B14F-4D97-AF65-F5344CB8AC3E}">
        <p14:creationId xmlns:p14="http://schemas.microsoft.com/office/powerpoint/2010/main" val="41956578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Cytoplasm and organelles.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99858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There is a lot of diversity of cells, round flat, square. The human cell with the biggest diameter is? Egg. It is difficult to completely accurately represent a cell. Size of a hair.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22559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on the outside. Plants need structure and a skeleton. Animals have a skeleton.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32</a:t>
            </a:fld>
            <a:endParaRPr lang="en-US"/>
          </a:p>
        </p:txBody>
      </p:sp>
    </p:spTree>
    <p:extLst>
      <p:ext uri="{BB962C8B-B14F-4D97-AF65-F5344CB8AC3E}">
        <p14:creationId xmlns:p14="http://schemas.microsoft.com/office/powerpoint/2010/main" val="2709586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permeability important?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33</a:t>
            </a:fld>
            <a:endParaRPr lang="en-US"/>
          </a:p>
        </p:txBody>
      </p:sp>
    </p:spTree>
    <p:extLst>
      <p:ext uri="{BB962C8B-B14F-4D97-AF65-F5344CB8AC3E}">
        <p14:creationId xmlns:p14="http://schemas.microsoft.com/office/powerpoint/2010/main" val="38785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saturated and one unsaturated fatty acid chain.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34</a:t>
            </a:fld>
            <a:endParaRPr lang="en-US"/>
          </a:p>
        </p:txBody>
      </p:sp>
    </p:spTree>
    <p:extLst>
      <p:ext uri="{BB962C8B-B14F-4D97-AF65-F5344CB8AC3E}">
        <p14:creationId xmlns:p14="http://schemas.microsoft.com/office/powerpoint/2010/main" val="8147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to the most important part of the cell. Cell usually depicted with circle inside. This is the nucleus.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35</a:t>
            </a:fld>
            <a:endParaRPr lang="en-US"/>
          </a:p>
        </p:txBody>
      </p:sp>
    </p:spTree>
    <p:extLst>
      <p:ext uri="{BB962C8B-B14F-4D97-AF65-F5344CB8AC3E}">
        <p14:creationId xmlns:p14="http://schemas.microsoft.com/office/powerpoint/2010/main" val="25906568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cytoplasm. Plant and animal cells. Contains cell’s DNA contained in chromosomes. All cells in your body have the same DNA. Your complete DNA code. It is a lot of info, and to fit it in such a small area, it is wound very tight. The nucleus is not opaque. It has small holes. The DNA needs to communicate with the rest of the cell.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36</a:t>
            </a:fld>
            <a:endParaRPr lang="en-US"/>
          </a:p>
        </p:txBody>
      </p:sp>
    </p:spTree>
    <p:extLst>
      <p:ext uri="{BB962C8B-B14F-4D97-AF65-F5344CB8AC3E}">
        <p14:creationId xmlns:p14="http://schemas.microsoft.com/office/powerpoint/2010/main" val="3960290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 of organs that work together to perform vital body function</a:t>
            </a:r>
          </a:p>
        </p:txBody>
      </p:sp>
      <p:sp>
        <p:nvSpPr>
          <p:cNvPr id="4" name="Slide Number Placeholder 3"/>
          <p:cNvSpPr>
            <a:spLocks noGrp="1"/>
          </p:cNvSpPr>
          <p:nvPr>
            <p:ph type="sldNum" sz="quarter" idx="5"/>
          </p:nvPr>
        </p:nvSpPr>
        <p:spPr/>
        <p:txBody>
          <a:bodyPr/>
          <a:lstStyle/>
          <a:p>
            <a:fld id="{4FDCDC4B-377E-4238-AF18-4C0F29CDA647}" type="slidenum">
              <a:rPr lang="en-US" smtClean="0"/>
              <a:t>3</a:t>
            </a:fld>
            <a:endParaRPr lang="en-US"/>
          </a:p>
        </p:txBody>
      </p:sp>
    </p:spTree>
    <p:extLst>
      <p:ext uri="{BB962C8B-B14F-4D97-AF65-F5344CB8AC3E}">
        <p14:creationId xmlns:p14="http://schemas.microsoft.com/office/powerpoint/2010/main" val="12509556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not only fits the DNA into the cell, but protects it. If DNA is damaged, the mutation can lead to major consequences. </a:t>
            </a:r>
          </a:p>
        </p:txBody>
      </p:sp>
      <p:sp>
        <p:nvSpPr>
          <p:cNvPr id="4" name="Footer Placeholder 3"/>
          <p:cNvSpPr>
            <a:spLocks noGrp="1"/>
          </p:cNvSpPr>
          <p:nvPr>
            <p:ph type="ftr" sz="quarter" idx="4"/>
          </p:nvPr>
        </p:nvSpPr>
        <p:spPr/>
        <p:txBody>
          <a:bodyPr/>
          <a:lstStyle/>
          <a:p>
            <a:r>
              <a:rPr lang="en-US"/>
              <a:t>FAXEL</a:t>
            </a:r>
          </a:p>
        </p:txBody>
      </p:sp>
      <p:sp>
        <p:nvSpPr>
          <p:cNvPr id="5" name="Slide Number Placeholder 4"/>
          <p:cNvSpPr>
            <a:spLocks noGrp="1"/>
          </p:cNvSpPr>
          <p:nvPr>
            <p:ph type="sldNum" sz="quarter" idx="5"/>
          </p:nvPr>
        </p:nvSpPr>
        <p:spPr/>
        <p:txBody>
          <a:bodyPr/>
          <a:lstStyle/>
          <a:p>
            <a:fld id="{13FFB341-B4B1-4B36-8913-94DF83C8C93F}" type="slidenum">
              <a:rPr lang="en-US" smtClean="0"/>
              <a:t>38</a:t>
            </a:fld>
            <a:endParaRPr lang="en-US"/>
          </a:p>
        </p:txBody>
      </p:sp>
    </p:spTree>
    <p:extLst>
      <p:ext uri="{BB962C8B-B14F-4D97-AF65-F5344CB8AC3E}">
        <p14:creationId xmlns:p14="http://schemas.microsoft.com/office/powerpoint/2010/main" val="33297170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1960s,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613938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1960s,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17552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Only need a few genes at a time.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292203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This copy’s info contained is used to synthesize a protein.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54322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Couldn’t they have named this something easier? Some ribosomes are bound to endoplasmic reticulum, some aren’t. </a:t>
            </a:r>
          </a:p>
        </p:txBody>
      </p:sp>
      <p:sp>
        <p:nvSpPr>
          <p:cNvPr id="4" name="Slide Number Placeholder 3"/>
          <p:cNvSpPr>
            <a:spLocks noGrp="1"/>
          </p:cNvSpPr>
          <p:nvPr>
            <p:ph type="sldNum" sz="quarter" idx="5"/>
          </p:nvPr>
        </p:nvSpPr>
        <p:spPr/>
        <p:txBody>
          <a:bodyPr/>
          <a:lstStyle/>
          <a:p>
            <a:fld id="{4FDCDC4B-377E-4238-AF18-4C0F29CDA647}" type="slidenum">
              <a:rPr lang="en-US" smtClean="0"/>
              <a:t>43</a:t>
            </a:fld>
            <a:endParaRPr lang="en-US"/>
          </a:p>
        </p:txBody>
      </p:sp>
      <p:sp>
        <p:nvSpPr>
          <p:cNvPr id="5" name="Footer Placeholder 4">
            <a:extLst>
              <a:ext uri="{FF2B5EF4-FFF2-40B4-BE49-F238E27FC236}">
                <a16:creationId xmlns:a16="http://schemas.microsoft.com/office/drawing/2014/main" id="{24B6ADC2-447E-98EB-1C5F-50FE0F18A78B}"/>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4349510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44</a:t>
            </a:fld>
            <a:endParaRPr lang="en-US"/>
          </a:p>
        </p:txBody>
      </p:sp>
      <p:sp>
        <p:nvSpPr>
          <p:cNvPr id="5" name="Footer Placeholder 4">
            <a:extLst>
              <a:ext uri="{FF2B5EF4-FFF2-40B4-BE49-F238E27FC236}">
                <a16:creationId xmlns:a16="http://schemas.microsoft.com/office/drawing/2014/main" id="{BE4DEE92-7461-B2F5-A2C7-94B3677A6A94}"/>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3783580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make more cells? How do they die? Changes to genes are called genetic mutations. These can lead to cancer, birth defects, and more. How do stem cells regenerate cells? </a:t>
            </a:r>
          </a:p>
        </p:txBody>
      </p:sp>
      <p:sp>
        <p:nvSpPr>
          <p:cNvPr id="4" name="Slide Number Placeholder 3"/>
          <p:cNvSpPr>
            <a:spLocks noGrp="1"/>
          </p:cNvSpPr>
          <p:nvPr>
            <p:ph type="sldNum" sz="quarter" idx="5"/>
          </p:nvPr>
        </p:nvSpPr>
        <p:spPr/>
        <p:txBody>
          <a:bodyPr/>
          <a:lstStyle/>
          <a:p>
            <a:fld id="{4FDCDC4B-377E-4238-AF18-4C0F29CDA647}" type="slidenum">
              <a:rPr lang="en-US" smtClean="0"/>
              <a:t>45</a:t>
            </a:fld>
            <a:endParaRPr lang="en-US"/>
          </a:p>
        </p:txBody>
      </p:sp>
      <p:sp>
        <p:nvSpPr>
          <p:cNvPr id="5" name="Footer Placeholder 4">
            <a:extLst>
              <a:ext uri="{FF2B5EF4-FFF2-40B4-BE49-F238E27FC236}">
                <a16:creationId xmlns:a16="http://schemas.microsoft.com/office/drawing/2014/main" id="{BE4DEE92-7461-B2F5-A2C7-94B3677A6A94}"/>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3114057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make more cells? How do they die? Changes to genes are called genetic mutations. These can lead to cancer, birth defects, and more. How do stem cells regenerate cells? </a:t>
            </a:r>
          </a:p>
        </p:txBody>
      </p:sp>
      <p:sp>
        <p:nvSpPr>
          <p:cNvPr id="4" name="Slide Number Placeholder 3"/>
          <p:cNvSpPr>
            <a:spLocks noGrp="1"/>
          </p:cNvSpPr>
          <p:nvPr>
            <p:ph type="sldNum" sz="quarter" idx="5"/>
          </p:nvPr>
        </p:nvSpPr>
        <p:spPr/>
        <p:txBody>
          <a:bodyPr/>
          <a:lstStyle/>
          <a:p>
            <a:fld id="{4FDCDC4B-377E-4238-AF18-4C0F29CDA647}" type="slidenum">
              <a:rPr lang="en-US" smtClean="0"/>
              <a:t>46</a:t>
            </a:fld>
            <a:endParaRPr lang="en-US"/>
          </a:p>
        </p:txBody>
      </p:sp>
      <p:sp>
        <p:nvSpPr>
          <p:cNvPr id="5" name="Footer Placeholder 4">
            <a:extLst>
              <a:ext uri="{FF2B5EF4-FFF2-40B4-BE49-F238E27FC236}">
                <a16:creationId xmlns:a16="http://schemas.microsoft.com/office/drawing/2014/main" id="{BE4DEE92-7461-B2F5-A2C7-94B3677A6A94}"/>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24977719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make more cells? How do they die? Changes to genes are called genetic mutations. These can lead to cancer, birth defects, and more. How do stem cells regenerate cells? </a:t>
            </a:r>
          </a:p>
        </p:txBody>
      </p:sp>
      <p:sp>
        <p:nvSpPr>
          <p:cNvPr id="4" name="Slide Number Placeholder 3"/>
          <p:cNvSpPr>
            <a:spLocks noGrp="1"/>
          </p:cNvSpPr>
          <p:nvPr>
            <p:ph type="sldNum" sz="quarter" idx="5"/>
          </p:nvPr>
        </p:nvSpPr>
        <p:spPr/>
        <p:txBody>
          <a:bodyPr/>
          <a:lstStyle/>
          <a:p>
            <a:fld id="{4FDCDC4B-377E-4238-AF18-4C0F29CDA647}" type="slidenum">
              <a:rPr lang="en-US" smtClean="0"/>
              <a:t>47</a:t>
            </a:fld>
            <a:endParaRPr lang="en-US"/>
          </a:p>
        </p:txBody>
      </p:sp>
      <p:sp>
        <p:nvSpPr>
          <p:cNvPr id="5" name="Footer Placeholder 4">
            <a:extLst>
              <a:ext uri="{FF2B5EF4-FFF2-40B4-BE49-F238E27FC236}">
                <a16:creationId xmlns:a16="http://schemas.microsoft.com/office/drawing/2014/main" id="{BE4DEE92-7461-B2F5-A2C7-94B3677A6A94}"/>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592094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Cardiac tissue (muscle cells)</a:t>
            </a:r>
          </a:p>
        </p:txBody>
      </p:sp>
      <p:sp>
        <p:nvSpPr>
          <p:cNvPr id="4" name="Slide Number Placeholder 3"/>
          <p:cNvSpPr>
            <a:spLocks noGrp="1"/>
          </p:cNvSpPr>
          <p:nvPr>
            <p:ph type="sldNum" sz="quarter" idx="5"/>
          </p:nvPr>
        </p:nvSpPr>
        <p:spPr/>
        <p:txBody>
          <a:bodyPr/>
          <a:lstStyle/>
          <a:p>
            <a:fld id="{4FDCDC4B-377E-4238-AF18-4C0F29CDA647}" type="slidenum">
              <a:rPr lang="en-US" smtClean="0"/>
              <a:t>4</a:t>
            </a:fld>
            <a:endParaRPr lang="en-US"/>
          </a:p>
        </p:txBody>
      </p:sp>
    </p:spTree>
    <p:extLst>
      <p:ext uri="{BB962C8B-B14F-4D97-AF65-F5344CB8AC3E}">
        <p14:creationId xmlns:p14="http://schemas.microsoft.com/office/powerpoint/2010/main" val="10113938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FB341-B4B1-4B36-8913-94DF83C8C93F}" type="slidenum">
              <a:rPr lang="en-US" smtClean="0"/>
              <a:t>48</a:t>
            </a:fld>
            <a:endParaRPr lang="en-US"/>
          </a:p>
        </p:txBody>
      </p:sp>
      <p:sp>
        <p:nvSpPr>
          <p:cNvPr id="5" name="Footer Placeholder 4">
            <a:extLst>
              <a:ext uri="{FF2B5EF4-FFF2-40B4-BE49-F238E27FC236}">
                <a16:creationId xmlns:a16="http://schemas.microsoft.com/office/drawing/2014/main" id="{F1724D84-1B09-ACAF-6F0D-647973949A35}"/>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2695315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FFB341-B4B1-4B36-8913-94DF83C8C93F}" type="slidenum">
              <a:rPr lang="en-US" smtClean="0"/>
              <a:t>49</a:t>
            </a:fld>
            <a:endParaRPr lang="en-US"/>
          </a:p>
        </p:txBody>
      </p:sp>
      <p:sp>
        <p:nvSpPr>
          <p:cNvPr id="5" name="Footer Placeholder 4">
            <a:extLst>
              <a:ext uri="{FF2B5EF4-FFF2-40B4-BE49-F238E27FC236}">
                <a16:creationId xmlns:a16="http://schemas.microsoft.com/office/drawing/2014/main" id="{F1724D84-1B09-ACAF-6F0D-647973949A35}"/>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1363074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living organisms are made of cells. Nothing smaller than a cell is capable of having all of life’s properties. Organisms can be made up of one of millions of cells.</a:t>
            </a:r>
          </a:p>
        </p:txBody>
      </p:sp>
      <p:sp>
        <p:nvSpPr>
          <p:cNvPr id="4" name="Slide Number Placeholder 3"/>
          <p:cNvSpPr>
            <a:spLocks noGrp="1"/>
          </p:cNvSpPr>
          <p:nvPr>
            <p:ph type="sldNum" sz="quarter" idx="5"/>
          </p:nvPr>
        </p:nvSpPr>
        <p:spPr/>
        <p:txBody>
          <a:bodyPr/>
          <a:lstStyle/>
          <a:p>
            <a:fld id="{4FDCDC4B-377E-4238-AF18-4C0F29CDA647}" type="slidenum">
              <a:rPr lang="en-US" smtClean="0"/>
              <a:t>5</a:t>
            </a:fld>
            <a:endParaRPr lang="en-US"/>
          </a:p>
        </p:txBody>
      </p:sp>
    </p:spTree>
    <p:extLst>
      <p:ext uri="{BB962C8B-B14F-4D97-AF65-F5344CB8AC3E}">
        <p14:creationId xmlns:p14="http://schemas.microsoft.com/office/powerpoint/2010/main" val="184755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 of a cell that performs a specific function. Nucleus, endoplasmic reticulum, </a:t>
            </a:r>
            <a:r>
              <a:rPr lang="en-US" dirty="0" err="1"/>
              <a:t>golgi</a:t>
            </a:r>
            <a:r>
              <a:rPr lang="en-US" dirty="0"/>
              <a:t> apparatus</a:t>
            </a:r>
          </a:p>
        </p:txBody>
      </p:sp>
      <p:sp>
        <p:nvSpPr>
          <p:cNvPr id="4" name="Slide Number Placeholder 3"/>
          <p:cNvSpPr>
            <a:spLocks noGrp="1"/>
          </p:cNvSpPr>
          <p:nvPr>
            <p:ph type="sldNum" sz="quarter" idx="5"/>
          </p:nvPr>
        </p:nvSpPr>
        <p:spPr/>
        <p:txBody>
          <a:bodyPr/>
          <a:lstStyle/>
          <a:p>
            <a:fld id="{4FDCDC4B-377E-4238-AF18-4C0F29CDA647}" type="slidenum">
              <a:rPr lang="en-US" smtClean="0"/>
              <a:t>6</a:t>
            </a:fld>
            <a:endParaRPr lang="en-US"/>
          </a:p>
        </p:txBody>
      </p:sp>
    </p:spTree>
    <p:extLst>
      <p:ext uri="{BB962C8B-B14F-4D97-AF65-F5344CB8AC3E}">
        <p14:creationId xmlns:p14="http://schemas.microsoft.com/office/powerpoint/2010/main" val="1014568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 of a cell that performs a specific function. Nucleus, endoplasmic reticulum, </a:t>
            </a:r>
            <a:r>
              <a:rPr lang="en-US" dirty="0" err="1"/>
              <a:t>golgi</a:t>
            </a:r>
            <a:r>
              <a:rPr lang="en-US" dirty="0"/>
              <a:t> apparatus</a:t>
            </a:r>
          </a:p>
        </p:txBody>
      </p:sp>
      <p:sp>
        <p:nvSpPr>
          <p:cNvPr id="4" name="Slide Number Placeholder 3"/>
          <p:cNvSpPr>
            <a:spLocks noGrp="1"/>
          </p:cNvSpPr>
          <p:nvPr>
            <p:ph type="sldNum" sz="quarter" idx="5"/>
          </p:nvPr>
        </p:nvSpPr>
        <p:spPr/>
        <p:txBody>
          <a:bodyPr/>
          <a:lstStyle/>
          <a:p>
            <a:fld id="{4FDCDC4B-377E-4238-AF18-4C0F29CDA647}" type="slidenum">
              <a:rPr lang="en-US" smtClean="0"/>
              <a:t>7</a:t>
            </a:fld>
            <a:endParaRPr lang="en-US"/>
          </a:p>
        </p:txBody>
      </p:sp>
    </p:spTree>
    <p:extLst>
      <p:ext uri="{BB962C8B-B14F-4D97-AF65-F5344CB8AC3E}">
        <p14:creationId xmlns:p14="http://schemas.microsoft.com/office/powerpoint/2010/main" val="290289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(from the Latin word </a:t>
            </a:r>
            <a:r>
              <a:rPr lang="en-US" sz="1200" dirty="0" err="1"/>
              <a:t>cellula</a:t>
            </a:r>
            <a:r>
              <a:rPr lang="en-US" sz="1200" dirty="0"/>
              <a:t> meaning 'small room') </a:t>
            </a:r>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8</a:t>
            </a:fld>
            <a:endParaRPr lang="en-US"/>
          </a:p>
        </p:txBody>
      </p:sp>
      <p:sp>
        <p:nvSpPr>
          <p:cNvPr id="5" name="Footer Placeholder 4">
            <a:extLst>
              <a:ext uri="{FF2B5EF4-FFF2-40B4-BE49-F238E27FC236}">
                <a16:creationId xmlns:a16="http://schemas.microsoft.com/office/drawing/2014/main" id="{EFDF8E1D-23C7-883E-5D7D-00E13975E27F}"/>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3568620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FDCDC4B-377E-4238-AF18-4C0F29CDA647}" type="slidenum">
              <a:rPr lang="en-US" smtClean="0"/>
              <a:t>9</a:t>
            </a:fld>
            <a:endParaRPr lang="en-US"/>
          </a:p>
        </p:txBody>
      </p:sp>
      <p:sp>
        <p:nvSpPr>
          <p:cNvPr id="5" name="Footer Placeholder 4">
            <a:extLst>
              <a:ext uri="{FF2B5EF4-FFF2-40B4-BE49-F238E27FC236}">
                <a16:creationId xmlns:a16="http://schemas.microsoft.com/office/drawing/2014/main" id="{FA1C1C9E-D8A3-2AE3-91FF-E1BE31805101}"/>
              </a:ext>
            </a:extLst>
          </p:cNvPr>
          <p:cNvSpPr>
            <a:spLocks noGrp="1"/>
          </p:cNvSpPr>
          <p:nvPr>
            <p:ph type="ftr" sz="quarter" idx="4"/>
          </p:nvPr>
        </p:nvSpPr>
        <p:spPr/>
        <p:txBody>
          <a:bodyPr/>
          <a:lstStyle/>
          <a:p>
            <a:r>
              <a:rPr lang="en-US"/>
              <a:t>FAXEL</a:t>
            </a:r>
          </a:p>
        </p:txBody>
      </p:sp>
    </p:spTree>
    <p:extLst>
      <p:ext uri="{BB962C8B-B14F-4D97-AF65-F5344CB8AC3E}">
        <p14:creationId xmlns:p14="http://schemas.microsoft.com/office/powerpoint/2010/main" val="3978299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E5A8C43-EBE2-430C-A84E-51DB444003E9}" type="datetime1">
              <a:rPr lang="en-US" smtClean="0"/>
              <a:t>9/14/2022</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1785622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F8852C-109F-4D43-8422-E676EA199228}" type="datetime1">
              <a:rPr lang="en-US" smtClean="0"/>
              <a:t>9/14/2022</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4234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755444E-08CA-4E3B-B350-432257FFB6CC}" type="datetime1">
              <a:rPr lang="en-US" smtClean="0"/>
              <a:t>9/14/2022</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776112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0" tIns="0" rIns="0" bIns="0" anchor="b"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6"/>
            <a:ext cx="8229600" cy="4467955"/>
          </a:xfrm>
        </p:spPr>
        <p:txBody>
          <a:bodyPr/>
          <a:lstStyle>
            <a:lvl1pPr indent="-255600">
              <a:defRPr sz="2400">
                <a:latin typeface="+mn-lt"/>
              </a:defRPr>
            </a:lvl1pPr>
            <a:lvl2pPr indent="-284400">
              <a:defRPr sz="2400">
                <a:latin typeface="+mn-lt"/>
              </a:defRPr>
            </a:lvl2pPr>
            <a:lvl3pPr indent="-230400">
              <a:defRPr sz="2400">
                <a:latin typeface="+mn-lt"/>
              </a:defRPr>
            </a:lvl3pPr>
            <a:lvl4pPr indent="-230400">
              <a:defRPr sz="2400">
                <a:latin typeface="+mn-lt"/>
              </a:defRPr>
            </a:lvl4pPr>
            <a:lvl5pPr indent="-230400">
              <a:defRPr sz="2400">
                <a:latin typeface="+mn-lt"/>
              </a:defRPr>
            </a:lvl5pPr>
          </a:lstStyle>
          <a:p>
            <a:pPr lvl="0"/>
            <a:r>
              <a:rPr lang="en-US" dirty="0"/>
              <a:t>Edit Master text styles</a:t>
            </a:r>
          </a:p>
          <a:p>
            <a:pPr lvl="1"/>
            <a:r>
              <a:rPr lang="en-US" dirty="0"/>
              <a:t> </a:t>
            </a:r>
          </a:p>
          <a:p>
            <a:pPr lvl="2"/>
            <a:r>
              <a:rPr lang="en-US" dirty="0"/>
              <a:t>  </a:t>
            </a:r>
          </a:p>
          <a:p>
            <a:pPr lvl="3"/>
            <a:r>
              <a:rPr lang="en-US" dirty="0"/>
              <a:t> </a:t>
            </a:r>
          </a:p>
          <a:p>
            <a:pPr lvl="4"/>
            <a:r>
              <a:rPr lang="en-US" dirty="0"/>
              <a:t> </a:t>
            </a:r>
          </a:p>
        </p:txBody>
      </p:sp>
    </p:spTree>
    <p:extLst>
      <p:ext uri="{BB962C8B-B14F-4D97-AF65-F5344CB8AC3E}">
        <p14:creationId xmlns:p14="http://schemas.microsoft.com/office/powerpoint/2010/main" val="1217313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BBB6B6-D23E-49E3-B617-C59EA0C9A49B}" type="datetime1">
              <a:rPr lang="en-US" smtClean="0"/>
              <a:t>9/14/2022</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56504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0E46D0-D153-4237-B370-1E7F12FB9929}" type="datetime1">
              <a:rPr lang="en-US" smtClean="0"/>
              <a:t>9/14/2022</a:t>
            </a:fld>
            <a:endParaRPr lang="en-US"/>
          </a:p>
        </p:txBody>
      </p:sp>
      <p:sp>
        <p:nvSpPr>
          <p:cNvPr id="5" name="Footer Placeholder 4"/>
          <p:cNvSpPr>
            <a:spLocks noGrp="1"/>
          </p:cNvSpPr>
          <p:nvPr>
            <p:ph type="ftr" sz="quarter" idx="11"/>
          </p:nvPr>
        </p:nvSpPr>
        <p:spPr/>
        <p:txBody>
          <a:bodyPr/>
          <a:lstStyle/>
          <a:p>
            <a:r>
              <a:rPr lang="en-US"/>
              <a:t>Faxel</a:t>
            </a:r>
          </a:p>
        </p:txBody>
      </p:sp>
      <p:sp>
        <p:nvSpPr>
          <p:cNvPr id="6" name="Slide Number Placeholder 5"/>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084744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AEE6252-8480-46C4-BD8F-5D4B68EA3E23}" type="datetime1">
              <a:rPr lang="en-US" smtClean="0"/>
              <a:t>9/14/2022</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25597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6E405D-5D63-45DD-98DE-8D516AEC03FB}" type="datetime1">
              <a:rPr lang="en-US" smtClean="0"/>
              <a:t>9/14/2022</a:t>
            </a:fld>
            <a:endParaRPr lang="en-US"/>
          </a:p>
        </p:txBody>
      </p:sp>
      <p:sp>
        <p:nvSpPr>
          <p:cNvPr id="8" name="Footer Placeholder 7"/>
          <p:cNvSpPr>
            <a:spLocks noGrp="1"/>
          </p:cNvSpPr>
          <p:nvPr>
            <p:ph type="ftr" sz="quarter" idx="11"/>
          </p:nvPr>
        </p:nvSpPr>
        <p:spPr/>
        <p:txBody>
          <a:bodyPr/>
          <a:lstStyle/>
          <a:p>
            <a:r>
              <a:rPr lang="en-US"/>
              <a:t>Faxel</a:t>
            </a:r>
          </a:p>
        </p:txBody>
      </p:sp>
      <p:sp>
        <p:nvSpPr>
          <p:cNvPr id="9" name="Slide Number Placeholder 8"/>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67946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ECCB9CB-F549-4EA0-AEFB-E6F05BF2B5FC}" type="datetime1">
              <a:rPr lang="en-US" smtClean="0"/>
              <a:t>9/14/2022</a:t>
            </a:fld>
            <a:endParaRPr lang="en-US"/>
          </a:p>
        </p:txBody>
      </p:sp>
      <p:sp>
        <p:nvSpPr>
          <p:cNvPr id="4" name="Footer Placeholder 3"/>
          <p:cNvSpPr>
            <a:spLocks noGrp="1"/>
          </p:cNvSpPr>
          <p:nvPr>
            <p:ph type="ftr" sz="quarter" idx="11"/>
          </p:nvPr>
        </p:nvSpPr>
        <p:spPr/>
        <p:txBody>
          <a:bodyPr/>
          <a:lstStyle/>
          <a:p>
            <a:r>
              <a:rPr lang="en-US"/>
              <a:t>Faxel</a:t>
            </a:r>
          </a:p>
        </p:txBody>
      </p:sp>
      <p:sp>
        <p:nvSpPr>
          <p:cNvPr id="5" name="Slide Number Placeholder 4"/>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65491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4AA9E-5EBC-4BBB-A25D-9082324FB1E7}" type="datetime1">
              <a:rPr lang="en-US" smtClean="0"/>
              <a:t>9/14/2022</a:t>
            </a:fld>
            <a:endParaRPr lang="en-US"/>
          </a:p>
        </p:txBody>
      </p:sp>
      <p:sp>
        <p:nvSpPr>
          <p:cNvPr id="3" name="Footer Placeholder 2"/>
          <p:cNvSpPr>
            <a:spLocks noGrp="1"/>
          </p:cNvSpPr>
          <p:nvPr>
            <p:ph type="ftr" sz="quarter" idx="11"/>
          </p:nvPr>
        </p:nvSpPr>
        <p:spPr/>
        <p:txBody>
          <a:bodyPr/>
          <a:lstStyle/>
          <a:p>
            <a:r>
              <a:rPr lang="en-US"/>
              <a:t>Faxel</a:t>
            </a:r>
          </a:p>
        </p:txBody>
      </p:sp>
      <p:sp>
        <p:nvSpPr>
          <p:cNvPr id="4" name="Slide Number Placeholder 3"/>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433010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3FA5F7-B870-4B3C-BBBF-0A8ED567C86E}" type="datetime1">
              <a:rPr lang="en-US" smtClean="0"/>
              <a:t>9/14/2022</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3909940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3B506E-1477-4F8B-9F13-5941A5195F1A}" type="datetime1">
              <a:rPr lang="en-US" smtClean="0"/>
              <a:t>9/14/2022</a:t>
            </a:fld>
            <a:endParaRPr lang="en-US"/>
          </a:p>
        </p:txBody>
      </p:sp>
      <p:sp>
        <p:nvSpPr>
          <p:cNvPr id="6" name="Footer Placeholder 5"/>
          <p:cNvSpPr>
            <a:spLocks noGrp="1"/>
          </p:cNvSpPr>
          <p:nvPr>
            <p:ph type="ftr" sz="quarter" idx="11"/>
          </p:nvPr>
        </p:nvSpPr>
        <p:spPr/>
        <p:txBody>
          <a:bodyPr/>
          <a:lstStyle/>
          <a:p>
            <a:r>
              <a:rPr lang="en-US"/>
              <a:t>Faxel</a:t>
            </a:r>
          </a:p>
        </p:txBody>
      </p:sp>
      <p:sp>
        <p:nvSpPr>
          <p:cNvPr id="7" name="Slide Number Placeholder 6"/>
          <p:cNvSpPr>
            <a:spLocks noGrp="1"/>
          </p:cNvSpPr>
          <p:nvPr>
            <p:ph type="sldNum" sz="quarter" idx="12"/>
          </p:nvPr>
        </p:nvSpPr>
        <p:spPr/>
        <p:txBody>
          <a:bodyPr/>
          <a:lstStyle/>
          <a:p>
            <a:fld id="{271AC0C8-AEF6-4F7C-B257-2D98578A3B7C}" type="slidenum">
              <a:rPr lang="en-US" smtClean="0"/>
              <a:t>‹#›</a:t>
            </a:fld>
            <a:endParaRPr lang="en-US"/>
          </a:p>
        </p:txBody>
      </p:sp>
    </p:spTree>
    <p:extLst>
      <p:ext uri="{BB962C8B-B14F-4D97-AF65-F5344CB8AC3E}">
        <p14:creationId xmlns:p14="http://schemas.microsoft.com/office/powerpoint/2010/main" val="2901270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953B68-CFD3-46EB-A4ED-A3D048F42FC2}" type="datetime1">
              <a:rPr lang="en-US" smtClean="0"/>
              <a:t>9/14/2022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Faxel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1AC0C8-AEF6-4F7C-B257-2D98578A3B7C}" type="slidenum">
              <a:rPr lang="en-US" smtClean="0"/>
              <a:t>‹#›</a:t>
            </a:fld>
            <a:endParaRPr lang="en-US"/>
          </a:p>
        </p:txBody>
      </p:sp>
    </p:spTree>
    <p:extLst>
      <p:ext uri="{BB962C8B-B14F-4D97-AF65-F5344CB8AC3E}">
        <p14:creationId xmlns:p14="http://schemas.microsoft.com/office/powerpoint/2010/main" val="3839011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2.jpeg"/><Relationship Id="rId7" Type="http://schemas.openxmlformats.org/officeDocument/2006/relationships/image" Target="../media/image10.png"/><Relationship Id="rId12" Type="http://schemas.openxmlformats.org/officeDocument/2006/relationships/customXml" Target="../ink/ink7.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customXml" Target="../ink/ink6.xml"/><Relationship Id="rId5" Type="http://schemas.openxmlformats.org/officeDocument/2006/relationships/image" Target="../media/image9.png"/><Relationship Id="rId10" Type="http://schemas.openxmlformats.org/officeDocument/2006/relationships/customXml" Target="../ink/ink5.xml"/><Relationship Id="rId4" Type="http://schemas.openxmlformats.org/officeDocument/2006/relationships/customXml" Target="../ink/ink1.xml"/><Relationship Id="rId9" Type="http://schemas.openxmlformats.org/officeDocument/2006/relationships/customXml" Target="../ink/ink4.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14.xml"/><Relationship Id="rId3" Type="http://schemas.openxmlformats.org/officeDocument/2006/relationships/image" Target="../media/image8.png"/><Relationship Id="rId7" Type="http://schemas.openxmlformats.org/officeDocument/2006/relationships/customXml" Target="../ink/ink9.xml"/><Relationship Id="rId12" Type="http://schemas.openxmlformats.org/officeDocument/2006/relationships/customXml" Target="../ink/ink1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customXml" Target="../ink/ink12.xml"/><Relationship Id="rId5" Type="http://schemas.openxmlformats.org/officeDocument/2006/relationships/customXml" Target="../ink/ink8.xml"/><Relationship Id="rId10" Type="http://schemas.openxmlformats.org/officeDocument/2006/relationships/customXml" Target="../ink/ink11.xml"/><Relationship Id="rId4" Type="http://schemas.openxmlformats.org/officeDocument/2006/relationships/image" Target="../media/image2.jpeg"/><Relationship Id="rId9" Type="http://schemas.openxmlformats.org/officeDocument/2006/relationships/customXml" Target="../ink/ink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21.xml"/><Relationship Id="rId3" Type="http://schemas.openxmlformats.org/officeDocument/2006/relationships/image" Target="../media/image8.png"/><Relationship Id="rId7" Type="http://schemas.openxmlformats.org/officeDocument/2006/relationships/customXml" Target="../ink/ink16.xml"/><Relationship Id="rId12" Type="http://schemas.openxmlformats.org/officeDocument/2006/relationships/customXml" Target="../ink/ink20.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customXml" Target="../ink/ink19.xml"/><Relationship Id="rId5" Type="http://schemas.openxmlformats.org/officeDocument/2006/relationships/customXml" Target="../ink/ink15.xml"/><Relationship Id="rId10" Type="http://schemas.openxmlformats.org/officeDocument/2006/relationships/customXml" Target="../ink/ink18.xml"/><Relationship Id="rId4" Type="http://schemas.openxmlformats.org/officeDocument/2006/relationships/image" Target="../media/image2.jpeg"/><Relationship Id="rId9" Type="http://schemas.openxmlformats.org/officeDocument/2006/relationships/customXml" Target="../ink/ink1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1.jfi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BBCF74-F33D-02E7-114C-5F85CDC30B34}"/>
              </a:ext>
            </a:extLst>
          </p:cNvPr>
          <p:cNvPicPr>
            <a:picLocks noChangeAspect="1"/>
          </p:cNvPicPr>
          <p:nvPr/>
        </p:nvPicPr>
        <p:blipFill rotWithShape="1">
          <a:blip r:embed="rId3"/>
          <a:srcRect b="73532"/>
          <a:stretch/>
        </p:blipFill>
        <p:spPr>
          <a:xfrm>
            <a:off x="0" y="1"/>
            <a:ext cx="9144000" cy="1815151"/>
          </a:xfrm>
          <a:prstGeom prst="rect">
            <a:avLst/>
          </a:prstGeom>
        </p:spPr>
      </p:pic>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46043" y="586409"/>
            <a:ext cx="7988577" cy="5864087"/>
          </a:xfrm>
        </p:spPr>
        <p:txBody>
          <a:bodyPr>
            <a:noAutofit/>
          </a:bodyPr>
          <a:lstStyle/>
          <a:p>
            <a:pPr algn="ctr"/>
            <a:r>
              <a:rPr lang="en-US" sz="4800" b="1" dirty="0"/>
              <a:t>BI 101:</a:t>
            </a:r>
            <a:br>
              <a:rPr lang="en-US" sz="4800" b="1" dirty="0"/>
            </a:br>
            <a:r>
              <a:rPr lang="en-US" sz="4800" b="1" dirty="0"/>
              <a:t>The Cell: History and Anatomy</a:t>
            </a:r>
            <a:br>
              <a:rPr lang="en-US" sz="5400" b="1" dirty="0"/>
            </a:br>
            <a:br>
              <a:rPr lang="en-US" sz="5400" b="1" dirty="0"/>
            </a:br>
            <a:br>
              <a:rPr lang="en-US" sz="4800" b="1" dirty="0"/>
            </a:br>
            <a:r>
              <a:rPr lang="en-US" sz="2400" dirty="0"/>
              <a:t>Wednesday September 14</a:t>
            </a:r>
            <a:r>
              <a:rPr lang="en-US" sz="2400" baseline="30000" dirty="0"/>
              <a:t>th</a:t>
            </a:r>
            <a:r>
              <a:rPr lang="en-US" sz="2400" dirty="0"/>
              <a:t>, 2022</a:t>
            </a:r>
            <a:br>
              <a:rPr lang="en-US" sz="2400" dirty="0"/>
            </a:br>
            <a:r>
              <a:rPr lang="en-US" sz="2400" dirty="0"/>
              <a:t>SSC 138</a:t>
            </a:r>
            <a:endParaRPr lang="en-US" sz="54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3" name="Footer Placeholder 2">
            <a:extLst>
              <a:ext uri="{FF2B5EF4-FFF2-40B4-BE49-F238E27FC236}">
                <a16:creationId xmlns:a16="http://schemas.microsoft.com/office/drawing/2014/main" id="{927C9D64-4461-993D-824C-43800EE05702}"/>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2102388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071EC4-AFAB-F4D0-E032-55C1D19919EA}"/>
              </a:ext>
            </a:extLst>
          </p:cNvPr>
          <p:cNvPicPr>
            <a:picLocks noChangeAspect="1"/>
          </p:cNvPicPr>
          <p:nvPr/>
        </p:nvPicPr>
        <p:blipFill>
          <a:blip r:embed="rId3"/>
          <a:stretch>
            <a:fillRect/>
          </a:stretch>
        </p:blipFill>
        <p:spPr>
          <a:xfrm>
            <a:off x="-377686" y="1313779"/>
            <a:ext cx="9978885" cy="4070660"/>
          </a:xfrm>
          <a:prstGeom prst="rect">
            <a:avLst/>
          </a:prstGeom>
        </p:spPr>
      </p:pic>
      <p:sp>
        <p:nvSpPr>
          <p:cNvPr id="4" name="Title 1">
            <a:extLst>
              <a:ext uri="{FF2B5EF4-FFF2-40B4-BE49-F238E27FC236}">
                <a16:creationId xmlns:a16="http://schemas.microsoft.com/office/drawing/2014/main" id="{3C0C2F93-9862-3A43-011D-E76AC8637D4F}"/>
              </a:ext>
            </a:extLst>
          </p:cNvPr>
          <p:cNvSpPr>
            <a:spLocks noGrp="1"/>
          </p:cNvSpPr>
          <p:nvPr>
            <p:ph type="title"/>
          </p:nvPr>
        </p:nvSpPr>
        <p:spPr>
          <a:xfrm>
            <a:off x="628650" y="365127"/>
            <a:ext cx="7886700" cy="390248"/>
          </a:xfrm>
        </p:spPr>
        <p:txBody>
          <a:bodyPr>
            <a:normAutofit fontScale="90000"/>
          </a:bodyPr>
          <a:lstStyle/>
          <a:p>
            <a:pPr algn="ctr"/>
            <a:r>
              <a:rPr lang="en-US" dirty="0"/>
              <a:t>Three Domains of Organisms</a:t>
            </a:r>
          </a:p>
        </p:txBody>
      </p:sp>
      <p:pic>
        <p:nvPicPr>
          <p:cNvPr id="6" name="Picture 5">
            <a:extLst>
              <a:ext uri="{FF2B5EF4-FFF2-40B4-BE49-F238E27FC236}">
                <a16:creationId xmlns:a16="http://schemas.microsoft.com/office/drawing/2014/main" id="{AE1B091E-F31D-2CCE-DE08-397D81BB8B18}"/>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7" name="TextBox 6">
            <a:extLst>
              <a:ext uri="{FF2B5EF4-FFF2-40B4-BE49-F238E27FC236}">
                <a16:creationId xmlns:a16="http://schemas.microsoft.com/office/drawing/2014/main" id="{E42EF265-F87D-3C2F-B7E0-2B5D7C44B21D}"/>
              </a:ext>
            </a:extLst>
          </p:cNvPr>
          <p:cNvSpPr txBox="1"/>
          <p:nvPr/>
        </p:nvSpPr>
        <p:spPr>
          <a:xfrm>
            <a:off x="0" y="6492874"/>
            <a:ext cx="5148470" cy="307777"/>
          </a:xfrm>
          <a:prstGeom prst="rect">
            <a:avLst/>
          </a:prstGeom>
          <a:noFill/>
        </p:spPr>
        <p:txBody>
          <a:bodyPr wrap="square">
            <a:spAutoFit/>
          </a:bodyPr>
          <a:lstStyle/>
          <a:p>
            <a:r>
              <a:rPr lang="en-US" sz="1400" b="0" i="0" dirty="0">
                <a:solidFill>
                  <a:srgbClr val="0F1111"/>
                </a:solidFill>
                <a:effectLst/>
              </a:rPr>
              <a:t>Brock Biology of Microorganisms; 14</a:t>
            </a:r>
            <a:r>
              <a:rPr lang="en-US" sz="1400" b="0" i="0" baseline="30000" dirty="0">
                <a:solidFill>
                  <a:srgbClr val="0F1111"/>
                </a:solidFill>
                <a:effectLst/>
              </a:rPr>
              <a:t>th</a:t>
            </a:r>
            <a:r>
              <a:rPr lang="en-US" sz="1400" b="0" i="0" dirty="0">
                <a:solidFill>
                  <a:srgbClr val="0F1111"/>
                </a:solidFill>
                <a:effectLst/>
              </a:rPr>
              <a:t> edition p. 7</a:t>
            </a:r>
            <a:endParaRPr lang="en-US" sz="1400" dirty="0"/>
          </a:p>
        </p:txBody>
      </p:sp>
    </p:spTree>
    <p:extLst>
      <p:ext uri="{BB962C8B-B14F-4D97-AF65-F5344CB8AC3E}">
        <p14:creationId xmlns:p14="http://schemas.microsoft.com/office/powerpoint/2010/main" val="2297296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071EC4-AFAB-F4D0-E032-55C1D19919EA}"/>
              </a:ext>
            </a:extLst>
          </p:cNvPr>
          <p:cNvPicPr>
            <a:picLocks noChangeAspect="1"/>
          </p:cNvPicPr>
          <p:nvPr/>
        </p:nvPicPr>
        <p:blipFill>
          <a:blip r:embed="rId2"/>
          <a:stretch>
            <a:fillRect/>
          </a:stretch>
        </p:blipFill>
        <p:spPr>
          <a:xfrm>
            <a:off x="-377686" y="1313779"/>
            <a:ext cx="9978885" cy="4070660"/>
          </a:xfrm>
          <a:prstGeom prst="rect">
            <a:avLst/>
          </a:prstGeom>
        </p:spPr>
      </p:pic>
      <p:sp>
        <p:nvSpPr>
          <p:cNvPr id="4" name="Title 1">
            <a:extLst>
              <a:ext uri="{FF2B5EF4-FFF2-40B4-BE49-F238E27FC236}">
                <a16:creationId xmlns:a16="http://schemas.microsoft.com/office/drawing/2014/main" id="{3C0C2F93-9862-3A43-011D-E76AC8637D4F}"/>
              </a:ext>
            </a:extLst>
          </p:cNvPr>
          <p:cNvSpPr>
            <a:spLocks noGrp="1"/>
          </p:cNvSpPr>
          <p:nvPr>
            <p:ph type="title"/>
          </p:nvPr>
        </p:nvSpPr>
        <p:spPr>
          <a:xfrm>
            <a:off x="628650" y="365127"/>
            <a:ext cx="7886700" cy="390248"/>
          </a:xfrm>
        </p:spPr>
        <p:txBody>
          <a:bodyPr>
            <a:normAutofit fontScale="90000"/>
          </a:bodyPr>
          <a:lstStyle/>
          <a:p>
            <a:pPr algn="ctr"/>
            <a:r>
              <a:rPr lang="en-US" dirty="0"/>
              <a:t>Three Domains of Organisms</a:t>
            </a:r>
          </a:p>
        </p:txBody>
      </p:sp>
      <p:pic>
        <p:nvPicPr>
          <p:cNvPr id="6" name="Picture 5">
            <a:extLst>
              <a:ext uri="{FF2B5EF4-FFF2-40B4-BE49-F238E27FC236}">
                <a16:creationId xmlns:a16="http://schemas.microsoft.com/office/drawing/2014/main" id="{AE1B091E-F31D-2CCE-DE08-397D81BB8B18}"/>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7" name="TextBox 6">
            <a:extLst>
              <a:ext uri="{FF2B5EF4-FFF2-40B4-BE49-F238E27FC236}">
                <a16:creationId xmlns:a16="http://schemas.microsoft.com/office/drawing/2014/main" id="{E42EF265-F87D-3C2F-B7E0-2B5D7C44B21D}"/>
              </a:ext>
            </a:extLst>
          </p:cNvPr>
          <p:cNvSpPr txBox="1"/>
          <p:nvPr/>
        </p:nvSpPr>
        <p:spPr>
          <a:xfrm>
            <a:off x="0" y="6492874"/>
            <a:ext cx="5148470" cy="307777"/>
          </a:xfrm>
          <a:prstGeom prst="rect">
            <a:avLst/>
          </a:prstGeom>
          <a:noFill/>
        </p:spPr>
        <p:txBody>
          <a:bodyPr wrap="square">
            <a:spAutoFit/>
          </a:bodyPr>
          <a:lstStyle/>
          <a:p>
            <a:r>
              <a:rPr lang="en-US" sz="1400" b="0" i="0" dirty="0">
                <a:solidFill>
                  <a:srgbClr val="0F1111"/>
                </a:solidFill>
                <a:effectLst/>
              </a:rPr>
              <a:t>Brock Biology of Microorganisms; 14</a:t>
            </a:r>
            <a:r>
              <a:rPr lang="en-US" sz="1400" b="0" i="0" baseline="30000" dirty="0">
                <a:solidFill>
                  <a:srgbClr val="0F1111"/>
                </a:solidFill>
                <a:effectLst/>
              </a:rPr>
              <a:t>th</a:t>
            </a:r>
            <a:r>
              <a:rPr lang="en-US" sz="1400" b="0" i="0" dirty="0">
                <a:solidFill>
                  <a:srgbClr val="0F1111"/>
                </a:solidFill>
                <a:effectLst/>
              </a:rPr>
              <a:t> edition p. 7</a:t>
            </a:r>
            <a:endParaRPr lang="en-US" sz="1400" dirty="0"/>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E08B381A-1A1B-7ECC-C7F4-7A3F69AC0923}"/>
                  </a:ext>
                </a:extLst>
              </p14:cNvPr>
              <p14:cNvContentPartPr/>
              <p14:nvPr/>
            </p14:nvContentPartPr>
            <p14:xfrm>
              <a:off x="4872503" y="927650"/>
              <a:ext cx="1406160" cy="5723640"/>
            </p14:xfrm>
          </p:contentPart>
        </mc:Choice>
        <mc:Fallback xmlns="">
          <p:pic>
            <p:nvPicPr>
              <p:cNvPr id="2" name="Ink 1">
                <a:extLst>
                  <a:ext uri="{FF2B5EF4-FFF2-40B4-BE49-F238E27FC236}">
                    <a16:creationId xmlns:a16="http://schemas.microsoft.com/office/drawing/2014/main" id="{E08B381A-1A1B-7ECC-C7F4-7A3F69AC0923}"/>
                  </a:ext>
                </a:extLst>
              </p:cNvPr>
              <p:cNvPicPr/>
              <p:nvPr/>
            </p:nvPicPr>
            <p:blipFill>
              <a:blip r:embed="rId5"/>
              <a:stretch>
                <a:fillRect/>
              </a:stretch>
            </p:blipFill>
            <p:spPr>
              <a:xfrm>
                <a:off x="4863503" y="919010"/>
                <a:ext cx="1423800" cy="5741280"/>
              </a:xfrm>
              <a:prstGeom prst="rect">
                <a:avLst/>
              </a:prstGeom>
            </p:spPr>
          </p:pic>
        </mc:Fallback>
      </mc:AlternateContent>
      <p:grpSp>
        <p:nvGrpSpPr>
          <p:cNvPr id="9" name="Group 8">
            <a:extLst>
              <a:ext uri="{FF2B5EF4-FFF2-40B4-BE49-F238E27FC236}">
                <a16:creationId xmlns:a16="http://schemas.microsoft.com/office/drawing/2014/main" id="{06187DF2-0D5C-09AC-A6F3-59AF7E8E0DD6}"/>
              </a:ext>
            </a:extLst>
          </p:cNvPr>
          <p:cNvGrpSpPr/>
          <p:nvPr/>
        </p:nvGrpSpPr>
        <p:grpSpPr>
          <a:xfrm>
            <a:off x="5403863" y="2360778"/>
            <a:ext cx="28440" cy="360"/>
            <a:chOff x="5403863" y="2360778"/>
            <a:chExt cx="28440" cy="360"/>
          </a:xfrm>
        </p:grpSpPr>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339C96E5-1C13-2FB9-7EDE-9874B1DB2DD6}"/>
                    </a:ext>
                  </a:extLst>
                </p14:cNvPr>
                <p14:cNvContentPartPr/>
                <p14:nvPr/>
              </p14:nvContentPartPr>
              <p14:xfrm>
                <a:off x="5431943" y="2360778"/>
                <a:ext cx="360" cy="360"/>
              </p14:xfrm>
            </p:contentPart>
          </mc:Choice>
          <mc:Fallback xmlns="">
            <p:pic>
              <p:nvPicPr>
                <p:cNvPr id="3" name="Ink 2">
                  <a:extLst>
                    <a:ext uri="{FF2B5EF4-FFF2-40B4-BE49-F238E27FC236}">
                      <a16:creationId xmlns:a16="http://schemas.microsoft.com/office/drawing/2014/main" id="{339C96E5-1C13-2FB9-7EDE-9874B1DB2DD6}"/>
                    </a:ext>
                  </a:extLst>
                </p:cNvPr>
                <p:cNvPicPr/>
                <p:nvPr/>
              </p:nvPicPr>
              <p:blipFill>
                <a:blip r:embed="rId7"/>
                <a:stretch>
                  <a:fillRect/>
                </a:stretch>
              </p:blipFill>
              <p:spPr>
                <a:xfrm>
                  <a:off x="5422943" y="235177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36978874-186D-4C75-36D6-954C9243B915}"/>
                    </a:ext>
                  </a:extLst>
                </p14:cNvPr>
                <p14:cNvContentPartPr/>
                <p14:nvPr/>
              </p14:nvContentPartPr>
              <p14:xfrm>
                <a:off x="5403863" y="2360778"/>
                <a:ext cx="360" cy="360"/>
              </p14:xfrm>
            </p:contentPart>
          </mc:Choice>
          <mc:Fallback xmlns="">
            <p:pic>
              <p:nvPicPr>
                <p:cNvPr id="8" name="Ink 7">
                  <a:extLst>
                    <a:ext uri="{FF2B5EF4-FFF2-40B4-BE49-F238E27FC236}">
                      <a16:creationId xmlns:a16="http://schemas.microsoft.com/office/drawing/2014/main" id="{36978874-186D-4C75-36D6-954C9243B915}"/>
                    </a:ext>
                  </a:extLst>
                </p:cNvPr>
                <p:cNvPicPr/>
                <p:nvPr/>
              </p:nvPicPr>
              <p:blipFill>
                <a:blip r:embed="rId7"/>
                <a:stretch>
                  <a:fillRect/>
                </a:stretch>
              </p:blipFill>
              <p:spPr>
                <a:xfrm>
                  <a:off x="5395223" y="2351778"/>
                  <a:ext cx="18000" cy="18000"/>
                </a:xfrm>
                <a:prstGeom prst="rect">
                  <a:avLst/>
                </a:prstGeom>
              </p:spPr>
            </p:pic>
          </mc:Fallback>
        </mc:AlternateContent>
      </p:grpSp>
      <p:grpSp>
        <p:nvGrpSpPr>
          <p:cNvPr id="13" name="Group 12">
            <a:extLst>
              <a:ext uri="{FF2B5EF4-FFF2-40B4-BE49-F238E27FC236}">
                <a16:creationId xmlns:a16="http://schemas.microsoft.com/office/drawing/2014/main" id="{4374A153-8827-147B-6969-CE2337824A49}"/>
              </a:ext>
            </a:extLst>
          </p:cNvPr>
          <p:cNvGrpSpPr/>
          <p:nvPr/>
        </p:nvGrpSpPr>
        <p:grpSpPr>
          <a:xfrm>
            <a:off x="5049623" y="1377978"/>
            <a:ext cx="360" cy="360"/>
            <a:chOff x="5049623" y="1377978"/>
            <a:chExt cx="360" cy="360"/>
          </a:xfrm>
        </p:grpSpPr>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26B928BD-B360-3401-676E-B9AB2D5AD40C}"/>
                    </a:ext>
                  </a:extLst>
                </p14:cNvPr>
                <p14:cNvContentPartPr/>
                <p14:nvPr/>
              </p14:nvContentPartPr>
              <p14:xfrm>
                <a:off x="5049623" y="1377978"/>
                <a:ext cx="360" cy="360"/>
              </p14:xfrm>
            </p:contentPart>
          </mc:Choice>
          <mc:Fallback xmlns="">
            <p:pic>
              <p:nvPicPr>
                <p:cNvPr id="10" name="Ink 9">
                  <a:extLst>
                    <a:ext uri="{FF2B5EF4-FFF2-40B4-BE49-F238E27FC236}">
                      <a16:creationId xmlns:a16="http://schemas.microsoft.com/office/drawing/2014/main" id="{26B928BD-B360-3401-676E-B9AB2D5AD40C}"/>
                    </a:ext>
                  </a:extLst>
                </p:cNvPr>
                <p:cNvPicPr/>
                <p:nvPr/>
              </p:nvPicPr>
              <p:blipFill>
                <a:blip r:embed="rId7"/>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EC5E96D0-3A5D-B90D-54F5-DC668A32123D}"/>
                    </a:ext>
                  </a:extLst>
                </p14:cNvPr>
                <p14:cNvContentPartPr/>
                <p14:nvPr/>
              </p14:nvContentPartPr>
              <p14:xfrm>
                <a:off x="5049623" y="1377978"/>
                <a:ext cx="360" cy="360"/>
              </p14:xfrm>
            </p:contentPart>
          </mc:Choice>
          <mc:Fallback xmlns="">
            <p:pic>
              <p:nvPicPr>
                <p:cNvPr id="11" name="Ink 10">
                  <a:extLst>
                    <a:ext uri="{FF2B5EF4-FFF2-40B4-BE49-F238E27FC236}">
                      <a16:creationId xmlns:a16="http://schemas.microsoft.com/office/drawing/2014/main" id="{EC5E96D0-3A5D-B90D-54F5-DC668A32123D}"/>
                    </a:ext>
                  </a:extLst>
                </p:cNvPr>
                <p:cNvPicPr/>
                <p:nvPr/>
              </p:nvPicPr>
              <p:blipFill>
                <a:blip r:embed="rId7"/>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88799049-B2F3-075A-AC82-53AD10A264CF}"/>
                    </a:ext>
                  </a:extLst>
                </p14:cNvPr>
                <p14:cNvContentPartPr/>
                <p14:nvPr/>
              </p14:nvContentPartPr>
              <p14:xfrm>
                <a:off x="5049623" y="1377978"/>
                <a:ext cx="360" cy="360"/>
              </p14:xfrm>
            </p:contentPart>
          </mc:Choice>
          <mc:Fallback xmlns="">
            <p:pic>
              <p:nvPicPr>
                <p:cNvPr id="12" name="Ink 11">
                  <a:extLst>
                    <a:ext uri="{FF2B5EF4-FFF2-40B4-BE49-F238E27FC236}">
                      <a16:creationId xmlns:a16="http://schemas.microsoft.com/office/drawing/2014/main" id="{88799049-B2F3-075A-AC82-53AD10A264CF}"/>
                    </a:ext>
                  </a:extLst>
                </p:cNvPr>
                <p:cNvPicPr/>
                <p:nvPr/>
              </p:nvPicPr>
              <p:blipFill>
                <a:blip r:embed="rId7"/>
                <a:stretch>
                  <a:fillRect/>
                </a:stretch>
              </p:blipFill>
              <p:spPr>
                <a:xfrm>
                  <a:off x="5040623" y="1369338"/>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60A482E9-9A30-EF1B-D2B3-6A9C8858DB51}"/>
                  </a:ext>
                </a:extLst>
              </p14:cNvPr>
              <p14:cNvContentPartPr/>
              <p14:nvPr/>
            </p14:nvContentPartPr>
            <p14:xfrm>
              <a:off x="5090663" y="3261498"/>
              <a:ext cx="360" cy="360"/>
            </p14:xfrm>
          </p:contentPart>
        </mc:Choice>
        <mc:Fallback xmlns="">
          <p:pic>
            <p:nvPicPr>
              <p:cNvPr id="14" name="Ink 13">
                <a:extLst>
                  <a:ext uri="{FF2B5EF4-FFF2-40B4-BE49-F238E27FC236}">
                    <a16:creationId xmlns:a16="http://schemas.microsoft.com/office/drawing/2014/main" id="{60A482E9-9A30-EF1B-D2B3-6A9C8858DB51}"/>
                  </a:ext>
                </a:extLst>
              </p:cNvPr>
              <p:cNvPicPr/>
              <p:nvPr/>
            </p:nvPicPr>
            <p:blipFill>
              <a:blip r:embed="rId7"/>
              <a:stretch>
                <a:fillRect/>
              </a:stretch>
            </p:blipFill>
            <p:spPr>
              <a:xfrm>
                <a:off x="5081663" y="3252498"/>
                <a:ext cx="18000" cy="18000"/>
              </a:xfrm>
              <a:prstGeom prst="rect">
                <a:avLst/>
              </a:prstGeom>
            </p:spPr>
          </p:pic>
        </mc:Fallback>
      </mc:AlternateContent>
      <p:sp>
        <p:nvSpPr>
          <p:cNvPr id="15" name="TextBox 14">
            <a:extLst>
              <a:ext uri="{FF2B5EF4-FFF2-40B4-BE49-F238E27FC236}">
                <a16:creationId xmlns:a16="http://schemas.microsoft.com/office/drawing/2014/main" id="{678603F5-E8CE-BEA0-1A4F-4BDF6049452E}"/>
              </a:ext>
            </a:extLst>
          </p:cNvPr>
          <p:cNvSpPr txBox="1"/>
          <p:nvPr/>
        </p:nvSpPr>
        <p:spPr>
          <a:xfrm>
            <a:off x="2328326" y="986818"/>
            <a:ext cx="1715021" cy="461665"/>
          </a:xfrm>
          <a:prstGeom prst="rect">
            <a:avLst/>
          </a:prstGeom>
          <a:noFill/>
        </p:spPr>
        <p:txBody>
          <a:bodyPr wrap="none" rtlCol="0">
            <a:spAutoFit/>
          </a:bodyPr>
          <a:lstStyle/>
          <a:p>
            <a:r>
              <a:rPr lang="en-US" sz="2400" b="1" u="sng" dirty="0"/>
              <a:t>Prokaryotes</a:t>
            </a:r>
          </a:p>
        </p:txBody>
      </p:sp>
    </p:spTree>
    <p:extLst>
      <p:ext uri="{BB962C8B-B14F-4D97-AF65-F5344CB8AC3E}">
        <p14:creationId xmlns:p14="http://schemas.microsoft.com/office/powerpoint/2010/main" val="2154260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071EC4-AFAB-F4D0-E032-55C1D19919EA}"/>
              </a:ext>
            </a:extLst>
          </p:cNvPr>
          <p:cNvPicPr>
            <a:picLocks noChangeAspect="1"/>
          </p:cNvPicPr>
          <p:nvPr/>
        </p:nvPicPr>
        <p:blipFill>
          <a:blip r:embed="rId3"/>
          <a:stretch>
            <a:fillRect/>
          </a:stretch>
        </p:blipFill>
        <p:spPr>
          <a:xfrm>
            <a:off x="-377686" y="1313779"/>
            <a:ext cx="9978885" cy="4070660"/>
          </a:xfrm>
          <a:prstGeom prst="rect">
            <a:avLst/>
          </a:prstGeom>
        </p:spPr>
      </p:pic>
      <p:sp>
        <p:nvSpPr>
          <p:cNvPr id="4" name="Title 1">
            <a:extLst>
              <a:ext uri="{FF2B5EF4-FFF2-40B4-BE49-F238E27FC236}">
                <a16:creationId xmlns:a16="http://schemas.microsoft.com/office/drawing/2014/main" id="{3C0C2F93-9862-3A43-011D-E76AC8637D4F}"/>
              </a:ext>
            </a:extLst>
          </p:cNvPr>
          <p:cNvSpPr>
            <a:spLocks noGrp="1"/>
          </p:cNvSpPr>
          <p:nvPr>
            <p:ph type="title"/>
          </p:nvPr>
        </p:nvSpPr>
        <p:spPr>
          <a:xfrm>
            <a:off x="628650" y="365127"/>
            <a:ext cx="7886700" cy="390248"/>
          </a:xfrm>
        </p:spPr>
        <p:txBody>
          <a:bodyPr>
            <a:normAutofit fontScale="90000"/>
          </a:bodyPr>
          <a:lstStyle/>
          <a:p>
            <a:pPr algn="ctr"/>
            <a:r>
              <a:rPr lang="en-US" dirty="0"/>
              <a:t>Three Domains of Organisms</a:t>
            </a:r>
          </a:p>
        </p:txBody>
      </p:sp>
      <p:pic>
        <p:nvPicPr>
          <p:cNvPr id="6" name="Picture 5">
            <a:extLst>
              <a:ext uri="{FF2B5EF4-FFF2-40B4-BE49-F238E27FC236}">
                <a16:creationId xmlns:a16="http://schemas.microsoft.com/office/drawing/2014/main" id="{AE1B091E-F31D-2CCE-DE08-397D81BB8B18}"/>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7" name="TextBox 6">
            <a:extLst>
              <a:ext uri="{FF2B5EF4-FFF2-40B4-BE49-F238E27FC236}">
                <a16:creationId xmlns:a16="http://schemas.microsoft.com/office/drawing/2014/main" id="{E42EF265-F87D-3C2F-B7E0-2B5D7C44B21D}"/>
              </a:ext>
            </a:extLst>
          </p:cNvPr>
          <p:cNvSpPr txBox="1"/>
          <p:nvPr/>
        </p:nvSpPr>
        <p:spPr>
          <a:xfrm>
            <a:off x="0" y="6492874"/>
            <a:ext cx="5148470" cy="307777"/>
          </a:xfrm>
          <a:prstGeom prst="rect">
            <a:avLst/>
          </a:prstGeom>
          <a:noFill/>
        </p:spPr>
        <p:txBody>
          <a:bodyPr wrap="square">
            <a:spAutoFit/>
          </a:bodyPr>
          <a:lstStyle/>
          <a:p>
            <a:r>
              <a:rPr lang="en-US" sz="1400" b="0" i="0" dirty="0">
                <a:solidFill>
                  <a:srgbClr val="0F1111"/>
                </a:solidFill>
                <a:effectLst/>
              </a:rPr>
              <a:t>Brock Biology of Microorganisms; 14</a:t>
            </a:r>
            <a:r>
              <a:rPr lang="en-US" sz="1400" b="0" i="0" baseline="30000" dirty="0">
                <a:solidFill>
                  <a:srgbClr val="0F1111"/>
                </a:solidFill>
                <a:effectLst/>
              </a:rPr>
              <a:t>th</a:t>
            </a:r>
            <a:r>
              <a:rPr lang="en-US" sz="1400" b="0" i="0" dirty="0">
                <a:solidFill>
                  <a:srgbClr val="0F1111"/>
                </a:solidFill>
                <a:effectLst/>
              </a:rPr>
              <a:t> edition p. 7</a:t>
            </a:r>
            <a:endParaRPr lang="en-US" sz="1400" dirty="0"/>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E08B381A-1A1B-7ECC-C7F4-7A3F69AC0923}"/>
                  </a:ext>
                </a:extLst>
              </p14:cNvPr>
              <p14:cNvContentPartPr/>
              <p14:nvPr/>
            </p14:nvContentPartPr>
            <p14:xfrm>
              <a:off x="4872503" y="927650"/>
              <a:ext cx="1406160" cy="5723640"/>
            </p14:xfrm>
          </p:contentPart>
        </mc:Choice>
        <mc:Fallback xmlns="">
          <p:pic>
            <p:nvPicPr>
              <p:cNvPr id="2" name="Ink 1">
                <a:extLst>
                  <a:ext uri="{FF2B5EF4-FFF2-40B4-BE49-F238E27FC236}">
                    <a16:creationId xmlns:a16="http://schemas.microsoft.com/office/drawing/2014/main" id="{E08B381A-1A1B-7ECC-C7F4-7A3F69AC0923}"/>
                  </a:ext>
                </a:extLst>
              </p:cNvPr>
              <p:cNvPicPr/>
              <p:nvPr/>
            </p:nvPicPr>
            <p:blipFill>
              <a:blip r:embed="rId6"/>
              <a:stretch>
                <a:fillRect/>
              </a:stretch>
            </p:blipFill>
            <p:spPr>
              <a:xfrm>
                <a:off x="4863503" y="919010"/>
                <a:ext cx="1423800" cy="5741280"/>
              </a:xfrm>
              <a:prstGeom prst="rect">
                <a:avLst/>
              </a:prstGeom>
            </p:spPr>
          </p:pic>
        </mc:Fallback>
      </mc:AlternateContent>
      <p:grpSp>
        <p:nvGrpSpPr>
          <p:cNvPr id="9" name="Group 8">
            <a:extLst>
              <a:ext uri="{FF2B5EF4-FFF2-40B4-BE49-F238E27FC236}">
                <a16:creationId xmlns:a16="http://schemas.microsoft.com/office/drawing/2014/main" id="{06187DF2-0D5C-09AC-A6F3-59AF7E8E0DD6}"/>
              </a:ext>
            </a:extLst>
          </p:cNvPr>
          <p:cNvGrpSpPr/>
          <p:nvPr/>
        </p:nvGrpSpPr>
        <p:grpSpPr>
          <a:xfrm>
            <a:off x="5403863" y="2360778"/>
            <a:ext cx="28440" cy="360"/>
            <a:chOff x="5403863" y="2360778"/>
            <a:chExt cx="28440" cy="360"/>
          </a:xfrm>
        </p:grpSpPr>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339C96E5-1C13-2FB9-7EDE-9874B1DB2DD6}"/>
                    </a:ext>
                  </a:extLst>
                </p14:cNvPr>
                <p14:cNvContentPartPr/>
                <p14:nvPr/>
              </p14:nvContentPartPr>
              <p14:xfrm>
                <a:off x="5431943" y="2360778"/>
                <a:ext cx="360" cy="360"/>
              </p14:xfrm>
            </p:contentPart>
          </mc:Choice>
          <mc:Fallback xmlns="">
            <p:pic>
              <p:nvPicPr>
                <p:cNvPr id="3" name="Ink 2">
                  <a:extLst>
                    <a:ext uri="{FF2B5EF4-FFF2-40B4-BE49-F238E27FC236}">
                      <a16:creationId xmlns:a16="http://schemas.microsoft.com/office/drawing/2014/main" id="{339C96E5-1C13-2FB9-7EDE-9874B1DB2DD6}"/>
                    </a:ext>
                  </a:extLst>
                </p:cNvPr>
                <p:cNvPicPr/>
                <p:nvPr/>
              </p:nvPicPr>
              <p:blipFill>
                <a:blip r:embed="rId8"/>
                <a:stretch>
                  <a:fillRect/>
                </a:stretch>
              </p:blipFill>
              <p:spPr>
                <a:xfrm>
                  <a:off x="5422943" y="235177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36978874-186D-4C75-36D6-954C9243B915}"/>
                    </a:ext>
                  </a:extLst>
                </p14:cNvPr>
                <p14:cNvContentPartPr/>
                <p14:nvPr/>
              </p14:nvContentPartPr>
              <p14:xfrm>
                <a:off x="5403863" y="2360778"/>
                <a:ext cx="360" cy="360"/>
              </p14:xfrm>
            </p:contentPart>
          </mc:Choice>
          <mc:Fallback xmlns="">
            <p:pic>
              <p:nvPicPr>
                <p:cNvPr id="8" name="Ink 7">
                  <a:extLst>
                    <a:ext uri="{FF2B5EF4-FFF2-40B4-BE49-F238E27FC236}">
                      <a16:creationId xmlns:a16="http://schemas.microsoft.com/office/drawing/2014/main" id="{36978874-186D-4C75-36D6-954C9243B915}"/>
                    </a:ext>
                  </a:extLst>
                </p:cNvPr>
                <p:cNvPicPr/>
                <p:nvPr/>
              </p:nvPicPr>
              <p:blipFill>
                <a:blip r:embed="rId8"/>
                <a:stretch>
                  <a:fillRect/>
                </a:stretch>
              </p:blipFill>
              <p:spPr>
                <a:xfrm>
                  <a:off x="5395223" y="2351778"/>
                  <a:ext cx="18000" cy="18000"/>
                </a:xfrm>
                <a:prstGeom prst="rect">
                  <a:avLst/>
                </a:prstGeom>
              </p:spPr>
            </p:pic>
          </mc:Fallback>
        </mc:AlternateContent>
      </p:grpSp>
      <p:grpSp>
        <p:nvGrpSpPr>
          <p:cNvPr id="13" name="Group 12">
            <a:extLst>
              <a:ext uri="{FF2B5EF4-FFF2-40B4-BE49-F238E27FC236}">
                <a16:creationId xmlns:a16="http://schemas.microsoft.com/office/drawing/2014/main" id="{4374A153-8827-147B-6969-CE2337824A49}"/>
              </a:ext>
            </a:extLst>
          </p:cNvPr>
          <p:cNvGrpSpPr/>
          <p:nvPr/>
        </p:nvGrpSpPr>
        <p:grpSpPr>
          <a:xfrm>
            <a:off x="5049623" y="1377978"/>
            <a:ext cx="360" cy="360"/>
            <a:chOff x="5049623" y="1377978"/>
            <a:chExt cx="360" cy="360"/>
          </a:xfrm>
        </p:grpSpPr>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26B928BD-B360-3401-676E-B9AB2D5AD40C}"/>
                    </a:ext>
                  </a:extLst>
                </p14:cNvPr>
                <p14:cNvContentPartPr/>
                <p14:nvPr/>
              </p14:nvContentPartPr>
              <p14:xfrm>
                <a:off x="5049623" y="1377978"/>
                <a:ext cx="360" cy="360"/>
              </p14:xfrm>
            </p:contentPart>
          </mc:Choice>
          <mc:Fallback xmlns="">
            <p:pic>
              <p:nvPicPr>
                <p:cNvPr id="10" name="Ink 9">
                  <a:extLst>
                    <a:ext uri="{FF2B5EF4-FFF2-40B4-BE49-F238E27FC236}">
                      <a16:creationId xmlns:a16="http://schemas.microsoft.com/office/drawing/2014/main" id="{26B928BD-B360-3401-676E-B9AB2D5AD40C}"/>
                    </a:ext>
                  </a:extLst>
                </p:cNvPr>
                <p:cNvPicPr/>
                <p:nvPr/>
              </p:nvPicPr>
              <p:blipFill>
                <a:blip r:embed="rId8"/>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EC5E96D0-3A5D-B90D-54F5-DC668A32123D}"/>
                    </a:ext>
                  </a:extLst>
                </p14:cNvPr>
                <p14:cNvContentPartPr/>
                <p14:nvPr/>
              </p14:nvContentPartPr>
              <p14:xfrm>
                <a:off x="5049623" y="1377978"/>
                <a:ext cx="360" cy="360"/>
              </p14:xfrm>
            </p:contentPart>
          </mc:Choice>
          <mc:Fallback xmlns="">
            <p:pic>
              <p:nvPicPr>
                <p:cNvPr id="11" name="Ink 10">
                  <a:extLst>
                    <a:ext uri="{FF2B5EF4-FFF2-40B4-BE49-F238E27FC236}">
                      <a16:creationId xmlns:a16="http://schemas.microsoft.com/office/drawing/2014/main" id="{EC5E96D0-3A5D-B90D-54F5-DC668A32123D}"/>
                    </a:ext>
                  </a:extLst>
                </p:cNvPr>
                <p:cNvPicPr/>
                <p:nvPr/>
              </p:nvPicPr>
              <p:blipFill>
                <a:blip r:embed="rId8"/>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88799049-B2F3-075A-AC82-53AD10A264CF}"/>
                    </a:ext>
                  </a:extLst>
                </p14:cNvPr>
                <p14:cNvContentPartPr/>
                <p14:nvPr/>
              </p14:nvContentPartPr>
              <p14:xfrm>
                <a:off x="5049623" y="1377978"/>
                <a:ext cx="360" cy="360"/>
              </p14:xfrm>
            </p:contentPart>
          </mc:Choice>
          <mc:Fallback xmlns="">
            <p:pic>
              <p:nvPicPr>
                <p:cNvPr id="12" name="Ink 11">
                  <a:extLst>
                    <a:ext uri="{FF2B5EF4-FFF2-40B4-BE49-F238E27FC236}">
                      <a16:creationId xmlns:a16="http://schemas.microsoft.com/office/drawing/2014/main" id="{88799049-B2F3-075A-AC82-53AD10A264CF}"/>
                    </a:ext>
                  </a:extLst>
                </p:cNvPr>
                <p:cNvPicPr/>
                <p:nvPr/>
              </p:nvPicPr>
              <p:blipFill>
                <a:blip r:embed="rId8"/>
                <a:stretch>
                  <a:fillRect/>
                </a:stretch>
              </p:blipFill>
              <p:spPr>
                <a:xfrm>
                  <a:off x="5040623" y="1369338"/>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60A482E9-9A30-EF1B-D2B3-6A9C8858DB51}"/>
                  </a:ext>
                </a:extLst>
              </p14:cNvPr>
              <p14:cNvContentPartPr/>
              <p14:nvPr/>
            </p14:nvContentPartPr>
            <p14:xfrm>
              <a:off x="5090663" y="3261498"/>
              <a:ext cx="360" cy="360"/>
            </p14:xfrm>
          </p:contentPart>
        </mc:Choice>
        <mc:Fallback xmlns="">
          <p:pic>
            <p:nvPicPr>
              <p:cNvPr id="14" name="Ink 13">
                <a:extLst>
                  <a:ext uri="{FF2B5EF4-FFF2-40B4-BE49-F238E27FC236}">
                    <a16:creationId xmlns:a16="http://schemas.microsoft.com/office/drawing/2014/main" id="{60A482E9-9A30-EF1B-D2B3-6A9C8858DB51}"/>
                  </a:ext>
                </a:extLst>
              </p:cNvPr>
              <p:cNvPicPr/>
              <p:nvPr/>
            </p:nvPicPr>
            <p:blipFill>
              <a:blip r:embed="rId8"/>
              <a:stretch>
                <a:fillRect/>
              </a:stretch>
            </p:blipFill>
            <p:spPr>
              <a:xfrm>
                <a:off x="5081663" y="3252498"/>
                <a:ext cx="18000" cy="18000"/>
              </a:xfrm>
              <a:prstGeom prst="rect">
                <a:avLst/>
              </a:prstGeom>
            </p:spPr>
          </p:pic>
        </mc:Fallback>
      </mc:AlternateContent>
      <p:sp>
        <p:nvSpPr>
          <p:cNvPr id="15" name="TextBox 14">
            <a:extLst>
              <a:ext uri="{FF2B5EF4-FFF2-40B4-BE49-F238E27FC236}">
                <a16:creationId xmlns:a16="http://schemas.microsoft.com/office/drawing/2014/main" id="{678603F5-E8CE-BEA0-1A4F-4BDF6049452E}"/>
              </a:ext>
            </a:extLst>
          </p:cNvPr>
          <p:cNvSpPr txBox="1"/>
          <p:nvPr/>
        </p:nvSpPr>
        <p:spPr>
          <a:xfrm>
            <a:off x="2328326" y="986818"/>
            <a:ext cx="1715021" cy="461665"/>
          </a:xfrm>
          <a:prstGeom prst="rect">
            <a:avLst/>
          </a:prstGeom>
          <a:noFill/>
        </p:spPr>
        <p:txBody>
          <a:bodyPr wrap="none" rtlCol="0">
            <a:spAutoFit/>
          </a:bodyPr>
          <a:lstStyle/>
          <a:p>
            <a:r>
              <a:rPr lang="en-US" sz="2400" b="1" u="sng" dirty="0"/>
              <a:t>Prokaryotes</a:t>
            </a:r>
          </a:p>
        </p:txBody>
      </p:sp>
      <p:sp>
        <p:nvSpPr>
          <p:cNvPr id="19" name="TextBox 18">
            <a:extLst>
              <a:ext uri="{FF2B5EF4-FFF2-40B4-BE49-F238E27FC236}">
                <a16:creationId xmlns:a16="http://schemas.microsoft.com/office/drawing/2014/main" id="{1B8F14EB-7AB5-80C6-4C64-EC6A344A07F3}"/>
              </a:ext>
            </a:extLst>
          </p:cNvPr>
          <p:cNvSpPr txBox="1"/>
          <p:nvPr/>
        </p:nvSpPr>
        <p:spPr>
          <a:xfrm>
            <a:off x="5891607" y="986818"/>
            <a:ext cx="1859271" cy="461665"/>
          </a:xfrm>
          <a:prstGeom prst="rect">
            <a:avLst/>
          </a:prstGeom>
          <a:noFill/>
        </p:spPr>
        <p:txBody>
          <a:bodyPr wrap="square">
            <a:spAutoFit/>
          </a:bodyPr>
          <a:lstStyle/>
          <a:p>
            <a:r>
              <a:rPr kumimoji="0" lang="en-US" sz="2400" b="1" i="0" u="sng" strike="noStrike" kern="1200" cap="none" spc="0" normalizeH="0" baseline="0" noProof="0" dirty="0">
                <a:ln>
                  <a:noFill/>
                </a:ln>
                <a:solidFill>
                  <a:prstClr val="black"/>
                </a:solidFill>
                <a:effectLst/>
                <a:uLnTx/>
                <a:uFillTx/>
                <a:latin typeface="Calibri" panose="020F0502020204030204"/>
                <a:ea typeface="+mn-ea"/>
                <a:cs typeface="+mn-cs"/>
              </a:rPr>
              <a:t>Eukaryotes</a:t>
            </a:r>
            <a:endParaRPr lang="en-US" dirty="0"/>
          </a:p>
        </p:txBody>
      </p:sp>
    </p:spTree>
    <p:extLst>
      <p:ext uri="{BB962C8B-B14F-4D97-AF65-F5344CB8AC3E}">
        <p14:creationId xmlns:p14="http://schemas.microsoft.com/office/powerpoint/2010/main" val="3593663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FE8B6-B410-81A1-7FC3-85A87549287B}"/>
              </a:ext>
            </a:extLst>
          </p:cNvPr>
          <p:cNvSpPr>
            <a:spLocks noGrp="1"/>
          </p:cNvSpPr>
          <p:nvPr>
            <p:ph type="title"/>
          </p:nvPr>
        </p:nvSpPr>
        <p:spPr/>
        <p:txBody>
          <a:bodyPr/>
          <a:lstStyle/>
          <a:p>
            <a:pPr algn="ctr"/>
            <a:r>
              <a:rPr lang="en-US" dirty="0"/>
              <a:t>First Cells</a:t>
            </a:r>
          </a:p>
        </p:txBody>
      </p:sp>
      <p:sp>
        <p:nvSpPr>
          <p:cNvPr id="3" name="Content Placeholder 2">
            <a:extLst>
              <a:ext uri="{FF2B5EF4-FFF2-40B4-BE49-F238E27FC236}">
                <a16:creationId xmlns:a16="http://schemas.microsoft.com/office/drawing/2014/main" id="{808ADF85-D7B1-26FB-F6B6-A95DAB42540F}"/>
              </a:ext>
            </a:extLst>
          </p:cNvPr>
          <p:cNvSpPr>
            <a:spLocks noGrp="1"/>
          </p:cNvSpPr>
          <p:nvPr>
            <p:ph idx="1"/>
          </p:nvPr>
        </p:nvSpPr>
        <p:spPr/>
        <p:txBody>
          <a:bodyPr/>
          <a:lstStyle/>
          <a:p>
            <a:r>
              <a:rPr lang="en-US" dirty="0"/>
              <a:t>Stromatolites are the oldest fossils on earth (aged 3.4 billion years).</a:t>
            </a:r>
          </a:p>
          <a:p>
            <a:r>
              <a:rPr lang="en-US" dirty="0"/>
              <a:t>The stripes were formed by layer after layer of </a:t>
            </a:r>
            <a:r>
              <a:rPr lang="en-US" b="1" dirty="0"/>
              <a:t>cyanobacteria</a:t>
            </a:r>
            <a:r>
              <a:rPr lang="en-US" dirty="0"/>
              <a:t>, which formed mounds over time. </a:t>
            </a:r>
          </a:p>
          <a:p>
            <a:r>
              <a:rPr lang="en-US" dirty="0"/>
              <a:t>Stromatolites still exist today on the coasts of places like Shark Bay, Australia.</a:t>
            </a:r>
          </a:p>
        </p:txBody>
      </p:sp>
      <p:sp>
        <p:nvSpPr>
          <p:cNvPr id="4" name="Footer Placeholder 3">
            <a:extLst>
              <a:ext uri="{FF2B5EF4-FFF2-40B4-BE49-F238E27FC236}">
                <a16:creationId xmlns:a16="http://schemas.microsoft.com/office/drawing/2014/main" id="{28D632C5-A30A-86EC-2C57-B1F98550B0E9}"/>
              </a:ext>
            </a:extLst>
          </p:cNvPr>
          <p:cNvSpPr>
            <a:spLocks noGrp="1"/>
          </p:cNvSpPr>
          <p:nvPr>
            <p:ph type="ftr" sz="quarter" idx="11"/>
          </p:nvPr>
        </p:nvSpPr>
        <p:spPr/>
        <p:txBody>
          <a:bodyPr/>
          <a:lstStyle/>
          <a:p>
            <a:r>
              <a:rPr lang="en-US"/>
              <a:t>Faxel</a:t>
            </a:r>
          </a:p>
        </p:txBody>
      </p:sp>
      <p:sp>
        <p:nvSpPr>
          <p:cNvPr id="7" name="TextBox 6">
            <a:extLst>
              <a:ext uri="{FF2B5EF4-FFF2-40B4-BE49-F238E27FC236}">
                <a16:creationId xmlns:a16="http://schemas.microsoft.com/office/drawing/2014/main" id="{4CBA4E4A-05C4-F45D-B2D6-74C78F896D39}"/>
              </a:ext>
            </a:extLst>
          </p:cNvPr>
          <p:cNvSpPr txBox="1"/>
          <p:nvPr/>
        </p:nvSpPr>
        <p:spPr>
          <a:xfrm>
            <a:off x="0" y="6572506"/>
            <a:ext cx="4572000" cy="261610"/>
          </a:xfrm>
          <a:prstGeom prst="rect">
            <a:avLst/>
          </a:prstGeom>
          <a:noFill/>
        </p:spPr>
        <p:txBody>
          <a:bodyPr wrap="square">
            <a:spAutoFit/>
          </a:bodyPr>
          <a:lstStyle/>
          <a:p>
            <a:r>
              <a:rPr lang="en-US" sz="1100" dirty="0"/>
              <a:t>https://nhm.org/stories/oldest-fossils-far</a:t>
            </a:r>
          </a:p>
        </p:txBody>
      </p:sp>
    </p:spTree>
    <p:extLst>
      <p:ext uri="{BB962C8B-B14F-4D97-AF65-F5344CB8AC3E}">
        <p14:creationId xmlns:p14="http://schemas.microsoft.com/office/powerpoint/2010/main" val="2320419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37A47A-011D-66D2-3C1E-3C815AD40016}"/>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9E4FDF7B-918E-F682-183D-EAD40DDC5734}"/>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8B2102FD-F067-C43B-69E1-38CC17EC6408}"/>
              </a:ext>
            </a:extLst>
          </p:cNvPr>
          <p:cNvPicPr>
            <a:picLocks noChangeAspect="1"/>
          </p:cNvPicPr>
          <p:nvPr/>
        </p:nvPicPr>
        <p:blipFill>
          <a:blip r:embed="rId3"/>
          <a:stretch>
            <a:fillRect/>
          </a:stretch>
        </p:blipFill>
        <p:spPr>
          <a:xfrm>
            <a:off x="0" y="746101"/>
            <a:ext cx="9144000" cy="6096000"/>
          </a:xfrm>
          <a:prstGeom prst="rect">
            <a:avLst/>
          </a:prstGeom>
        </p:spPr>
      </p:pic>
      <p:sp>
        <p:nvSpPr>
          <p:cNvPr id="2" name="Title 1">
            <a:extLst>
              <a:ext uri="{FF2B5EF4-FFF2-40B4-BE49-F238E27FC236}">
                <a16:creationId xmlns:a16="http://schemas.microsoft.com/office/drawing/2014/main" id="{7F7E0A77-C387-D459-A4D9-2F67FCCC56F1}"/>
              </a:ext>
            </a:extLst>
          </p:cNvPr>
          <p:cNvSpPr>
            <a:spLocks noGrp="1"/>
          </p:cNvSpPr>
          <p:nvPr>
            <p:ph type="title"/>
          </p:nvPr>
        </p:nvSpPr>
        <p:spPr>
          <a:xfrm>
            <a:off x="628650" y="90820"/>
            <a:ext cx="7886700" cy="590217"/>
          </a:xfrm>
        </p:spPr>
        <p:txBody>
          <a:bodyPr>
            <a:normAutofit fontScale="90000"/>
          </a:bodyPr>
          <a:lstStyle/>
          <a:p>
            <a:pPr algn="ctr"/>
            <a:r>
              <a:rPr lang="en-US" b="1" dirty="0"/>
              <a:t>Fossil</a:t>
            </a:r>
          </a:p>
        </p:txBody>
      </p:sp>
    </p:spTree>
    <p:extLst>
      <p:ext uri="{BB962C8B-B14F-4D97-AF65-F5344CB8AC3E}">
        <p14:creationId xmlns:p14="http://schemas.microsoft.com/office/powerpoint/2010/main" val="3920115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BF916-A8B9-4C05-ED4F-C83E5C431A5A}"/>
              </a:ext>
            </a:extLst>
          </p:cNvPr>
          <p:cNvSpPr>
            <a:spLocks noGrp="1"/>
          </p:cNvSpPr>
          <p:nvPr>
            <p:ph type="title"/>
          </p:nvPr>
        </p:nvSpPr>
        <p:spPr/>
        <p:txBody>
          <a:bodyPr/>
          <a:lstStyle/>
          <a:p>
            <a:pPr algn="ctr"/>
            <a:r>
              <a:rPr lang="en-US" b="1" dirty="0"/>
              <a:t>Living Stromatolites</a:t>
            </a:r>
          </a:p>
        </p:txBody>
      </p:sp>
      <p:sp>
        <p:nvSpPr>
          <p:cNvPr id="3" name="Content Placeholder 2">
            <a:extLst>
              <a:ext uri="{FF2B5EF4-FFF2-40B4-BE49-F238E27FC236}">
                <a16:creationId xmlns:a16="http://schemas.microsoft.com/office/drawing/2014/main" id="{CFD0C2F0-214E-5B09-A7C5-D1683A462E09}"/>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F94A4CE4-D1E0-3A00-EA2E-23398AEBF2D8}"/>
              </a:ext>
            </a:extLst>
          </p:cNvPr>
          <p:cNvSpPr>
            <a:spLocks noGrp="1"/>
          </p:cNvSpPr>
          <p:nvPr>
            <p:ph type="ftr" sz="quarter" idx="11"/>
          </p:nvPr>
        </p:nvSpPr>
        <p:spPr/>
        <p:txBody>
          <a:bodyPr/>
          <a:lstStyle/>
          <a:p>
            <a:r>
              <a:rPr lang="en-US"/>
              <a:t>Faxel</a:t>
            </a:r>
          </a:p>
        </p:txBody>
      </p:sp>
      <p:pic>
        <p:nvPicPr>
          <p:cNvPr id="1026" name="Picture 2" descr="Stromatolites – fossils of earliest life on Earth – may owe existence to  viruses | UNSW Newsroom">
            <a:extLst>
              <a:ext uri="{FF2B5EF4-FFF2-40B4-BE49-F238E27FC236}">
                <a16:creationId xmlns:a16="http://schemas.microsoft.com/office/drawing/2014/main" id="{669C9AFB-6EE2-E38D-0EED-982752B40C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7" y="1360032"/>
            <a:ext cx="6753225" cy="47529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67AAE59-5106-DB57-BF4A-C67F74191E36}"/>
              </a:ext>
            </a:extLst>
          </p:cNvPr>
          <p:cNvSpPr txBox="1"/>
          <p:nvPr/>
        </p:nvSpPr>
        <p:spPr>
          <a:xfrm>
            <a:off x="0" y="6642556"/>
            <a:ext cx="7886699" cy="215444"/>
          </a:xfrm>
          <a:prstGeom prst="rect">
            <a:avLst/>
          </a:prstGeom>
          <a:noFill/>
        </p:spPr>
        <p:txBody>
          <a:bodyPr wrap="square">
            <a:spAutoFit/>
          </a:bodyPr>
          <a:lstStyle/>
          <a:p>
            <a:r>
              <a:rPr lang="en-US" sz="800" dirty="0"/>
              <a:t>https://newsroom.unsw.edu.au/news/science-tech/stromatolites-%E2%80%93-fossils-earliest-life-earth-%E2%80%93-may-owe-existence-viruses</a:t>
            </a:r>
          </a:p>
        </p:txBody>
      </p:sp>
    </p:spTree>
    <p:extLst>
      <p:ext uri="{BB962C8B-B14F-4D97-AF65-F5344CB8AC3E}">
        <p14:creationId xmlns:p14="http://schemas.microsoft.com/office/powerpoint/2010/main" val="2751278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071EC4-AFAB-F4D0-E032-55C1D19919EA}"/>
              </a:ext>
            </a:extLst>
          </p:cNvPr>
          <p:cNvPicPr>
            <a:picLocks noChangeAspect="1"/>
          </p:cNvPicPr>
          <p:nvPr/>
        </p:nvPicPr>
        <p:blipFill>
          <a:blip r:embed="rId3"/>
          <a:stretch>
            <a:fillRect/>
          </a:stretch>
        </p:blipFill>
        <p:spPr>
          <a:xfrm>
            <a:off x="-377686" y="1313779"/>
            <a:ext cx="9978885" cy="4070660"/>
          </a:xfrm>
          <a:prstGeom prst="rect">
            <a:avLst/>
          </a:prstGeom>
        </p:spPr>
      </p:pic>
      <p:sp>
        <p:nvSpPr>
          <p:cNvPr id="4" name="Title 1">
            <a:extLst>
              <a:ext uri="{FF2B5EF4-FFF2-40B4-BE49-F238E27FC236}">
                <a16:creationId xmlns:a16="http://schemas.microsoft.com/office/drawing/2014/main" id="{3C0C2F93-9862-3A43-011D-E76AC8637D4F}"/>
              </a:ext>
            </a:extLst>
          </p:cNvPr>
          <p:cNvSpPr>
            <a:spLocks noGrp="1"/>
          </p:cNvSpPr>
          <p:nvPr>
            <p:ph type="title"/>
          </p:nvPr>
        </p:nvSpPr>
        <p:spPr>
          <a:xfrm>
            <a:off x="628650" y="365127"/>
            <a:ext cx="7886700" cy="390248"/>
          </a:xfrm>
        </p:spPr>
        <p:txBody>
          <a:bodyPr>
            <a:normAutofit fontScale="90000"/>
          </a:bodyPr>
          <a:lstStyle/>
          <a:p>
            <a:pPr algn="ctr"/>
            <a:r>
              <a:rPr lang="en-US" dirty="0"/>
              <a:t>Three Domains of Organisms</a:t>
            </a:r>
          </a:p>
        </p:txBody>
      </p:sp>
      <p:pic>
        <p:nvPicPr>
          <p:cNvPr id="6" name="Picture 5">
            <a:extLst>
              <a:ext uri="{FF2B5EF4-FFF2-40B4-BE49-F238E27FC236}">
                <a16:creationId xmlns:a16="http://schemas.microsoft.com/office/drawing/2014/main" id="{AE1B091E-F31D-2CCE-DE08-397D81BB8B18}"/>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
        <p:nvSpPr>
          <p:cNvPr id="7" name="TextBox 6">
            <a:extLst>
              <a:ext uri="{FF2B5EF4-FFF2-40B4-BE49-F238E27FC236}">
                <a16:creationId xmlns:a16="http://schemas.microsoft.com/office/drawing/2014/main" id="{E42EF265-F87D-3C2F-B7E0-2B5D7C44B21D}"/>
              </a:ext>
            </a:extLst>
          </p:cNvPr>
          <p:cNvSpPr txBox="1"/>
          <p:nvPr/>
        </p:nvSpPr>
        <p:spPr>
          <a:xfrm>
            <a:off x="0" y="6492874"/>
            <a:ext cx="5148470" cy="307777"/>
          </a:xfrm>
          <a:prstGeom prst="rect">
            <a:avLst/>
          </a:prstGeom>
          <a:noFill/>
        </p:spPr>
        <p:txBody>
          <a:bodyPr wrap="square">
            <a:spAutoFit/>
          </a:bodyPr>
          <a:lstStyle/>
          <a:p>
            <a:r>
              <a:rPr lang="en-US" sz="1400" b="0" i="0" dirty="0">
                <a:solidFill>
                  <a:srgbClr val="0F1111"/>
                </a:solidFill>
                <a:effectLst/>
              </a:rPr>
              <a:t>Brock Biology of Microorganisms; 14</a:t>
            </a:r>
            <a:r>
              <a:rPr lang="en-US" sz="1400" b="0" i="0" baseline="30000" dirty="0">
                <a:solidFill>
                  <a:srgbClr val="0F1111"/>
                </a:solidFill>
                <a:effectLst/>
              </a:rPr>
              <a:t>th</a:t>
            </a:r>
            <a:r>
              <a:rPr lang="en-US" sz="1400" b="0" i="0" dirty="0">
                <a:solidFill>
                  <a:srgbClr val="0F1111"/>
                </a:solidFill>
                <a:effectLst/>
              </a:rPr>
              <a:t> edition p. 7</a:t>
            </a:r>
            <a:endParaRPr lang="en-US" sz="1400" dirty="0"/>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E08B381A-1A1B-7ECC-C7F4-7A3F69AC0923}"/>
                  </a:ext>
                </a:extLst>
              </p14:cNvPr>
              <p14:cNvContentPartPr/>
              <p14:nvPr/>
            </p14:nvContentPartPr>
            <p14:xfrm>
              <a:off x="4872503" y="927650"/>
              <a:ext cx="1406160" cy="5723640"/>
            </p14:xfrm>
          </p:contentPart>
        </mc:Choice>
        <mc:Fallback xmlns="">
          <p:pic>
            <p:nvPicPr>
              <p:cNvPr id="2" name="Ink 1">
                <a:extLst>
                  <a:ext uri="{FF2B5EF4-FFF2-40B4-BE49-F238E27FC236}">
                    <a16:creationId xmlns:a16="http://schemas.microsoft.com/office/drawing/2014/main" id="{E08B381A-1A1B-7ECC-C7F4-7A3F69AC0923}"/>
                  </a:ext>
                </a:extLst>
              </p:cNvPr>
              <p:cNvPicPr/>
              <p:nvPr/>
            </p:nvPicPr>
            <p:blipFill>
              <a:blip r:embed="rId6"/>
              <a:stretch>
                <a:fillRect/>
              </a:stretch>
            </p:blipFill>
            <p:spPr>
              <a:xfrm>
                <a:off x="4863503" y="919010"/>
                <a:ext cx="1423800" cy="5741280"/>
              </a:xfrm>
              <a:prstGeom prst="rect">
                <a:avLst/>
              </a:prstGeom>
            </p:spPr>
          </p:pic>
        </mc:Fallback>
      </mc:AlternateContent>
      <p:grpSp>
        <p:nvGrpSpPr>
          <p:cNvPr id="9" name="Group 8">
            <a:extLst>
              <a:ext uri="{FF2B5EF4-FFF2-40B4-BE49-F238E27FC236}">
                <a16:creationId xmlns:a16="http://schemas.microsoft.com/office/drawing/2014/main" id="{06187DF2-0D5C-09AC-A6F3-59AF7E8E0DD6}"/>
              </a:ext>
            </a:extLst>
          </p:cNvPr>
          <p:cNvGrpSpPr/>
          <p:nvPr/>
        </p:nvGrpSpPr>
        <p:grpSpPr>
          <a:xfrm>
            <a:off x="5403863" y="2360778"/>
            <a:ext cx="28440" cy="360"/>
            <a:chOff x="5403863" y="2360778"/>
            <a:chExt cx="28440" cy="360"/>
          </a:xfrm>
        </p:grpSpPr>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339C96E5-1C13-2FB9-7EDE-9874B1DB2DD6}"/>
                    </a:ext>
                  </a:extLst>
                </p14:cNvPr>
                <p14:cNvContentPartPr/>
                <p14:nvPr/>
              </p14:nvContentPartPr>
              <p14:xfrm>
                <a:off x="5431943" y="2360778"/>
                <a:ext cx="360" cy="360"/>
              </p14:xfrm>
            </p:contentPart>
          </mc:Choice>
          <mc:Fallback xmlns="">
            <p:pic>
              <p:nvPicPr>
                <p:cNvPr id="3" name="Ink 2">
                  <a:extLst>
                    <a:ext uri="{FF2B5EF4-FFF2-40B4-BE49-F238E27FC236}">
                      <a16:creationId xmlns:a16="http://schemas.microsoft.com/office/drawing/2014/main" id="{339C96E5-1C13-2FB9-7EDE-9874B1DB2DD6}"/>
                    </a:ext>
                  </a:extLst>
                </p:cNvPr>
                <p:cNvPicPr/>
                <p:nvPr/>
              </p:nvPicPr>
              <p:blipFill>
                <a:blip r:embed="rId8"/>
                <a:stretch>
                  <a:fillRect/>
                </a:stretch>
              </p:blipFill>
              <p:spPr>
                <a:xfrm>
                  <a:off x="5422943" y="235177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36978874-186D-4C75-36D6-954C9243B915}"/>
                    </a:ext>
                  </a:extLst>
                </p14:cNvPr>
                <p14:cNvContentPartPr/>
                <p14:nvPr/>
              </p14:nvContentPartPr>
              <p14:xfrm>
                <a:off x="5403863" y="2360778"/>
                <a:ext cx="360" cy="360"/>
              </p14:xfrm>
            </p:contentPart>
          </mc:Choice>
          <mc:Fallback xmlns="">
            <p:pic>
              <p:nvPicPr>
                <p:cNvPr id="8" name="Ink 7">
                  <a:extLst>
                    <a:ext uri="{FF2B5EF4-FFF2-40B4-BE49-F238E27FC236}">
                      <a16:creationId xmlns:a16="http://schemas.microsoft.com/office/drawing/2014/main" id="{36978874-186D-4C75-36D6-954C9243B915}"/>
                    </a:ext>
                  </a:extLst>
                </p:cNvPr>
                <p:cNvPicPr/>
                <p:nvPr/>
              </p:nvPicPr>
              <p:blipFill>
                <a:blip r:embed="rId8"/>
                <a:stretch>
                  <a:fillRect/>
                </a:stretch>
              </p:blipFill>
              <p:spPr>
                <a:xfrm>
                  <a:off x="5395223" y="2351778"/>
                  <a:ext cx="18000" cy="18000"/>
                </a:xfrm>
                <a:prstGeom prst="rect">
                  <a:avLst/>
                </a:prstGeom>
              </p:spPr>
            </p:pic>
          </mc:Fallback>
        </mc:AlternateContent>
      </p:grpSp>
      <p:grpSp>
        <p:nvGrpSpPr>
          <p:cNvPr id="13" name="Group 12">
            <a:extLst>
              <a:ext uri="{FF2B5EF4-FFF2-40B4-BE49-F238E27FC236}">
                <a16:creationId xmlns:a16="http://schemas.microsoft.com/office/drawing/2014/main" id="{4374A153-8827-147B-6969-CE2337824A49}"/>
              </a:ext>
            </a:extLst>
          </p:cNvPr>
          <p:cNvGrpSpPr/>
          <p:nvPr/>
        </p:nvGrpSpPr>
        <p:grpSpPr>
          <a:xfrm>
            <a:off x="5049623" y="1377978"/>
            <a:ext cx="360" cy="360"/>
            <a:chOff x="5049623" y="1377978"/>
            <a:chExt cx="360" cy="360"/>
          </a:xfrm>
        </p:grpSpPr>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26B928BD-B360-3401-676E-B9AB2D5AD40C}"/>
                    </a:ext>
                  </a:extLst>
                </p14:cNvPr>
                <p14:cNvContentPartPr/>
                <p14:nvPr/>
              </p14:nvContentPartPr>
              <p14:xfrm>
                <a:off x="5049623" y="1377978"/>
                <a:ext cx="360" cy="360"/>
              </p14:xfrm>
            </p:contentPart>
          </mc:Choice>
          <mc:Fallback xmlns="">
            <p:pic>
              <p:nvPicPr>
                <p:cNvPr id="10" name="Ink 9">
                  <a:extLst>
                    <a:ext uri="{FF2B5EF4-FFF2-40B4-BE49-F238E27FC236}">
                      <a16:creationId xmlns:a16="http://schemas.microsoft.com/office/drawing/2014/main" id="{26B928BD-B360-3401-676E-B9AB2D5AD40C}"/>
                    </a:ext>
                  </a:extLst>
                </p:cNvPr>
                <p:cNvPicPr/>
                <p:nvPr/>
              </p:nvPicPr>
              <p:blipFill>
                <a:blip r:embed="rId8"/>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EC5E96D0-3A5D-B90D-54F5-DC668A32123D}"/>
                    </a:ext>
                  </a:extLst>
                </p14:cNvPr>
                <p14:cNvContentPartPr/>
                <p14:nvPr/>
              </p14:nvContentPartPr>
              <p14:xfrm>
                <a:off x="5049623" y="1377978"/>
                <a:ext cx="360" cy="360"/>
              </p14:xfrm>
            </p:contentPart>
          </mc:Choice>
          <mc:Fallback xmlns="">
            <p:pic>
              <p:nvPicPr>
                <p:cNvPr id="11" name="Ink 10">
                  <a:extLst>
                    <a:ext uri="{FF2B5EF4-FFF2-40B4-BE49-F238E27FC236}">
                      <a16:creationId xmlns:a16="http://schemas.microsoft.com/office/drawing/2014/main" id="{EC5E96D0-3A5D-B90D-54F5-DC668A32123D}"/>
                    </a:ext>
                  </a:extLst>
                </p:cNvPr>
                <p:cNvPicPr/>
                <p:nvPr/>
              </p:nvPicPr>
              <p:blipFill>
                <a:blip r:embed="rId8"/>
                <a:stretch>
                  <a:fillRect/>
                </a:stretch>
              </p:blipFill>
              <p:spPr>
                <a:xfrm>
                  <a:off x="5040623" y="136933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88799049-B2F3-075A-AC82-53AD10A264CF}"/>
                    </a:ext>
                  </a:extLst>
                </p14:cNvPr>
                <p14:cNvContentPartPr/>
                <p14:nvPr/>
              </p14:nvContentPartPr>
              <p14:xfrm>
                <a:off x="5049623" y="1377978"/>
                <a:ext cx="360" cy="360"/>
              </p14:xfrm>
            </p:contentPart>
          </mc:Choice>
          <mc:Fallback xmlns="">
            <p:pic>
              <p:nvPicPr>
                <p:cNvPr id="12" name="Ink 11">
                  <a:extLst>
                    <a:ext uri="{FF2B5EF4-FFF2-40B4-BE49-F238E27FC236}">
                      <a16:creationId xmlns:a16="http://schemas.microsoft.com/office/drawing/2014/main" id="{88799049-B2F3-075A-AC82-53AD10A264CF}"/>
                    </a:ext>
                  </a:extLst>
                </p:cNvPr>
                <p:cNvPicPr/>
                <p:nvPr/>
              </p:nvPicPr>
              <p:blipFill>
                <a:blip r:embed="rId8"/>
                <a:stretch>
                  <a:fillRect/>
                </a:stretch>
              </p:blipFill>
              <p:spPr>
                <a:xfrm>
                  <a:off x="5040623" y="1369338"/>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60A482E9-9A30-EF1B-D2B3-6A9C8858DB51}"/>
                  </a:ext>
                </a:extLst>
              </p14:cNvPr>
              <p14:cNvContentPartPr/>
              <p14:nvPr/>
            </p14:nvContentPartPr>
            <p14:xfrm>
              <a:off x="5090663" y="3261498"/>
              <a:ext cx="360" cy="360"/>
            </p14:xfrm>
          </p:contentPart>
        </mc:Choice>
        <mc:Fallback xmlns="">
          <p:pic>
            <p:nvPicPr>
              <p:cNvPr id="14" name="Ink 13">
                <a:extLst>
                  <a:ext uri="{FF2B5EF4-FFF2-40B4-BE49-F238E27FC236}">
                    <a16:creationId xmlns:a16="http://schemas.microsoft.com/office/drawing/2014/main" id="{60A482E9-9A30-EF1B-D2B3-6A9C8858DB51}"/>
                  </a:ext>
                </a:extLst>
              </p:cNvPr>
              <p:cNvPicPr/>
              <p:nvPr/>
            </p:nvPicPr>
            <p:blipFill>
              <a:blip r:embed="rId8"/>
              <a:stretch>
                <a:fillRect/>
              </a:stretch>
            </p:blipFill>
            <p:spPr>
              <a:xfrm>
                <a:off x="5081663" y="3252498"/>
                <a:ext cx="18000" cy="18000"/>
              </a:xfrm>
              <a:prstGeom prst="rect">
                <a:avLst/>
              </a:prstGeom>
            </p:spPr>
          </p:pic>
        </mc:Fallback>
      </mc:AlternateContent>
      <p:sp>
        <p:nvSpPr>
          <p:cNvPr id="15" name="TextBox 14">
            <a:extLst>
              <a:ext uri="{FF2B5EF4-FFF2-40B4-BE49-F238E27FC236}">
                <a16:creationId xmlns:a16="http://schemas.microsoft.com/office/drawing/2014/main" id="{678603F5-E8CE-BEA0-1A4F-4BDF6049452E}"/>
              </a:ext>
            </a:extLst>
          </p:cNvPr>
          <p:cNvSpPr txBox="1"/>
          <p:nvPr/>
        </p:nvSpPr>
        <p:spPr>
          <a:xfrm>
            <a:off x="2328326" y="986818"/>
            <a:ext cx="1715021" cy="461665"/>
          </a:xfrm>
          <a:prstGeom prst="rect">
            <a:avLst/>
          </a:prstGeom>
          <a:noFill/>
        </p:spPr>
        <p:txBody>
          <a:bodyPr wrap="none" rtlCol="0">
            <a:spAutoFit/>
          </a:bodyPr>
          <a:lstStyle/>
          <a:p>
            <a:r>
              <a:rPr lang="en-US" sz="2400" b="1" u="sng" dirty="0"/>
              <a:t>Prokaryotes</a:t>
            </a:r>
          </a:p>
        </p:txBody>
      </p:sp>
      <p:sp>
        <p:nvSpPr>
          <p:cNvPr id="19" name="TextBox 18">
            <a:extLst>
              <a:ext uri="{FF2B5EF4-FFF2-40B4-BE49-F238E27FC236}">
                <a16:creationId xmlns:a16="http://schemas.microsoft.com/office/drawing/2014/main" id="{1B8F14EB-7AB5-80C6-4C64-EC6A344A07F3}"/>
              </a:ext>
            </a:extLst>
          </p:cNvPr>
          <p:cNvSpPr txBox="1"/>
          <p:nvPr/>
        </p:nvSpPr>
        <p:spPr>
          <a:xfrm>
            <a:off x="5891607" y="986818"/>
            <a:ext cx="1859271" cy="461665"/>
          </a:xfrm>
          <a:prstGeom prst="rect">
            <a:avLst/>
          </a:prstGeom>
          <a:noFill/>
        </p:spPr>
        <p:txBody>
          <a:bodyPr wrap="square">
            <a:spAutoFit/>
          </a:bodyPr>
          <a:lstStyle/>
          <a:p>
            <a:r>
              <a:rPr kumimoji="0" lang="en-US" sz="2400" b="1" i="0" u="sng" strike="noStrike" kern="1200" cap="none" spc="0" normalizeH="0" baseline="0" noProof="0" dirty="0">
                <a:ln>
                  <a:noFill/>
                </a:ln>
                <a:solidFill>
                  <a:prstClr val="black"/>
                </a:solidFill>
                <a:effectLst/>
                <a:uLnTx/>
                <a:uFillTx/>
                <a:latin typeface="Calibri" panose="020F0502020204030204"/>
                <a:ea typeface="+mn-ea"/>
                <a:cs typeface="+mn-cs"/>
              </a:rPr>
              <a:t>Eukaryotes</a:t>
            </a:r>
            <a:endParaRPr lang="en-US" dirty="0"/>
          </a:p>
        </p:txBody>
      </p:sp>
      <p:sp>
        <p:nvSpPr>
          <p:cNvPr id="16" name="Oval 15">
            <a:extLst>
              <a:ext uri="{FF2B5EF4-FFF2-40B4-BE49-F238E27FC236}">
                <a16:creationId xmlns:a16="http://schemas.microsoft.com/office/drawing/2014/main" id="{AA4ACFAC-C20B-161E-9E2D-F3587B9779AE}"/>
              </a:ext>
            </a:extLst>
          </p:cNvPr>
          <p:cNvSpPr/>
          <p:nvPr/>
        </p:nvSpPr>
        <p:spPr>
          <a:xfrm>
            <a:off x="791570" y="3429000"/>
            <a:ext cx="1050878" cy="25589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479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2DF62-87AB-1E2B-F5A5-E8A2DBB1B5F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5C58D72-290E-55DD-6589-4BF9A76D366B}"/>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10DB2617-0535-6188-5E8E-350ED2B55D7E}"/>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432B6CFB-052D-13E5-E85F-38D97068912B}"/>
              </a:ext>
            </a:extLst>
          </p:cNvPr>
          <p:cNvPicPr>
            <a:picLocks noChangeAspect="1"/>
          </p:cNvPicPr>
          <p:nvPr/>
        </p:nvPicPr>
        <p:blipFill rotWithShape="1">
          <a:blip r:embed="rId2"/>
          <a:srcRect t="5805"/>
          <a:stretch/>
        </p:blipFill>
        <p:spPr>
          <a:xfrm>
            <a:off x="80335" y="2511188"/>
            <a:ext cx="8983329" cy="1956182"/>
          </a:xfrm>
          <a:prstGeom prst="rect">
            <a:avLst/>
          </a:prstGeom>
        </p:spPr>
      </p:pic>
      <p:sp>
        <p:nvSpPr>
          <p:cNvPr id="8" name="TextBox 7">
            <a:extLst>
              <a:ext uri="{FF2B5EF4-FFF2-40B4-BE49-F238E27FC236}">
                <a16:creationId xmlns:a16="http://schemas.microsoft.com/office/drawing/2014/main" id="{1C22C5A7-CF7B-09AC-5F96-BEA75D9FBF8C}"/>
              </a:ext>
            </a:extLst>
          </p:cNvPr>
          <p:cNvSpPr txBox="1"/>
          <p:nvPr/>
        </p:nvSpPr>
        <p:spPr>
          <a:xfrm>
            <a:off x="0" y="6590671"/>
            <a:ext cx="8209128" cy="261610"/>
          </a:xfrm>
          <a:prstGeom prst="rect">
            <a:avLst/>
          </a:prstGeom>
          <a:noFill/>
        </p:spPr>
        <p:txBody>
          <a:bodyPr wrap="square">
            <a:spAutoFit/>
          </a:bodyPr>
          <a:lstStyle/>
          <a:p>
            <a:r>
              <a:rPr lang="en-US" sz="1100" dirty="0"/>
              <a:t>Pelka, K., et al., Bee Pollen and Bee Bread as a Source of Bacteria Producing Antimicrobials. Antibiotics (Basel), 2021. 10(6).</a:t>
            </a:r>
          </a:p>
        </p:txBody>
      </p:sp>
    </p:spTree>
    <p:extLst>
      <p:ext uri="{BB962C8B-B14F-4D97-AF65-F5344CB8AC3E}">
        <p14:creationId xmlns:p14="http://schemas.microsoft.com/office/powerpoint/2010/main" val="904733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7A7E-AF1D-8113-C852-E0BCD2581CB1}"/>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2D1DF93B-9B8C-3CC7-FF1B-B31C72DED8A6}"/>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BA3AE655-C6E9-70FD-51A8-319DBADA6904}"/>
              </a:ext>
            </a:extLst>
          </p:cNvPr>
          <p:cNvPicPr>
            <a:picLocks noChangeAspect="1"/>
          </p:cNvPicPr>
          <p:nvPr/>
        </p:nvPicPr>
        <p:blipFill>
          <a:blip r:embed="rId3"/>
          <a:stretch>
            <a:fillRect/>
          </a:stretch>
        </p:blipFill>
        <p:spPr>
          <a:xfrm>
            <a:off x="981424" y="365126"/>
            <a:ext cx="7181152" cy="6858000"/>
          </a:xfrm>
          <a:prstGeom prst="rect">
            <a:avLst/>
          </a:prstGeom>
        </p:spPr>
      </p:pic>
      <p:sp>
        <p:nvSpPr>
          <p:cNvPr id="7" name="TextBox 6">
            <a:extLst>
              <a:ext uri="{FF2B5EF4-FFF2-40B4-BE49-F238E27FC236}">
                <a16:creationId xmlns:a16="http://schemas.microsoft.com/office/drawing/2014/main" id="{70608512-B8E5-D4F9-A1C9-3B85BE8FB58F}"/>
              </a:ext>
            </a:extLst>
          </p:cNvPr>
          <p:cNvSpPr txBox="1"/>
          <p:nvPr/>
        </p:nvSpPr>
        <p:spPr>
          <a:xfrm>
            <a:off x="0" y="6596390"/>
            <a:ext cx="5411337" cy="261610"/>
          </a:xfrm>
          <a:prstGeom prst="rect">
            <a:avLst/>
          </a:prstGeom>
          <a:noFill/>
        </p:spPr>
        <p:txBody>
          <a:bodyPr wrap="square">
            <a:spAutoFit/>
          </a:bodyPr>
          <a:lstStyle/>
          <a:p>
            <a:r>
              <a:rPr lang="en-US" sz="1100" dirty="0"/>
              <a:t>https://www.sciencephoto.com/media/620930/view/human-plague-bacteria-culture</a:t>
            </a:r>
          </a:p>
        </p:txBody>
      </p:sp>
      <p:sp>
        <p:nvSpPr>
          <p:cNvPr id="2" name="Title 1">
            <a:extLst>
              <a:ext uri="{FF2B5EF4-FFF2-40B4-BE49-F238E27FC236}">
                <a16:creationId xmlns:a16="http://schemas.microsoft.com/office/drawing/2014/main" id="{E3CE32C9-2949-0850-75D8-13DD79FA0AC6}"/>
              </a:ext>
            </a:extLst>
          </p:cNvPr>
          <p:cNvSpPr>
            <a:spLocks noGrp="1"/>
          </p:cNvSpPr>
          <p:nvPr>
            <p:ph type="title"/>
          </p:nvPr>
        </p:nvSpPr>
        <p:spPr>
          <a:xfrm>
            <a:off x="628650" y="365126"/>
            <a:ext cx="7886700" cy="958849"/>
          </a:xfrm>
        </p:spPr>
        <p:txBody>
          <a:bodyPr/>
          <a:lstStyle/>
          <a:p>
            <a:pPr algn="ctr"/>
            <a:r>
              <a:rPr lang="en-US" b="1" dirty="0"/>
              <a:t>Bubonic Plague bacteria</a:t>
            </a:r>
          </a:p>
        </p:txBody>
      </p:sp>
      <p:pic>
        <p:nvPicPr>
          <p:cNvPr id="8" name="Picture 7">
            <a:extLst>
              <a:ext uri="{FF2B5EF4-FFF2-40B4-BE49-F238E27FC236}">
                <a16:creationId xmlns:a16="http://schemas.microsoft.com/office/drawing/2014/main" id="{7077E0B5-C769-8153-1E57-2311420AE611}"/>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2671076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84932-C5E6-855C-0D14-BFFFB3163F9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B2B886B-89A4-C06C-EB4F-A34258059A12}"/>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BB81A898-5ED7-F952-5CFD-EA120D6ABF9A}"/>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B661E08E-0FE7-5A85-E63A-690A24E9B42E}"/>
              </a:ext>
            </a:extLst>
          </p:cNvPr>
          <p:cNvPicPr>
            <a:picLocks noChangeAspect="1"/>
          </p:cNvPicPr>
          <p:nvPr/>
        </p:nvPicPr>
        <p:blipFill>
          <a:blip r:embed="rId3"/>
          <a:stretch>
            <a:fillRect/>
          </a:stretch>
        </p:blipFill>
        <p:spPr>
          <a:xfrm>
            <a:off x="1959342" y="136524"/>
            <a:ext cx="5225316" cy="6642159"/>
          </a:xfrm>
          <a:prstGeom prst="rect">
            <a:avLst/>
          </a:prstGeom>
        </p:spPr>
      </p:pic>
      <p:pic>
        <p:nvPicPr>
          <p:cNvPr id="7" name="Picture 6">
            <a:extLst>
              <a:ext uri="{FF2B5EF4-FFF2-40B4-BE49-F238E27FC236}">
                <a16:creationId xmlns:a16="http://schemas.microsoft.com/office/drawing/2014/main" id="{81BA4B62-4DC3-643F-5ACB-24A462FB3775}"/>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87254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5" name="Picture 4" descr="4 of the Best Places to Spot Alligators in Lower Alabama">
            <a:extLst>
              <a:ext uri="{FF2B5EF4-FFF2-40B4-BE49-F238E27FC236}">
                <a16:creationId xmlns:a16="http://schemas.microsoft.com/office/drawing/2014/main" id="{37847587-BF59-A647-069B-EA065DD325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5935" y="3564745"/>
            <a:ext cx="5207166" cy="2928128"/>
          </a:xfrm>
          <a:prstGeom prst="rect">
            <a:avLst/>
          </a:prstGeom>
          <a:noFill/>
          <a:extLst>
            <a:ext uri="{909E8E84-426E-40DD-AFC4-6F175D3DCCD1}">
              <a14:hiddenFill xmlns:a14="http://schemas.microsoft.com/office/drawing/2010/main">
                <a:solidFill>
                  <a:srgbClr val="FFFFFF"/>
                </a:solidFill>
              </a14:hiddenFill>
            </a:ext>
          </a:extLst>
        </p:spPr>
      </p:pic>
      <p:sp>
        <p:nvSpPr>
          <p:cNvPr id="6" name="Arrow: Down 5">
            <a:extLst>
              <a:ext uri="{FF2B5EF4-FFF2-40B4-BE49-F238E27FC236}">
                <a16:creationId xmlns:a16="http://schemas.microsoft.com/office/drawing/2014/main" id="{BB9B5428-E185-ACFC-38FA-3457D5CCBB07}"/>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1826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DE836-8CD5-0C7F-0CC5-59769110760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AC6A15C-8EB6-EFDB-CB80-C03548DE7029}"/>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ADAFB8A2-4DCA-6811-FAC9-DA01AE43A9AA}"/>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63F88A50-473B-1477-E4AD-E9F9FE9A9D94}"/>
              </a:ext>
            </a:extLst>
          </p:cNvPr>
          <p:cNvPicPr>
            <a:picLocks noChangeAspect="1"/>
          </p:cNvPicPr>
          <p:nvPr/>
        </p:nvPicPr>
        <p:blipFill>
          <a:blip r:embed="rId3"/>
          <a:stretch>
            <a:fillRect/>
          </a:stretch>
        </p:blipFill>
        <p:spPr>
          <a:xfrm>
            <a:off x="1650492" y="0"/>
            <a:ext cx="5843016" cy="6858000"/>
          </a:xfrm>
          <a:prstGeom prst="rect">
            <a:avLst/>
          </a:prstGeom>
        </p:spPr>
      </p:pic>
    </p:spTree>
    <p:extLst>
      <p:ext uri="{BB962C8B-B14F-4D97-AF65-F5344CB8AC3E}">
        <p14:creationId xmlns:p14="http://schemas.microsoft.com/office/powerpoint/2010/main" val="3584653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C3555-BF48-BA3C-E0DE-A2095C23AE83}"/>
              </a:ext>
            </a:extLst>
          </p:cNvPr>
          <p:cNvSpPr>
            <a:spLocks noGrp="1"/>
          </p:cNvSpPr>
          <p:nvPr>
            <p:ph type="title"/>
          </p:nvPr>
        </p:nvSpPr>
        <p:spPr/>
        <p:txBody>
          <a:bodyPr/>
          <a:lstStyle/>
          <a:p>
            <a:pPr algn="ctr"/>
            <a:r>
              <a:rPr lang="en-US" b="1" dirty="0"/>
              <a:t>Archaea</a:t>
            </a:r>
          </a:p>
        </p:txBody>
      </p:sp>
      <p:sp>
        <p:nvSpPr>
          <p:cNvPr id="3" name="Content Placeholder 2">
            <a:extLst>
              <a:ext uri="{FF2B5EF4-FFF2-40B4-BE49-F238E27FC236}">
                <a16:creationId xmlns:a16="http://schemas.microsoft.com/office/drawing/2014/main" id="{62940AFB-E59E-40C5-DDA5-467B4C03E8DF}"/>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C925997C-9736-11C8-B648-D2E2B8668D2E}"/>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C5D839F4-15A0-7B43-697D-6C96A60CBFB9}"/>
              </a:ext>
            </a:extLst>
          </p:cNvPr>
          <p:cNvPicPr>
            <a:picLocks noChangeAspect="1"/>
          </p:cNvPicPr>
          <p:nvPr/>
        </p:nvPicPr>
        <p:blipFill>
          <a:blip r:embed="rId3"/>
          <a:stretch>
            <a:fillRect/>
          </a:stretch>
        </p:blipFill>
        <p:spPr>
          <a:xfrm>
            <a:off x="1809750" y="1662112"/>
            <a:ext cx="5524500" cy="3533775"/>
          </a:xfrm>
          <a:prstGeom prst="rect">
            <a:avLst/>
          </a:prstGeom>
        </p:spPr>
      </p:pic>
      <p:pic>
        <p:nvPicPr>
          <p:cNvPr id="6" name="Picture 5">
            <a:extLst>
              <a:ext uri="{FF2B5EF4-FFF2-40B4-BE49-F238E27FC236}">
                <a16:creationId xmlns:a16="http://schemas.microsoft.com/office/drawing/2014/main" id="{6C719403-8901-6AFE-6430-B2EF8FC3D60C}"/>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30536" y="99624"/>
            <a:ext cx="1080135" cy="1550035"/>
          </a:xfrm>
          <a:prstGeom prst="rect">
            <a:avLst/>
          </a:prstGeom>
          <a:noFill/>
          <a:ln>
            <a:noFill/>
          </a:ln>
        </p:spPr>
      </p:pic>
    </p:spTree>
    <p:extLst>
      <p:ext uri="{BB962C8B-B14F-4D97-AF65-F5344CB8AC3E}">
        <p14:creationId xmlns:p14="http://schemas.microsoft.com/office/powerpoint/2010/main" val="1764491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381604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a:p>
            <a:r>
              <a:rPr lang="en-US" dirty="0"/>
              <a:t>Do not contain cytoplasmic organelles. </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r>
              <a:rPr lang="en-US" dirty="0"/>
              <a:t>Contains cytoplasmic organelles.</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1791958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a:p>
            <a:r>
              <a:rPr lang="en-US" dirty="0"/>
              <a:t>Do not contain cytoplasmic organelles. </a:t>
            </a:r>
          </a:p>
          <a:p>
            <a:r>
              <a:rPr lang="en-US" dirty="0"/>
              <a:t>Smaller</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r>
              <a:rPr lang="en-US" dirty="0"/>
              <a:t>Contains cytoplasmic organelles.</a:t>
            </a:r>
          </a:p>
          <a:p>
            <a:r>
              <a:rPr lang="en-US" dirty="0"/>
              <a:t>Larger </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354848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a:p>
            <a:r>
              <a:rPr lang="en-US" dirty="0"/>
              <a:t>Do not contain cytoplasmic organelles. </a:t>
            </a:r>
          </a:p>
          <a:p>
            <a:r>
              <a:rPr lang="en-US" dirty="0"/>
              <a:t>Smaller</a:t>
            </a:r>
          </a:p>
          <a:p>
            <a:r>
              <a:rPr lang="en-US" dirty="0"/>
              <a:t>Appeared on Earth first</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r>
              <a:rPr lang="en-US" dirty="0"/>
              <a:t>Contains cytoplasmic organelles.</a:t>
            </a:r>
          </a:p>
          <a:p>
            <a:r>
              <a:rPr lang="en-US" dirty="0"/>
              <a:t>Larger </a:t>
            </a:r>
          </a:p>
          <a:p>
            <a:r>
              <a:rPr lang="en-US" dirty="0"/>
              <a:t>Evolved from prokaryotes</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6195658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Prokaryote</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2A3211A3-CCC2-83FE-A32E-750B00397FFA}"/>
              </a:ext>
            </a:extLst>
          </p:cNvPr>
          <p:cNvSpPr>
            <a:spLocks noGrp="1"/>
          </p:cNvSpPr>
          <p:nvPr>
            <p:ph type="ftr" sz="quarter" idx="11"/>
          </p:nvPr>
        </p:nvSpPr>
        <p:spPr/>
        <p:txBody>
          <a:bodyPr/>
          <a:lstStyle/>
          <a:p>
            <a:r>
              <a:rPr lang="en-US"/>
              <a:t>Faxel</a:t>
            </a:r>
          </a:p>
        </p:txBody>
      </p:sp>
      <p:pic>
        <p:nvPicPr>
          <p:cNvPr id="3" name="Picture 2">
            <a:extLst>
              <a:ext uri="{FF2B5EF4-FFF2-40B4-BE49-F238E27FC236}">
                <a16:creationId xmlns:a16="http://schemas.microsoft.com/office/drawing/2014/main" id="{433ECD21-35D9-44B9-7ED8-479D85DEA4F7}"/>
              </a:ext>
            </a:extLst>
          </p:cNvPr>
          <p:cNvPicPr>
            <a:picLocks noChangeAspect="1"/>
          </p:cNvPicPr>
          <p:nvPr/>
        </p:nvPicPr>
        <p:blipFill>
          <a:blip r:embed="rId4"/>
          <a:stretch>
            <a:fillRect/>
          </a:stretch>
        </p:blipFill>
        <p:spPr>
          <a:xfrm>
            <a:off x="1386176" y="1485659"/>
            <a:ext cx="6371648" cy="5372341"/>
          </a:xfrm>
          <a:prstGeom prst="rect">
            <a:avLst/>
          </a:prstGeom>
        </p:spPr>
      </p:pic>
    </p:spTree>
    <p:extLst>
      <p:ext uri="{BB962C8B-B14F-4D97-AF65-F5344CB8AC3E}">
        <p14:creationId xmlns:p14="http://schemas.microsoft.com/office/powerpoint/2010/main" val="1942064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Eukaryote</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2A3211A3-CCC2-83FE-A32E-750B00397FFA}"/>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E4699ECA-EFFC-2421-B1E9-EC71185EB356}"/>
              </a:ext>
            </a:extLst>
          </p:cNvPr>
          <p:cNvPicPr>
            <a:picLocks noChangeAspect="1"/>
          </p:cNvPicPr>
          <p:nvPr/>
        </p:nvPicPr>
        <p:blipFill>
          <a:blip r:embed="rId4"/>
          <a:stretch>
            <a:fillRect/>
          </a:stretch>
        </p:blipFill>
        <p:spPr>
          <a:xfrm>
            <a:off x="1511581" y="1043488"/>
            <a:ext cx="6120838" cy="5814512"/>
          </a:xfrm>
          <a:prstGeom prst="rect">
            <a:avLst/>
          </a:prstGeom>
        </p:spPr>
      </p:pic>
    </p:spTree>
    <p:extLst>
      <p:ext uri="{BB962C8B-B14F-4D97-AF65-F5344CB8AC3E}">
        <p14:creationId xmlns:p14="http://schemas.microsoft.com/office/powerpoint/2010/main" val="2427284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a:p>
            <a:r>
              <a:rPr lang="en-US" dirty="0"/>
              <a:t>Do not contain cytoplasmic organelles. </a:t>
            </a:r>
          </a:p>
          <a:p>
            <a:r>
              <a:rPr lang="en-US" dirty="0"/>
              <a:t>Smaller</a:t>
            </a:r>
          </a:p>
          <a:p>
            <a:r>
              <a:rPr lang="en-US" dirty="0"/>
              <a:t>Appeared on Earth first</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r>
              <a:rPr lang="en-US" dirty="0"/>
              <a:t>Contains cytoplasmic organelles.</a:t>
            </a:r>
          </a:p>
          <a:p>
            <a:r>
              <a:rPr lang="en-US" dirty="0"/>
              <a:t>Larger </a:t>
            </a:r>
          </a:p>
          <a:p>
            <a:r>
              <a:rPr lang="en-US" dirty="0"/>
              <a:t>Evolved from prokaryotes</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11362888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A16B-F80F-7279-487A-ABD71508C2BE}"/>
              </a:ext>
            </a:extLst>
          </p:cNvPr>
          <p:cNvSpPr>
            <a:spLocks noGrp="1"/>
          </p:cNvSpPr>
          <p:nvPr>
            <p:ph type="title"/>
          </p:nvPr>
        </p:nvSpPr>
        <p:spPr/>
        <p:txBody>
          <a:bodyPr/>
          <a:lstStyle/>
          <a:p>
            <a:pPr algn="ctr"/>
            <a:r>
              <a:rPr lang="en-US" dirty="0"/>
              <a:t>Differences</a:t>
            </a:r>
          </a:p>
        </p:txBody>
      </p:sp>
      <p:sp>
        <p:nvSpPr>
          <p:cNvPr id="3" name="Content Placeholder 2">
            <a:extLst>
              <a:ext uri="{FF2B5EF4-FFF2-40B4-BE49-F238E27FC236}">
                <a16:creationId xmlns:a16="http://schemas.microsoft.com/office/drawing/2014/main" id="{6E5CAC1C-52D2-3E15-CFA7-77E0EF20B14F}"/>
              </a:ext>
            </a:extLst>
          </p:cNvPr>
          <p:cNvSpPr>
            <a:spLocks noGrp="1"/>
          </p:cNvSpPr>
          <p:nvPr>
            <p:ph sz="half" idx="1"/>
          </p:nvPr>
        </p:nvSpPr>
        <p:spPr/>
        <p:txBody>
          <a:bodyPr/>
          <a:lstStyle/>
          <a:p>
            <a:r>
              <a:rPr lang="en-US" dirty="0"/>
              <a:t>A </a:t>
            </a:r>
            <a:r>
              <a:rPr lang="en-US" b="1" dirty="0"/>
              <a:t>prokaryote</a:t>
            </a:r>
            <a:r>
              <a:rPr lang="en-US" dirty="0"/>
              <a:t> does not have a nucleus</a:t>
            </a:r>
          </a:p>
          <a:p>
            <a:r>
              <a:rPr lang="en-US" dirty="0"/>
              <a:t>Do not contain cytoplasmic organelles. </a:t>
            </a:r>
          </a:p>
          <a:p>
            <a:r>
              <a:rPr lang="en-US" dirty="0"/>
              <a:t>Smaller</a:t>
            </a:r>
          </a:p>
          <a:p>
            <a:r>
              <a:rPr lang="en-US" dirty="0"/>
              <a:t>Appeared on Earth first</a:t>
            </a:r>
          </a:p>
          <a:p>
            <a:r>
              <a:rPr lang="en-US" dirty="0"/>
              <a:t>Unicellular (single-celled life)</a:t>
            </a:r>
          </a:p>
        </p:txBody>
      </p:sp>
      <p:sp>
        <p:nvSpPr>
          <p:cNvPr id="5" name="Content Placeholder 4">
            <a:extLst>
              <a:ext uri="{FF2B5EF4-FFF2-40B4-BE49-F238E27FC236}">
                <a16:creationId xmlns:a16="http://schemas.microsoft.com/office/drawing/2014/main" id="{7252A31D-43B7-4520-A756-1C7D4FCEB2FA}"/>
              </a:ext>
            </a:extLst>
          </p:cNvPr>
          <p:cNvSpPr>
            <a:spLocks noGrp="1"/>
          </p:cNvSpPr>
          <p:nvPr>
            <p:ph sz="half" idx="2"/>
          </p:nvPr>
        </p:nvSpPr>
        <p:spPr/>
        <p:txBody>
          <a:bodyPr/>
          <a:lstStyle/>
          <a:p>
            <a:r>
              <a:rPr lang="en-US" dirty="0"/>
              <a:t>A </a:t>
            </a:r>
            <a:r>
              <a:rPr lang="en-US" b="1" dirty="0"/>
              <a:t>eukaryotic</a:t>
            </a:r>
            <a:r>
              <a:rPr lang="en-US" dirty="0"/>
              <a:t> cell does contain a nucleus</a:t>
            </a:r>
          </a:p>
          <a:p>
            <a:r>
              <a:rPr lang="en-US" dirty="0"/>
              <a:t>Contains cytoplasmic organelles.</a:t>
            </a:r>
          </a:p>
          <a:p>
            <a:r>
              <a:rPr lang="en-US" dirty="0"/>
              <a:t>Larger </a:t>
            </a:r>
          </a:p>
          <a:p>
            <a:r>
              <a:rPr lang="en-US" dirty="0"/>
              <a:t>Evolved from prokaryotes</a:t>
            </a:r>
          </a:p>
          <a:p>
            <a:r>
              <a:rPr lang="en-US" dirty="0"/>
              <a:t>Unicellular and multicellular</a:t>
            </a:r>
          </a:p>
          <a:p>
            <a:endParaRPr lang="en-US" dirty="0"/>
          </a:p>
        </p:txBody>
      </p:sp>
      <p:sp>
        <p:nvSpPr>
          <p:cNvPr id="4" name="Footer Placeholder 3">
            <a:extLst>
              <a:ext uri="{FF2B5EF4-FFF2-40B4-BE49-F238E27FC236}">
                <a16:creationId xmlns:a16="http://schemas.microsoft.com/office/drawing/2014/main" id="{BC7251FC-65B7-1977-C347-F2BF65FC9B80}"/>
              </a:ext>
            </a:extLst>
          </p:cNvPr>
          <p:cNvSpPr>
            <a:spLocks noGrp="1"/>
          </p:cNvSpPr>
          <p:nvPr>
            <p:ph type="ftr" sz="quarter" idx="11"/>
          </p:nvPr>
        </p:nvSpPr>
        <p:spPr/>
        <p:txBody>
          <a:bodyPr/>
          <a:lstStyle/>
          <a:p>
            <a:r>
              <a:rPr lang="en-US"/>
              <a:t>Faxel</a:t>
            </a:r>
          </a:p>
        </p:txBody>
      </p:sp>
      <p:pic>
        <p:nvPicPr>
          <p:cNvPr id="6" name="Picture 5">
            <a:extLst>
              <a:ext uri="{FF2B5EF4-FFF2-40B4-BE49-F238E27FC236}">
                <a16:creationId xmlns:a16="http://schemas.microsoft.com/office/drawing/2014/main" id="{A45F45F5-40E2-D5C7-5CED-243D813C9949}"/>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61752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crocodile circulatory system Flashcards | Quizlet">
            <a:extLst>
              <a:ext uri="{FF2B5EF4-FFF2-40B4-BE49-F238E27FC236}">
                <a16:creationId xmlns:a16="http://schemas.microsoft.com/office/drawing/2014/main" id="{47AEEC06-C4F9-F7F6-268C-4FE88DC1D0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9663" y="1825625"/>
            <a:ext cx="2258377" cy="444390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6" name="Arrow: Down 5">
            <a:extLst>
              <a:ext uri="{FF2B5EF4-FFF2-40B4-BE49-F238E27FC236}">
                <a16:creationId xmlns:a16="http://schemas.microsoft.com/office/drawing/2014/main" id="{E4515744-74BF-8B21-025A-9437A9594632}"/>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21675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788110"/>
          </a:xfrm>
        </p:spPr>
        <p:txBody>
          <a:bodyPr/>
          <a:lstStyle/>
          <a:p>
            <a:pPr algn="ctr"/>
            <a:r>
              <a:rPr lang="en-US" b="1" dirty="0"/>
              <a:t>Plant &amp; Animal Cells</a:t>
            </a:r>
          </a:p>
        </p:txBody>
      </p:sp>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3" name="Picture 2">
            <a:extLst>
              <a:ext uri="{FF2B5EF4-FFF2-40B4-BE49-F238E27FC236}">
                <a16:creationId xmlns:a16="http://schemas.microsoft.com/office/drawing/2014/main" id="{8D269B8B-947B-F217-ACDB-AB513DA87767}"/>
              </a:ext>
            </a:extLst>
          </p:cNvPr>
          <p:cNvPicPr>
            <a:picLocks noChangeAspect="1"/>
          </p:cNvPicPr>
          <p:nvPr/>
        </p:nvPicPr>
        <p:blipFill>
          <a:blip r:embed="rId4"/>
          <a:stretch>
            <a:fillRect/>
          </a:stretch>
        </p:blipFill>
        <p:spPr>
          <a:xfrm>
            <a:off x="570747" y="1063550"/>
            <a:ext cx="5684221" cy="5429323"/>
          </a:xfrm>
          <a:prstGeom prst="rect">
            <a:avLst/>
          </a:prstGeom>
        </p:spPr>
      </p:pic>
    </p:spTree>
    <p:extLst>
      <p:ext uri="{BB962C8B-B14F-4D97-AF65-F5344CB8AC3E}">
        <p14:creationId xmlns:p14="http://schemas.microsoft.com/office/powerpoint/2010/main" val="16850248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788110"/>
          </a:xfrm>
        </p:spPr>
        <p:txBody>
          <a:bodyPr/>
          <a:lstStyle/>
          <a:p>
            <a:pPr algn="ctr"/>
            <a:r>
              <a:rPr lang="en-US" b="1" dirty="0"/>
              <a:t>Plant &amp; Animal Cells</a:t>
            </a:r>
          </a:p>
        </p:txBody>
      </p:sp>
      <p:pic>
        <p:nvPicPr>
          <p:cNvPr id="3" name="Picture 2">
            <a:extLst>
              <a:ext uri="{FF2B5EF4-FFF2-40B4-BE49-F238E27FC236}">
                <a16:creationId xmlns:a16="http://schemas.microsoft.com/office/drawing/2014/main" id="{8D269B8B-947B-F217-ACDB-AB513DA87767}"/>
              </a:ext>
            </a:extLst>
          </p:cNvPr>
          <p:cNvPicPr>
            <a:picLocks noChangeAspect="1"/>
          </p:cNvPicPr>
          <p:nvPr/>
        </p:nvPicPr>
        <p:blipFill>
          <a:blip r:embed="rId3"/>
          <a:stretch>
            <a:fillRect/>
          </a:stretch>
        </p:blipFill>
        <p:spPr>
          <a:xfrm>
            <a:off x="570747" y="1063550"/>
            <a:ext cx="5684221" cy="5429323"/>
          </a:xfrm>
          <a:prstGeom prst="rect">
            <a:avLst/>
          </a:prstGeom>
        </p:spPr>
      </p:pic>
      <p:pic>
        <p:nvPicPr>
          <p:cNvPr id="2" name="Picture 1">
            <a:extLst>
              <a:ext uri="{FF2B5EF4-FFF2-40B4-BE49-F238E27FC236}">
                <a16:creationId xmlns:a16="http://schemas.microsoft.com/office/drawing/2014/main" id="{423128DB-5D09-A94A-3B52-C2CA57F1E319}"/>
              </a:ext>
            </a:extLst>
          </p:cNvPr>
          <p:cNvPicPr>
            <a:picLocks noChangeAspect="1"/>
          </p:cNvPicPr>
          <p:nvPr/>
        </p:nvPicPr>
        <p:blipFill>
          <a:blip r:embed="rId4"/>
          <a:stretch>
            <a:fillRect/>
          </a:stretch>
        </p:blipFill>
        <p:spPr>
          <a:xfrm>
            <a:off x="2821852" y="1153237"/>
            <a:ext cx="5986902" cy="5218278"/>
          </a:xfrm>
          <a:prstGeom prst="rect">
            <a:avLst/>
          </a:prstGeom>
        </p:spPr>
      </p:pic>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772132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0D2D032-A841-D757-CB8B-C87BE0D7DFC1}"/>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CF2223F2-1A3E-C321-B0E9-70FB1EDF9F3B}"/>
              </a:ext>
            </a:extLst>
          </p:cNvPr>
          <p:cNvPicPr>
            <a:picLocks noChangeAspect="1"/>
          </p:cNvPicPr>
          <p:nvPr/>
        </p:nvPicPr>
        <p:blipFill>
          <a:blip r:embed="rId3"/>
          <a:stretch>
            <a:fillRect/>
          </a:stretch>
        </p:blipFill>
        <p:spPr>
          <a:xfrm>
            <a:off x="2617210" y="0"/>
            <a:ext cx="3909580" cy="6858000"/>
          </a:xfrm>
          <a:prstGeom prst="rect">
            <a:avLst/>
          </a:prstGeom>
        </p:spPr>
      </p:pic>
      <p:sp>
        <p:nvSpPr>
          <p:cNvPr id="2" name="Title 1">
            <a:extLst>
              <a:ext uri="{FF2B5EF4-FFF2-40B4-BE49-F238E27FC236}">
                <a16:creationId xmlns:a16="http://schemas.microsoft.com/office/drawing/2014/main" id="{405601BA-1CEE-AB4C-1B90-47EAFA1C3096}"/>
              </a:ext>
            </a:extLst>
          </p:cNvPr>
          <p:cNvSpPr>
            <a:spLocks noGrp="1"/>
          </p:cNvSpPr>
          <p:nvPr>
            <p:ph type="title"/>
          </p:nvPr>
        </p:nvSpPr>
        <p:spPr>
          <a:xfrm>
            <a:off x="385297" y="747264"/>
            <a:ext cx="1988560" cy="1325563"/>
          </a:xfrm>
        </p:spPr>
        <p:txBody>
          <a:bodyPr/>
          <a:lstStyle/>
          <a:p>
            <a:r>
              <a:rPr lang="en-US" b="1" dirty="0"/>
              <a:t>Border</a:t>
            </a:r>
          </a:p>
        </p:txBody>
      </p:sp>
      <p:pic>
        <p:nvPicPr>
          <p:cNvPr id="5" name="Picture 4">
            <a:extLst>
              <a:ext uri="{FF2B5EF4-FFF2-40B4-BE49-F238E27FC236}">
                <a16:creationId xmlns:a16="http://schemas.microsoft.com/office/drawing/2014/main" id="{BAC631E7-EDBF-8323-1BE1-F42BCD11E9AE}"/>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079942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0D2D032-A841-D757-CB8B-C87BE0D7DFC1}"/>
              </a:ext>
            </a:extLst>
          </p:cNvPr>
          <p:cNvSpPr>
            <a:spLocks noGrp="1"/>
          </p:cNvSpPr>
          <p:nvPr>
            <p:ph type="ftr" sz="quarter" idx="11"/>
          </p:nvPr>
        </p:nvSpPr>
        <p:spPr/>
        <p:txBody>
          <a:bodyPr/>
          <a:lstStyle/>
          <a:p>
            <a:r>
              <a:rPr lang="en-US"/>
              <a:t>Faxel</a:t>
            </a:r>
          </a:p>
        </p:txBody>
      </p:sp>
      <p:pic>
        <p:nvPicPr>
          <p:cNvPr id="5" name="Picture 4">
            <a:extLst>
              <a:ext uri="{FF2B5EF4-FFF2-40B4-BE49-F238E27FC236}">
                <a16:creationId xmlns:a16="http://schemas.microsoft.com/office/drawing/2014/main" id="{BAC631E7-EDBF-8323-1BE1-F42BCD11E9AE}"/>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6" name="Picture 5">
            <a:extLst>
              <a:ext uri="{FF2B5EF4-FFF2-40B4-BE49-F238E27FC236}">
                <a16:creationId xmlns:a16="http://schemas.microsoft.com/office/drawing/2014/main" id="{A9A6BFD6-69CD-E11D-E631-EA7AC4788680}"/>
              </a:ext>
            </a:extLst>
          </p:cNvPr>
          <p:cNvPicPr>
            <a:picLocks noChangeAspect="1"/>
          </p:cNvPicPr>
          <p:nvPr/>
        </p:nvPicPr>
        <p:blipFill>
          <a:blip r:embed="rId4"/>
          <a:stretch>
            <a:fillRect/>
          </a:stretch>
        </p:blipFill>
        <p:spPr>
          <a:xfrm>
            <a:off x="1570429" y="0"/>
            <a:ext cx="6003142" cy="6858000"/>
          </a:xfrm>
          <a:prstGeom prst="rect">
            <a:avLst/>
          </a:prstGeom>
        </p:spPr>
      </p:pic>
      <p:sp>
        <p:nvSpPr>
          <p:cNvPr id="2" name="Title 1">
            <a:extLst>
              <a:ext uri="{FF2B5EF4-FFF2-40B4-BE49-F238E27FC236}">
                <a16:creationId xmlns:a16="http://schemas.microsoft.com/office/drawing/2014/main" id="{405601BA-1CEE-AB4C-1B90-47EAFA1C3096}"/>
              </a:ext>
            </a:extLst>
          </p:cNvPr>
          <p:cNvSpPr>
            <a:spLocks noGrp="1"/>
          </p:cNvSpPr>
          <p:nvPr>
            <p:ph type="title"/>
          </p:nvPr>
        </p:nvSpPr>
        <p:spPr>
          <a:xfrm>
            <a:off x="0" y="706321"/>
            <a:ext cx="1988560" cy="2009583"/>
          </a:xfrm>
        </p:spPr>
        <p:txBody>
          <a:bodyPr>
            <a:normAutofit/>
          </a:bodyPr>
          <a:lstStyle/>
          <a:p>
            <a:pPr algn="ctr"/>
            <a:r>
              <a:rPr lang="en-US" b="1" dirty="0"/>
              <a:t>Animal Cell Border</a:t>
            </a:r>
          </a:p>
        </p:txBody>
      </p:sp>
      <p:sp>
        <p:nvSpPr>
          <p:cNvPr id="7" name="TextBox 6">
            <a:extLst>
              <a:ext uri="{FF2B5EF4-FFF2-40B4-BE49-F238E27FC236}">
                <a16:creationId xmlns:a16="http://schemas.microsoft.com/office/drawing/2014/main" id="{73A3CBBA-DEBB-961D-15E2-CDD2CCB31C87}"/>
              </a:ext>
            </a:extLst>
          </p:cNvPr>
          <p:cNvSpPr txBox="1"/>
          <p:nvPr/>
        </p:nvSpPr>
        <p:spPr>
          <a:xfrm>
            <a:off x="4655323" y="5431809"/>
            <a:ext cx="3377656" cy="523220"/>
          </a:xfrm>
          <a:prstGeom prst="rect">
            <a:avLst/>
          </a:prstGeom>
          <a:noFill/>
        </p:spPr>
        <p:txBody>
          <a:bodyPr wrap="none" rtlCol="0">
            <a:spAutoFit/>
          </a:bodyPr>
          <a:lstStyle/>
          <a:p>
            <a:r>
              <a:rPr lang="en-US" sz="2800" b="1" dirty="0"/>
              <a:t>Inside cell: cytoplasm</a:t>
            </a:r>
          </a:p>
        </p:txBody>
      </p:sp>
    </p:spTree>
    <p:extLst>
      <p:ext uri="{BB962C8B-B14F-4D97-AF65-F5344CB8AC3E}">
        <p14:creationId xmlns:p14="http://schemas.microsoft.com/office/powerpoint/2010/main" val="533519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CB41E-0A2F-6C1F-0813-A4320A1C57A7}"/>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18BDED62-E540-868B-18E2-E5568D690CA9}"/>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364B3201-359D-2B82-1AFA-4EEE8F09BCCE}"/>
              </a:ext>
            </a:extLst>
          </p:cNvPr>
          <p:cNvPicPr>
            <a:picLocks noChangeAspect="1"/>
          </p:cNvPicPr>
          <p:nvPr/>
        </p:nvPicPr>
        <p:blipFill>
          <a:blip r:embed="rId3"/>
          <a:stretch>
            <a:fillRect/>
          </a:stretch>
        </p:blipFill>
        <p:spPr>
          <a:xfrm>
            <a:off x="428352" y="0"/>
            <a:ext cx="8287296" cy="6858000"/>
          </a:xfrm>
          <a:prstGeom prst="rect">
            <a:avLst/>
          </a:prstGeom>
        </p:spPr>
      </p:pic>
    </p:spTree>
    <p:extLst>
      <p:ext uri="{BB962C8B-B14F-4D97-AF65-F5344CB8AC3E}">
        <p14:creationId xmlns:p14="http://schemas.microsoft.com/office/powerpoint/2010/main" val="4003942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FAF30-C440-061F-765D-5F21BB37919D}"/>
              </a:ext>
            </a:extLst>
          </p:cNvPr>
          <p:cNvSpPr>
            <a:spLocks noGrp="1"/>
          </p:cNvSpPr>
          <p:nvPr>
            <p:ph type="title"/>
          </p:nvPr>
        </p:nvSpPr>
        <p:spPr>
          <a:xfrm>
            <a:off x="996286" y="395786"/>
            <a:ext cx="7001301" cy="1294904"/>
          </a:xfrm>
        </p:spPr>
        <p:txBody>
          <a:bodyPr>
            <a:normAutofit fontScale="90000"/>
          </a:bodyPr>
          <a:lstStyle/>
          <a:p>
            <a:pPr algn="ctr"/>
            <a:r>
              <a:rPr lang="en-US" b="1" dirty="0"/>
              <a:t>The nucleus houses DNA packaged as chromosomes</a:t>
            </a:r>
          </a:p>
        </p:txBody>
      </p:sp>
      <p:sp>
        <p:nvSpPr>
          <p:cNvPr id="3" name="Footer Placeholder 2">
            <a:extLst>
              <a:ext uri="{FF2B5EF4-FFF2-40B4-BE49-F238E27FC236}">
                <a16:creationId xmlns:a16="http://schemas.microsoft.com/office/drawing/2014/main" id="{9CEC62D7-E116-342D-9631-8A4435A855F4}"/>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7F1C265D-ABE5-77D4-E646-38269E353F4A}"/>
              </a:ext>
            </a:extLst>
          </p:cNvPr>
          <p:cNvPicPr>
            <a:picLocks noChangeAspect="1"/>
          </p:cNvPicPr>
          <p:nvPr/>
        </p:nvPicPr>
        <p:blipFill>
          <a:blip r:embed="rId3"/>
          <a:stretch>
            <a:fillRect/>
          </a:stretch>
        </p:blipFill>
        <p:spPr>
          <a:xfrm>
            <a:off x="1502107" y="3203933"/>
            <a:ext cx="2208717" cy="1639173"/>
          </a:xfrm>
          <a:prstGeom prst="rect">
            <a:avLst/>
          </a:prstGeom>
        </p:spPr>
      </p:pic>
      <p:pic>
        <p:nvPicPr>
          <p:cNvPr id="7" name="Picture 6">
            <a:extLst>
              <a:ext uri="{FF2B5EF4-FFF2-40B4-BE49-F238E27FC236}">
                <a16:creationId xmlns:a16="http://schemas.microsoft.com/office/drawing/2014/main" id="{CA407AD3-8557-E0C3-F7CA-53740632D53E}"/>
              </a:ext>
            </a:extLst>
          </p:cNvPr>
          <p:cNvPicPr>
            <a:picLocks noChangeAspect="1"/>
          </p:cNvPicPr>
          <p:nvPr/>
        </p:nvPicPr>
        <p:blipFill>
          <a:blip r:embed="rId4"/>
          <a:stretch>
            <a:fillRect/>
          </a:stretch>
        </p:blipFill>
        <p:spPr>
          <a:xfrm>
            <a:off x="4271693" y="2486434"/>
            <a:ext cx="3190027" cy="2547739"/>
          </a:xfrm>
          <a:prstGeom prst="rect">
            <a:avLst/>
          </a:prstGeom>
        </p:spPr>
      </p:pic>
      <p:pic>
        <p:nvPicPr>
          <p:cNvPr id="8" name="Picture 7">
            <a:extLst>
              <a:ext uri="{FF2B5EF4-FFF2-40B4-BE49-F238E27FC236}">
                <a16:creationId xmlns:a16="http://schemas.microsoft.com/office/drawing/2014/main" id="{FE4CDA54-0A73-D165-52F4-C4D2ECDA9E5F}"/>
              </a:ext>
            </a:extLst>
          </p:cNvPr>
          <p:cNvPicPr>
            <a:picLocks noChangeAspect="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42060220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2E26D7B-D7DD-2B37-347E-AA617284D5C6}"/>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5F597D70-B346-0551-1646-4502FDE497D3}"/>
              </a:ext>
            </a:extLst>
          </p:cNvPr>
          <p:cNvPicPr>
            <a:picLocks noChangeAspect="1"/>
          </p:cNvPicPr>
          <p:nvPr/>
        </p:nvPicPr>
        <p:blipFill>
          <a:blip r:embed="rId3"/>
          <a:stretch>
            <a:fillRect/>
          </a:stretch>
        </p:blipFill>
        <p:spPr>
          <a:xfrm>
            <a:off x="1097496" y="0"/>
            <a:ext cx="6949007" cy="6858000"/>
          </a:xfrm>
          <a:prstGeom prst="rect">
            <a:avLst/>
          </a:prstGeom>
        </p:spPr>
      </p:pic>
      <p:sp>
        <p:nvSpPr>
          <p:cNvPr id="5" name="Title 1">
            <a:extLst>
              <a:ext uri="{FF2B5EF4-FFF2-40B4-BE49-F238E27FC236}">
                <a16:creationId xmlns:a16="http://schemas.microsoft.com/office/drawing/2014/main" id="{8FE12213-7BDD-FAAE-0143-A1C99E9F3AF4}"/>
              </a:ext>
            </a:extLst>
          </p:cNvPr>
          <p:cNvSpPr txBox="1">
            <a:spLocks/>
          </p:cNvSpPr>
          <p:nvPr/>
        </p:nvSpPr>
        <p:spPr>
          <a:xfrm>
            <a:off x="207876" y="296888"/>
            <a:ext cx="1988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Inside cell</a:t>
            </a:r>
          </a:p>
        </p:txBody>
      </p:sp>
      <p:sp>
        <p:nvSpPr>
          <p:cNvPr id="7" name="TextBox 6">
            <a:extLst>
              <a:ext uri="{FF2B5EF4-FFF2-40B4-BE49-F238E27FC236}">
                <a16:creationId xmlns:a16="http://schemas.microsoft.com/office/drawing/2014/main" id="{D88C0912-3EA4-E8DF-E58F-AF83D34995B0}"/>
              </a:ext>
            </a:extLst>
          </p:cNvPr>
          <p:cNvSpPr txBox="1"/>
          <p:nvPr/>
        </p:nvSpPr>
        <p:spPr>
          <a:xfrm>
            <a:off x="4316104" y="6494184"/>
            <a:ext cx="4950726" cy="400110"/>
          </a:xfrm>
          <a:prstGeom prst="rect">
            <a:avLst/>
          </a:prstGeom>
          <a:noFill/>
        </p:spPr>
        <p:txBody>
          <a:bodyPr wrap="square">
            <a:spAutoFit/>
          </a:bodyPr>
          <a:lstStyle/>
          <a:p>
            <a:r>
              <a:rPr lang="en-US" sz="2000" dirty="0"/>
              <a:t>Human DNA is about 1.8 meters (5 feet) long</a:t>
            </a:r>
          </a:p>
        </p:txBody>
      </p:sp>
    </p:spTree>
    <p:extLst>
      <p:ext uri="{BB962C8B-B14F-4D97-AF65-F5344CB8AC3E}">
        <p14:creationId xmlns:p14="http://schemas.microsoft.com/office/powerpoint/2010/main" val="6146345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0263E97-8538-CF07-1A77-D189A8D42F54}"/>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87374BC6-E317-DE98-67CC-1C9A473B0472}"/>
              </a:ext>
            </a:extLst>
          </p:cNvPr>
          <p:cNvPicPr>
            <a:picLocks noChangeAspect="1"/>
          </p:cNvPicPr>
          <p:nvPr/>
        </p:nvPicPr>
        <p:blipFill>
          <a:blip r:embed="rId2"/>
          <a:stretch>
            <a:fillRect/>
          </a:stretch>
        </p:blipFill>
        <p:spPr>
          <a:xfrm>
            <a:off x="0" y="1122710"/>
            <a:ext cx="9144000" cy="4612580"/>
          </a:xfrm>
          <a:prstGeom prst="rect">
            <a:avLst/>
          </a:prstGeom>
        </p:spPr>
      </p:pic>
      <p:sp>
        <p:nvSpPr>
          <p:cNvPr id="2" name="Title 1">
            <a:extLst>
              <a:ext uri="{FF2B5EF4-FFF2-40B4-BE49-F238E27FC236}">
                <a16:creationId xmlns:a16="http://schemas.microsoft.com/office/drawing/2014/main" id="{D6B500E3-342E-68A3-28D6-2997DD938237}"/>
              </a:ext>
            </a:extLst>
          </p:cNvPr>
          <p:cNvSpPr>
            <a:spLocks noGrp="1"/>
          </p:cNvSpPr>
          <p:nvPr>
            <p:ph type="title"/>
          </p:nvPr>
        </p:nvSpPr>
        <p:spPr>
          <a:xfrm>
            <a:off x="628650" y="365127"/>
            <a:ext cx="7886700" cy="757584"/>
          </a:xfrm>
        </p:spPr>
        <p:txBody>
          <a:bodyPr/>
          <a:lstStyle/>
          <a:p>
            <a:pPr algn="ctr"/>
            <a:r>
              <a:rPr lang="en-US" b="1" dirty="0"/>
              <a:t>Chromosomes</a:t>
            </a:r>
          </a:p>
        </p:txBody>
      </p:sp>
      <p:sp>
        <p:nvSpPr>
          <p:cNvPr id="6" name="TextBox 5">
            <a:extLst>
              <a:ext uri="{FF2B5EF4-FFF2-40B4-BE49-F238E27FC236}">
                <a16:creationId xmlns:a16="http://schemas.microsoft.com/office/drawing/2014/main" id="{394E986A-4CB1-73F8-5F68-6CA628943E31}"/>
              </a:ext>
            </a:extLst>
          </p:cNvPr>
          <p:cNvSpPr txBox="1"/>
          <p:nvPr/>
        </p:nvSpPr>
        <p:spPr>
          <a:xfrm>
            <a:off x="0" y="6604084"/>
            <a:ext cx="7240137" cy="253916"/>
          </a:xfrm>
          <a:prstGeom prst="rect">
            <a:avLst/>
          </a:prstGeom>
          <a:noFill/>
        </p:spPr>
        <p:txBody>
          <a:bodyPr wrap="square">
            <a:spAutoFit/>
          </a:bodyPr>
          <a:lstStyle/>
          <a:p>
            <a:r>
              <a:rPr lang="en-US" sz="1050" dirty="0"/>
              <a:t>https://www.khanacademy.org/science/ap-biology/cell-communication-and-cell-cycle/cell-cycle/a/dna-and-chromosomes-article</a:t>
            </a:r>
          </a:p>
        </p:txBody>
      </p:sp>
      <p:pic>
        <p:nvPicPr>
          <p:cNvPr id="7" name="Picture 6">
            <a:extLst>
              <a:ext uri="{FF2B5EF4-FFF2-40B4-BE49-F238E27FC236}">
                <a16:creationId xmlns:a16="http://schemas.microsoft.com/office/drawing/2014/main" id="{4202D612-6AA6-F634-F6FF-B3E893F8369C}"/>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1911245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28AB5-041C-8569-F600-C1C4F143705A}"/>
              </a:ext>
            </a:extLst>
          </p:cNvPr>
          <p:cNvSpPr>
            <a:spLocks noGrp="1"/>
          </p:cNvSpPr>
          <p:nvPr>
            <p:ph type="title"/>
          </p:nvPr>
        </p:nvSpPr>
        <p:spPr/>
        <p:txBody>
          <a:bodyPr/>
          <a:lstStyle/>
          <a:p>
            <a:pPr algn="ctr"/>
            <a:r>
              <a:rPr lang="en-US" b="1" dirty="0"/>
              <a:t>DNA Wrapped up Forms Chromosomes</a:t>
            </a:r>
          </a:p>
        </p:txBody>
      </p:sp>
      <p:sp>
        <p:nvSpPr>
          <p:cNvPr id="3" name="Footer Placeholder 2">
            <a:extLst>
              <a:ext uri="{FF2B5EF4-FFF2-40B4-BE49-F238E27FC236}">
                <a16:creationId xmlns:a16="http://schemas.microsoft.com/office/drawing/2014/main" id="{F02F13D1-88E5-0BF0-28E1-25F3B01F24C0}"/>
              </a:ext>
            </a:extLst>
          </p:cNvPr>
          <p:cNvSpPr>
            <a:spLocks noGrp="1"/>
          </p:cNvSpPr>
          <p:nvPr>
            <p:ph type="ftr" sz="quarter" idx="11"/>
          </p:nvPr>
        </p:nvSpPr>
        <p:spPr/>
        <p:txBody>
          <a:bodyPr/>
          <a:lstStyle/>
          <a:p>
            <a:r>
              <a:rPr lang="en-US"/>
              <a:t>Faxel</a:t>
            </a:r>
          </a:p>
        </p:txBody>
      </p:sp>
      <p:pic>
        <p:nvPicPr>
          <p:cNvPr id="4" name="Picture 3">
            <a:extLst>
              <a:ext uri="{FF2B5EF4-FFF2-40B4-BE49-F238E27FC236}">
                <a16:creationId xmlns:a16="http://schemas.microsoft.com/office/drawing/2014/main" id="{3CAFFF91-AACD-9DA9-B3C8-A9E6019D332A}"/>
              </a:ext>
            </a:extLst>
          </p:cNvPr>
          <p:cNvPicPr>
            <a:picLocks noChangeAspect="1"/>
          </p:cNvPicPr>
          <p:nvPr/>
        </p:nvPicPr>
        <p:blipFill>
          <a:blip r:embed="rId3"/>
          <a:stretch>
            <a:fillRect/>
          </a:stretch>
        </p:blipFill>
        <p:spPr>
          <a:xfrm>
            <a:off x="0" y="2127839"/>
            <a:ext cx="9144000" cy="2602322"/>
          </a:xfrm>
          <a:prstGeom prst="rect">
            <a:avLst/>
          </a:prstGeom>
        </p:spPr>
      </p:pic>
      <p:pic>
        <p:nvPicPr>
          <p:cNvPr id="5" name="Picture 4">
            <a:extLst>
              <a:ext uri="{FF2B5EF4-FFF2-40B4-BE49-F238E27FC236}">
                <a16:creationId xmlns:a16="http://schemas.microsoft.com/office/drawing/2014/main" id="{4E08FBB9-9AC0-FC8B-799A-15F002936BB3}"/>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2110691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122"/>
          <a:stretch/>
        </p:blipFill>
        <p:spPr>
          <a:xfrm>
            <a:off x="228896" y="1406200"/>
            <a:ext cx="8686209" cy="4298564"/>
          </a:xfrm>
          <a:prstGeom prst="rect">
            <a:avLst/>
          </a:prstGeom>
        </p:spPr>
      </p:pic>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788110"/>
          </a:xfrm>
        </p:spPr>
        <p:txBody>
          <a:bodyPr/>
          <a:lstStyle/>
          <a:p>
            <a:pPr algn="ctr"/>
            <a:r>
              <a:rPr lang="en-US" b="1" dirty="0"/>
              <a:t>Central Dogma</a:t>
            </a:r>
          </a:p>
        </p:txBody>
      </p:sp>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14" name="Picture 13" descr="Shape, square&#10;&#10;Description automatically generated">
            <a:extLst>
              <a:ext uri="{FF2B5EF4-FFF2-40B4-BE49-F238E27FC236}">
                <a16:creationId xmlns:a16="http://schemas.microsoft.com/office/drawing/2014/main" id="{CB65B871-4A31-4C6A-12D8-E401F857D848}"/>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5442043" y="1639722"/>
            <a:ext cx="3473061" cy="3282287"/>
          </a:xfrm>
          <a:prstGeom prst="rect">
            <a:avLst/>
          </a:prstGeom>
        </p:spPr>
      </p:pic>
    </p:spTree>
    <p:extLst>
      <p:ext uri="{BB962C8B-B14F-4D97-AF65-F5344CB8AC3E}">
        <p14:creationId xmlns:p14="http://schemas.microsoft.com/office/powerpoint/2010/main" val="3318965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Tissue</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8196" name="Picture 4" descr="Cardiac Muscle Cells">
            <a:extLst>
              <a:ext uri="{FF2B5EF4-FFF2-40B4-BE49-F238E27FC236}">
                <a16:creationId xmlns:a16="http://schemas.microsoft.com/office/drawing/2014/main" id="{858F6128-1623-B455-585C-FCAC859231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9868" y="3370111"/>
            <a:ext cx="3603596" cy="2699219"/>
          </a:xfrm>
          <a:prstGeom prst="rect">
            <a:avLst/>
          </a:prstGeom>
          <a:noFill/>
          <a:extLst>
            <a:ext uri="{909E8E84-426E-40DD-AFC4-6F175D3DCCD1}">
              <a14:hiddenFill xmlns:a14="http://schemas.microsoft.com/office/drawing/2010/main">
                <a:solidFill>
                  <a:srgbClr val="FFFFFF"/>
                </a:solidFill>
              </a14:hiddenFill>
            </a:ext>
          </a:extLst>
        </p:spPr>
      </p:pic>
      <p:sp>
        <p:nvSpPr>
          <p:cNvPr id="5" name="Arrow: Down 4">
            <a:extLst>
              <a:ext uri="{FF2B5EF4-FFF2-40B4-BE49-F238E27FC236}">
                <a16:creationId xmlns:a16="http://schemas.microsoft.com/office/drawing/2014/main" id="{DDA4D05A-15E1-B862-A4C5-B22E43B33EEA}"/>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50998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122"/>
          <a:stretch/>
        </p:blipFill>
        <p:spPr>
          <a:xfrm>
            <a:off x="4545310" y="2291118"/>
            <a:ext cx="4598690" cy="2275764"/>
          </a:xfrm>
          <a:prstGeom prst="rect">
            <a:avLst/>
          </a:prstGeom>
        </p:spPr>
      </p:pic>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986002"/>
          </a:xfrm>
        </p:spPr>
        <p:txBody>
          <a:bodyPr/>
          <a:lstStyle/>
          <a:p>
            <a:pPr algn="ctr"/>
            <a:r>
              <a:rPr lang="en-US" b="1" dirty="0"/>
              <a:t>Central Dogma</a:t>
            </a:r>
          </a:p>
        </p:txBody>
      </p:sp>
      <p:sp>
        <p:nvSpPr>
          <p:cNvPr id="7" name="Content Placeholder 6">
            <a:extLst>
              <a:ext uri="{FF2B5EF4-FFF2-40B4-BE49-F238E27FC236}">
                <a16:creationId xmlns:a16="http://schemas.microsoft.com/office/drawing/2014/main" id="{DC91B394-59E7-6550-9E8B-57BB8CEEEC88}"/>
              </a:ext>
            </a:extLst>
          </p:cNvPr>
          <p:cNvSpPr>
            <a:spLocks noGrp="1"/>
          </p:cNvSpPr>
          <p:nvPr>
            <p:ph idx="1"/>
          </p:nvPr>
        </p:nvSpPr>
        <p:spPr>
          <a:xfrm>
            <a:off x="628650" y="1825625"/>
            <a:ext cx="4407374" cy="4351338"/>
          </a:xfrm>
        </p:spPr>
        <p:txBody>
          <a:bodyPr>
            <a:normAutofit/>
          </a:bodyPr>
          <a:lstStyle/>
          <a:p>
            <a:r>
              <a:rPr lang="en-US" sz="3200" dirty="0"/>
              <a:t>DNA </a:t>
            </a:r>
            <a:r>
              <a:rPr lang="en-US" sz="3200" dirty="0">
                <a:sym typeface="Wingdings" panose="05000000000000000000" pitchFamily="2" charset="2"/>
              </a:rPr>
              <a:t> RNA  Protein</a:t>
            </a:r>
            <a:endParaRPr lang="en-US" sz="3200" dirty="0"/>
          </a:p>
        </p:txBody>
      </p:sp>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pic>
        <p:nvPicPr>
          <p:cNvPr id="3" name="Picture 2" descr="Shape, square&#10;&#10;Description automatically generated">
            <a:extLst>
              <a:ext uri="{FF2B5EF4-FFF2-40B4-BE49-F238E27FC236}">
                <a16:creationId xmlns:a16="http://schemas.microsoft.com/office/drawing/2014/main" id="{89AC463A-D53D-A134-D530-911723F9CD5E}"/>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158330" y="2109088"/>
            <a:ext cx="2002185" cy="1892206"/>
          </a:xfrm>
          <a:prstGeom prst="rect">
            <a:avLst/>
          </a:prstGeom>
        </p:spPr>
      </p:pic>
    </p:spTree>
    <p:extLst>
      <p:ext uri="{BB962C8B-B14F-4D97-AF65-F5344CB8AC3E}">
        <p14:creationId xmlns:p14="http://schemas.microsoft.com/office/powerpoint/2010/main" val="1191876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986002"/>
          </a:xfrm>
        </p:spPr>
        <p:txBody>
          <a:bodyPr/>
          <a:lstStyle/>
          <a:p>
            <a:pPr algn="ctr"/>
            <a:r>
              <a:rPr lang="en-US" b="1" dirty="0"/>
              <a:t>Transcription</a:t>
            </a:r>
          </a:p>
        </p:txBody>
      </p:sp>
      <p:sp>
        <p:nvSpPr>
          <p:cNvPr id="7" name="Content Placeholder 6">
            <a:extLst>
              <a:ext uri="{FF2B5EF4-FFF2-40B4-BE49-F238E27FC236}">
                <a16:creationId xmlns:a16="http://schemas.microsoft.com/office/drawing/2014/main" id="{DC91B394-59E7-6550-9E8B-57BB8CEEEC88}"/>
              </a:ext>
            </a:extLst>
          </p:cNvPr>
          <p:cNvSpPr>
            <a:spLocks noGrp="1"/>
          </p:cNvSpPr>
          <p:nvPr>
            <p:ph idx="1"/>
          </p:nvPr>
        </p:nvSpPr>
        <p:spPr>
          <a:xfrm>
            <a:off x="628649" y="1825625"/>
            <a:ext cx="7996735" cy="4351338"/>
          </a:xfrm>
        </p:spPr>
        <p:txBody>
          <a:bodyPr>
            <a:normAutofit/>
          </a:bodyPr>
          <a:lstStyle/>
          <a:p>
            <a:r>
              <a:rPr lang="en-US" sz="3200" dirty="0"/>
              <a:t>DNA </a:t>
            </a:r>
            <a:r>
              <a:rPr lang="en-US" sz="3200" dirty="0">
                <a:sym typeface="Wingdings" panose="05000000000000000000" pitchFamily="2" charset="2"/>
              </a:rPr>
              <a:t> RNA: Transcription</a:t>
            </a:r>
          </a:p>
          <a:p>
            <a:pPr lvl="1"/>
            <a:r>
              <a:rPr lang="en-US" sz="2800" dirty="0">
                <a:sym typeface="Wingdings" panose="05000000000000000000" pitchFamily="2" charset="2"/>
              </a:rPr>
              <a:t>a written or printed representation of something.</a:t>
            </a:r>
          </a:p>
          <a:p>
            <a:r>
              <a:rPr lang="en-US" sz="3200" dirty="0">
                <a:sym typeface="Wingdings" panose="05000000000000000000" pitchFamily="2" charset="2"/>
              </a:rPr>
              <a:t>The section of DNA (gene or genes) needed is made accessible.</a:t>
            </a:r>
          </a:p>
        </p:txBody>
      </p:sp>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318933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300394-0224-7B51-E102-C8E95E8197A5}"/>
              </a:ext>
            </a:extLst>
          </p:cNvPr>
          <p:cNvSpPr>
            <a:spLocks noGrp="1"/>
          </p:cNvSpPr>
          <p:nvPr>
            <p:ph type="title"/>
          </p:nvPr>
        </p:nvSpPr>
        <p:spPr>
          <a:xfrm>
            <a:off x="628650" y="365127"/>
            <a:ext cx="7886700" cy="986002"/>
          </a:xfrm>
        </p:spPr>
        <p:txBody>
          <a:bodyPr/>
          <a:lstStyle/>
          <a:p>
            <a:pPr algn="ctr"/>
            <a:r>
              <a:rPr lang="en-US" b="1" dirty="0"/>
              <a:t>Transcription</a:t>
            </a:r>
          </a:p>
        </p:txBody>
      </p:sp>
      <p:sp>
        <p:nvSpPr>
          <p:cNvPr id="7" name="Content Placeholder 6">
            <a:extLst>
              <a:ext uri="{FF2B5EF4-FFF2-40B4-BE49-F238E27FC236}">
                <a16:creationId xmlns:a16="http://schemas.microsoft.com/office/drawing/2014/main" id="{DC91B394-59E7-6550-9E8B-57BB8CEEEC88}"/>
              </a:ext>
            </a:extLst>
          </p:cNvPr>
          <p:cNvSpPr>
            <a:spLocks noGrp="1"/>
          </p:cNvSpPr>
          <p:nvPr>
            <p:ph idx="1"/>
          </p:nvPr>
        </p:nvSpPr>
        <p:spPr>
          <a:xfrm>
            <a:off x="628649" y="1825625"/>
            <a:ext cx="7996735" cy="4351338"/>
          </a:xfrm>
        </p:spPr>
        <p:txBody>
          <a:bodyPr/>
          <a:lstStyle/>
          <a:p>
            <a:r>
              <a:rPr lang="en-US" sz="3200" dirty="0"/>
              <a:t>DNA </a:t>
            </a:r>
            <a:r>
              <a:rPr lang="en-US" sz="3200" dirty="0">
                <a:sym typeface="Wingdings" panose="05000000000000000000" pitchFamily="2" charset="2"/>
              </a:rPr>
              <a:t> RNA: Transcription</a:t>
            </a:r>
          </a:p>
          <a:p>
            <a:pPr lvl="1"/>
            <a:r>
              <a:rPr lang="en-US" sz="2800" dirty="0">
                <a:sym typeface="Wingdings" panose="05000000000000000000" pitchFamily="2" charset="2"/>
              </a:rPr>
              <a:t>a written or printed representation of something.</a:t>
            </a:r>
          </a:p>
          <a:p>
            <a:r>
              <a:rPr lang="en-US" sz="3200" dirty="0">
                <a:sym typeface="Wingdings" panose="05000000000000000000" pitchFamily="2" charset="2"/>
              </a:rPr>
              <a:t>The section of DNA (gene or genes) needed is made accessible.</a:t>
            </a:r>
          </a:p>
          <a:p>
            <a:r>
              <a:rPr lang="en-US" sz="3200" dirty="0">
                <a:sym typeface="Wingdings" panose="05000000000000000000" pitchFamily="2" charset="2"/>
              </a:rPr>
              <a:t>A copy of the DNA, called RNA, is made.</a:t>
            </a:r>
          </a:p>
          <a:p>
            <a:r>
              <a:rPr lang="en-US" sz="3200" dirty="0">
                <a:sym typeface="Wingdings" panose="05000000000000000000" pitchFamily="2" charset="2"/>
              </a:rPr>
              <a:t>It leaves the nucleus. </a:t>
            </a:r>
            <a:endParaRPr lang="en-US" sz="3200" dirty="0"/>
          </a:p>
        </p:txBody>
      </p:sp>
      <p:pic>
        <p:nvPicPr>
          <p:cNvPr id="11" name="Picture 10">
            <a:extLst>
              <a:ext uri="{FF2B5EF4-FFF2-40B4-BE49-F238E27FC236}">
                <a16:creationId xmlns:a16="http://schemas.microsoft.com/office/drawing/2014/main" id="{D5F9E540-6166-420A-15C5-458E2A5DB3F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Tree>
    <p:extLst>
      <p:ext uri="{BB962C8B-B14F-4D97-AF65-F5344CB8AC3E}">
        <p14:creationId xmlns:p14="http://schemas.microsoft.com/office/powerpoint/2010/main" val="30381637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1274595"/>
          </a:xfrm>
        </p:spPr>
        <p:txBody>
          <a:bodyPr>
            <a:normAutofit/>
          </a:bodyPr>
          <a:lstStyle/>
          <a:p>
            <a:pPr algn="ctr"/>
            <a:r>
              <a:rPr lang="en-US" b="1" dirty="0"/>
              <a:t>Translation</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RNA </a:t>
            </a:r>
            <a:r>
              <a:rPr lang="en-US" sz="3200" dirty="0">
                <a:sym typeface="Wingdings" panose="05000000000000000000" pitchFamily="2" charset="2"/>
              </a:rPr>
              <a:t></a:t>
            </a:r>
            <a:r>
              <a:rPr lang="en-US" sz="3200" dirty="0"/>
              <a:t> Protein: Translation</a:t>
            </a:r>
          </a:p>
          <a:p>
            <a:pPr lvl="1"/>
            <a:r>
              <a:rPr lang="en-US" sz="2800" dirty="0"/>
              <a:t>a rendering from one language into another</a:t>
            </a:r>
          </a:p>
          <a:p>
            <a:r>
              <a:rPr lang="en-US" sz="3200" dirty="0"/>
              <a:t>The information carried by the RNA is used by a ribosome to create a specific protein. </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518C2F17-4359-E06B-8DBE-4CB63C1CD646}"/>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1863507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p:txBody>
          <a:bodyPr>
            <a:normAutofit/>
          </a:bodyPr>
          <a:lstStyle/>
          <a:p>
            <a:pPr algn="ctr"/>
            <a:r>
              <a:rPr lang="en-US" dirty="0"/>
              <a:t>Summary</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Cells are the fundamental units of life.</a:t>
            </a:r>
          </a:p>
          <a:p>
            <a:endParaRPr lang="en-US" sz="3200" dirty="0"/>
          </a:p>
          <a:p>
            <a:endParaRPr lang="en-US" sz="32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4D927301-C08E-2ECB-F990-B6554861BE3E}"/>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14948156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p:txBody>
          <a:bodyPr>
            <a:normAutofit/>
          </a:bodyPr>
          <a:lstStyle/>
          <a:p>
            <a:pPr algn="ctr"/>
            <a:r>
              <a:rPr lang="en-US" dirty="0"/>
              <a:t>Summary</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Cells are the fundamental units of life.</a:t>
            </a:r>
          </a:p>
          <a:p>
            <a:r>
              <a:rPr lang="en-US" sz="3200" dirty="0"/>
              <a:t>Bacteria and Archaea are prokaryotes, and Eukarya are eukaryotes.</a:t>
            </a:r>
          </a:p>
          <a:p>
            <a:endParaRPr lang="en-US" sz="3200" dirty="0"/>
          </a:p>
          <a:p>
            <a:endParaRPr lang="en-US" sz="3200" dirty="0"/>
          </a:p>
          <a:p>
            <a:endParaRPr lang="en-US" sz="32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4D927301-C08E-2ECB-F990-B6554861BE3E}"/>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3675816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p:txBody>
          <a:bodyPr>
            <a:normAutofit/>
          </a:bodyPr>
          <a:lstStyle/>
          <a:p>
            <a:pPr algn="ctr"/>
            <a:r>
              <a:rPr lang="en-US" dirty="0"/>
              <a:t>Summary</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Cells are the fundamental units of life.</a:t>
            </a:r>
          </a:p>
          <a:p>
            <a:r>
              <a:rPr lang="en-US" sz="3200" dirty="0"/>
              <a:t>Bacteria and Archaea are prokaryotes, and Eukarya are eukaryotes.</a:t>
            </a:r>
          </a:p>
          <a:p>
            <a:r>
              <a:rPr lang="en-US" sz="3200" dirty="0"/>
              <a:t>DNA is stored in the nucleus. </a:t>
            </a:r>
          </a:p>
          <a:p>
            <a:endParaRPr lang="en-US" sz="3200" dirty="0"/>
          </a:p>
          <a:p>
            <a:endParaRPr lang="en-US" sz="3200" dirty="0"/>
          </a:p>
          <a:p>
            <a:endParaRPr lang="en-US" sz="32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4D927301-C08E-2ECB-F990-B6554861BE3E}"/>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42003560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p:txBody>
          <a:bodyPr>
            <a:normAutofit/>
          </a:bodyPr>
          <a:lstStyle/>
          <a:p>
            <a:pPr algn="ctr"/>
            <a:r>
              <a:rPr lang="en-US" dirty="0"/>
              <a:t>Summary</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Cells are the fundamental units of life.</a:t>
            </a:r>
          </a:p>
          <a:p>
            <a:r>
              <a:rPr lang="en-US" sz="3200" dirty="0"/>
              <a:t>Bacteria and Archaea are prokaryotes, and Eukarya are eukaryotes.</a:t>
            </a:r>
          </a:p>
          <a:p>
            <a:r>
              <a:rPr lang="en-US" sz="3200" dirty="0"/>
              <a:t>DNA is stored in the nucleus. </a:t>
            </a:r>
          </a:p>
          <a:p>
            <a:r>
              <a:rPr lang="en-US" sz="3200" dirty="0"/>
              <a:t>Central Dogma: DNA </a:t>
            </a:r>
            <a:r>
              <a:rPr lang="en-US" sz="3200" dirty="0">
                <a:sym typeface="Wingdings" panose="05000000000000000000" pitchFamily="2" charset="2"/>
              </a:rPr>
              <a:t></a:t>
            </a:r>
            <a:r>
              <a:rPr lang="en-US" sz="3200" dirty="0"/>
              <a:t> RNA </a:t>
            </a:r>
            <a:r>
              <a:rPr lang="en-US" sz="3200" dirty="0">
                <a:sym typeface="Wingdings" panose="05000000000000000000" pitchFamily="2" charset="2"/>
              </a:rPr>
              <a:t> Protein</a:t>
            </a:r>
            <a:endParaRPr lang="en-US" sz="3200" dirty="0"/>
          </a:p>
          <a:p>
            <a:endParaRPr lang="en-US" sz="3200" dirty="0"/>
          </a:p>
          <a:p>
            <a:endParaRPr lang="en-US" sz="3200" dirty="0"/>
          </a:p>
          <a:p>
            <a:endParaRPr lang="en-US" sz="3200"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4D927301-C08E-2ECB-F990-B6554861BE3E}"/>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1946462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88DC-9A9F-E7BB-094B-6DF6005F7A6C}"/>
              </a:ext>
            </a:extLst>
          </p:cNvPr>
          <p:cNvSpPr>
            <a:spLocks noGrp="1"/>
          </p:cNvSpPr>
          <p:nvPr>
            <p:ph type="title"/>
          </p:nvPr>
        </p:nvSpPr>
        <p:spPr/>
        <p:txBody>
          <a:bodyPr/>
          <a:lstStyle/>
          <a:p>
            <a:pPr algn="ctr"/>
            <a:r>
              <a:rPr lang="en-US" dirty="0"/>
              <a:t>Office Hours</a:t>
            </a:r>
          </a:p>
        </p:txBody>
      </p:sp>
      <p:sp>
        <p:nvSpPr>
          <p:cNvPr id="3" name="Content Placeholder 2">
            <a:extLst>
              <a:ext uri="{FF2B5EF4-FFF2-40B4-BE49-F238E27FC236}">
                <a16:creationId xmlns:a16="http://schemas.microsoft.com/office/drawing/2014/main" id="{E8D4379C-A947-49CD-9F1F-B682BF5E72E2}"/>
              </a:ext>
            </a:extLst>
          </p:cNvPr>
          <p:cNvSpPr>
            <a:spLocks noGrp="1"/>
          </p:cNvSpPr>
          <p:nvPr>
            <p:ph idx="1"/>
          </p:nvPr>
        </p:nvSpPr>
        <p:spPr/>
        <p:txBody>
          <a:bodyPr/>
          <a:lstStyle/>
          <a:p>
            <a:r>
              <a:rPr lang="en-US" dirty="0"/>
              <a:t>Tuesday 10:30-11:30, 3:30-4:30 in Stephens 236</a:t>
            </a:r>
          </a:p>
          <a:p>
            <a:r>
              <a:rPr lang="en-US" dirty="0"/>
              <a:t>Extra credit coloring page on Moodle</a:t>
            </a:r>
          </a:p>
          <a:p>
            <a:pPr lvl="1"/>
            <a:r>
              <a:rPr lang="en-US" dirty="0"/>
              <a:t>Turn in before quiz. </a:t>
            </a:r>
          </a:p>
        </p:txBody>
      </p:sp>
      <p:pic>
        <p:nvPicPr>
          <p:cNvPr id="4" name="Picture 3">
            <a:extLst>
              <a:ext uri="{FF2B5EF4-FFF2-40B4-BE49-F238E27FC236}">
                <a16:creationId xmlns:a16="http://schemas.microsoft.com/office/drawing/2014/main" id="{948EE310-158E-7068-5237-57E9527A1F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A2D00727-7B3F-F135-0FB1-4CBD813BCB05}"/>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36486187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88DC-9A9F-E7BB-094B-6DF6005F7A6C}"/>
              </a:ext>
            </a:extLst>
          </p:cNvPr>
          <p:cNvSpPr>
            <a:spLocks noGrp="1"/>
          </p:cNvSpPr>
          <p:nvPr>
            <p:ph type="title"/>
          </p:nvPr>
        </p:nvSpPr>
        <p:spPr/>
        <p:txBody>
          <a:bodyPr/>
          <a:lstStyle/>
          <a:p>
            <a:pPr algn="ctr"/>
            <a:r>
              <a:rPr lang="en-US" dirty="0"/>
              <a:t>Office Hours</a:t>
            </a:r>
          </a:p>
        </p:txBody>
      </p:sp>
      <p:sp>
        <p:nvSpPr>
          <p:cNvPr id="3" name="Content Placeholder 2">
            <a:extLst>
              <a:ext uri="{FF2B5EF4-FFF2-40B4-BE49-F238E27FC236}">
                <a16:creationId xmlns:a16="http://schemas.microsoft.com/office/drawing/2014/main" id="{E8D4379C-A947-49CD-9F1F-B682BF5E72E2}"/>
              </a:ext>
            </a:extLst>
          </p:cNvPr>
          <p:cNvSpPr>
            <a:spLocks noGrp="1"/>
          </p:cNvSpPr>
          <p:nvPr>
            <p:ph idx="1"/>
          </p:nvPr>
        </p:nvSpPr>
        <p:spPr/>
        <p:txBody>
          <a:bodyPr/>
          <a:lstStyle/>
          <a:p>
            <a:r>
              <a:rPr lang="en-US" dirty="0"/>
              <a:t>Tuesday 10:30-11:30, 3:30-4:30 in Stephens 236</a:t>
            </a:r>
          </a:p>
          <a:p>
            <a:r>
              <a:rPr lang="en-US" dirty="0"/>
              <a:t>Extra credit coloring page on Moodle</a:t>
            </a:r>
          </a:p>
          <a:p>
            <a:pPr lvl="1"/>
            <a:r>
              <a:rPr lang="en-US" dirty="0"/>
              <a:t>Turn in before quiz. </a:t>
            </a:r>
          </a:p>
        </p:txBody>
      </p:sp>
      <p:pic>
        <p:nvPicPr>
          <p:cNvPr id="4" name="Picture 3">
            <a:extLst>
              <a:ext uri="{FF2B5EF4-FFF2-40B4-BE49-F238E27FC236}">
                <a16:creationId xmlns:a16="http://schemas.microsoft.com/office/drawing/2014/main" id="{948EE310-158E-7068-5237-57E9527A1F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A2D00727-7B3F-F135-0FB1-4CBD813BCB05}"/>
              </a:ext>
            </a:extLst>
          </p:cNvPr>
          <p:cNvSpPr>
            <a:spLocks noGrp="1"/>
          </p:cNvSpPr>
          <p:nvPr>
            <p:ph type="ftr" sz="quarter" idx="11"/>
          </p:nvPr>
        </p:nvSpPr>
        <p:spPr/>
        <p:txBody>
          <a:bodyPr/>
          <a:lstStyle/>
          <a:p>
            <a:r>
              <a:rPr lang="en-US"/>
              <a:t>Faxel</a:t>
            </a:r>
          </a:p>
        </p:txBody>
      </p:sp>
      <p:pic>
        <p:nvPicPr>
          <p:cNvPr id="7" name="Picture 6" descr="Graphical user interface, text, application&#10;&#10;Description automatically generated">
            <a:extLst>
              <a:ext uri="{FF2B5EF4-FFF2-40B4-BE49-F238E27FC236}">
                <a16:creationId xmlns:a16="http://schemas.microsoft.com/office/drawing/2014/main" id="{6ACDFD92-32F3-CB10-44FF-CA3771C3F8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708" y="276140"/>
            <a:ext cx="6796584" cy="6305720"/>
          </a:xfrm>
          <a:prstGeom prst="rect">
            <a:avLst/>
          </a:prstGeom>
          <a:ln>
            <a:solidFill>
              <a:schemeClr val="tx1"/>
            </a:solidFill>
          </a:ln>
        </p:spPr>
      </p:pic>
    </p:spTree>
    <p:extLst>
      <p:ext uri="{BB962C8B-B14F-4D97-AF65-F5344CB8AC3E}">
        <p14:creationId xmlns:p14="http://schemas.microsoft.com/office/powerpoint/2010/main" val="1195961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Tissue</a:t>
            </a:r>
          </a:p>
          <a:p>
            <a:pPr marL="914400" lvl="1" indent="-457200">
              <a:buFont typeface="+mj-lt"/>
              <a:buAutoNum type="arabicPeriod"/>
            </a:pPr>
            <a:r>
              <a:rPr lang="en-US" dirty="0"/>
              <a:t>Cell</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Arrow: Down 4">
            <a:extLst>
              <a:ext uri="{FF2B5EF4-FFF2-40B4-BE49-F238E27FC236}">
                <a16:creationId xmlns:a16="http://schemas.microsoft.com/office/drawing/2014/main" id="{0AF2A578-2D14-6B3A-E116-EF204C3031A0}"/>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3,273 Skin Cells Microscope Stock Photos, Pictures &amp; Royalty-Free Images -  iStock">
            <a:extLst>
              <a:ext uri="{FF2B5EF4-FFF2-40B4-BE49-F238E27FC236}">
                <a16:creationId xmlns:a16="http://schemas.microsoft.com/office/drawing/2014/main" id="{B5C41C90-2F73-C043-F7F9-5212335DDD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74" y="3143250"/>
            <a:ext cx="5572125" cy="371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673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Tissue</a:t>
            </a:r>
          </a:p>
          <a:p>
            <a:pPr marL="914400" lvl="1" indent="-457200">
              <a:buFont typeface="+mj-lt"/>
              <a:buAutoNum type="arabicPeriod"/>
            </a:pPr>
            <a:r>
              <a:rPr lang="en-US" dirty="0"/>
              <a:t>Cell</a:t>
            </a:r>
          </a:p>
          <a:p>
            <a:pPr marL="914400" lvl="1" indent="-457200">
              <a:buFont typeface="+mj-lt"/>
              <a:buAutoNum type="arabicPeriod"/>
            </a:pPr>
            <a:r>
              <a:rPr lang="en-US" dirty="0"/>
              <a:t>Organelle</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Arrow: Down 4">
            <a:extLst>
              <a:ext uri="{FF2B5EF4-FFF2-40B4-BE49-F238E27FC236}">
                <a16:creationId xmlns:a16="http://schemas.microsoft.com/office/drawing/2014/main" id="{0AF2A578-2D14-6B3A-E116-EF204C3031A0}"/>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3,273 Skin Cells Microscope Stock Photos, Pictures &amp; Royalty-Free Images -  iStock">
            <a:extLst>
              <a:ext uri="{FF2B5EF4-FFF2-40B4-BE49-F238E27FC236}">
                <a16:creationId xmlns:a16="http://schemas.microsoft.com/office/drawing/2014/main" id="{94505CAA-5F0A-DBCE-2BCC-BF15B9AF28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74" y="3143250"/>
            <a:ext cx="5572125" cy="3714750"/>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AEBE354B-978F-0BF9-7733-2126DD690A7F}"/>
              </a:ext>
            </a:extLst>
          </p:cNvPr>
          <p:cNvSpPr/>
          <p:nvPr/>
        </p:nvSpPr>
        <p:spPr>
          <a:xfrm>
            <a:off x="6686550" y="3726180"/>
            <a:ext cx="331470" cy="33147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4866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365127"/>
            <a:ext cx="7886700" cy="459822"/>
          </a:xfrm>
        </p:spPr>
        <p:txBody>
          <a:bodyPr>
            <a:normAutofit fontScale="90000"/>
          </a:bodyPr>
          <a:lstStyle/>
          <a:p>
            <a:pPr algn="ctr"/>
            <a:r>
              <a:rPr lang="en-US" dirty="0"/>
              <a:t>Levels of Biological Organization</a:t>
            </a:r>
          </a:p>
        </p:txBody>
      </p:sp>
      <p:sp>
        <p:nvSpPr>
          <p:cNvPr id="3" name="Content Placeholder 2">
            <a:extLst>
              <a:ext uri="{FF2B5EF4-FFF2-40B4-BE49-F238E27FC236}">
                <a16:creationId xmlns:a16="http://schemas.microsoft.com/office/drawing/2014/main" id="{1D1032FC-C1DD-4A0C-D541-0BF8F7275AE5}"/>
              </a:ext>
            </a:extLst>
          </p:cNvPr>
          <p:cNvSpPr>
            <a:spLocks noGrp="1"/>
          </p:cNvSpPr>
          <p:nvPr>
            <p:ph idx="1"/>
          </p:nvPr>
        </p:nvSpPr>
        <p:spPr/>
        <p:txBody>
          <a:bodyPr/>
          <a:lstStyle/>
          <a:p>
            <a:pPr marL="914400" lvl="1" indent="-457200">
              <a:buFont typeface="+mj-lt"/>
              <a:buAutoNum type="arabicPeriod"/>
            </a:pPr>
            <a:r>
              <a:rPr lang="en-US" dirty="0"/>
              <a:t>Biosphere</a:t>
            </a:r>
          </a:p>
          <a:p>
            <a:pPr marL="914400" lvl="1" indent="-457200">
              <a:buFont typeface="+mj-lt"/>
              <a:buAutoNum type="arabicPeriod"/>
            </a:pPr>
            <a:r>
              <a:rPr lang="en-US" dirty="0"/>
              <a:t>Ecosystem</a:t>
            </a:r>
          </a:p>
          <a:p>
            <a:pPr marL="914400" lvl="1" indent="-457200">
              <a:buFont typeface="+mj-lt"/>
              <a:buAutoNum type="arabicPeriod"/>
            </a:pPr>
            <a:r>
              <a:rPr lang="en-US" dirty="0"/>
              <a:t>Community</a:t>
            </a:r>
          </a:p>
          <a:p>
            <a:pPr marL="914400" lvl="1" indent="-457200">
              <a:buFont typeface="+mj-lt"/>
              <a:buAutoNum type="arabicPeriod"/>
            </a:pPr>
            <a:r>
              <a:rPr lang="en-US" dirty="0"/>
              <a:t>Population</a:t>
            </a:r>
          </a:p>
          <a:p>
            <a:pPr marL="914400" lvl="1" indent="-457200">
              <a:buFont typeface="+mj-lt"/>
              <a:buAutoNum type="arabicPeriod"/>
            </a:pPr>
            <a:r>
              <a:rPr lang="en-US" dirty="0"/>
              <a:t>Organism</a:t>
            </a:r>
          </a:p>
          <a:p>
            <a:pPr marL="914400" lvl="1" indent="-457200">
              <a:buFont typeface="+mj-lt"/>
              <a:buAutoNum type="arabicPeriod"/>
            </a:pPr>
            <a:r>
              <a:rPr lang="en-US" dirty="0"/>
              <a:t>Organ System</a:t>
            </a:r>
          </a:p>
          <a:p>
            <a:pPr marL="914400" lvl="1" indent="-457200">
              <a:buFont typeface="+mj-lt"/>
              <a:buAutoNum type="arabicPeriod"/>
            </a:pPr>
            <a:r>
              <a:rPr lang="en-US" dirty="0"/>
              <a:t>Tissue</a:t>
            </a:r>
          </a:p>
          <a:p>
            <a:pPr marL="914400" lvl="1" indent="-457200">
              <a:buFont typeface="+mj-lt"/>
              <a:buAutoNum type="arabicPeriod"/>
            </a:pPr>
            <a:r>
              <a:rPr lang="en-US" dirty="0"/>
              <a:t>Cell</a:t>
            </a:r>
          </a:p>
          <a:p>
            <a:pPr marL="914400" lvl="1" indent="-457200">
              <a:buFont typeface="+mj-lt"/>
              <a:buAutoNum type="arabicPeriod"/>
            </a:pPr>
            <a:r>
              <a:rPr lang="en-US" dirty="0"/>
              <a:t>Organelle</a:t>
            </a:r>
          </a:p>
          <a:p>
            <a:pPr marL="914400" lvl="1" indent="-457200">
              <a:buFont typeface="+mj-lt"/>
              <a:buAutoNum type="arabicPeriod"/>
            </a:pPr>
            <a:endParaRPr lang="en-US" dirty="0"/>
          </a:p>
          <a:p>
            <a:pPr lvl="1"/>
            <a:endParaRPr lang="en-US" dirty="0"/>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Arrow: Down 4">
            <a:extLst>
              <a:ext uri="{FF2B5EF4-FFF2-40B4-BE49-F238E27FC236}">
                <a16:creationId xmlns:a16="http://schemas.microsoft.com/office/drawing/2014/main" id="{0AF2A578-2D14-6B3A-E116-EF204C3031A0}"/>
              </a:ext>
            </a:extLst>
          </p:cNvPr>
          <p:cNvSpPr/>
          <p:nvPr/>
        </p:nvSpPr>
        <p:spPr>
          <a:xfrm>
            <a:off x="297180" y="1977390"/>
            <a:ext cx="331470" cy="3268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3,273 Skin Cells Microscope Stock Photos, Pictures &amp; Royalty-Free Images -  iStock">
            <a:extLst>
              <a:ext uri="{FF2B5EF4-FFF2-40B4-BE49-F238E27FC236}">
                <a16:creationId xmlns:a16="http://schemas.microsoft.com/office/drawing/2014/main" id="{94505CAA-5F0A-DBCE-2BCC-BF15B9AF28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74" y="3143250"/>
            <a:ext cx="5572125" cy="3714750"/>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AEBE354B-978F-0BF9-7733-2126DD690A7F}"/>
              </a:ext>
            </a:extLst>
          </p:cNvPr>
          <p:cNvSpPr/>
          <p:nvPr/>
        </p:nvSpPr>
        <p:spPr>
          <a:xfrm>
            <a:off x="6686550" y="3726180"/>
            <a:ext cx="331470" cy="33147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CE792B4-EEAA-8DAE-F633-E0FAA70B8460}"/>
              </a:ext>
            </a:extLst>
          </p:cNvPr>
          <p:cNvPicPr>
            <a:picLocks noChangeAspect="1"/>
          </p:cNvPicPr>
          <p:nvPr/>
        </p:nvPicPr>
        <p:blipFill>
          <a:blip r:embed="rId5"/>
          <a:stretch>
            <a:fillRect/>
          </a:stretch>
        </p:blipFill>
        <p:spPr>
          <a:xfrm>
            <a:off x="5577379" y="1057640"/>
            <a:ext cx="2988826" cy="2949684"/>
          </a:xfrm>
          <a:prstGeom prst="rect">
            <a:avLst/>
          </a:prstGeom>
        </p:spPr>
      </p:pic>
    </p:spTree>
    <p:extLst>
      <p:ext uri="{BB962C8B-B14F-4D97-AF65-F5344CB8AC3E}">
        <p14:creationId xmlns:p14="http://schemas.microsoft.com/office/powerpoint/2010/main" val="870851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1037230" y="365126"/>
            <a:ext cx="7055892" cy="1325563"/>
          </a:xfrm>
        </p:spPr>
        <p:txBody>
          <a:bodyPr>
            <a:normAutofit/>
          </a:bodyPr>
          <a:lstStyle/>
          <a:p>
            <a:pPr algn="ctr"/>
            <a:r>
              <a:rPr lang="en-US" dirty="0"/>
              <a:t>Cells are the fundamental units of life</a:t>
            </a:r>
          </a:p>
        </p:txBody>
      </p:sp>
      <p:sp>
        <p:nvSpPr>
          <p:cNvPr id="3" name="Content Placeholder 2">
            <a:extLst>
              <a:ext uri="{FF2B5EF4-FFF2-40B4-BE49-F238E27FC236}">
                <a16:creationId xmlns:a16="http://schemas.microsoft.com/office/drawing/2014/main" id="{8FB96D49-CDFF-E709-A10D-BA85B5001D3A}"/>
              </a:ext>
            </a:extLst>
          </p:cNvPr>
          <p:cNvSpPr>
            <a:spLocks noGrp="1"/>
          </p:cNvSpPr>
          <p:nvPr>
            <p:ph idx="1"/>
          </p:nvPr>
        </p:nvSpPr>
        <p:spPr>
          <a:xfrm>
            <a:off x="628650" y="1966127"/>
            <a:ext cx="7886700" cy="4210835"/>
          </a:xfrm>
        </p:spPr>
        <p:txBody>
          <a:bodyPr>
            <a:normAutofit/>
          </a:bodyPr>
          <a:lstStyle/>
          <a:p>
            <a:r>
              <a:rPr lang="en-US" sz="3200" dirty="0"/>
              <a:t>The cell is the basic structural and functional unit of life forms.</a:t>
            </a:r>
          </a:p>
          <a:p>
            <a:r>
              <a:rPr lang="en-US" sz="3200" dirty="0"/>
              <a:t>Every organism is made up of one or more cells. </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FD911D51-2DCA-095E-2239-FC94866D0AB3}"/>
              </a:ext>
            </a:extLst>
          </p:cNvPr>
          <p:cNvSpPr>
            <a:spLocks noGrp="1"/>
          </p:cNvSpPr>
          <p:nvPr>
            <p:ph type="ftr" sz="quarter" idx="11"/>
          </p:nvPr>
        </p:nvSpPr>
        <p:spPr/>
        <p:txBody>
          <a:bodyPr/>
          <a:lstStyle/>
          <a:p>
            <a:r>
              <a:rPr lang="en-US"/>
              <a:t>Faxel</a:t>
            </a:r>
          </a:p>
        </p:txBody>
      </p:sp>
    </p:spTree>
    <p:extLst>
      <p:ext uri="{BB962C8B-B14F-4D97-AF65-F5344CB8AC3E}">
        <p14:creationId xmlns:p14="http://schemas.microsoft.com/office/powerpoint/2010/main" val="1336059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7509-1092-71C1-CED9-BF663E6A94A0}"/>
              </a:ext>
            </a:extLst>
          </p:cNvPr>
          <p:cNvSpPr>
            <a:spLocks noGrp="1"/>
          </p:cNvSpPr>
          <p:nvPr>
            <p:ph type="title"/>
          </p:nvPr>
        </p:nvSpPr>
        <p:spPr>
          <a:xfrm>
            <a:off x="628650" y="1"/>
            <a:ext cx="7886700" cy="1371600"/>
          </a:xfrm>
        </p:spPr>
        <p:txBody>
          <a:bodyPr>
            <a:normAutofit/>
          </a:bodyPr>
          <a:lstStyle/>
          <a:p>
            <a:pPr algn="ctr"/>
            <a:r>
              <a:rPr lang="en-US" dirty="0"/>
              <a:t>Two Types of Cells</a:t>
            </a:r>
          </a:p>
        </p:txBody>
      </p:sp>
      <p:pic>
        <p:nvPicPr>
          <p:cNvPr id="4" name="Picture 3">
            <a:extLst>
              <a:ext uri="{FF2B5EF4-FFF2-40B4-BE49-F238E27FC236}">
                <a16:creationId xmlns:a16="http://schemas.microsoft.com/office/drawing/2014/main" id="{C8EFFEBF-A2C9-186D-40CC-B1306C6A896B}"/>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823034" y="89687"/>
            <a:ext cx="1080135" cy="1550035"/>
          </a:xfrm>
          <a:prstGeom prst="rect">
            <a:avLst/>
          </a:prstGeom>
          <a:noFill/>
          <a:ln>
            <a:noFill/>
          </a:ln>
        </p:spPr>
      </p:pic>
      <p:sp>
        <p:nvSpPr>
          <p:cNvPr id="5" name="Footer Placeholder 4">
            <a:extLst>
              <a:ext uri="{FF2B5EF4-FFF2-40B4-BE49-F238E27FC236}">
                <a16:creationId xmlns:a16="http://schemas.microsoft.com/office/drawing/2014/main" id="{2A3211A3-CCC2-83FE-A32E-750B00397FFA}"/>
              </a:ext>
            </a:extLst>
          </p:cNvPr>
          <p:cNvSpPr>
            <a:spLocks noGrp="1"/>
          </p:cNvSpPr>
          <p:nvPr>
            <p:ph type="ftr" sz="quarter" idx="11"/>
          </p:nvPr>
        </p:nvSpPr>
        <p:spPr/>
        <p:txBody>
          <a:bodyPr/>
          <a:lstStyle/>
          <a:p>
            <a:r>
              <a:rPr lang="en-US"/>
              <a:t>Faxel</a:t>
            </a:r>
          </a:p>
        </p:txBody>
      </p:sp>
      <p:sp>
        <p:nvSpPr>
          <p:cNvPr id="7" name="Content Placeholder 6">
            <a:extLst>
              <a:ext uri="{FF2B5EF4-FFF2-40B4-BE49-F238E27FC236}">
                <a16:creationId xmlns:a16="http://schemas.microsoft.com/office/drawing/2014/main" id="{CD70DD6E-826A-94CE-48FC-233719E0AA06}"/>
              </a:ext>
            </a:extLst>
          </p:cNvPr>
          <p:cNvSpPr>
            <a:spLocks noGrp="1"/>
          </p:cNvSpPr>
          <p:nvPr>
            <p:ph idx="1"/>
          </p:nvPr>
        </p:nvSpPr>
        <p:spPr/>
        <p:txBody>
          <a:bodyPr/>
          <a:lstStyle/>
          <a:p>
            <a:r>
              <a:rPr lang="en-US" dirty="0"/>
              <a:t>Prokaryotes</a:t>
            </a:r>
          </a:p>
          <a:p>
            <a:r>
              <a:rPr lang="en-US" dirty="0"/>
              <a:t>Eukaryotes</a:t>
            </a:r>
          </a:p>
        </p:txBody>
      </p:sp>
    </p:spTree>
    <p:extLst>
      <p:ext uri="{BB962C8B-B14F-4D97-AF65-F5344CB8AC3E}">
        <p14:creationId xmlns:p14="http://schemas.microsoft.com/office/powerpoint/2010/main" val="12867761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3940</TotalTime>
  <Words>1552</Words>
  <Application>Microsoft Office PowerPoint</Application>
  <PresentationFormat>On-screen Show (4:3)</PresentationFormat>
  <Paragraphs>318</Paragraphs>
  <Slides>49</Slides>
  <Notes>41</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Calibri Light</vt:lpstr>
      <vt:lpstr>Times New Roman</vt:lpstr>
      <vt:lpstr>Office Theme</vt:lpstr>
      <vt:lpstr>BI 101: The Cell: History and Anatomy   Wednesday September 14th, 2022 SSC 138</vt:lpstr>
      <vt:lpstr>Levels of Biological Organization</vt:lpstr>
      <vt:lpstr>Levels of Biological Organization</vt:lpstr>
      <vt:lpstr>Levels of Biological Organization</vt:lpstr>
      <vt:lpstr>Levels of Biological Organization</vt:lpstr>
      <vt:lpstr>Levels of Biological Organization</vt:lpstr>
      <vt:lpstr>Levels of Biological Organization</vt:lpstr>
      <vt:lpstr>Cells are the fundamental units of life</vt:lpstr>
      <vt:lpstr>Two Types of Cells</vt:lpstr>
      <vt:lpstr>Three Domains of Organisms</vt:lpstr>
      <vt:lpstr>Three Domains of Organisms</vt:lpstr>
      <vt:lpstr>Three Domains of Organisms</vt:lpstr>
      <vt:lpstr>First Cells</vt:lpstr>
      <vt:lpstr>Fossil</vt:lpstr>
      <vt:lpstr>Living Stromatolites</vt:lpstr>
      <vt:lpstr>Three Domains of Organisms</vt:lpstr>
      <vt:lpstr>PowerPoint Presentation</vt:lpstr>
      <vt:lpstr>Bubonic Plague bacteria</vt:lpstr>
      <vt:lpstr>PowerPoint Presentation</vt:lpstr>
      <vt:lpstr>PowerPoint Presentation</vt:lpstr>
      <vt:lpstr>Archaea</vt:lpstr>
      <vt:lpstr>Differences</vt:lpstr>
      <vt:lpstr>Differences</vt:lpstr>
      <vt:lpstr>Differences</vt:lpstr>
      <vt:lpstr>Differences</vt:lpstr>
      <vt:lpstr>Prokaryote</vt:lpstr>
      <vt:lpstr>Eukaryote</vt:lpstr>
      <vt:lpstr>Differences</vt:lpstr>
      <vt:lpstr>Differences</vt:lpstr>
      <vt:lpstr>Plant &amp; Animal Cells</vt:lpstr>
      <vt:lpstr>Plant &amp; Animal Cells</vt:lpstr>
      <vt:lpstr>Border</vt:lpstr>
      <vt:lpstr>Animal Cell Border</vt:lpstr>
      <vt:lpstr>PowerPoint Presentation</vt:lpstr>
      <vt:lpstr>The nucleus houses DNA packaged as chromosomes</vt:lpstr>
      <vt:lpstr>PowerPoint Presentation</vt:lpstr>
      <vt:lpstr>Chromosomes</vt:lpstr>
      <vt:lpstr>DNA Wrapped up Forms Chromosomes</vt:lpstr>
      <vt:lpstr>Central Dogma</vt:lpstr>
      <vt:lpstr>Central Dogma</vt:lpstr>
      <vt:lpstr>Transcription</vt:lpstr>
      <vt:lpstr>Transcription</vt:lpstr>
      <vt:lpstr>Translation</vt:lpstr>
      <vt:lpstr>Summary</vt:lpstr>
      <vt:lpstr>Summary</vt:lpstr>
      <vt:lpstr>Summary</vt:lpstr>
      <vt:lpstr>Summary</vt:lpstr>
      <vt:lpstr>Office Hours</vt:lpstr>
      <vt:lpstr>Office Hours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Faxel, Sarah</dc:creator>
  <cp:lastModifiedBy>Faxel, Sarah</cp:lastModifiedBy>
  <cp:revision>553</cp:revision>
  <dcterms:created xsi:type="dcterms:W3CDTF">2022-08-24T16:20:17Z</dcterms:created>
  <dcterms:modified xsi:type="dcterms:W3CDTF">2022-09-14T16:07:11Z</dcterms:modified>
</cp:coreProperties>
</file>