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14.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5" r:id="rId3"/>
  </p:sldMasterIdLst>
  <p:notesMasterIdLst>
    <p:notesMasterId r:id="rId31"/>
  </p:notesMasterIdLst>
  <p:sldIdLst>
    <p:sldId id="439" r:id="rId4"/>
    <p:sldId id="440" r:id="rId5"/>
    <p:sldId id="442" r:id="rId6"/>
    <p:sldId id="534" r:id="rId7"/>
    <p:sldId id="519" r:id="rId8"/>
    <p:sldId id="520" r:id="rId9"/>
    <p:sldId id="521" r:id="rId10"/>
    <p:sldId id="265" r:id="rId11"/>
    <p:sldId id="535" r:id="rId12"/>
    <p:sldId id="536" r:id="rId13"/>
    <p:sldId id="537" r:id="rId14"/>
    <p:sldId id="282" r:id="rId15"/>
    <p:sldId id="538" r:id="rId16"/>
    <p:sldId id="284" r:id="rId17"/>
    <p:sldId id="287" r:id="rId18"/>
    <p:sldId id="286" r:id="rId19"/>
    <p:sldId id="539" r:id="rId20"/>
    <p:sldId id="524" r:id="rId21"/>
    <p:sldId id="395" r:id="rId22"/>
    <p:sldId id="540" r:id="rId23"/>
    <p:sldId id="529" r:id="rId24"/>
    <p:sldId id="530" r:id="rId25"/>
    <p:sldId id="531" r:id="rId26"/>
    <p:sldId id="532" r:id="rId27"/>
    <p:sldId id="533" r:id="rId28"/>
    <p:sldId id="544" r:id="rId29"/>
    <p:sldId id="543"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81658" autoAdjust="0"/>
  </p:normalViewPr>
  <p:slideViewPr>
    <p:cSldViewPr snapToGrid="0">
      <p:cViewPr varScale="1">
        <p:scale>
          <a:sx n="70" d="100"/>
          <a:sy n="70" d="100"/>
        </p:scale>
        <p:origin x="1166" y="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ableStyles" Target="tableStyles.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AD36528-E3AE-4C4A-A748-E87CA800364A}" type="datetimeFigureOut">
              <a:rPr lang="en-US" smtClean="0"/>
              <a:t>9/17/2022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B47AAA-09F3-4EFA-81E5-78B87C0F2634}" type="slidenum">
              <a:rPr lang="en-US" smtClean="0"/>
              <a:t>‹#›</a:t>
            </a:fld>
            <a:endParaRPr lang="en-US"/>
          </a:p>
        </p:txBody>
      </p:sp>
    </p:spTree>
    <p:extLst>
      <p:ext uri="{BB962C8B-B14F-4D97-AF65-F5344CB8AC3E}">
        <p14:creationId xmlns:p14="http://schemas.microsoft.com/office/powerpoint/2010/main" val="26026190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8" Type="http://schemas.openxmlformats.org/officeDocument/2006/relationships/hyperlink" Target="https://en.wikipedia.org/wiki/Savannah_Guthrie" TargetMode="External"/><Relationship Id="rId13" Type="http://schemas.openxmlformats.org/officeDocument/2006/relationships/hyperlink" Target="https://en.wikipedia.org/wiki/Mayim_Bialik" TargetMode="External"/><Relationship Id="rId18" Type="http://schemas.openxmlformats.org/officeDocument/2006/relationships/hyperlink" Target="https://en.wikipedia.org/wiki/Reading_Rainbow" TargetMode="External"/><Relationship Id="rId3" Type="http://schemas.openxmlformats.org/officeDocument/2006/relationships/hyperlink" Target="https://en.wikipedia.org/wiki/Ken_Jennings" TargetMode="External"/><Relationship Id="rId21" Type="http://schemas.openxmlformats.org/officeDocument/2006/relationships/hyperlink" Target="https://en.wikipedia.org/wiki/David_Faber_(journalist)" TargetMode="External"/><Relationship Id="rId7" Type="http://schemas.openxmlformats.org/officeDocument/2006/relationships/hyperlink" Target="https://en.wikipedia.org/wiki/Bill_Whitaker_(journalist)" TargetMode="External"/><Relationship Id="rId12" Type="http://schemas.openxmlformats.org/officeDocument/2006/relationships/hyperlink" Target="https://en.wikipedia.org/wiki/Mehmet_Oz" TargetMode="External"/><Relationship Id="rId17" Type="http://schemas.openxmlformats.org/officeDocument/2006/relationships/hyperlink" Target="https://en.wikipedia.org/wiki/Robin_Roberts_(newscaster)" TargetMode="External"/><Relationship Id="rId2" Type="http://schemas.openxmlformats.org/officeDocument/2006/relationships/slide" Target="../slides/slide7.xml"/><Relationship Id="rId16" Type="http://schemas.openxmlformats.org/officeDocument/2006/relationships/hyperlink" Target="https://en.wikipedia.org/wiki/George_Stephanopoulos" TargetMode="External"/><Relationship Id="rId20" Type="http://schemas.openxmlformats.org/officeDocument/2006/relationships/hyperlink" Target="https://en.wikipedia.org/wiki/Squawk_on_the_Street" TargetMode="External"/><Relationship Id="rId1" Type="http://schemas.openxmlformats.org/officeDocument/2006/relationships/notesMaster" Target="../notesMasters/notesMaster1.xml"/><Relationship Id="rId6" Type="http://schemas.openxmlformats.org/officeDocument/2006/relationships/hyperlink" Target="https://en.wikipedia.org/wiki/Katie_Couric" TargetMode="External"/><Relationship Id="rId11" Type="http://schemas.openxmlformats.org/officeDocument/2006/relationships/hyperlink" Target="https://en.wikipedia.org/wiki/Aaron_Rodgers" TargetMode="External"/><Relationship Id="rId5" Type="http://schemas.openxmlformats.org/officeDocument/2006/relationships/hyperlink" Target="https://en.wikipedia.org/wiki/Jeopardy!#cite_note-interim-4" TargetMode="External"/><Relationship Id="rId15" Type="http://schemas.openxmlformats.org/officeDocument/2006/relationships/hyperlink" Target="https://en.wikipedia.org/wiki/Jeopardy!#cite_note-65" TargetMode="External"/><Relationship Id="rId23" Type="http://schemas.openxmlformats.org/officeDocument/2006/relationships/hyperlink" Target="https://en.wikipedia.org/wiki/Joe_Buck" TargetMode="External"/><Relationship Id="rId10" Type="http://schemas.openxmlformats.org/officeDocument/2006/relationships/hyperlink" Target="https://en.wikipedia.org/wiki/Anderson_Cooper" TargetMode="External"/><Relationship Id="rId19" Type="http://schemas.openxmlformats.org/officeDocument/2006/relationships/hyperlink" Target="https://en.wikipedia.org/wiki/LeVar_Burton" TargetMode="External"/><Relationship Id="rId4" Type="http://schemas.openxmlformats.org/officeDocument/2006/relationships/hyperlink" Target="https://en.wikipedia.org/wiki/Jeopardy!#cite_note-63" TargetMode="External"/><Relationship Id="rId9" Type="http://schemas.openxmlformats.org/officeDocument/2006/relationships/hyperlink" Target="https://en.wikipedia.org/wiki/Sanjay_Gupta" TargetMode="External"/><Relationship Id="rId14" Type="http://schemas.openxmlformats.org/officeDocument/2006/relationships/hyperlink" Target="https://en.wikipedia.org/wiki/Jeopardy!#cite_note-64" TargetMode="External"/><Relationship Id="rId22" Type="http://schemas.openxmlformats.org/officeDocument/2006/relationships/hyperlink" Target="https://en.wikipedia.org/wiki/Fox_Sports"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7F215A-3EFB-426E-B948-9093766CC45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809956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43AB785-268B-438D-9E68-792C8CC67B8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342484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43AB785-268B-438D-9E68-792C8CC67B8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60163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43AB785-268B-438D-9E68-792C8CC67B8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476395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43AB785-268B-438D-9E68-792C8CC67B8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163554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43AB785-268B-438D-9E68-792C8CC67B8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033808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43AB785-268B-438D-9E68-792C8CC67B8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779388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24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43AB785-268B-438D-9E68-792C8CC67B8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617165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43AB785-268B-438D-9E68-792C8CC67B8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693974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3200" dirty="0"/>
              <a:t>Boys</a:t>
            </a:r>
            <a:r>
              <a:rPr lang="en-US" sz="3200" baseline="0" dirty="0"/>
              <a:t> more likely to think causes unstable than girls</a:t>
            </a:r>
            <a:endParaRPr lang="en-US" sz="32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43AB785-268B-438D-9E68-792C8CC67B8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002484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43AB785-268B-438D-9E68-792C8CC67B8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679608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dirty="0"/>
          </a:p>
          <a:p>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latin typeface="Calibri" pitchFamily="34" charset="0"/>
              <a:cs typeface="Arial" charset="0"/>
              <a:sym typeface="Calibri" pitchFamily="34" charset="0"/>
            </a:endParaRPr>
          </a:p>
          <a:p>
            <a:endParaRPr lang="en-US" b="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169DD77-4BE0-41F8-BC03-A612CF47AC6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968616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24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43AB785-268B-438D-9E68-792C8CC67B8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028887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EA64BEC-41AD-4357-96F1-AF1E54CD205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78694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a:t>List of guest hosts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202122"/>
                </a:solidFill>
                <a:effectLst/>
                <a:latin typeface="Arial" panose="020B0604020202020204" pitchFamily="34" charset="0"/>
              </a:rPr>
              <a:t> </a:t>
            </a:r>
            <a:r>
              <a:rPr lang="en-US" b="0" i="0" u="none" strike="noStrike" dirty="0">
                <a:solidFill>
                  <a:srgbClr val="0645AD"/>
                </a:solidFill>
                <a:effectLst/>
                <a:latin typeface="Arial" panose="020B0604020202020204" pitchFamily="34" charset="0"/>
                <a:hlinkClick r:id="rId3" tooltip="Ken Jennings"/>
              </a:rPr>
              <a:t>Ken Jennings</a:t>
            </a:r>
            <a:r>
              <a:rPr lang="en-US" b="0" i="0" dirty="0">
                <a:solidFill>
                  <a:srgbClr val="202122"/>
                </a:solidFill>
                <a:effectLst/>
                <a:latin typeface="Arial" panose="020B0604020202020204" pitchFamily="34" charset="0"/>
              </a:rPr>
              <a:t> announced as the first interim host.</a:t>
            </a:r>
            <a:r>
              <a:rPr lang="en-US" b="0" i="0" u="none" strike="noStrike" baseline="30000" dirty="0">
                <a:solidFill>
                  <a:srgbClr val="0645AD"/>
                </a:solidFill>
                <a:effectLst/>
                <a:latin typeface="Arial" panose="020B0604020202020204" pitchFamily="34" charset="0"/>
                <a:hlinkClick r:id="rId4"/>
              </a:rPr>
              <a:t>[62]</a:t>
            </a:r>
            <a:r>
              <a:rPr lang="en-US" b="0" i="0" u="none" strike="noStrike" baseline="30000" dirty="0">
                <a:solidFill>
                  <a:srgbClr val="0645AD"/>
                </a:solidFill>
                <a:effectLst/>
                <a:latin typeface="Arial" panose="020B0604020202020204" pitchFamily="34" charset="0"/>
                <a:hlinkClick r:id="rId5"/>
              </a:rPr>
              <a:t>[3]</a:t>
            </a:r>
            <a:r>
              <a:rPr lang="en-US" b="0" i="0" dirty="0">
                <a:solidFill>
                  <a:srgbClr val="202122"/>
                </a:solidFill>
                <a:effectLst/>
                <a:latin typeface="Arial" panose="020B0604020202020204" pitchFamily="34" charset="0"/>
              </a:rPr>
              <a:t> Between January and February 2021, additional guest hosts were announced, including executive producer Mike Richards; television news personalities </a:t>
            </a:r>
            <a:r>
              <a:rPr lang="en-US" b="0" i="0" u="none" strike="noStrike" dirty="0">
                <a:solidFill>
                  <a:srgbClr val="0645AD"/>
                </a:solidFill>
                <a:effectLst/>
                <a:latin typeface="Arial" panose="020B0604020202020204" pitchFamily="34" charset="0"/>
                <a:hlinkClick r:id="rId6" tooltip="Katie Couric"/>
              </a:rPr>
              <a:t>Katie Couric</a:t>
            </a:r>
            <a:r>
              <a:rPr lang="en-US" b="0" i="0" dirty="0">
                <a:solidFill>
                  <a:srgbClr val="202122"/>
                </a:solidFill>
                <a:effectLst/>
                <a:latin typeface="Arial" panose="020B0604020202020204" pitchFamily="34" charset="0"/>
              </a:rPr>
              <a:t>, </a:t>
            </a:r>
            <a:r>
              <a:rPr lang="en-US" b="0" i="0" u="none" strike="noStrike" dirty="0">
                <a:solidFill>
                  <a:srgbClr val="0645AD"/>
                </a:solidFill>
                <a:effectLst/>
                <a:latin typeface="Arial" panose="020B0604020202020204" pitchFamily="34" charset="0"/>
                <a:hlinkClick r:id="rId7" tooltip="Bill Whitaker (journalist)"/>
              </a:rPr>
              <a:t>Bill Whitaker</a:t>
            </a:r>
            <a:r>
              <a:rPr lang="en-US" b="0" i="0" dirty="0">
                <a:solidFill>
                  <a:srgbClr val="202122"/>
                </a:solidFill>
                <a:effectLst/>
                <a:latin typeface="Arial" panose="020B0604020202020204" pitchFamily="34" charset="0"/>
              </a:rPr>
              <a:t>, </a:t>
            </a:r>
            <a:r>
              <a:rPr lang="en-US" b="0" i="0" u="none" strike="noStrike" dirty="0">
                <a:solidFill>
                  <a:srgbClr val="0645AD"/>
                </a:solidFill>
                <a:effectLst/>
                <a:latin typeface="Arial" panose="020B0604020202020204" pitchFamily="34" charset="0"/>
                <a:hlinkClick r:id="rId8" tooltip="Savannah Guthrie"/>
              </a:rPr>
              <a:t>Savannah Guthrie</a:t>
            </a:r>
            <a:r>
              <a:rPr lang="en-US" b="0" i="0" dirty="0">
                <a:solidFill>
                  <a:srgbClr val="202122"/>
                </a:solidFill>
                <a:effectLst/>
                <a:latin typeface="Arial" panose="020B0604020202020204" pitchFamily="34" charset="0"/>
              </a:rPr>
              <a:t>, </a:t>
            </a:r>
            <a:r>
              <a:rPr lang="en-US" b="0" i="0" u="none" strike="noStrike" dirty="0">
                <a:solidFill>
                  <a:srgbClr val="0645AD"/>
                </a:solidFill>
                <a:effectLst/>
                <a:latin typeface="Arial" panose="020B0604020202020204" pitchFamily="34" charset="0"/>
                <a:hlinkClick r:id="rId9" tooltip="Sanjay Gupta"/>
              </a:rPr>
              <a:t>Sanjay Gupta</a:t>
            </a:r>
            <a:r>
              <a:rPr lang="en-US" b="0" i="0" dirty="0">
                <a:solidFill>
                  <a:srgbClr val="202122"/>
                </a:solidFill>
                <a:effectLst/>
                <a:latin typeface="Arial" panose="020B0604020202020204" pitchFamily="34" charset="0"/>
              </a:rPr>
              <a:t>, and </a:t>
            </a:r>
            <a:r>
              <a:rPr lang="en-US" b="0" i="0" u="none" strike="noStrike" dirty="0">
                <a:solidFill>
                  <a:srgbClr val="0645AD"/>
                </a:solidFill>
                <a:effectLst/>
                <a:latin typeface="Arial" panose="020B0604020202020204" pitchFamily="34" charset="0"/>
                <a:hlinkClick r:id="rId10" tooltip="Anderson Cooper"/>
              </a:rPr>
              <a:t>Anderson Cooper</a:t>
            </a:r>
            <a:r>
              <a:rPr lang="en-US" b="0" i="0" dirty="0">
                <a:solidFill>
                  <a:srgbClr val="202122"/>
                </a:solidFill>
                <a:effectLst/>
                <a:latin typeface="Arial" panose="020B0604020202020204" pitchFamily="34" charset="0"/>
              </a:rPr>
              <a:t>; athlete </a:t>
            </a:r>
            <a:r>
              <a:rPr lang="en-US" b="0" i="0" u="none" strike="noStrike" dirty="0">
                <a:solidFill>
                  <a:srgbClr val="0645AD"/>
                </a:solidFill>
                <a:effectLst/>
                <a:latin typeface="Arial" panose="020B0604020202020204" pitchFamily="34" charset="0"/>
                <a:hlinkClick r:id="rId11" tooltip="Aaron Rodgers"/>
              </a:rPr>
              <a:t>Aaron Rodgers</a:t>
            </a:r>
            <a:r>
              <a:rPr lang="en-US" b="0" i="0" dirty="0">
                <a:solidFill>
                  <a:srgbClr val="202122"/>
                </a:solidFill>
                <a:effectLst/>
                <a:latin typeface="Arial" panose="020B0604020202020204" pitchFamily="34" charset="0"/>
              </a:rPr>
              <a:t>; talk show host </a:t>
            </a:r>
            <a:r>
              <a:rPr lang="en-US" b="0" i="0" u="none" strike="noStrike" dirty="0">
                <a:solidFill>
                  <a:srgbClr val="0645AD"/>
                </a:solidFill>
                <a:effectLst/>
                <a:latin typeface="Arial" panose="020B0604020202020204" pitchFamily="34" charset="0"/>
                <a:hlinkClick r:id="rId12" tooltip="Mehmet Oz"/>
              </a:rPr>
              <a:t>Mehmet Oz</a:t>
            </a:r>
            <a:r>
              <a:rPr lang="en-US" b="0" i="0" dirty="0">
                <a:solidFill>
                  <a:srgbClr val="202122"/>
                </a:solidFill>
                <a:effectLst/>
                <a:latin typeface="Arial" panose="020B0604020202020204" pitchFamily="34" charset="0"/>
              </a:rPr>
              <a:t>; and actress and neuroscientist </a:t>
            </a:r>
            <a:r>
              <a:rPr lang="en-US" b="0" i="0" u="none" strike="noStrike" dirty="0" err="1">
                <a:solidFill>
                  <a:srgbClr val="0645AD"/>
                </a:solidFill>
                <a:effectLst/>
                <a:latin typeface="Arial" panose="020B0604020202020204" pitchFamily="34" charset="0"/>
                <a:hlinkClick r:id="rId13" tooltip="Mayim Bialik"/>
              </a:rPr>
              <a:t>Mayim</a:t>
            </a:r>
            <a:r>
              <a:rPr lang="en-US" b="0" i="0" u="none" strike="noStrike" dirty="0">
                <a:solidFill>
                  <a:srgbClr val="0645AD"/>
                </a:solidFill>
                <a:effectLst/>
                <a:latin typeface="Arial" panose="020B0604020202020204" pitchFamily="34" charset="0"/>
                <a:hlinkClick r:id="rId13" tooltip="Mayim Bialik"/>
              </a:rPr>
              <a:t> Bialik</a:t>
            </a:r>
            <a:r>
              <a:rPr lang="en-US" b="0" i="0" dirty="0">
                <a:solidFill>
                  <a:srgbClr val="202122"/>
                </a:solidFill>
                <a:effectLst/>
                <a:latin typeface="Arial" panose="020B0604020202020204" pitchFamily="34" charset="0"/>
              </a:rPr>
              <a:t>.</a:t>
            </a:r>
            <a:r>
              <a:rPr lang="en-US" b="0" i="0" u="none" strike="noStrike" baseline="30000" dirty="0">
                <a:solidFill>
                  <a:srgbClr val="0645AD"/>
                </a:solidFill>
                <a:effectLst/>
                <a:latin typeface="Arial" panose="020B0604020202020204" pitchFamily="34" charset="0"/>
                <a:hlinkClick r:id="rId14"/>
              </a:rPr>
              <a:t>[63]</a:t>
            </a:r>
            <a:r>
              <a:rPr lang="en-US" b="0" i="0" u="none" strike="noStrike" baseline="30000" dirty="0">
                <a:solidFill>
                  <a:srgbClr val="0645AD"/>
                </a:solidFill>
                <a:effectLst/>
                <a:latin typeface="Arial" panose="020B0604020202020204" pitchFamily="34" charset="0"/>
                <a:hlinkClick r:id="rId15"/>
              </a:rPr>
              <a:t>[64]</a:t>
            </a:r>
            <a:r>
              <a:rPr lang="en-US" b="0" i="0" dirty="0">
                <a:solidFill>
                  <a:srgbClr val="202122"/>
                </a:solidFill>
                <a:effectLst/>
                <a:latin typeface="Arial" panose="020B0604020202020204" pitchFamily="34" charset="0"/>
              </a:rPr>
              <a:t> An April 2021 announcement listed the final group of guest hosts, including: television news personalities </a:t>
            </a:r>
            <a:r>
              <a:rPr lang="en-US" b="0" i="0" u="none" strike="noStrike" dirty="0">
                <a:solidFill>
                  <a:srgbClr val="0645AD"/>
                </a:solidFill>
                <a:effectLst/>
                <a:latin typeface="Arial" panose="020B0604020202020204" pitchFamily="34" charset="0"/>
                <a:hlinkClick r:id="rId16" tooltip="George Stephanopoulos"/>
              </a:rPr>
              <a:t>George Stephanopoulos</a:t>
            </a:r>
            <a:r>
              <a:rPr lang="en-US" b="0" i="0" dirty="0">
                <a:solidFill>
                  <a:srgbClr val="202122"/>
                </a:solidFill>
                <a:effectLst/>
                <a:latin typeface="Arial" panose="020B0604020202020204" pitchFamily="34" charset="0"/>
              </a:rPr>
              <a:t> and </a:t>
            </a:r>
            <a:r>
              <a:rPr lang="en-US" b="0" i="0" u="none" strike="noStrike" dirty="0">
                <a:solidFill>
                  <a:srgbClr val="0645AD"/>
                </a:solidFill>
                <a:effectLst/>
                <a:latin typeface="Arial" panose="020B0604020202020204" pitchFamily="34" charset="0"/>
                <a:hlinkClick r:id="rId17" tooltip="Robin Roberts (newscaster)"/>
              </a:rPr>
              <a:t>Robin Roberts</a:t>
            </a:r>
            <a:r>
              <a:rPr lang="en-US" b="0" i="0" dirty="0">
                <a:solidFill>
                  <a:srgbClr val="202122"/>
                </a:solidFill>
                <a:effectLst/>
                <a:latin typeface="Arial" panose="020B0604020202020204" pitchFamily="34" charset="0"/>
              </a:rPr>
              <a:t>; </a:t>
            </a:r>
            <a:r>
              <a:rPr lang="en-US" b="0" i="1" u="none" strike="noStrike" dirty="0">
                <a:solidFill>
                  <a:srgbClr val="0645AD"/>
                </a:solidFill>
                <a:effectLst/>
                <a:latin typeface="Arial" panose="020B0604020202020204" pitchFamily="34" charset="0"/>
                <a:hlinkClick r:id="rId18" tooltip="Reading Rainbow"/>
              </a:rPr>
              <a:t>Reading Rainbow</a:t>
            </a:r>
            <a:r>
              <a:rPr lang="en-US" b="0" i="0" dirty="0">
                <a:solidFill>
                  <a:srgbClr val="202122"/>
                </a:solidFill>
                <a:effectLst/>
                <a:latin typeface="Arial" panose="020B0604020202020204" pitchFamily="34" charset="0"/>
              </a:rPr>
              <a:t> host </a:t>
            </a:r>
            <a:r>
              <a:rPr lang="en-US" b="0" i="0" u="none" strike="noStrike" dirty="0">
                <a:solidFill>
                  <a:srgbClr val="0645AD"/>
                </a:solidFill>
                <a:effectLst/>
                <a:latin typeface="Arial" panose="020B0604020202020204" pitchFamily="34" charset="0"/>
                <a:hlinkClick r:id="rId19" tooltip="LeVar Burton"/>
              </a:rPr>
              <a:t>LeVar Burton</a:t>
            </a:r>
            <a:r>
              <a:rPr lang="en-US" b="0" i="0" dirty="0">
                <a:solidFill>
                  <a:srgbClr val="202122"/>
                </a:solidFill>
                <a:effectLst/>
                <a:latin typeface="Arial" panose="020B0604020202020204" pitchFamily="34" charset="0"/>
              </a:rPr>
              <a:t>; </a:t>
            </a:r>
            <a:r>
              <a:rPr lang="en-US" b="0" i="1" u="none" strike="noStrike" dirty="0">
                <a:solidFill>
                  <a:srgbClr val="0645AD"/>
                </a:solidFill>
                <a:effectLst/>
                <a:latin typeface="Arial" panose="020B0604020202020204" pitchFamily="34" charset="0"/>
                <a:hlinkClick r:id="rId20" tooltip="Squawk on the Street"/>
              </a:rPr>
              <a:t>Squawk on the Street</a:t>
            </a:r>
            <a:r>
              <a:rPr lang="en-US" b="0" i="0" dirty="0">
                <a:solidFill>
                  <a:srgbClr val="202122"/>
                </a:solidFill>
                <a:effectLst/>
                <a:latin typeface="Arial" panose="020B0604020202020204" pitchFamily="34" charset="0"/>
              </a:rPr>
              <a:t> co-host </a:t>
            </a:r>
            <a:r>
              <a:rPr lang="en-US" b="0" i="0" u="none" strike="noStrike" dirty="0">
                <a:solidFill>
                  <a:srgbClr val="0645AD"/>
                </a:solidFill>
                <a:effectLst/>
                <a:latin typeface="Arial" panose="020B0604020202020204" pitchFamily="34" charset="0"/>
                <a:hlinkClick r:id="rId21" tooltip="David Faber (journalist)"/>
              </a:rPr>
              <a:t>David Faber</a:t>
            </a:r>
            <a:r>
              <a:rPr lang="en-US" b="0" i="0" dirty="0">
                <a:solidFill>
                  <a:srgbClr val="202122"/>
                </a:solidFill>
                <a:effectLst/>
                <a:latin typeface="Arial" panose="020B0604020202020204" pitchFamily="34" charset="0"/>
              </a:rPr>
              <a:t>; and </a:t>
            </a:r>
            <a:r>
              <a:rPr lang="en-US" b="0" i="0" u="none" strike="noStrike" dirty="0">
                <a:solidFill>
                  <a:srgbClr val="0645AD"/>
                </a:solidFill>
                <a:effectLst/>
                <a:latin typeface="Arial" panose="020B0604020202020204" pitchFamily="34" charset="0"/>
                <a:hlinkClick r:id="rId22" tooltip="Fox Sports"/>
              </a:rPr>
              <a:t>Fox Sports</a:t>
            </a:r>
            <a:r>
              <a:rPr lang="en-US" b="0" i="0" dirty="0">
                <a:solidFill>
                  <a:srgbClr val="202122"/>
                </a:solidFill>
                <a:effectLst/>
                <a:latin typeface="Arial" panose="020B0604020202020204" pitchFamily="34" charset="0"/>
              </a:rPr>
              <a:t> broadcaster </a:t>
            </a:r>
            <a:r>
              <a:rPr lang="en-US" b="0" i="0" u="none" strike="noStrike" dirty="0">
                <a:solidFill>
                  <a:srgbClr val="0645AD"/>
                </a:solidFill>
                <a:effectLst/>
                <a:latin typeface="Arial" panose="020B0604020202020204" pitchFamily="34" charset="0"/>
                <a:hlinkClick r:id="rId23" tooltip="Joe Buck"/>
              </a:rPr>
              <a:t>Joe Buck</a:t>
            </a:r>
            <a:endParaRPr lang="en-US" altLang="en-US" dirty="0"/>
          </a:p>
          <a:p>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latin typeface="Calibri" pitchFamily="34" charset="0"/>
              <a:cs typeface="Arial" charset="0"/>
              <a:sym typeface="Calibri" pitchFamily="34" charset="0"/>
            </a:endParaRPr>
          </a:p>
          <a:p>
            <a:endParaRPr lang="en-US" b="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169DD77-4BE0-41F8-BC03-A612CF47AC6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827915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pPr>
            <a:r>
              <a:rPr lang="en-US" altLang="en-US" sz="1800" dirty="0">
                <a:latin typeface="Arial" panose="020B0604020202020204" pitchFamily="34" charset="0"/>
              </a:rPr>
              <a:t>E.g., If remember an event more accurately  than my girlfriend – because I have an excellent memory (internal)</a:t>
            </a:r>
          </a:p>
          <a:p>
            <a:pPr>
              <a:lnSpc>
                <a:spcPct val="90000"/>
              </a:lnSpc>
            </a:pPr>
            <a:endParaRPr lang="en-US" altLang="en-US" sz="1800" dirty="0">
              <a:latin typeface="Arial" panose="020B0604020202020204" pitchFamily="34" charset="0"/>
            </a:endParaRPr>
          </a:p>
          <a:p>
            <a:pPr>
              <a:lnSpc>
                <a:spcPct val="90000"/>
              </a:lnSpc>
            </a:pPr>
            <a:r>
              <a:rPr lang="en-US" altLang="en-US" sz="1800" dirty="0">
                <a:latin typeface="Arial" panose="020B0604020202020204" pitchFamily="34" charset="0"/>
              </a:rPr>
              <a:t>If she remembers more accurately – __________externa</a:t>
            </a:r>
            <a:r>
              <a:rPr lang="en-US" altLang="en-US" sz="1800" baseline="0" dirty="0">
                <a:latin typeface="Arial" panose="020B0604020202020204" pitchFamily="34" charset="0"/>
              </a:rPr>
              <a:t> cause (I was sleep deprived, sick, the event was more important to her, she recounted that story more recently, I experienced something super similar which confused me)</a:t>
            </a:r>
            <a:endParaRPr lang="en-US" altLang="en-US" sz="1800" dirty="0">
              <a:latin typeface="Arial" panose="020B0604020202020204" pitchFamily="34" charset="0"/>
            </a:endParaRPr>
          </a:p>
          <a:p>
            <a:endParaRPr lang="en-US" dirty="0"/>
          </a:p>
          <a:p>
            <a:r>
              <a:rPr lang="en-US" sz="2800" dirty="0"/>
              <a:t>“thank God</a:t>
            </a:r>
            <a:r>
              <a:rPr lang="en-US" sz="2800" baseline="0" dirty="0"/>
              <a:t> for giving me </a:t>
            </a:r>
            <a:r>
              <a:rPr lang="en-US" sz="2800" b="1" baseline="0" dirty="0"/>
              <a:t>talent</a:t>
            </a:r>
            <a:r>
              <a:rPr lang="en-US" sz="2800" baseline="0" dirty="0"/>
              <a:t>”</a:t>
            </a:r>
            <a:endParaRPr lang="en-US" sz="28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43AB785-268B-438D-9E68-792C8CC67B8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832983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800" dirty="0"/>
              <a:t>Think</a:t>
            </a:r>
            <a:r>
              <a:rPr lang="en-US" sz="2800" baseline="0" dirty="0"/>
              <a:t> pair share</a:t>
            </a:r>
          </a:p>
          <a:p>
            <a:endParaRPr lang="en-US" sz="2800" baseline="0" dirty="0"/>
          </a:p>
          <a:p>
            <a:r>
              <a:rPr lang="en-US" sz="2800" baseline="0" dirty="0"/>
              <a:t>Imagine someone says “my organization caused the party to go well”</a:t>
            </a:r>
          </a:p>
          <a:p>
            <a:endParaRPr lang="en-US" baseline="0" dirty="0"/>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43AB785-268B-438D-9E68-792C8CC67B8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396479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pPr>
            <a:r>
              <a:rPr lang="en-US" altLang="en-US" b="1" dirty="0">
                <a:latin typeface="Arial" panose="020B0604020202020204" pitchFamily="34" charset="0"/>
              </a:rPr>
              <a:t>Teachers</a:t>
            </a:r>
            <a:r>
              <a:rPr lang="en-US" altLang="en-US" b="1" baseline="0" dirty="0">
                <a:latin typeface="Arial" panose="020B0604020202020204" pitchFamily="34" charset="0"/>
              </a:rPr>
              <a:t> experiment</a:t>
            </a:r>
            <a:endParaRPr lang="en-US" b="1"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43AB785-268B-438D-9E68-792C8CC67B8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317472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43AB785-268B-438D-9E68-792C8CC67B8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28233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43AB785-268B-438D-9E68-792C8CC67B8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174251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43AB785-268B-438D-9E68-792C8CC67B8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334971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16932" y="1808164"/>
            <a:ext cx="12272433" cy="5106987"/>
            <a:chOff x="-8" y="1139"/>
            <a:chExt cx="5798" cy="3217"/>
          </a:xfrm>
        </p:grpSpPr>
        <p:grpSp>
          <p:nvGrpSpPr>
            <p:cNvPr id="5" name="Group 3"/>
            <p:cNvGrpSpPr>
              <a:grpSpLocks/>
            </p:cNvGrpSpPr>
            <p:nvPr/>
          </p:nvGrpSpPr>
          <p:grpSpPr bwMode="auto">
            <a:xfrm>
              <a:off x="-8" y="1844"/>
              <a:ext cx="5798" cy="2512"/>
              <a:chOff x="-8" y="1844"/>
              <a:chExt cx="5798" cy="2512"/>
            </a:xfrm>
          </p:grpSpPr>
          <p:sp>
            <p:nvSpPr>
              <p:cNvPr id="9" name="Rectangle 4"/>
              <p:cNvSpPr>
                <a:spLocks noChangeArrowheads="1"/>
              </p:cNvSpPr>
              <p:nvPr/>
            </p:nvSpPr>
            <p:spPr bwMode="hidden">
              <a:xfrm>
                <a:off x="-8" y="1844"/>
                <a:ext cx="5798" cy="2059"/>
              </a:xfrm>
              <a:prstGeom prst="rect">
                <a:avLst/>
              </a:prstGeom>
              <a:gradFill rotWithShape="0">
                <a:gsLst>
                  <a:gs pos="0">
                    <a:schemeClr val="bg1"/>
                  </a:gs>
                  <a:gs pos="100000">
                    <a:schemeClr val="accent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fontAlgn="base">
                  <a:spcBef>
                    <a:spcPct val="0"/>
                  </a:spcBef>
                  <a:spcAft>
                    <a:spcPct val="0"/>
                  </a:spcAft>
                </a:pPr>
                <a:endParaRPr lang="en-US" altLang="en-US" sz="2400">
                  <a:solidFill>
                    <a:srgbClr val="FFFFFF"/>
                  </a:solidFill>
                </a:endParaRPr>
              </a:p>
            </p:txBody>
          </p:sp>
          <p:sp>
            <p:nvSpPr>
              <p:cNvPr id="10" name="Rectangle 5"/>
              <p:cNvSpPr>
                <a:spLocks noChangeArrowheads="1"/>
              </p:cNvSpPr>
              <p:nvPr/>
            </p:nvSpPr>
            <p:spPr bwMode="hidden">
              <a:xfrm>
                <a:off x="-8" y="3903"/>
                <a:ext cx="5798" cy="453"/>
              </a:xfrm>
              <a:prstGeom prst="rect">
                <a:avLst/>
              </a:prstGeom>
              <a:gradFill rotWithShape="0">
                <a:gsLst>
                  <a:gs pos="0">
                    <a:schemeClr val="accent1"/>
                  </a:gs>
                  <a:gs pos="100000">
                    <a:schemeClr val="accent2"/>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fontAlgn="base">
                  <a:spcBef>
                    <a:spcPct val="0"/>
                  </a:spcBef>
                  <a:spcAft>
                    <a:spcPct val="0"/>
                  </a:spcAft>
                </a:pPr>
                <a:endParaRPr lang="en-US" altLang="en-US" sz="2400">
                  <a:solidFill>
                    <a:srgbClr val="FFFFFF"/>
                  </a:solidFill>
                </a:endParaRPr>
              </a:p>
            </p:txBody>
          </p:sp>
        </p:grpSp>
        <p:grpSp>
          <p:nvGrpSpPr>
            <p:cNvPr id="6" name="Group 6"/>
            <p:cNvGrpSpPr>
              <a:grpSpLocks/>
            </p:cNvGrpSpPr>
            <p:nvPr/>
          </p:nvGrpSpPr>
          <p:grpSpPr bwMode="auto">
            <a:xfrm>
              <a:off x="528" y="1139"/>
              <a:ext cx="5232" cy="1327"/>
              <a:chOff x="528" y="1139"/>
              <a:chExt cx="5232" cy="1327"/>
            </a:xfrm>
          </p:grpSpPr>
          <p:sp>
            <p:nvSpPr>
              <p:cNvPr id="7" name="Freeform 7"/>
              <p:cNvSpPr>
                <a:spLocks/>
              </p:cNvSpPr>
              <p:nvPr/>
            </p:nvSpPr>
            <p:spPr bwMode="invGray">
              <a:xfrm>
                <a:off x="528" y="1139"/>
                <a:ext cx="5232" cy="1324"/>
              </a:xfrm>
              <a:custGeom>
                <a:avLst/>
                <a:gdLst>
                  <a:gd name="T0" fmla="*/ 4809 w 5232"/>
                  <a:gd name="T1" fmla="*/ 512 h 1324"/>
                  <a:gd name="T2" fmla="*/ 4889 w 5232"/>
                  <a:gd name="T3" fmla="*/ 428 h 1324"/>
                  <a:gd name="T4" fmla="*/ 4787 w 5232"/>
                  <a:gd name="T5" fmla="*/ 373 h 1324"/>
                  <a:gd name="T6" fmla="*/ 4925 w 5232"/>
                  <a:gd name="T7" fmla="*/ 299 h 1324"/>
                  <a:gd name="T8" fmla="*/ 4898 w 5232"/>
                  <a:gd name="T9" fmla="*/ 268 h 1324"/>
                  <a:gd name="T10" fmla="*/ 4960 w 5232"/>
                  <a:gd name="T11" fmla="*/ 203 h 1324"/>
                  <a:gd name="T12" fmla="*/ 4965 w 5232"/>
                  <a:gd name="T13" fmla="*/ 138 h 1324"/>
                  <a:gd name="T14" fmla="*/ 4991 w 5232"/>
                  <a:gd name="T15" fmla="*/ 72 h 1324"/>
                  <a:gd name="T16" fmla="*/ 4975 w 5232"/>
                  <a:gd name="T17" fmla="*/ 25 h 1324"/>
                  <a:gd name="T18" fmla="*/ 4532 w 5232"/>
                  <a:gd name="T19" fmla="*/ 107 h 1324"/>
                  <a:gd name="T20" fmla="*/ 3855 w 5232"/>
                  <a:gd name="T21" fmla="*/ 244 h 1324"/>
                  <a:gd name="T22" fmla="*/ 3053 w 5232"/>
                  <a:gd name="T23" fmla="*/ 409 h 1324"/>
                  <a:gd name="T24" fmla="*/ 2644 w 5232"/>
                  <a:gd name="T25" fmla="*/ 501 h 1324"/>
                  <a:gd name="T26" fmla="*/ 2038 w 5232"/>
                  <a:gd name="T27" fmla="*/ 639 h 1324"/>
                  <a:gd name="T28" fmla="*/ 1352 w 5232"/>
                  <a:gd name="T29" fmla="*/ 808 h 1324"/>
                  <a:gd name="T30" fmla="*/ 676 w 5232"/>
                  <a:gd name="T31" fmla="*/ 994 h 1324"/>
                  <a:gd name="T32" fmla="*/ 153 w 5232"/>
                  <a:gd name="T33" fmla="*/ 1182 h 1324"/>
                  <a:gd name="T34" fmla="*/ 24 w 5232"/>
                  <a:gd name="T35" fmla="*/ 1256 h 1324"/>
                  <a:gd name="T36" fmla="*/ 0 w 5232"/>
                  <a:gd name="T37" fmla="*/ 1297 h 1324"/>
                  <a:gd name="T38" fmla="*/ 24 w 5232"/>
                  <a:gd name="T39" fmla="*/ 1323 h 1324"/>
                  <a:gd name="T40" fmla="*/ 93 w 5232"/>
                  <a:gd name="T41" fmla="*/ 1291 h 1324"/>
                  <a:gd name="T42" fmla="*/ 146 w 5232"/>
                  <a:gd name="T43" fmla="*/ 1254 h 1324"/>
                  <a:gd name="T44" fmla="*/ 252 w 5232"/>
                  <a:gd name="T45" fmla="*/ 1211 h 1324"/>
                  <a:gd name="T46" fmla="*/ 392 w 5232"/>
                  <a:gd name="T47" fmla="*/ 1168 h 1324"/>
                  <a:gd name="T48" fmla="*/ 615 w 5232"/>
                  <a:gd name="T49" fmla="*/ 1113 h 1324"/>
                  <a:gd name="T50" fmla="*/ 914 w 5232"/>
                  <a:gd name="T51" fmla="*/ 1050 h 1324"/>
                  <a:gd name="T52" fmla="*/ 1397 w 5232"/>
                  <a:gd name="T53" fmla="*/ 966 h 1324"/>
                  <a:gd name="T54" fmla="*/ 2349 w 5232"/>
                  <a:gd name="T55" fmla="*/ 827 h 1324"/>
                  <a:gd name="T56" fmla="*/ 3188 w 5232"/>
                  <a:gd name="T57" fmla="*/ 722 h 1324"/>
                  <a:gd name="T58" fmla="*/ 3772 w 5232"/>
                  <a:gd name="T59" fmla="*/ 653 h 1324"/>
                  <a:gd name="T60" fmla="*/ 4370 w 5232"/>
                  <a:gd name="T61" fmla="*/ 594 h 1324"/>
                  <a:gd name="T62" fmla="*/ 4933 w 5232"/>
                  <a:gd name="T63" fmla="*/ 536 h 13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5232" h="1324">
                    <a:moveTo>
                      <a:pt x="4933" y="536"/>
                    </a:moveTo>
                    <a:lnTo>
                      <a:pt x="4809" y="512"/>
                    </a:lnTo>
                    <a:lnTo>
                      <a:pt x="5157" y="452"/>
                    </a:lnTo>
                    <a:lnTo>
                      <a:pt x="4889" y="428"/>
                    </a:lnTo>
                    <a:lnTo>
                      <a:pt x="5052" y="391"/>
                    </a:lnTo>
                    <a:lnTo>
                      <a:pt x="4787" y="373"/>
                    </a:lnTo>
                    <a:lnTo>
                      <a:pt x="5225" y="287"/>
                    </a:lnTo>
                    <a:lnTo>
                      <a:pt x="4925" y="299"/>
                    </a:lnTo>
                    <a:lnTo>
                      <a:pt x="5110" y="240"/>
                    </a:lnTo>
                    <a:lnTo>
                      <a:pt x="4898" y="268"/>
                    </a:lnTo>
                    <a:lnTo>
                      <a:pt x="5231" y="164"/>
                    </a:lnTo>
                    <a:lnTo>
                      <a:pt x="4960" y="203"/>
                    </a:lnTo>
                    <a:lnTo>
                      <a:pt x="5135" y="117"/>
                    </a:lnTo>
                    <a:lnTo>
                      <a:pt x="4965" y="138"/>
                    </a:lnTo>
                    <a:lnTo>
                      <a:pt x="5209" y="39"/>
                    </a:lnTo>
                    <a:lnTo>
                      <a:pt x="4991" y="72"/>
                    </a:lnTo>
                    <a:lnTo>
                      <a:pt x="5124" y="0"/>
                    </a:lnTo>
                    <a:lnTo>
                      <a:pt x="4975" y="25"/>
                    </a:lnTo>
                    <a:lnTo>
                      <a:pt x="4789" y="60"/>
                    </a:lnTo>
                    <a:lnTo>
                      <a:pt x="4532" y="107"/>
                    </a:lnTo>
                    <a:lnTo>
                      <a:pt x="4115" y="189"/>
                    </a:lnTo>
                    <a:lnTo>
                      <a:pt x="3855" y="244"/>
                    </a:lnTo>
                    <a:lnTo>
                      <a:pt x="3591" y="295"/>
                    </a:lnTo>
                    <a:lnTo>
                      <a:pt x="3053" y="409"/>
                    </a:lnTo>
                    <a:lnTo>
                      <a:pt x="2809" y="463"/>
                    </a:lnTo>
                    <a:lnTo>
                      <a:pt x="2644" y="501"/>
                    </a:lnTo>
                    <a:lnTo>
                      <a:pt x="2375" y="559"/>
                    </a:lnTo>
                    <a:lnTo>
                      <a:pt x="2038" y="639"/>
                    </a:lnTo>
                    <a:lnTo>
                      <a:pt x="1614" y="741"/>
                    </a:lnTo>
                    <a:lnTo>
                      <a:pt x="1352" y="808"/>
                    </a:lnTo>
                    <a:lnTo>
                      <a:pt x="909" y="929"/>
                    </a:lnTo>
                    <a:lnTo>
                      <a:pt x="676" y="994"/>
                    </a:lnTo>
                    <a:lnTo>
                      <a:pt x="279" y="1129"/>
                    </a:lnTo>
                    <a:lnTo>
                      <a:pt x="153" y="1182"/>
                    </a:lnTo>
                    <a:lnTo>
                      <a:pt x="82" y="1217"/>
                    </a:lnTo>
                    <a:lnTo>
                      <a:pt x="24" y="1256"/>
                    </a:lnTo>
                    <a:lnTo>
                      <a:pt x="5" y="1277"/>
                    </a:lnTo>
                    <a:lnTo>
                      <a:pt x="0" y="1297"/>
                    </a:lnTo>
                    <a:lnTo>
                      <a:pt x="6" y="1311"/>
                    </a:lnTo>
                    <a:lnTo>
                      <a:pt x="24" y="1323"/>
                    </a:lnTo>
                    <a:lnTo>
                      <a:pt x="57" y="1321"/>
                    </a:lnTo>
                    <a:lnTo>
                      <a:pt x="93" y="1291"/>
                    </a:lnTo>
                    <a:lnTo>
                      <a:pt x="114" y="1272"/>
                    </a:lnTo>
                    <a:lnTo>
                      <a:pt x="146" y="1254"/>
                    </a:lnTo>
                    <a:lnTo>
                      <a:pt x="187" y="1232"/>
                    </a:lnTo>
                    <a:lnTo>
                      <a:pt x="252" y="1211"/>
                    </a:lnTo>
                    <a:lnTo>
                      <a:pt x="308" y="1191"/>
                    </a:lnTo>
                    <a:lnTo>
                      <a:pt x="392" y="1168"/>
                    </a:lnTo>
                    <a:lnTo>
                      <a:pt x="487" y="1142"/>
                    </a:lnTo>
                    <a:lnTo>
                      <a:pt x="615" y="1113"/>
                    </a:lnTo>
                    <a:lnTo>
                      <a:pt x="756" y="1082"/>
                    </a:lnTo>
                    <a:lnTo>
                      <a:pt x="914" y="1050"/>
                    </a:lnTo>
                    <a:lnTo>
                      <a:pt x="1185" y="1003"/>
                    </a:lnTo>
                    <a:lnTo>
                      <a:pt x="1397" y="966"/>
                    </a:lnTo>
                    <a:lnTo>
                      <a:pt x="1838" y="898"/>
                    </a:lnTo>
                    <a:lnTo>
                      <a:pt x="2349" y="827"/>
                    </a:lnTo>
                    <a:lnTo>
                      <a:pt x="2771" y="769"/>
                    </a:lnTo>
                    <a:lnTo>
                      <a:pt x="3188" y="722"/>
                    </a:lnTo>
                    <a:lnTo>
                      <a:pt x="3514" y="683"/>
                    </a:lnTo>
                    <a:lnTo>
                      <a:pt x="3772" y="653"/>
                    </a:lnTo>
                    <a:lnTo>
                      <a:pt x="4056" y="628"/>
                    </a:lnTo>
                    <a:lnTo>
                      <a:pt x="4370" y="594"/>
                    </a:lnTo>
                    <a:lnTo>
                      <a:pt x="4619" y="569"/>
                    </a:lnTo>
                    <a:lnTo>
                      <a:pt x="4933" y="536"/>
                    </a:lnTo>
                  </a:path>
                </a:pathLst>
              </a:cu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pPr eaLnBrk="0" fontAlgn="base" hangingPunct="0">
                  <a:spcBef>
                    <a:spcPct val="0"/>
                  </a:spcBef>
                  <a:spcAft>
                    <a:spcPct val="0"/>
                  </a:spcAft>
                </a:pPr>
                <a:endParaRPr lang="en-US" sz="2400">
                  <a:solidFill>
                    <a:srgbClr val="FFFFFF"/>
                  </a:solidFill>
                </a:endParaRPr>
              </a:p>
            </p:txBody>
          </p:sp>
          <p:sp>
            <p:nvSpPr>
              <p:cNvPr id="8" name="Freeform 8"/>
              <p:cNvSpPr>
                <a:spLocks/>
              </p:cNvSpPr>
              <p:nvPr/>
            </p:nvSpPr>
            <p:spPr bwMode="invGray">
              <a:xfrm>
                <a:off x="531" y="2171"/>
                <a:ext cx="714" cy="295"/>
              </a:xfrm>
              <a:custGeom>
                <a:avLst/>
                <a:gdLst>
                  <a:gd name="T0" fmla="*/ 0 w 714"/>
                  <a:gd name="T1" fmla="*/ 250 h 295"/>
                  <a:gd name="T2" fmla="*/ 24 w 714"/>
                  <a:gd name="T3" fmla="*/ 233 h 295"/>
                  <a:gd name="T4" fmla="*/ 48 w 714"/>
                  <a:gd name="T5" fmla="*/ 211 h 295"/>
                  <a:gd name="T6" fmla="*/ 73 w 714"/>
                  <a:gd name="T7" fmla="*/ 197 h 295"/>
                  <a:gd name="T8" fmla="*/ 129 w 714"/>
                  <a:gd name="T9" fmla="*/ 170 h 295"/>
                  <a:gd name="T10" fmla="*/ 220 w 714"/>
                  <a:gd name="T11" fmla="*/ 129 h 295"/>
                  <a:gd name="T12" fmla="*/ 391 w 714"/>
                  <a:gd name="T13" fmla="*/ 76 h 295"/>
                  <a:gd name="T14" fmla="*/ 556 w 714"/>
                  <a:gd name="T15" fmla="*/ 27 h 295"/>
                  <a:gd name="T16" fmla="*/ 713 w 714"/>
                  <a:gd name="T17" fmla="*/ 0 h 295"/>
                  <a:gd name="T18" fmla="*/ 569 w 714"/>
                  <a:gd name="T19" fmla="*/ 52 h 295"/>
                  <a:gd name="T20" fmla="*/ 460 w 714"/>
                  <a:gd name="T21" fmla="*/ 88 h 295"/>
                  <a:gd name="T22" fmla="*/ 349 w 714"/>
                  <a:gd name="T23" fmla="*/ 129 h 295"/>
                  <a:gd name="T24" fmla="*/ 252 w 714"/>
                  <a:gd name="T25" fmla="*/ 162 h 295"/>
                  <a:gd name="T26" fmla="*/ 145 w 714"/>
                  <a:gd name="T27" fmla="*/ 203 h 295"/>
                  <a:gd name="T28" fmla="*/ 85 w 714"/>
                  <a:gd name="T29" fmla="*/ 245 h 295"/>
                  <a:gd name="T30" fmla="*/ 65 w 714"/>
                  <a:gd name="T31" fmla="*/ 274 h 295"/>
                  <a:gd name="T32" fmla="*/ 39 w 714"/>
                  <a:gd name="T33" fmla="*/ 288 h 295"/>
                  <a:gd name="T34" fmla="*/ 16 w 714"/>
                  <a:gd name="T35" fmla="*/ 294 h 295"/>
                  <a:gd name="T36" fmla="*/ 6 w 714"/>
                  <a:gd name="T37" fmla="*/ 286 h 295"/>
                  <a:gd name="T38" fmla="*/ 0 w 714"/>
                  <a:gd name="T39" fmla="*/ 274 h 295"/>
                  <a:gd name="T40" fmla="*/ 0 w 714"/>
                  <a:gd name="T41" fmla="*/ 250 h 29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714" h="295">
                    <a:moveTo>
                      <a:pt x="0" y="250"/>
                    </a:moveTo>
                    <a:lnTo>
                      <a:pt x="24" y="233"/>
                    </a:lnTo>
                    <a:lnTo>
                      <a:pt x="48" y="211"/>
                    </a:lnTo>
                    <a:lnTo>
                      <a:pt x="73" y="197"/>
                    </a:lnTo>
                    <a:lnTo>
                      <a:pt x="129" y="170"/>
                    </a:lnTo>
                    <a:lnTo>
                      <a:pt x="220" y="129"/>
                    </a:lnTo>
                    <a:lnTo>
                      <a:pt x="391" y="76"/>
                    </a:lnTo>
                    <a:lnTo>
                      <a:pt x="556" y="27"/>
                    </a:lnTo>
                    <a:lnTo>
                      <a:pt x="713" y="0"/>
                    </a:lnTo>
                    <a:lnTo>
                      <a:pt x="569" y="52"/>
                    </a:lnTo>
                    <a:lnTo>
                      <a:pt x="460" y="88"/>
                    </a:lnTo>
                    <a:lnTo>
                      <a:pt x="349" y="129"/>
                    </a:lnTo>
                    <a:lnTo>
                      <a:pt x="252" y="162"/>
                    </a:lnTo>
                    <a:lnTo>
                      <a:pt x="145" y="203"/>
                    </a:lnTo>
                    <a:lnTo>
                      <a:pt x="85" y="245"/>
                    </a:lnTo>
                    <a:lnTo>
                      <a:pt x="65" y="274"/>
                    </a:lnTo>
                    <a:lnTo>
                      <a:pt x="39" y="288"/>
                    </a:lnTo>
                    <a:lnTo>
                      <a:pt x="16" y="294"/>
                    </a:lnTo>
                    <a:lnTo>
                      <a:pt x="6" y="286"/>
                    </a:lnTo>
                    <a:lnTo>
                      <a:pt x="0" y="274"/>
                    </a:lnTo>
                    <a:lnTo>
                      <a:pt x="0" y="250"/>
                    </a:lnTo>
                  </a:path>
                </a:pathLst>
              </a:custGeom>
              <a:gradFill rotWithShape="0">
                <a:gsLst>
                  <a:gs pos="0">
                    <a:srgbClr val="FFFFCC"/>
                  </a:gs>
                  <a:gs pos="100000">
                    <a:schemeClr val="folHlink"/>
                  </a:gs>
                </a:gsLst>
                <a:lin ang="0" scaled="1"/>
              </a:gra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pPr eaLnBrk="0" fontAlgn="base" hangingPunct="0">
                  <a:spcBef>
                    <a:spcPct val="0"/>
                  </a:spcBef>
                  <a:spcAft>
                    <a:spcPct val="0"/>
                  </a:spcAft>
                </a:pPr>
                <a:endParaRPr lang="en-US" sz="2400">
                  <a:solidFill>
                    <a:srgbClr val="FFFFFF"/>
                  </a:solidFill>
                </a:endParaRPr>
              </a:p>
            </p:txBody>
          </p:sp>
        </p:grpSp>
      </p:grpSp>
      <p:sp>
        <p:nvSpPr>
          <p:cNvPr id="30729" name="Rectangle 9"/>
          <p:cNvSpPr>
            <a:spLocks noGrp="1" noChangeArrowheads="1"/>
          </p:cNvSpPr>
          <p:nvPr>
            <p:ph type="ctrTitle" sz="quarter"/>
          </p:nvPr>
        </p:nvSpPr>
        <p:spPr>
          <a:xfrm>
            <a:off x="914400" y="1133475"/>
            <a:ext cx="10363200" cy="1143000"/>
          </a:xfrm>
        </p:spPr>
        <p:txBody>
          <a:bodyPr anchor="b"/>
          <a:lstStyle>
            <a:lvl1pPr>
              <a:defRPr/>
            </a:lvl1pPr>
          </a:lstStyle>
          <a:p>
            <a:r>
              <a:rPr lang="en-US"/>
              <a:t>Click to edit Master title style</a:t>
            </a:r>
          </a:p>
        </p:txBody>
      </p:sp>
      <p:sp>
        <p:nvSpPr>
          <p:cNvPr id="30730" name="Rectangle 10"/>
          <p:cNvSpPr>
            <a:spLocks noGrp="1" noChangeArrowheads="1"/>
          </p:cNvSpPr>
          <p:nvPr>
            <p:ph type="subTitle" sz="quarter" idx="1"/>
          </p:nvPr>
        </p:nvSpPr>
        <p:spPr>
          <a:xfrm>
            <a:off x="1828800" y="3886200"/>
            <a:ext cx="8534400" cy="1752600"/>
          </a:xfrm>
        </p:spPr>
        <p:txBody>
          <a:bodyPr/>
          <a:lstStyle>
            <a:lvl1pPr marL="0" indent="0" algn="ctr">
              <a:buFontTx/>
              <a:buNone/>
              <a:defRPr/>
            </a:lvl1pPr>
          </a:lstStyle>
          <a:p>
            <a:r>
              <a:rPr lang="en-US"/>
              <a:t>Click to edit Master subtitle style</a:t>
            </a:r>
          </a:p>
        </p:txBody>
      </p:sp>
      <p:sp>
        <p:nvSpPr>
          <p:cNvPr id="11" name="Rectangle 11"/>
          <p:cNvSpPr>
            <a:spLocks noGrp="1" noChangeArrowheads="1"/>
          </p:cNvSpPr>
          <p:nvPr>
            <p:ph type="dt" sz="quarter" idx="10"/>
          </p:nvPr>
        </p:nvSpPr>
        <p:spPr/>
        <p:txBody>
          <a:bodyPr/>
          <a:lstStyle>
            <a:lvl1pPr>
              <a:defRPr/>
            </a:lvl1pPr>
          </a:lstStyle>
          <a:p>
            <a:pPr>
              <a:defRPr/>
            </a:pPr>
            <a:endParaRPr lang="en-US">
              <a:solidFill>
                <a:srgbClr val="000080"/>
              </a:solidFill>
            </a:endParaRPr>
          </a:p>
        </p:txBody>
      </p:sp>
      <p:sp>
        <p:nvSpPr>
          <p:cNvPr id="12" name="Rectangle 12"/>
          <p:cNvSpPr>
            <a:spLocks noGrp="1" noChangeArrowheads="1"/>
          </p:cNvSpPr>
          <p:nvPr>
            <p:ph type="ftr" sz="quarter" idx="11"/>
          </p:nvPr>
        </p:nvSpPr>
        <p:spPr/>
        <p:txBody>
          <a:bodyPr/>
          <a:lstStyle>
            <a:lvl1pPr>
              <a:defRPr/>
            </a:lvl1pPr>
          </a:lstStyle>
          <a:p>
            <a:pPr>
              <a:defRPr/>
            </a:pPr>
            <a:endParaRPr lang="en-US">
              <a:solidFill>
                <a:srgbClr val="000080"/>
              </a:solidFill>
            </a:endParaRPr>
          </a:p>
        </p:txBody>
      </p:sp>
      <p:sp>
        <p:nvSpPr>
          <p:cNvPr id="13" name="Rectangle 13"/>
          <p:cNvSpPr>
            <a:spLocks noGrp="1" noChangeArrowheads="1"/>
          </p:cNvSpPr>
          <p:nvPr>
            <p:ph type="sldNum" sz="quarter" idx="12"/>
          </p:nvPr>
        </p:nvSpPr>
        <p:spPr/>
        <p:txBody>
          <a:bodyPr/>
          <a:lstStyle>
            <a:lvl1pPr>
              <a:defRPr/>
            </a:lvl1pPr>
          </a:lstStyle>
          <a:p>
            <a:fld id="{2413EEC8-CA41-45BC-9A5B-8381593F4ABE}" type="slidenum">
              <a:rPr lang="en-US" altLang="en-US">
                <a:solidFill>
                  <a:srgbClr val="000080"/>
                </a:solidFill>
              </a:rPr>
              <a:pPr/>
              <a:t>‹#›</a:t>
            </a:fld>
            <a:endParaRPr lang="en-US" altLang="en-US">
              <a:solidFill>
                <a:srgbClr val="000080"/>
              </a:solidFill>
            </a:endParaRPr>
          </a:p>
        </p:txBody>
      </p:sp>
    </p:spTree>
    <p:extLst>
      <p:ext uri="{BB962C8B-B14F-4D97-AF65-F5344CB8AC3E}">
        <p14:creationId xmlns:p14="http://schemas.microsoft.com/office/powerpoint/2010/main" val="35047579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solidFill>
                <a:srgbClr val="000080"/>
              </a:solidFill>
            </a:endParaRPr>
          </a:p>
        </p:txBody>
      </p:sp>
      <p:sp>
        <p:nvSpPr>
          <p:cNvPr id="5" name="Rectangle 12"/>
          <p:cNvSpPr>
            <a:spLocks noGrp="1" noChangeArrowheads="1"/>
          </p:cNvSpPr>
          <p:nvPr>
            <p:ph type="ftr" sz="quarter" idx="11"/>
          </p:nvPr>
        </p:nvSpPr>
        <p:spPr>
          <a:ln/>
        </p:spPr>
        <p:txBody>
          <a:bodyPr/>
          <a:lstStyle>
            <a:lvl1pPr>
              <a:defRPr/>
            </a:lvl1pPr>
          </a:lstStyle>
          <a:p>
            <a:pPr>
              <a:defRPr/>
            </a:pPr>
            <a:endParaRPr lang="en-US">
              <a:solidFill>
                <a:srgbClr val="000080"/>
              </a:solidFill>
            </a:endParaRPr>
          </a:p>
        </p:txBody>
      </p:sp>
      <p:sp>
        <p:nvSpPr>
          <p:cNvPr id="6" name="Rectangle 13"/>
          <p:cNvSpPr>
            <a:spLocks noGrp="1" noChangeArrowheads="1"/>
          </p:cNvSpPr>
          <p:nvPr>
            <p:ph type="sldNum" sz="quarter" idx="12"/>
          </p:nvPr>
        </p:nvSpPr>
        <p:spPr>
          <a:ln/>
        </p:spPr>
        <p:txBody>
          <a:bodyPr/>
          <a:lstStyle>
            <a:lvl1pPr>
              <a:defRPr/>
            </a:lvl1pPr>
          </a:lstStyle>
          <a:p>
            <a:fld id="{531A4F35-B7C8-41AA-A2D5-534FE09125EE}" type="slidenum">
              <a:rPr lang="en-US" altLang="en-US">
                <a:solidFill>
                  <a:srgbClr val="000080"/>
                </a:solidFill>
              </a:rPr>
              <a:pPr/>
              <a:t>‹#›</a:t>
            </a:fld>
            <a:endParaRPr lang="en-US" altLang="en-US">
              <a:solidFill>
                <a:srgbClr val="000080"/>
              </a:solidFill>
            </a:endParaRPr>
          </a:p>
        </p:txBody>
      </p:sp>
    </p:spTree>
    <p:extLst>
      <p:ext uri="{BB962C8B-B14F-4D97-AF65-F5344CB8AC3E}">
        <p14:creationId xmlns:p14="http://schemas.microsoft.com/office/powerpoint/2010/main" val="6101328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762000"/>
            <a:ext cx="25908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762000"/>
            <a:ext cx="75692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solidFill>
                <a:srgbClr val="000080"/>
              </a:solidFill>
            </a:endParaRPr>
          </a:p>
        </p:txBody>
      </p:sp>
      <p:sp>
        <p:nvSpPr>
          <p:cNvPr id="5" name="Rectangle 12"/>
          <p:cNvSpPr>
            <a:spLocks noGrp="1" noChangeArrowheads="1"/>
          </p:cNvSpPr>
          <p:nvPr>
            <p:ph type="ftr" sz="quarter" idx="11"/>
          </p:nvPr>
        </p:nvSpPr>
        <p:spPr>
          <a:ln/>
        </p:spPr>
        <p:txBody>
          <a:bodyPr/>
          <a:lstStyle>
            <a:lvl1pPr>
              <a:defRPr/>
            </a:lvl1pPr>
          </a:lstStyle>
          <a:p>
            <a:pPr>
              <a:defRPr/>
            </a:pPr>
            <a:endParaRPr lang="en-US">
              <a:solidFill>
                <a:srgbClr val="000080"/>
              </a:solidFill>
            </a:endParaRPr>
          </a:p>
        </p:txBody>
      </p:sp>
      <p:sp>
        <p:nvSpPr>
          <p:cNvPr id="6" name="Rectangle 13"/>
          <p:cNvSpPr>
            <a:spLocks noGrp="1" noChangeArrowheads="1"/>
          </p:cNvSpPr>
          <p:nvPr>
            <p:ph type="sldNum" sz="quarter" idx="12"/>
          </p:nvPr>
        </p:nvSpPr>
        <p:spPr>
          <a:ln/>
        </p:spPr>
        <p:txBody>
          <a:bodyPr/>
          <a:lstStyle>
            <a:lvl1pPr>
              <a:defRPr/>
            </a:lvl1pPr>
          </a:lstStyle>
          <a:p>
            <a:fld id="{06DC5E9A-BC5C-4962-AD5D-1F4D6592A451}" type="slidenum">
              <a:rPr lang="en-US" altLang="en-US">
                <a:solidFill>
                  <a:srgbClr val="000080"/>
                </a:solidFill>
              </a:rPr>
              <a:pPr/>
              <a:t>‹#›</a:t>
            </a:fld>
            <a:endParaRPr lang="en-US" altLang="en-US">
              <a:solidFill>
                <a:srgbClr val="000080"/>
              </a:solidFill>
            </a:endParaRPr>
          </a:p>
        </p:txBody>
      </p:sp>
    </p:spTree>
    <p:extLst>
      <p:ext uri="{BB962C8B-B14F-4D97-AF65-F5344CB8AC3E}">
        <p14:creationId xmlns:p14="http://schemas.microsoft.com/office/powerpoint/2010/main" val="39507435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347200" y="152399"/>
            <a:ext cx="26416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dirty="0">
              <a:solidFill>
                <a:prstClr val="white"/>
              </a:solidFill>
            </a:endParaRPr>
          </a:p>
        </p:txBody>
      </p:sp>
      <p:sp>
        <p:nvSpPr>
          <p:cNvPr id="8" name="Rectangle 7"/>
          <p:cNvSpPr/>
          <p:nvPr/>
        </p:nvSpPr>
        <p:spPr>
          <a:xfrm>
            <a:off x="203200" y="153923"/>
            <a:ext cx="89408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dirty="0">
              <a:solidFill>
                <a:prstClr val="white"/>
              </a:solidFill>
            </a:endParaRPr>
          </a:p>
        </p:txBody>
      </p:sp>
      <p:sp>
        <p:nvSpPr>
          <p:cNvPr id="3" name="Subtitle 2"/>
          <p:cNvSpPr>
            <a:spLocks noGrp="1"/>
          </p:cNvSpPr>
          <p:nvPr>
            <p:ph type="subTitle" idx="1"/>
          </p:nvPr>
        </p:nvSpPr>
        <p:spPr>
          <a:xfrm>
            <a:off x="9347200" y="2052960"/>
            <a:ext cx="26416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7617DEF1-9C33-2940-8E7E-2851A50F100B}" type="datetime1">
              <a:rPr lang="en-US" smtClean="0">
                <a:solidFill>
                  <a:srgbClr val="DEDEE0"/>
                </a:solidFill>
              </a:rPr>
              <a:pPr/>
              <a:t>9/17/2022</a:t>
            </a:fld>
            <a:endParaRPr lang="en-US" dirty="0">
              <a:solidFill>
                <a:srgbClr val="DEDEE0"/>
              </a:solidFill>
            </a:endParaRPr>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12A6CD65-B223-9C41-8CEC-A55C726DCCB3}" type="slidenum">
              <a:rPr lang="en-US" smtClean="0"/>
              <a:pPr/>
              <a:t>‹#›</a:t>
            </a:fld>
            <a:endParaRPr lang="en-US" dirty="0"/>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n-US" dirty="0">
              <a:solidFill>
                <a:srgbClr val="DEDEE0"/>
              </a:solidFill>
            </a:endParaRPr>
          </a:p>
        </p:txBody>
      </p:sp>
      <p:sp>
        <p:nvSpPr>
          <p:cNvPr id="13" name="Title 12"/>
          <p:cNvSpPr>
            <a:spLocks noGrp="1"/>
          </p:cNvSpPr>
          <p:nvPr>
            <p:ph type="title"/>
          </p:nvPr>
        </p:nvSpPr>
        <p:spPr>
          <a:xfrm>
            <a:off x="609600" y="2052960"/>
            <a:ext cx="8432800" cy="1828800"/>
          </a:xfrm>
        </p:spPr>
        <p:txBody>
          <a:bodyPr/>
          <a:lstStyle>
            <a:lvl1pPr algn="r">
              <a:defRPr sz="4200" spc="150" baseline="0"/>
            </a:lvl1pPr>
          </a:lstStyle>
          <a:p>
            <a:r>
              <a:rPr lang="en-US"/>
              <a:t>Click to edit Master title style</a:t>
            </a:r>
            <a:endParaRPr lang="en-US" dirty="0"/>
          </a:p>
        </p:txBody>
      </p:sp>
    </p:spTree>
    <p:extLst>
      <p:ext uri="{BB962C8B-B14F-4D97-AF65-F5344CB8AC3E}">
        <p14:creationId xmlns:p14="http://schemas.microsoft.com/office/powerpoint/2010/main" val="3821882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C234566-E8DC-D047-9136-D165B78CFB80}" type="datetime1">
              <a:rPr lang="en-US" smtClean="0">
                <a:solidFill>
                  <a:srgbClr val="064B64"/>
                </a:solidFill>
              </a:rPr>
              <a:pPr/>
              <a:t>9/17/2022</a:t>
            </a:fld>
            <a:endParaRPr lang="en-US" dirty="0">
              <a:solidFill>
                <a:srgbClr val="064B64"/>
              </a:solidFill>
            </a:endParaRPr>
          </a:p>
        </p:txBody>
      </p:sp>
      <p:sp>
        <p:nvSpPr>
          <p:cNvPr id="5" name="Footer Placeholder 4"/>
          <p:cNvSpPr>
            <a:spLocks noGrp="1"/>
          </p:cNvSpPr>
          <p:nvPr>
            <p:ph type="ftr" sz="quarter" idx="11"/>
          </p:nvPr>
        </p:nvSpPr>
        <p:spPr/>
        <p:txBody>
          <a:bodyPr/>
          <a:lstStyle/>
          <a:p>
            <a:endParaRPr lang="en-US" dirty="0">
              <a:solidFill>
                <a:srgbClr val="064B64"/>
              </a:solidFill>
            </a:endParaRPr>
          </a:p>
        </p:txBody>
      </p:sp>
      <p:sp>
        <p:nvSpPr>
          <p:cNvPr id="6" name="Slide Number Placeholder 5"/>
          <p:cNvSpPr>
            <a:spLocks noGrp="1"/>
          </p:cNvSpPr>
          <p:nvPr>
            <p:ph type="sldNum" sz="quarter" idx="12"/>
          </p:nvPr>
        </p:nvSpPr>
        <p:spPr/>
        <p:txBody>
          <a:bodyPr/>
          <a:lstStyle/>
          <a:p>
            <a:fld id="{12A6CD65-B223-9C41-8CEC-A55C726DCCB3}" type="slidenum">
              <a:rPr lang="en-US" smtClean="0">
                <a:solidFill>
                  <a:srgbClr val="064B64"/>
                </a:solidFill>
              </a:rPr>
              <a:pPr/>
              <a:t>‹#›</a:t>
            </a:fld>
            <a:endParaRPr lang="en-US" dirty="0">
              <a:solidFill>
                <a:srgbClr val="064B64"/>
              </a:solidFill>
            </a:endParaRPr>
          </a:p>
        </p:txBody>
      </p:sp>
      <p:sp>
        <p:nvSpPr>
          <p:cNvPr id="7" name="Title 6"/>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584527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9347200" y="152399"/>
            <a:ext cx="26416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dirty="0">
              <a:solidFill>
                <a:prstClr val="white"/>
              </a:solidFill>
            </a:endParaRPr>
          </a:p>
        </p:txBody>
      </p:sp>
      <p:sp>
        <p:nvSpPr>
          <p:cNvPr id="8" name="Rectangle 7"/>
          <p:cNvSpPr/>
          <p:nvPr/>
        </p:nvSpPr>
        <p:spPr>
          <a:xfrm>
            <a:off x="203200" y="153923"/>
            <a:ext cx="89408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dirty="0">
              <a:solidFill>
                <a:prstClr val="white"/>
              </a:solidFill>
            </a:endParaRPr>
          </a:p>
        </p:txBody>
      </p:sp>
      <p:sp>
        <p:nvSpPr>
          <p:cNvPr id="3" name="Text Placeholder 2"/>
          <p:cNvSpPr>
            <a:spLocks noGrp="1"/>
          </p:cNvSpPr>
          <p:nvPr>
            <p:ph type="body" idx="1"/>
          </p:nvPr>
        </p:nvSpPr>
        <p:spPr>
          <a:xfrm>
            <a:off x="9550400" y="2892277"/>
            <a:ext cx="21336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9" name="Date Placeholder 8"/>
          <p:cNvSpPr>
            <a:spLocks noGrp="1"/>
          </p:cNvSpPr>
          <p:nvPr>
            <p:ph type="dt" sz="half" idx="10"/>
          </p:nvPr>
        </p:nvSpPr>
        <p:spPr/>
        <p:txBody>
          <a:bodyPr/>
          <a:lstStyle>
            <a:lvl1pPr>
              <a:defRPr>
                <a:solidFill>
                  <a:srgbClr val="FFFFFF"/>
                </a:solidFill>
              </a:defRPr>
            </a:lvl1pPr>
          </a:lstStyle>
          <a:p>
            <a:fld id="{B2E8C239-5E7A-9044-BDC8-1BC7F182CD70}" type="datetime1">
              <a:rPr lang="en-US" smtClean="0"/>
              <a:pPr/>
              <a:t>9/17/2022</a:t>
            </a:fld>
            <a:endParaRPr lang="en-US" dirty="0"/>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12A6CD65-B223-9C41-8CEC-A55C726DCCB3}" type="slidenum">
              <a:rPr lang="en-US" smtClean="0">
                <a:solidFill>
                  <a:srgbClr val="DEDEE0"/>
                </a:solidFill>
              </a:rPr>
              <a:pPr/>
              <a:t>‹#›</a:t>
            </a:fld>
            <a:endParaRPr lang="en-US" dirty="0">
              <a:solidFill>
                <a:srgbClr val="DEDEE0"/>
              </a:solidFill>
            </a:endParaRPr>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n-US" dirty="0"/>
          </a:p>
        </p:txBody>
      </p:sp>
      <p:sp>
        <p:nvSpPr>
          <p:cNvPr id="12" name="Title 11"/>
          <p:cNvSpPr>
            <a:spLocks noGrp="1"/>
          </p:cNvSpPr>
          <p:nvPr>
            <p:ph type="title"/>
          </p:nvPr>
        </p:nvSpPr>
        <p:spPr>
          <a:xfrm>
            <a:off x="508000" y="2892277"/>
            <a:ext cx="8432800" cy="1645920"/>
          </a:xfrm>
        </p:spPr>
        <p:txBody>
          <a:bodyPr/>
          <a:lstStyle>
            <a:lvl1pPr algn="r">
              <a:defRPr sz="4200" spc="150" baseline="0"/>
            </a:lvl1pPr>
          </a:lstStyle>
          <a:p>
            <a:r>
              <a:rPr lang="en-US"/>
              <a:t>Click to edit Master title style</a:t>
            </a:r>
            <a:endParaRPr lang="en-US" dirty="0"/>
          </a:p>
        </p:txBody>
      </p:sp>
    </p:spTree>
    <p:extLst>
      <p:ext uri="{BB962C8B-B14F-4D97-AF65-F5344CB8AC3E}">
        <p14:creationId xmlns:p14="http://schemas.microsoft.com/office/powerpoint/2010/main" val="37861897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719072"/>
            <a:ext cx="53848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97600" y="1719072"/>
            <a:ext cx="53848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1C1764B-AD00-7B4D-ADEA-4A61D45815AE}" type="datetime1">
              <a:rPr lang="en-US" smtClean="0">
                <a:solidFill>
                  <a:srgbClr val="064B64"/>
                </a:solidFill>
              </a:rPr>
              <a:pPr/>
              <a:t>9/17/2022</a:t>
            </a:fld>
            <a:endParaRPr lang="en-US" dirty="0">
              <a:solidFill>
                <a:srgbClr val="064B64"/>
              </a:solidFill>
            </a:endParaRPr>
          </a:p>
        </p:txBody>
      </p:sp>
      <p:sp>
        <p:nvSpPr>
          <p:cNvPr id="6" name="Footer Placeholder 5"/>
          <p:cNvSpPr>
            <a:spLocks noGrp="1"/>
          </p:cNvSpPr>
          <p:nvPr>
            <p:ph type="ftr" sz="quarter" idx="11"/>
          </p:nvPr>
        </p:nvSpPr>
        <p:spPr/>
        <p:txBody>
          <a:bodyPr/>
          <a:lstStyle/>
          <a:p>
            <a:endParaRPr lang="en-US" dirty="0">
              <a:solidFill>
                <a:srgbClr val="064B64"/>
              </a:solidFill>
            </a:endParaRPr>
          </a:p>
        </p:txBody>
      </p:sp>
      <p:sp>
        <p:nvSpPr>
          <p:cNvPr id="7" name="Slide Number Placeholder 6"/>
          <p:cNvSpPr>
            <a:spLocks noGrp="1"/>
          </p:cNvSpPr>
          <p:nvPr>
            <p:ph type="sldNum" sz="quarter" idx="12"/>
          </p:nvPr>
        </p:nvSpPr>
        <p:spPr/>
        <p:txBody>
          <a:bodyPr/>
          <a:lstStyle/>
          <a:p>
            <a:fld id="{12A6CD65-B223-9C41-8CEC-A55C726DCCB3}" type="slidenum">
              <a:rPr lang="en-US" smtClean="0">
                <a:solidFill>
                  <a:srgbClr val="064B64"/>
                </a:solidFill>
              </a:rPr>
              <a:pPr/>
              <a:t>‹#›</a:t>
            </a:fld>
            <a:endParaRPr lang="en-US" dirty="0">
              <a:solidFill>
                <a:srgbClr val="064B64"/>
              </a:solidFill>
            </a:endParaRPr>
          </a:p>
        </p:txBody>
      </p:sp>
      <p:sp>
        <p:nvSpPr>
          <p:cNvPr id="8" name="Title 7"/>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083099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9600" y="1722438"/>
            <a:ext cx="5386917"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438400"/>
            <a:ext cx="5386917"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93368" y="1722438"/>
            <a:ext cx="5389033"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438400"/>
            <a:ext cx="5389033"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0607CF8-E638-BE4B-A0E1-967256E195C9}" type="datetime1">
              <a:rPr lang="en-US" smtClean="0">
                <a:solidFill>
                  <a:srgbClr val="064B64"/>
                </a:solidFill>
              </a:rPr>
              <a:pPr/>
              <a:t>9/17/2022</a:t>
            </a:fld>
            <a:endParaRPr lang="en-US" dirty="0">
              <a:solidFill>
                <a:srgbClr val="064B64"/>
              </a:solidFill>
            </a:endParaRPr>
          </a:p>
        </p:txBody>
      </p:sp>
      <p:sp>
        <p:nvSpPr>
          <p:cNvPr id="8" name="Footer Placeholder 7"/>
          <p:cNvSpPr>
            <a:spLocks noGrp="1"/>
          </p:cNvSpPr>
          <p:nvPr>
            <p:ph type="ftr" sz="quarter" idx="11"/>
          </p:nvPr>
        </p:nvSpPr>
        <p:spPr/>
        <p:txBody>
          <a:bodyPr/>
          <a:lstStyle/>
          <a:p>
            <a:endParaRPr lang="en-US" dirty="0">
              <a:solidFill>
                <a:srgbClr val="064B64"/>
              </a:solidFill>
            </a:endParaRPr>
          </a:p>
        </p:txBody>
      </p:sp>
      <p:sp>
        <p:nvSpPr>
          <p:cNvPr id="9" name="Slide Number Placeholder 8"/>
          <p:cNvSpPr>
            <a:spLocks noGrp="1"/>
          </p:cNvSpPr>
          <p:nvPr>
            <p:ph type="sldNum" sz="quarter" idx="12"/>
          </p:nvPr>
        </p:nvSpPr>
        <p:spPr/>
        <p:txBody>
          <a:bodyPr/>
          <a:lstStyle/>
          <a:p>
            <a:fld id="{12A6CD65-B223-9C41-8CEC-A55C726DCCB3}" type="slidenum">
              <a:rPr lang="en-US" smtClean="0">
                <a:solidFill>
                  <a:srgbClr val="064B64"/>
                </a:solidFill>
              </a:rPr>
              <a:pPr/>
              <a:t>‹#›</a:t>
            </a:fld>
            <a:endParaRPr lang="en-US" dirty="0">
              <a:solidFill>
                <a:srgbClr val="064B64"/>
              </a:solidFill>
            </a:endParaRPr>
          </a:p>
        </p:txBody>
      </p:sp>
      <p:sp>
        <p:nvSpPr>
          <p:cNvPr id="10" name="Title 9"/>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954879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F3E0F0A-1245-B849-8211-17CF5FE32104}" type="datetime1">
              <a:rPr lang="en-US" smtClean="0">
                <a:solidFill>
                  <a:srgbClr val="064B64"/>
                </a:solidFill>
              </a:rPr>
              <a:pPr/>
              <a:t>9/17/2022</a:t>
            </a:fld>
            <a:endParaRPr lang="en-US" dirty="0">
              <a:solidFill>
                <a:srgbClr val="064B64"/>
              </a:solidFill>
            </a:endParaRPr>
          </a:p>
        </p:txBody>
      </p:sp>
      <p:sp>
        <p:nvSpPr>
          <p:cNvPr id="4" name="Footer Placeholder 3"/>
          <p:cNvSpPr>
            <a:spLocks noGrp="1"/>
          </p:cNvSpPr>
          <p:nvPr>
            <p:ph type="ftr" sz="quarter" idx="11"/>
          </p:nvPr>
        </p:nvSpPr>
        <p:spPr/>
        <p:txBody>
          <a:bodyPr/>
          <a:lstStyle/>
          <a:p>
            <a:endParaRPr lang="en-US" dirty="0">
              <a:solidFill>
                <a:srgbClr val="064B64"/>
              </a:solidFill>
            </a:endParaRPr>
          </a:p>
        </p:txBody>
      </p:sp>
      <p:sp>
        <p:nvSpPr>
          <p:cNvPr id="5" name="Slide Number Placeholder 4"/>
          <p:cNvSpPr>
            <a:spLocks noGrp="1"/>
          </p:cNvSpPr>
          <p:nvPr>
            <p:ph type="sldNum" sz="quarter" idx="12"/>
          </p:nvPr>
        </p:nvSpPr>
        <p:spPr/>
        <p:txBody>
          <a:bodyPr/>
          <a:lstStyle/>
          <a:p>
            <a:fld id="{12A6CD65-B223-9C41-8CEC-A55C726DCCB3}" type="slidenum">
              <a:rPr lang="en-US" smtClean="0">
                <a:solidFill>
                  <a:srgbClr val="064B64"/>
                </a:solidFill>
              </a:rPr>
              <a:pPr/>
              <a:t>‹#›</a:t>
            </a:fld>
            <a:endParaRPr lang="en-US" dirty="0">
              <a:solidFill>
                <a:srgbClr val="064B64"/>
              </a:solidFill>
            </a:endParaRPr>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61513687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203200" y="150919"/>
            <a:ext cx="11775736"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dirty="0">
              <a:solidFill>
                <a:prstClr val="white"/>
              </a:solidFill>
            </a:endParaRPr>
          </a:p>
        </p:txBody>
      </p:sp>
      <p:sp>
        <p:nvSpPr>
          <p:cNvPr id="2" name="Date Placeholder 1"/>
          <p:cNvSpPr>
            <a:spLocks noGrp="1"/>
          </p:cNvSpPr>
          <p:nvPr>
            <p:ph type="dt" sz="half" idx="10"/>
          </p:nvPr>
        </p:nvSpPr>
        <p:spPr/>
        <p:txBody>
          <a:bodyPr/>
          <a:lstStyle/>
          <a:p>
            <a:fld id="{9A625921-2AED-FC43-9F62-DEA825785707}" type="datetime1">
              <a:rPr lang="en-US" smtClean="0">
                <a:solidFill>
                  <a:srgbClr val="064B64"/>
                </a:solidFill>
              </a:rPr>
              <a:pPr/>
              <a:t>9/17/2022</a:t>
            </a:fld>
            <a:endParaRPr lang="en-US" dirty="0">
              <a:solidFill>
                <a:srgbClr val="064B64"/>
              </a:solidFill>
            </a:endParaRPr>
          </a:p>
        </p:txBody>
      </p:sp>
      <p:sp>
        <p:nvSpPr>
          <p:cNvPr id="3" name="Footer Placeholder 2"/>
          <p:cNvSpPr>
            <a:spLocks noGrp="1"/>
          </p:cNvSpPr>
          <p:nvPr>
            <p:ph type="ftr" sz="quarter" idx="11"/>
          </p:nvPr>
        </p:nvSpPr>
        <p:spPr/>
        <p:txBody>
          <a:bodyPr/>
          <a:lstStyle/>
          <a:p>
            <a:endParaRPr lang="en-US" dirty="0">
              <a:solidFill>
                <a:srgbClr val="064B64"/>
              </a:solidFill>
            </a:endParaRPr>
          </a:p>
        </p:txBody>
      </p:sp>
      <p:sp>
        <p:nvSpPr>
          <p:cNvPr id="4" name="Slide Number Placeholder 3"/>
          <p:cNvSpPr>
            <a:spLocks noGrp="1"/>
          </p:cNvSpPr>
          <p:nvPr>
            <p:ph type="sldNum" sz="quarter" idx="12"/>
          </p:nvPr>
        </p:nvSpPr>
        <p:spPr/>
        <p:txBody>
          <a:bodyPr/>
          <a:lstStyle/>
          <a:p>
            <a:fld id="{12A6CD65-B223-9C41-8CEC-A55C726DCCB3}" type="slidenum">
              <a:rPr lang="en-US" smtClean="0">
                <a:solidFill>
                  <a:srgbClr val="064B64"/>
                </a:solidFill>
              </a:rPr>
              <a:pPr/>
              <a:t>‹#›</a:t>
            </a:fld>
            <a:endParaRPr lang="en-US" dirty="0">
              <a:solidFill>
                <a:srgbClr val="064B64"/>
              </a:solidFill>
            </a:endParaRPr>
          </a:p>
        </p:txBody>
      </p:sp>
    </p:spTree>
    <p:extLst>
      <p:ext uri="{BB962C8B-B14F-4D97-AF65-F5344CB8AC3E}">
        <p14:creationId xmlns:p14="http://schemas.microsoft.com/office/powerpoint/2010/main" val="33585689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dirty="0">
              <a:solidFill>
                <a:prstClr val="white"/>
              </a:solidFill>
            </a:endParaRPr>
          </a:p>
        </p:txBody>
      </p:sp>
      <p:sp>
        <p:nvSpPr>
          <p:cNvPr id="8" name="Rectangle 7"/>
          <p:cNvSpPr/>
          <p:nvPr/>
        </p:nvSpPr>
        <p:spPr>
          <a:xfrm>
            <a:off x="9347200" y="150876"/>
            <a:ext cx="26416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dirty="0">
              <a:solidFill>
                <a:prstClr val="white"/>
              </a:solidFill>
            </a:endParaRPr>
          </a:p>
        </p:txBody>
      </p:sp>
      <p:sp useBgFill="1">
        <p:nvSpPr>
          <p:cNvPr id="9" name="Rectangle 8"/>
          <p:cNvSpPr/>
          <p:nvPr/>
        </p:nvSpPr>
        <p:spPr>
          <a:xfrm>
            <a:off x="203200" y="152400"/>
            <a:ext cx="89408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dirty="0">
              <a:solidFill>
                <a:prstClr val="white"/>
              </a:solidFill>
            </a:endParaRPr>
          </a:p>
        </p:txBody>
      </p:sp>
      <p:sp>
        <p:nvSpPr>
          <p:cNvPr id="3" name="Content Placeholder 2"/>
          <p:cNvSpPr>
            <a:spLocks noGrp="1"/>
          </p:cNvSpPr>
          <p:nvPr>
            <p:ph idx="1"/>
          </p:nvPr>
        </p:nvSpPr>
        <p:spPr>
          <a:xfrm>
            <a:off x="812800" y="304801"/>
            <a:ext cx="7823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9546336" y="2130552"/>
            <a:ext cx="2231136"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25D77BD-5D96-2F47-B5B5-882F1923E73F}" type="datetime1">
              <a:rPr lang="en-US" smtClean="0">
                <a:solidFill>
                  <a:srgbClr val="064B64"/>
                </a:solidFill>
              </a:rPr>
              <a:pPr/>
              <a:t>9/17/2022</a:t>
            </a:fld>
            <a:endParaRPr lang="en-US" dirty="0">
              <a:solidFill>
                <a:srgbClr val="064B64"/>
              </a:solidFill>
            </a:endParaRPr>
          </a:p>
        </p:txBody>
      </p:sp>
      <p:sp>
        <p:nvSpPr>
          <p:cNvPr id="6" name="Footer Placeholder 5"/>
          <p:cNvSpPr>
            <a:spLocks noGrp="1"/>
          </p:cNvSpPr>
          <p:nvPr>
            <p:ph type="ftr" sz="quarter" idx="11"/>
          </p:nvPr>
        </p:nvSpPr>
        <p:spPr/>
        <p:txBody>
          <a:bodyPr/>
          <a:lstStyle/>
          <a:p>
            <a:endParaRPr lang="en-US" dirty="0">
              <a:solidFill>
                <a:srgbClr val="064B64"/>
              </a:solidFill>
            </a:endParaRPr>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12A6CD65-B223-9C41-8CEC-A55C726DCCB3}" type="slidenum">
              <a:rPr lang="en-US" smtClean="0"/>
              <a:pPr/>
              <a:t>‹#›</a:t>
            </a:fld>
            <a:endParaRPr lang="en-US" dirty="0"/>
          </a:p>
        </p:txBody>
      </p:sp>
      <p:sp>
        <p:nvSpPr>
          <p:cNvPr id="11" name="Title 10"/>
          <p:cNvSpPr>
            <a:spLocks noGrp="1"/>
          </p:cNvSpPr>
          <p:nvPr>
            <p:ph type="title"/>
          </p:nvPr>
        </p:nvSpPr>
        <p:spPr>
          <a:xfrm>
            <a:off x="9546336" y="457200"/>
            <a:ext cx="2234213" cy="1673352"/>
          </a:xfrm>
        </p:spPr>
        <p:txBody>
          <a:bodyPr anchor="b"/>
          <a:lstStyle>
            <a:lvl1pPr algn="l">
              <a:defRPr sz="2000" spc="150" baseline="0"/>
            </a:lvl1pPr>
          </a:lstStyle>
          <a:p>
            <a:r>
              <a:rPr lang="en-US"/>
              <a:t>Click to edit Master title style</a:t>
            </a:r>
            <a:endParaRPr lang="en-US" dirty="0"/>
          </a:p>
        </p:txBody>
      </p:sp>
    </p:spTree>
    <p:extLst>
      <p:ext uri="{BB962C8B-B14F-4D97-AF65-F5344CB8AC3E}">
        <p14:creationId xmlns:p14="http://schemas.microsoft.com/office/powerpoint/2010/main" val="4263198645"/>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solidFill>
                <a:srgbClr val="000080"/>
              </a:solidFill>
            </a:endParaRPr>
          </a:p>
        </p:txBody>
      </p:sp>
      <p:sp>
        <p:nvSpPr>
          <p:cNvPr id="5" name="Rectangle 12"/>
          <p:cNvSpPr>
            <a:spLocks noGrp="1" noChangeArrowheads="1"/>
          </p:cNvSpPr>
          <p:nvPr>
            <p:ph type="ftr" sz="quarter" idx="11"/>
          </p:nvPr>
        </p:nvSpPr>
        <p:spPr>
          <a:ln/>
        </p:spPr>
        <p:txBody>
          <a:bodyPr/>
          <a:lstStyle>
            <a:lvl1pPr>
              <a:defRPr/>
            </a:lvl1pPr>
          </a:lstStyle>
          <a:p>
            <a:pPr>
              <a:defRPr/>
            </a:pPr>
            <a:endParaRPr lang="en-US">
              <a:solidFill>
                <a:srgbClr val="000080"/>
              </a:solidFill>
            </a:endParaRPr>
          </a:p>
        </p:txBody>
      </p:sp>
      <p:sp>
        <p:nvSpPr>
          <p:cNvPr id="6" name="Rectangle 13"/>
          <p:cNvSpPr>
            <a:spLocks noGrp="1" noChangeArrowheads="1"/>
          </p:cNvSpPr>
          <p:nvPr>
            <p:ph type="sldNum" sz="quarter" idx="12"/>
          </p:nvPr>
        </p:nvSpPr>
        <p:spPr>
          <a:ln/>
        </p:spPr>
        <p:txBody>
          <a:bodyPr/>
          <a:lstStyle>
            <a:lvl1pPr>
              <a:defRPr/>
            </a:lvl1pPr>
          </a:lstStyle>
          <a:p>
            <a:fld id="{CBB314BE-0E3A-4390-B0E8-D0D4CFDBE934}" type="slidenum">
              <a:rPr lang="en-US" altLang="en-US">
                <a:solidFill>
                  <a:srgbClr val="000080"/>
                </a:solidFill>
              </a:rPr>
              <a:pPr/>
              <a:t>‹#›</a:t>
            </a:fld>
            <a:endParaRPr lang="en-US" altLang="en-US">
              <a:solidFill>
                <a:srgbClr val="000080"/>
              </a:solidFill>
            </a:endParaRPr>
          </a:p>
        </p:txBody>
      </p:sp>
    </p:spTree>
    <p:extLst>
      <p:ext uri="{BB962C8B-B14F-4D97-AF65-F5344CB8AC3E}">
        <p14:creationId xmlns:p14="http://schemas.microsoft.com/office/powerpoint/2010/main" val="36465843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dirty="0">
              <a:solidFill>
                <a:prstClr val="white"/>
              </a:solidFill>
            </a:endParaRPr>
          </a:p>
        </p:txBody>
      </p:sp>
      <p:sp useBgFill="1">
        <p:nvSpPr>
          <p:cNvPr id="9" name="Rectangle 8"/>
          <p:cNvSpPr/>
          <p:nvPr/>
        </p:nvSpPr>
        <p:spPr>
          <a:xfrm>
            <a:off x="9347200" y="150876"/>
            <a:ext cx="26416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dirty="0">
              <a:solidFill>
                <a:prstClr val="white"/>
              </a:solidFill>
            </a:endParaRPr>
          </a:p>
        </p:txBody>
      </p:sp>
      <p:sp>
        <p:nvSpPr>
          <p:cNvPr id="3" name="Picture Placeholder 2"/>
          <p:cNvSpPr>
            <a:spLocks noGrp="1"/>
          </p:cNvSpPr>
          <p:nvPr>
            <p:ph type="pic" idx="1"/>
          </p:nvPr>
        </p:nvSpPr>
        <p:spPr>
          <a:xfrm>
            <a:off x="203200" y="152400"/>
            <a:ext cx="89408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Drag picture to placeholder or click icon to add</a:t>
            </a:r>
          </a:p>
        </p:txBody>
      </p:sp>
      <p:sp>
        <p:nvSpPr>
          <p:cNvPr id="4" name="Text Placeholder 3"/>
          <p:cNvSpPr>
            <a:spLocks noGrp="1"/>
          </p:cNvSpPr>
          <p:nvPr>
            <p:ph type="body" sz="half" idx="2"/>
          </p:nvPr>
        </p:nvSpPr>
        <p:spPr>
          <a:xfrm>
            <a:off x="9550400" y="2133600"/>
            <a:ext cx="22352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A9AA561-5CD9-0347-8EB7-5C4281B8F0C9}" type="datetime1">
              <a:rPr lang="en-US" smtClean="0">
                <a:solidFill>
                  <a:srgbClr val="DEDEE0"/>
                </a:solidFill>
              </a:rPr>
              <a:pPr/>
              <a:t>9/17/2022</a:t>
            </a:fld>
            <a:endParaRPr lang="en-US" dirty="0">
              <a:solidFill>
                <a:srgbClr val="DEDEE0"/>
              </a:solidFill>
            </a:endParaRPr>
          </a:p>
        </p:txBody>
      </p:sp>
      <p:sp>
        <p:nvSpPr>
          <p:cNvPr id="6" name="Footer Placeholder 5"/>
          <p:cNvSpPr>
            <a:spLocks noGrp="1"/>
          </p:cNvSpPr>
          <p:nvPr>
            <p:ph type="ftr" sz="quarter" idx="11"/>
          </p:nvPr>
        </p:nvSpPr>
        <p:spPr/>
        <p:txBody>
          <a:bodyPr/>
          <a:lstStyle/>
          <a:p>
            <a:endParaRPr lang="en-US" dirty="0">
              <a:solidFill>
                <a:srgbClr val="DEDEE0"/>
              </a:solidFill>
            </a:endParaRPr>
          </a:p>
        </p:txBody>
      </p:sp>
      <p:sp>
        <p:nvSpPr>
          <p:cNvPr id="7" name="Slide Number Placeholder 6"/>
          <p:cNvSpPr>
            <a:spLocks noGrp="1"/>
          </p:cNvSpPr>
          <p:nvPr>
            <p:ph type="sldNum" sz="quarter" idx="12"/>
          </p:nvPr>
        </p:nvSpPr>
        <p:spPr/>
        <p:txBody>
          <a:bodyPr/>
          <a:lstStyle/>
          <a:p>
            <a:fld id="{12A6CD65-B223-9C41-8CEC-A55C726DCCB3}" type="slidenum">
              <a:rPr lang="en-US" smtClean="0">
                <a:solidFill>
                  <a:srgbClr val="DEDEE0"/>
                </a:solidFill>
              </a:rPr>
              <a:pPr/>
              <a:t>‹#›</a:t>
            </a:fld>
            <a:endParaRPr lang="en-US" dirty="0">
              <a:solidFill>
                <a:srgbClr val="DEDEE0"/>
              </a:solidFill>
            </a:endParaRPr>
          </a:p>
        </p:txBody>
      </p:sp>
      <p:sp>
        <p:nvSpPr>
          <p:cNvPr id="10" name="Title 9"/>
          <p:cNvSpPr>
            <a:spLocks noGrp="1"/>
          </p:cNvSpPr>
          <p:nvPr>
            <p:ph type="title"/>
          </p:nvPr>
        </p:nvSpPr>
        <p:spPr>
          <a:xfrm>
            <a:off x="9550400" y="460248"/>
            <a:ext cx="2235200" cy="1673352"/>
          </a:xfrm>
        </p:spPr>
        <p:txBody>
          <a:bodyPr anchor="b"/>
          <a:lstStyle>
            <a:lvl1pPr algn="l">
              <a:defRPr sz="2000" spc="150" baseline="0">
                <a:solidFill>
                  <a:schemeClr val="tx2"/>
                </a:solidFill>
              </a:defRPr>
            </a:lvl1pPr>
          </a:lstStyle>
          <a:p>
            <a:r>
              <a:rPr lang="en-US"/>
              <a:t>Click to edit Master title style</a:t>
            </a:r>
            <a:endParaRPr lang="en-US" dirty="0"/>
          </a:p>
        </p:txBody>
      </p:sp>
    </p:spTree>
    <p:extLst>
      <p:ext uri="{BB962C8B-B14F-4D97-AF65-F5344CB8AC3E}">
        <p14:creationId xmlns:p14="http://schemas.microsoft.com/office/powerpoint/2010/main" val="3878931903"/>
      </p:ext>
    </p:extLst>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DF7DF5F-0004-2F48-BFD7-1888FCCAB61C}" type="datetime1">
              <a:rPr lang="en-US" smtClean="0">
                <a:solidFill>
                  <a:srgbClr val="064B64"/>
                </a:solidFill>
              </a:rPr>
              <a:pPr/>
              <a:t>9/17/2022</a:t>
            </a:fld>
            <a:endParaRPr lang="en-US" dirty="0">
              <a:solidFill>
                <a:srgbClr val="064B64"/>
              </a:solidFill>
            </a:endParaRPr>
          </a:p>
        </p:txBody>
      </p:sp>
      <p:sp>
        <p:nvSpPr>
          <p:cNvPr id="5" name="Footer Placeholder 4"/>
          <p:cNvSpPr>
            <a:spLocks noGrp="1"/>
          </p:cNvSpPr>
          <p:nvPr>
            <p:ph type="ftr" sz="quarter" idx="11"/>
          </p:nvPr>
        </p:nvSpPr>
        <p:spPr/>
        <p:txBody>
          <a:bodyPr/>
          <a:lstStyle/>
          <a:p>
            <a:endParaRPr lang="en-US" dirty="0">
              <a:solidFill>
                <a:srgbClr val="064B64"/>
              </a:solidFill>
            </a:endParaRPr>
          </a:p>
        </p:txBody>
      </p:sp>
      <p:sp>
        <p:nvSpPr>
          <p:cNvPr id="6" name="Slide Number Placeholder 5"/>
          <p:cNvSpPr>
            <a:spLocks noGrp="1"/>
          </p:cNvSpPr>
          <p:nvPr>
            <p:ph type="sldNum" sz="quarter" idx="12"/>
          </p:nvPr>
        </p:nvSpPr>
        <p:spPr/>
        <p:txBody>
          <a:bodyPr/>
          <a:lstStyle/>
          <a:p>
            <a:fld id="{12A6CD65-B223-9C41-8CEC-A55C726DCCB3}" type="slidenum">
              <a:rPr lang="en-US" smtClean="0">
                <a:solidFill>
                  <a:srgbClr val="064B64"/>
                </a:solidFill>
              </a:rPr>
              <a:pPr/>
              <a:t>‹#›</a:t>
            </a:fld>
            <a:endParaRPr lang="en-US" dirty="0">
              <a:solidFill>
                <a:srgbClr val="064B64"/>
              </a:solidFill>
            </a:endParaRPr>
          </a:p>
        </p:txBody>
      </p:sp>
    </p:spTree>
    <p:extLst>
      <p:ext uri="{BB962C8B-B14F-4D97-AF65-F5344CB8AC3E}">
        <p14:creationId xmlns:p14="http://schemas.microsoft.com/office/powerpoint/2010/main" val="43687757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03200" y="147319"/>
            <a:ext cx="89408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dirty="0">
              <a:solidFill>
                <a:prstClr val="white"/>
              </a:solidFill>
            </a:endParaRPr>
          </a:p>
        </p:txBody>
      </p:sp>
      <p:sp>
        <p:nvSpPr>
          <p:cNvPr id="8" name="Rectangle 7"/>
          <p:cNvSpPr/>
          <p:nvPr/>
        </p:nvSpPr>
        <p:spPr>
          <a:xfrm>
            <a:off x="9347200" y="147319"/>
            <a:ext cx="2608061"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dirty="0">
              <a:solidFill>
                <a:prstClr val="white"/>
              </a:solidFill>
            </a:endParaRPr>
          </a:p>
        </p:txBody>
      </p:sp>
      <p:sp>
        <p:nvSpPr>
          <p:cNvPr id="2" name="Vertical Title 1"/>
          <p:cNvSpPr>
            <a:spLocks noGrp="1"/>
          </p:cNvSpPr>
          <p:nvPr>
            <p:ph type="title" orient="vert"/>
          </p:nvPr>
        </p:nvSpPr>
        <p:spPr>
          <a:xfrm>
            <a:off x="9550400" y="274639"/>
            <a:ext cx="2235200" cy="585152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F9A530-DD91-FF45-941E-8D4354890BDE}" type="datetime1">
              <a:rPr lang="en-US" smtClean="0">
                <a:solidFill>
                  <a:srgbClr val="064B64"/>
                </a:solidFill>
              </a:rPr>
              <a:pPr/>
              <a:t>9/17/2022</a:t>
            </a:fld>
            <a:endParaRPr lang="en-US" dirty="0">
              <a:solidFill>
                <a:srgbClr val="064B64"/>
              </a:solidFill>
            </a:endParaRPr>
          </a:p>
        </p:txBody>
      </p:sp>
      <p:sp>
        <p:nvSpPr>
          <p:cNvPr id="5" name="Footer Placeholder 4"/>
          <p:cNvSpPr>
            <a:spLocks noGrp="1"/>
          </p:cNvSpPr>
          <p:nvPr>
            <p:ph type="ftr" sz="quarter" idx="11"/>
          </p:nvPr>
        </p:nvSpPr>
        <p:spPr/>
        <p:txBody>
          <a:bodyPr/>
          <a:lstStyle/>
          <a:p>
            <a:endParaRPr lang="en-US" dirty="0">
              <a:solidFill>
                <a:srgbClr val="064B64"/>
              </a:solidFill>
            </a:endParaRPr>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12A6CD65-B223-9C41-8CEC-A55C726DCCB3}" type="slidenum">
              <a:rPr lang="en-US" smtClean="0">
                <a:solidFill>
                  <a:srgbClr val="DEDEE0"/>
                </a:solidFill>
              </a:rPr>
              <a:pPr/>
              <a:t>‹#›</a:t>
            </a:fld>
            <a:endParaRPr lang="en-US" dirty="0">
              <a:solidFill>
                <a:srgbClr val="DEDEE0"/>
              </a:solidFill>
            </a:endParaRPr>
          </a:p>
        </p:txBody>
      </p:sp>
    </p:spTree>
    <p:extLst>
      <p:ext uri="{BB962C8B-B14F-4D97-AF65-F5344CB8AC3E}">
        <p14:creationId xmlns:p14="http://schemas.microsoft.com/office/powerpoint/2010/main" val="183528765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defTabSz="457200"/>
            <a:fld id="{5306FC97-2AF7-1D44-BB14-2C58C3210AB9}" type="datetime1">
              <a:rPr lang="en-US" smtClean="0">
                <a:solidFill>
                  <a:srgbClr val="064B64"/>
                </a:solidFill>
              </a:rPr>
              <a:pPr defTabSz="457200"/>
              <a:t>9/17/2022</a:t>
            </a:fld>
            <a:endParaRPr lang="en-US" dirty="0">
              <a:solidFill>
                <a:srgbClr val="064B64"/>
              </a:solidFill>
            </a:endParaRPr>
          </a:p>
        </p:txBody>
      </p:sp>
      <p:sp>
        <p:nvSpPr>
          <p:cNvPr id="5" name="Footer Placeholder 4"/>
          <p:cNvSpPr>
            <a:spLocks noGrp="1"/>
          </p:cNvSpPr>
          <p:nvPr>
            <p:ph type="ftr" sz="quarter" idx="11"/>
          </p:nvPr>
        </p:nvSpPr>
        <p:spPr/>
        <p:txBody>
          <a:bodyPr/>
          <a:lstStyle/>
          <a:p>
            <a:pPr defTabSz="457200"/>
            <a:endParaRPr lang="en-US" dirty="0">
              <a:solidFill>
                <a:srgbClr val="064B64"/>
              </a:solidFill>
            </a:endParaRPr>
          </a:p>
        </p:txBody>
      </p:sp>
      <p:sp>
        <p:nvSpPr>
          <p:cNvPr id="6" name="Slide Number Placeholder 5"/>
          <p:cNvSpPr>
            <a:spLocks noGrp="1"/>
          </p:cNvSpPr>
          <p:nvPr>
            <p:ph type="sldNum" sz="quarter" idx="12"/>
          </p:nvPr>
        </p:nvSpPr>
        <p:spPr/>
        <p:txBody>
          <a:bodyPr/>
          <a:lstStyle/>
          <a:p>
            <a:pPr defTabSz="457200"/>
            <a:fld id="{12A6CD65-B223-9C41-8CEC-A55C726DCCB3}" type="slidenum">
              <a:rPr lang="en-US" smtClean="0">
                <a:solidFill>
                  <a:srgbClr val="064B64"/>
                </a:solidFill>
              </a:rPr>
              <a:pPr defTabSz="457200"/>
              <a:t>‹#›</a:t>
            </a:fld>
            <a:endParaRPr lang="en-US" dirty="0">
              <a:solidFill>
                <a:srgbClr val="064B64"/>
              </a:solidFill>
            </a:endParaRPr>
          </a:p>
        </p:txBody>
      </p:sp>
    </p:spTree>
    <p:extLst>
      <p:ext uri="{BB962C8B-B14F-4D97-AF65-F5344CB8AC3E}">
        <p14:creationId xmlns:p14="http://schemas.microsoft.com/office/powerpoint/2010/main" val="387853992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347200" y="152399"/>
            <a:ext cx="26416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800" dirty="0">
              <a:solidFill>
                <a:prstClr val="white"/>
              </a:solidFill>
            </a:endParaRPr>
          </a:p>
        </p:txBody>
      </p:sp>
      <p:sp>
        <p:nvSpPr>
          <p:cNvPr id="8" name="Rectangle 7"/>
          <p:cNvSpPr/>
          <p:nvPr/>
        </p:nvSpPr>
        <p:spPr>
          <a:xfrm>
            <a:off x="203200" y="153923"/>
            <a:ext cx="89408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800" dirty="0">
              <a:solidFill>
                <a:prstClr val="white"/>
              </a:solidFill>
            </a:endParaRPr>
          </a:p>
        </p:txBody>
      </p:sp>
      <p:sp>
        <p:nvSpPr>
          <p:cNvPr id="3" name="Subtitle 2"/>
          <p:cNvSpPr>
            <a:spLocks noGrp="1"/>
          </p:cNvSpPr>
          <p:nvPr>
            <p:ph type="subTitle" idx="1"/>
          </p:nvPr>
        </p:nvSpPr>
        <p:spPr>
          <a:xfrm>
            <a:off x="9347200" y="2052960"/>
            <a:ext cx="26416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7617DEF1-9C33-2940-8E7E-2851A50F100B}" type="datetime1">
              <a:rPr lang="en-US" smtClean="0">
                <a:solidFill>
                  <a:srgbClr val="DEDEE0"/>
                </a:solidFill>
              </a:rPr>
              <a:pPr/>
              <a:t>9/17/2022</a:t>
            </a:fld>
            <a:endParaRPr lang="en-US" dirty="0">
              <a:solidFill>
                <a:srgbClr val="DEDEE0"/>
              </a:solidFill>
            </a:endParaRPr>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12A6CD65-B223-9C41-8CEC-A55C726DCCB3}" type="slidenum">
              <a:rPr lang="en-US" smtClean="0"/>
              <a:pPr/>
              <a:t>‹#›</a:t>
            </a:fld>
            <a:endParaRPr lang="en-US" dirty="0"/>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n-US" dirty="0">
              <a:solidFill>
                <a:srgbClr val="DEDEE0"/>
              </a:solidFill>
            </a:endParaRPr>
          </a:p>
        </p:txBody>
      </p:sp>
      <p:sp>
        <p:nvSpPr>
          <p:cNvPr id="13" name="Title 12"/>
          <p:cNvSpPr>
            <a:spLocks noGrp="1"/>
          </p:cNvSpPr>
          <p:nvPr>
            <p:ph type="title"/>
          </p:nvPr>
        </p:nvSpPr>
        <p:spPr>
          <a:xfrm>
            <a:off x="609600" y="2052960"/>
            <a:ext cx="8432800" cy="1828800"/>
          </a:xfrm>
        </p:spPr>
        <p:txBody>
          <a:bodyPr/>
          <a:lstStyle>
            <a:lvl1pPr algn="r">
              <a:defRPr sz="4200" spc="150" baseline="0"/>
            </a:lvl1pPr>
          </a:lstStyle>
          <a:p>
            <a:r>
              <a:rPr lang="en-US"/>
              <a:t>Click to edit Master title style</a:t>
            </a:r>
            <a:endParaRPr lang="en-US" dirty="0"/>
          </a:p>
        </p:txBody>
      </p:sp>
    </p:spTree>
    <p:extLst>
      <p:ext uri="{BB962C8B-B14F-4D97-AF65-F5344CB8AC3E}">
        <p14:creationId xmlns:p14="http://schemas.microsoft.com/office/powerpoint/2010/main" val="414737243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C234566-E8DC-D047-9136-D165B78CFB80}" type="datetime1">
              <a:rPr lang="en-US" smtClean="0">
                <a:solidFill>
                  <a:srgbClr val="064B64"/>
                </a:solidFill>
              </a:rPr>
              <a:pPr/>
              <a:t>9/17/2022</a:t>
            </a:fld>
            <a:endParaRPr lang="en-US" dirty="0">
              <a:solidFill>
                <a:srgbClr val="064B64"/>
              </a:solidFill>
            </a:endParaRPr>
          </a:p>
        </p:txBody>
      </p:sp>
      <p:sp>
        <p:nvSpPr>
          <p:cNvPr id="5" name="Footer Placeholder 4"/>
          <p:cNvSpPr>
            <a:spLocks noGrp="1"/>
          </p:cNvSpPr>
          <p:nvPr>
            <p:ph type="ftr" sz="quarter" idx="11"/>
          </p:nvPr>
        </p:nvSpPr>
        <p:spPr/>
        <p:txBody>
          <a:bodyPr/>
          <a:lstStyle/>
          <a:p>
            <a:endParaRPr lang="en-US" dirty="0">
              <a:solidFill>
                <a:srgbClr val="064B64"/>
              </a:solidFill>
            </a:endParaRPr>
          </a:p>
        </p:txBody>
      </p:sp>
      <p:sp>
        <p:nvSpPr>
          <p:cNvPr id="6" name="Slide Number Placeholder 5"/>
          <p:cNvSpPr>
            <a:spLocks noGrp="1"/>
          </p:cNvSpPr>
          <p:nvPr>
            <p:ph type="sldNum" sz="quarter" idx="12"/>
          </p:nvPr>
        </p:nvSpPr>
        <p:spPr/>
        <p:txBody>
          <a:bodyPr/>
          <a:lstStyle/>
          <a:p>
            <a:fld id="{12A6CD65-B223-9C41-8CEC-A55C726DCCB3}" type="slidenum">
              <a:rPr lang="en-US" smtClean="0">
                <a:solidFill>
                  <a:srgbClr val="064B64"/>
                </a:solidFill>
              </a:rPr>
              <a:pPr/>
              <a:t>‹#›</a:t>
            </a:fld>
            <a:endParaRPr lang="en-US" dirty="0">
              <a:solidFill>
                <a:srgbClr val="064B64"/>
              </a:solidFill>
            </a:endParaRPr>
          </a:p>
        </p:txBody>
      </p:sp>
      <p:sp>
        <p:nvSpPr>
          <p:cNvPr id="7" name="Title 6"/>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01935351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9347200" y="152399"/>
            <a:ext cx="26416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800" dirty="0">
              <a:solidFill>
                <a:prstClr val="white"/>
              </a:solidFill>
            </a:endParaRPr>
          </a:p>
        </p:txBody>
      </p:sp>
      <p:sp>
        <p:nvSpPr>
          <p:cNvPr id="8" name="Rectangle 7"/>
          <p:cNvSpPr/>
          <p:nvPr/>
        </p:nvSpPr>
        <p:spPr>
          <a:xfrm>
            <a:off x="203200" y="153923"/>
            <a:ext cx="89408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800" dirty="0">
              <a:solidFill>
                <a:prstClr val="white"/>
              </a:solidFill>
            </a:endParaRPr>
          </a:p>
        </p:txBody>
      </p:sp>
      <p:sp>
        <p:nvSpPr>
          <p:cNvPr id="3" name="Text Placeholder 2"/>
          <p:cNvSpPr>
            <a:spLocks noGrp="1"/>
          </p:cNvSpPr>
          <p:nvPr>
            <p:ph type="body" idx="1"/>
          </p:nvPr>
        </p:nvSpPr>
        <p:spPr>
          <a:xfrm>
            <a:off x="9550400" y="2892277"/>
            <a:ext cx="21336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9" name="Date Placeholder 8"/>
          <p:cNvSpPr>
            <a:spLocks noGrp="1"/>
          </p:cNvSpPr>
          <p:nvPr>
            <p:ph type="dt" sz="half" idx="10"/>
          </p:nvPr>
        </p:nvSpPr>
        <p:spPr/>
        <p:txBody>
          <a:bodyPr/>
          <a:lstStyle>
            <a:lvl1pPr>
              <a:defRPr>
                <a:solidFill>
                  <a:srgbClr val="FFFFFF"/>
                </a:solidFill>
              </a:defRPr>
            </a:lvl1pPr>
          </a:lstStyle>
          <a:p>
            <a:fld id="{B2E8C239-5E7A-9044-BDC8-1BC7F182CD70}" type="datetime1">
              <a:rPr lang="en-US" smtClean="0"/>
              <a:pPr/>
              <a:t>9/17/2022</a:t>
            </a:fld>
            <a:endParaRPr lang="en-US" dirty="0"/>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12A6CD65-B223-9C41-8CEC-A55C726DCCB3}" type="slidenum">
              <a:rPr lang="en-US" smtClean="0">
                <a:solidFill>
                  <a:srgbClr val="DEDEE0"/>
                </a:solidFill>
              </a:rPr>
              <a:pPr/>
              <a:t>‹#›</a:t>
            </a:fld>
            <a:endParaRPr lang="en-US" dirty="0">
              <a:solidFill>
                <a:srgbClr val="DEDEE0"/>
              </a:solidFill>
            </a:endParaRPr>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n-US" dirty="0"/>
          </a:p>
        </p:txBody>
      </p:sp>
      <p:sp>
        <p:nvSpPr>
          <p:cNvPr id="12" name="Title 11"/>
          <p:cNvSpPr>
            <a:spLocks noGrp="1"/>
          </p:cNvSpPr>
          <p:nvPr>
            <p:ph type="title"/>
          </p:nvPr>
        </p:nvSpPr>
        <p:spPr>
          <a:xfrm>
            <a:off x="508000" y="2892277"/>
            <a:ext cx="8432800" cy="1645920"/>
          </a:xfrm>
        </p:spPr>
        <p:txBody>
          <a:bodyPr/>
          <a:lstStyle>
            <a:lvl1pPr algn="r">
              <a:defRPr sz="4200" spc="150" baseline="0"/>
            </a:lvl1pPr>
          </a:lstStyle>
          <a:p>
            <a:r>
              <a:rPr lang="en-US"/>
              <a:t>Click to edit Master title style</a:t>
            </a:r>
            <a:endParaRPr lang="en-US" dirty="0"/>
          </a:p>
        </p:txBody>
      </p:sp>
    </p:spTree>
    <p:extLst>
      <p:ext uri="{BB962C8B-B14F-4D97-AF65-F5344CB8AC3E}">
        <p14:creationId xmlns:p14="http://schemas.microsoft.com/office/powerpoint/2010/main" val="230433967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719072"/>
            <a:ext cx="53848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97600" y="1719072"/>
            <a:ext cx="53848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1C1764B-AD00-7B4D-ADEA-4A61D45815AE}" type="datetime1">
              <a:rPr lang="en-US" smtClean="0">
                <a:solidFill>
                  <a:srgbClr val="064B64"/>
                </a:solidFill>
              </a:rPr>
              <a:pPr/>
              <a:t>9/17/2022</a:t>
            </a:fld>
            <a:endParaRPr lang="en-US" dirty="0">
              <a:solidFill>
                <a:srgbClr val="064B64"/>
              </a:solidFill>
            </a:endParaRPr>
          </a:p>
        </p:txBody>
      </p:sp>
      <p:sp>
        <p:nvSpPr>
          <p:cNvPr id="6" name="Footer Placeholder 5"/>
          <p:cNvSpPr>
            <a:spLocks noGrp="1"/>
          </p:cNvSpPr>
          <p:nvPr>
            <p:ph type="ftr" sz="quarter" idx="11"/>
          </p:nvPr>
        </p:nvSpPr>
        <p:spPr/>
        <p:txBody>
          <a:bodyPr/>
          <a:lstStyle/>
          <a:p>
            <a:endParaRPr lang="en-US" dirty="0">
              <a:solidFill>
                <a:srgbClr val="064B64"/>
              </a:solidFill>
            </a:endParaRPr>
          </a:p>
        </p:txBody>
      </p:sp>
      <p:sp>
        <p:nvSpPr>
          <p:cNvPr id="7" name="Slide Number Placeholder 6"/>
          <p:cNvSpPr>
            <a:spLocks noGrp="1"/>
          </p:cNvSpPr>
          <p:nvPr>
            <p:ph type="sldNum" sz="quarter" idx="12"/>
          </p:nvPr>
        </p:nvSpPr>
        <p:spPr/>
        <p:txBody>
          <a:bodyPr/>
          <a:lstStyle/>
          <a:p>
            <a:fld id="{12A6CD65-B223-9C41-8CEC-A55C726DCCB3}" type="slidenum">
              <a:rPr lang="en-US" smtClean="0">
                <a:solidFill>
                  <a:srgbClr val="064B64"/>
                </a:solidFill>
              </a:rPr>
              <a:pPr/>
              <a:t>‹#›</a:t>
            </a:fld>
            <a:endParaRPr lang="en-US" dirty="0">
              <a:solidFill>
                <a:srgbClr val="064B64"/>
              </a:solidFill>
            </a:endParaRPr>
          </a:p>
        </p:txBody>
      </p:sp>
      <p:sp>
        <p:nvSpPr>
          <p:cNvPr id="8" name="Title 7"/>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9815817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9600" y="1722438"/>
            <a:ext cx="5386917"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438400"/>
            <a:ext cx="5386917"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93368" y="1722438"/>
            <a:ext cx="5389033"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438400"/>
            <a:ext cx="5389033"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0607CF8-E638-BE4B-A0E1-967256E195C9}" type="datetime1">
              <a:rPr lang="en-US" smtClean="0">
                <a:solidFill>
                  <a:srgbClr val="064B64"/>
                </a:solidFill>
              </a:rPr>
              <a:pPr/>
              <a:t>9/17/2022</a:t>
            </a:fld>
            <a:endParaRPr lang="en-US" dirty="0">
              <a:solidFill>
                <a:srgbClr val="064B64"/>
              </a:solidFill>
            </a:endParaRPr>
          </a:p>
        </p:txBody>
      </p:sp>
      <p:sp>
        <p:nvSpPr>
          <p:cNvPr id="8" name="Footer Placeholder 7"/>
          <p:cNvSpPr>
            <a:spLocks noGrp="1"/>
          </p:cNvSpPr>
          <p:nvPr>
            <p:ph type="ftr" sz="quarter" idx="11"/>
          </p:nvPr>
        </p:nvSpPr>
        <p:spPr/>
        <p:txBody>
          <a:bodyPr/>
          <a:lstStyle/>
          <a:p>
            <a:endParaRPr lang="en-US" dirty="0">
              <a:solidFill>
                <a:srgbClr val="064B64"/>
              </a:solidFill>
            </a:endParaRPr>
          </a:p>
        </p:txBody>
      </p:sp>
      <p:sp>
        <p:nvSpPr>
          <p:cNvPr id="9" name="Slide Number Placeholder 8"/>
          <p:cNvSpPr>
            <a:spLocks noGrp="1"/>
          </p:cNvSpPr>
          <p:nvPr>
            <p:ph type="sldNum" sz="quarter" idx="12"/>
          </p:nvPr>
        </p:nvSpPr>
        <p:spPr/>
        <p:txBody>
          <a:bodyPr/>
          <a:lstStyle/>
          <a:p>
            <a:fld id="{12A6CD65-B223-9C41-8CEC-A55C726DCCB3}" type="slidenum">
              <a:rPr lang="en-US" smtClean="0">
                <a:solidFill>
                  <a:srgbClr val="064B64"/>
                </a:solidFill>
              </a:rPr>
              <a:pPr/>
              <a:t>‹#›</a:t>
            </a:fld>
            <a:endParaRPr lang="en-US" dirty="0">
              <a:solidFill>
                <a:srgbClr val="064B64"/>
              </a:solidFill>
            </a:endParaRPr>
          </a:p>
        </p:txBody>
      </p:sp>
      <p:sp>
        <p:nvSpPr>
          <p:cNvPr id="10" name="Title 9"/>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9872322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F3E0F0A-1245-B849-8211-17CF5FE32104}" type="datetime1">
              <a:rPr lang="en-US" smtClean="0">
                <a:solidFill>
                  <a:srgbClr val="064B64"/>
                </a:solidFill>
              </a:rPr>
              <a:pPr/>
              <a:t>9/17/2022</a:t>
            </a:fld>
            <a:endParaRPr lang="en-US" dirty="0">
              <a:solidFill>
                <a:srgbClr val="064B64"/>
              </a:solidFill>
            </a:endParaRPr>
          </a:p>
        </p:txBody>
      </p:sp>
      <p:sp>
        <p:nvSpPr>
          <p:cNvPr id="4" name="Footer Placeholder 3"/>
          <p:cNvSpPr>
            <a:spLocks noGrp="1"/>
          </p:cNvSpPr>
          <p:nvPr>
            <p:ph type="ftr" sz="quarter" idx="11"/>
          </p:nvPr>
        </p:nvSpPr>
        <p:spPr/>
        <p:txBody>
          <a:bodyPr/>
          <a:lstStyle/>
          <a:p>
            <a:endParaRPr lang="en-US" dirty="0">
              <a:solidFill>
                <a:srgbClr val="064B64"/>
              </a:solidFill>
            </a:endParaRPr>
          </a:p>
        </p:txBody>
      </p:sp>
      <p:sp>
        <p:nvSpPr>
          <p:cNvPr id="5" name="Slide Number Placeholder 4"/>
          <p:cNvSpPr>
            <a:spLocks noGrp="1"/>
          </p:cNvSpPr>
          <p:nvPr>
            <p:ph type="sldNum" sz="quarter" idx="12"/>
          </p:nvPr>
        </p:nvSpPr>
        <p:spPr/>
        <p:txBody>
          <a:bodyPr/>
          <a:lstStyle/>
          <a:p>
            <a:fld id="{12A6CD65-B223-9C41-8CEC-A55C726DCCB3}" type="slidenum">
              <a:rPr lang="en-US" smtClean="0">
                <a:solidFill>
                  <a:srgbClr val="064B64"/>
                </a:solidFill>
              </a:rPr>
              <a:pPr/>
              <a:t>‹#›</a:t>
            </a:fld>
            <a:endParaRPr lang="en-US" dirty="0">
              <a:solidFill>
                <a:srgbClr val="064B64"/>
              </a:solidFill>
            </a:endParaRPr>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336300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solidFill>
                <a:srgbClr val="000080"/>
              </a:solidFill>
            </a:endParaRPr>
          </a:p>
        </p:txBody>
      </p:sp>
      <p:sp>
        <p:nvSpPr>
          <p:cNvPr id="5" name="Rectangle 12"/>
          <p:cNvSpPr>
            <a:spLocks noGrp="1" noChangeArrowheads="1"/>
          </p:cNvSpPr>
          <p:nvPr>
            <p:ph type="ftr" sz="quarter" idx="11"/>
          </p:nvPr>
        </p:nvSpPr>
        <p:spPr>
          <a:ln/>
        </p:spPr>
        <p:txBody>
          <a:bodyPr/>
          <a:lstStyle>
            <a:lvl1pPr>
              <a:defRPr/>
            </a:lvl1pPr>
          </a:lstStyle>
          <a:p>
            <a:pPr>
              <a:defRPr/>
            </a:pPr>
            <a:endParaRPr lang="en-US">
              <a:solidFill>
                <a:srgbClr val="000080"/>
              </a:solidFill>
            </a:endParaRPr>
          </a:p>
        </p:txBody>
      </p:sp>
      <p:sp>
        <p:nvSpPr>
          <p:cNvPr id="6" name="Rectangle 13"/>
          <p:cNvSpPr>
            <a:spLocks noGrp="1" noChangeArrowheads="1"/>
          </p:cNvSpPr>
          <p:nvPr>
            <p:ph type="sldNum" sz="quarter" idx="12"/>
          </p:nvPr>
        </p:nvSpPr>
        <p:spPr>
          <a:ln/>
        </p:spPr>
        <p:txBody>
          <a:bodyPr/>
          <a:lstStyle>
            <a:lvl1pPr>
              <a:defRPr/>
            </a:lvl1pPr>
          </a:lstStyle>
          <a:p>
            <a:fld id="{B1974E18-C60A-4D95-A00C-0B03F4B8F091}" type="slidenum">
              <a:rPr lang="en-US" altLang="en-US">
                <a:solidFill>
                  <a:srgbClr val="000080"/>
                </a:solidFill>
              </a:rPr>
              <a:pPr/>
              <a:t>‹#›</a:t>
            </a:fld>
            <a:endParaRPr lang="en-US" altLang="en-US">
              <a:solidFill>
                <a:srgbClr val="000080"/>
              </a:solidFill>
            </a:endParaRPr>
          </a:p>
        </p:txBody>
      </p:sp>
    </p:spTree>
    <p:extLst>
      <p:ext uri="{BB962C8B-B14F-4D97-AF65-F5344CB8AC3E}">
        <p14:creationId xmlns:p14="http://schemas.microsoft.com/office/powerpoint/2010/main" val="315199797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203200" y="150919"/>
            <a:ext cx="11775736"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800" dirty="0">
              <a:solidFill>
                <a:prstClr val="white"/>
              </a:solidFill>
            </a:endParaRPr>
          </a:p>
        </p:txBody>
      </p:sp>
      <p:sp>
        <p:nvSpPr>
          <p:cNvPr id="2" name="Date Placeholder 1"/>
          <p:cNvSpPr>
            <a:spLocks noGrp="1"/>
          </p:cNvSpPr>
          <p:nvPr>
            <p:ph type="dt" sz="half" idx="10"/>
          </p:nvPr>
        </p:nvSpPr>
        <p:spPr/>
        <p:txBody>
          <a:bodyPr/>
          <a:lstStyle/>
          <a:p>
            <a:fld id="{9A625921-2AED-FC43-9F62-DEA825785707}" type="datetime1">
              <a:rPr lang="en-US" smtClean="0">
                <a:solidFill>
                  <a:srgbClr val="064B64"/>
                </a:solidFill>
              </a:rPr>
              <a:pPr/>
              <a:t>9/17/2022</a:t>
            </a:fld>
            <a:endParaRPr lang="en-US" dirty="0">
              <a:solidFill>
                <a:srgbClr val="064B64"/>
              </a:solidFill>
            </a:endParaRPr>
          </a:p>
        </p:txBody>
      </p:sp>
      <p:sp>
        <p:nvSpPr>
          <p:cNvPr id="3" name="Footer Placeholder 2"/>
          <p:cNvSpPr>
            <a:spLocks noGrp="1"/>
          </p:cNvSpPr>
          <p:nvPr>
            <p:ph type="ftr" sz="quarter" idx="11"/>
          </p:nvPr>
        </p:nvSpPr>
        <p:spPr/>
        <p:txBody>
          <a:bodyPr/>
          <a:lstStyle/>
          <a:p>
            <a:endParaRPr lang="en-US" dirty="0">
              <a:solidFill>
                <a:srgbClr val="064B64"/>
              </a:solidFill>
            </a:endParaRPr>
          </a:p>
        </p:txBody>
      </p:sp>
      <p:sp>
        <p:nvSpPr>
          <p:cNvPr id="4" name="Slide Number Placeholder 3"/>
          <p:cNvSpPr>
            <a:spLocks noGrp="1"/>
          </p:cNvSpPr>
          <p:nvPr>
            <p:ph type="sldNum" sz="quarter" idx="12"/>
          </p:nvPr>
        </p:nvSpPr>
        <p:spPr/>
        <p:txBody>
          <a:bodyPr/>
          <a:lstStyle/>
          <a:p>
            <a:fld id="{12A6CD65-B223-9C41-8CEC-A55C726DCCB3}" type="slidenum">
              <a:rPr lang="en-US" smtClean="0">
                <a:solidFill>
                  <a:srgbClr val="064B64"/>
                </a:solidFill>
              </a:rPr>
              <a:pPr/>
              <a:t>‹#›</a:t>
            </a:fld>
            <a:endParaRPr lang="en-US" dirty="0">
              <a:solidFill>
                <a:srgbClr val="064B64"/>
              </a:solidFill>
            </a:endParaRPr>
          </a:p>
        </p:txBody>
      </p:sp>
    </p:spTree>
    <p:extLst>
      <p:ext uri="{BB962C8B-B14F-4D97-AF65-F5344CB8AC3E}">
        <p14:creationId xmlns:p14="http://schemas.microsoft.com/office/powerpoint/2010/main" val="343583026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800" dirty="0">
              <a:solidFill>
                <a:prstClr val="white"/>
              </a:solidFill>
            </a:endParaRPr>
          </a:p>
        </p:txBody>
      </p:sp>
      <p:sp>
        <p:nvSpPr>
          <p:cNvPr id="8" name="Rectangle 7"/>
          <p:cNvSpPr/>
          <p:nvPr/>
        </p:nvSpPr>
        <p:spPr>
          <a:xfrm>
            <a:off x="9347200" y="150876"/>
            <a:ext cx="26416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800" dirty="0">
              <a:solidFill>
                <a:prstClr val="white"/>
              </a:solidFill>
            </a:endParaRPr>
          </a:p>
        </p:txBody>
      </p:sp>
      <p:sp useBgFill="1">
        <p:nvSpPr>
          <p:cNvPr id="9" name="Rectangle 8"/>
          <p:cNvSpPr/>
          <p:nvPr/>
        </p:nvSpPr>
        <p:spPr>
          <a:xfrm>
            <a:off x="203200" y="152400"/>
            <a:ext cx="89408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800" dirty="0">
              <a:solidFill>
                <a:prstClr val="white"/>
              </a:solidFill>
            </a:endParaRPr>
          </a:p>
        </p:txBody>
      </p:sp>
      <p:sp>
        <p:nvSpPr>
          <p:cNvPr id="3" name="Content Placeholder 2"/>
          <p:cNvSpPr>
            <a:spLocks noGrp="1"/>
          </p:cNvSpPr>
          <p:nvPr>
            <p:ph idx="1"/>
          </p:nvPr>
        </p:nvSpPr>
        <p:spPr>
          <a:xfrm>
            <a:off x="812800" y="304801"/>
            <a:ext cx="7823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9546336" y="2130552"/>
            <a:ext cx="2231136"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25D77BD-5D96-2F47-B5B5-882F1923E73F}" type="datetime1">
              <a:rPr lang="en-US" smtClean="0">
                <a:solidFill>
                  <a:srgbClr val="064B64"/>
                </a:solidFill>
              </a:rPr>
              <a:pPr/>
              <a:t>9/17/2022</a:t>
            </a:fld>
            <a:endParaRPr lang="en-US" dirty="0">
              <a:solidFill>
                <a:srgbClr val="064B64"/>
              </a:solidFill>
            </a:endParaRPr>
          </a:p>
        </p:txBody>
      </p:sp>
      <p:sp>
        <p:nvSpPr>
          <p:cNvPr id="6" name="Footer Placeholder 5"/>
          <p:cNvSpPr>
            <a:spLocks noGrp="1"/>
          </p:cNvSpPr>
          <p:nvPr>
            <p:ph type="ftr" sz="quarter" idx="11"/>
          </p:nvPr>
        </p:nvSpPr>
        <p:spPr/>
        <p:txBody>
          <a:bodyPr/>
          <a:lstStyle/>
          <a:p>
            <a:endParaRPr lang="en-US" dirty="0">
              <a:solidFill>
                <a:srgbClr val="064B64"/>
              </a:solidFill>
            </a:endParaRPr>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12A6CD65-B223-9C41-8CEC-A55C726DCCB3}" type="slidenum">
              <a:rPr lang="en-US" smtClean="0"/>
              <a:pPr/>
              <a:t>‹#›</a:t>
            </a:fld>
            <a:endParaRPr lang="en-US" dirty="0"/>
          </a:p>
        </p:txBody>
      </p:sp>
      <p:sp>
        <p:nvSpPr>
          <p:cNvPr id="11" name="Title 10"/>
          <p:cNvSpPr>
            <a:spLocks noGrp="1"/>
          </p:cNvSpPr>
          <p:nvPr>
            <p:ph type="title"/>
          </p:nvPr>
        </p:nvSpPr>
        <p:spPr>
          <a:xfrm>
            <a:off x="9546336" y="457200"/>
            <a:ext cx="2234213" cy="1673352"/>
          </a:xfrm>
        </p:spPr>
        <p:txBody>
          <a:bodyPr anchor="b"/>
          <a:lstStyle>
            <a:lvl1pPr algn="l">
              <a:defRPr sz="2000" spc="150" baseline="0"/>
            </a:lvl1pPr>
          </a:lstStyle>
          <a:p>
            <a:r>
              <a:rPr lang="en-US"/>
              <a:t>Click to edit Master title style</a:t>
            </a:r>
            <a:endParaRPr lang="en-US" dirty="0"/>
          </a:p>
        </p:txBody>
      </p:sp>
    </p:spTree>
    <p:extLst>
      <p:ext uri="{BB962C8B-B14F-4D97-AF65-F5344CB8AC3E}">
        <p14:creationId xmlns:p14="http://schemas.microsoft.com/office/powerpoint/2010/main" val="1859354496"/>
      </p:ext>
    </p:extLst>
  </p:cSld>
  <p:clrMapOvr>
    <a:overrideClrMapping bg1="lt1" tx1="dk1" bg2="lt2" tx2="dk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800" dirty="0">
              <a:solidFill>
                <a:prstClr val="white"/>
              </a:solidFill>
            </a:endParaRPr>
          </a:p>
        </p:txBody>
      </p:sp>
      <p:sp useBgFill="1">
        <p:nvSpPr>
          <p:cNvPr id="9" name="Rectangle 8"/>
          <p:cNvSpPr/>
          <p:nvPr/>
        </p:nvSpPr>
        <p:spPr>
          <a:xfrm>
            <a:off x="9347200" y="150876"/>
            <a:ext cx="26416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800" dirty="0">
              <a:solidFill>
                <a:prstClr val="white"/>
              </a:solidFill>
            </a:endParaRPr>
          </a:p>
        </p:txBody>
      </p:sp>
      <p:sp>
        <p:nvSpPr>
          <p:cNvPr id="3" name="Picture Placeholder 2"/>
          <p:cNvSpPr>
            <a:spLocks noGrp="1"/>
          </p:cNvSpPr>
          <p:nvPr>
            <p:ph type="pic" idx="1"/>
          </p:nvPr>
        </p:nvSpPr>
        <p:spPr>
          <a:xfrm>
            <a:off x="203200" y="152400"/>
            <a:ext cx="89408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Drag picture to placeholder or click icon to add</a:t>
            </a:r>
          </a:p>
        </p:txBody>
      </p:sp>
      <p:sp>
        <p:nvSpPr>
          <p:cNvPr id="4" name="Text Placeholder 3"/>
          <p:cNvSpPr>
            <a:spLocks noGrp="1"/>
          </p:cNvSpPr>
          <p:nvPr>
            <p:ph type="body" sz="half" idx="2"/>
          </p:nvPr>
        </p:nvSpPr>
        <p:spPr>
          <a:xfrm>
            <a:off x="9550400" y="2133600"/>
            <a:ext cx="22352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A9AA561-5CD9-0347-8EB7-5C4281B8F0C9}" type="datetime1">
              <a:rPr lang="en-US" smtClean="0">
                <a:solidFill>
                  <a:srgbClr val="DEDEE0"/>
                </a:solidFill>
              </a:rPr>
              <a:pPr/>
              <a:t>9/17/2022</a:t>
            </a:fld>
            <a:endParaRPr lang="en-US" dirty="0">
              <a:solidFill>
                <a:srgbClr val="DEDEE0"/>
              </a:solidFill>
            </a:endParaRPr>
          </a:p>
        </p:txBody>
      </p:sp>
      <p:sp>
        <p:nvSpPr>
          <p:cNvPr id="6" name="Footer Placeholder 5"/>
          <p:cNvSpPr>
            <a:spLocks noGrp="1"/>
          </p:cNvSpPr>
          <p:nvPr>
            <p:ph type="ftr" sz="quarter" idx="11"/>
          </p:nvPr>
        </p:nvSpPr>
        <p:spPr/>
        <p:txBody>
          <a:bodyPr/>
          <a:lstStyle/>
          <a:p>
            <a:endParaRPr lang="en-US" dirty="0">
              <a:solidFill>
                <a:srgbClr val="DEDEE0"/>
              </a:solidFill>
            </a:endParaRPr>
          </a:p>
        </p:txBody>
      </p:sp>
      <p:sp>
        <p:nvSpPr>
          <p:cNvPr id="7" name="Slide Number Placeholder 6"/>
          <p:cNvSpPr>
            <a:spLocks noGrp="1"/>
          </p:cNvSpPr>
          <p:nvPr>
            <p:ph type="sldNum" sz="quarter" idx="12"/>
          </p:nvPr>
        </p:nvSpPr>
        <p:spPr/>
        <p:txBody>
          <a:bodyPr/>
          <a:lstStyle/>
          <a:p>
            <a:fld id="{12A6CD65-B223-9C41-8CEC-A55C726DCCB3}" type="slidenum">
              <a:rPr lang="en-US" smtClean="0">
                <a:solidFill>
                  <a:srgbClr val="DEDEE0"/>
                </a:solidFill>
              </a:rPr>
              <a:pPr/>
              <a:t>‹#›</a:t>
            </a:fld>
            <a:endParaRPr lang="en-US" dirty="0">
              <a:solidFill>
                <a:srgbClr val="DEDEE0"/>
              </a:solidFill>
            </a:endParaRPr>
          </a:p>
        </p:txBody>
      </p:sp>
      <p:sp>
        <p:nvSpPr>
          <p:cNvPr id="10" name="Title 9"/>
          <p:cNvSpPr>
            <a:spLocks noGrp="1"/>
          </p:cNvSpPr>
          <p:nvPr>
            <p:ph type="title"/>
          </p:nvPr>
        </p:nvSpPr>
        <p:spPr>
          <a:xfrm>
            <a:off x="9550400" y="460248"/>
            <a:ext cx="2235200" cy="1673352"/>
          </a:xfrm>
        </p:spPr>
        <p:txBody>
          <a:bodyPr anchor="b"/>
          <a:lstStyle>
            <a:lvl1pPr algn="l">
              <a:defRPr sz="2000" spc="150" baseline="0">
                <a:solidFill>
                  <a:schemeClr val="tx2"/>
                </a:solidFill>
              </a:defRPr>
            </a:lvl1pPr>
          </a:lstStyle>
          <a:p>
            <a:r>
              <a:rPr lang="en-US"/>
              <a:t>Click to edit Master title style</a:t>
            </a:r>
            <a:endParaRPr lang="en-US" dirty="0"/>
          </a:p>
        </p:txBody>
      </p:sp>
    </p:spTree>
    <p:extLst>
      <p:ext uri="{BB962C8B-B14F-4D97-AF65-F5344CB8AC3E}">
        <p14:creationId xmlns:p14="http://schemas.microsoft.com/office/powerpoint/2010/main" val="3407917127"/>
      </p:ext>
    </p:extLst>
  </p:cSld>
  <p:clrMapOvr>
    <a:overrideClrMapping bg1="dk1" tx1="lt1" bg2="dk2" tx2="lt2" accent1="accent1" accent2="accent2" accent3="accent3" accent4="accent4" accent5="accent5" accent6="accent6" hlink="hlink" folHlink="folHlink"/>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DF7DF5F-0004-2F48-BFD7-1888FCCAB61C}" type="datetime1">
              <a:rPr lang="en-US" smtClean="0">
                <a:solidFill>
                  <a:srgbClr val="064B64"/>
                </a:solidFill>
              </a:rPr>
              <a:pPr/>
              <a:t>9/17/2022</a:t>
            </a:fld>
            <a:endParaRPr lang="en-US" dirty="0">
              <a:solidFill>
                <a:srgbClr val="064B64"/>
              </a:solidFill>
            </a:endParaRPr>
          </a:p>
        </p:txBody>
      </p:sp>
      <p:sp>
        <p:nvSpPr>
          <p:cNvPr id="5" name="Footer Placeholder 4"/>
          <p:cNvSpPr>
            <a:spLocks noGrp="1"/>
          </p:cNvSpPr>
          <p:nvPr>
            <p:ph type="ftr" sz="quarter" idx="11"/>
          </p:nvPr>
        </p:nvSpPr>
        <p:spPr/>
        <p:txBody>
          <a:bodyPr/>
          <a:lstStyle/>
          <a:p>
            <a:endParaRPr lang="en-US" dirty="0">
              <a:solidFill>
                <a:srgbClr val="064B64"/>
              </a:solidFill>
            </a:endParaRPr>
          </a:p>
        </p:txBody>
      </p:sp>
      <p:sp>
        <p:nvSpPr>
          <p:cNvPr id="6" name="Slide Number Placeholder 5"/>
          <p:cNvSpPr>
            <a:spLocks noGrp="1"/>
          </p:cNvSpPr>
          <p:nvPr>
            <p:ph type="sldNum" sz="quarter" idx="12"/>
          </p:nvPr>
        </p:nvSpPr>
        <p:spPr/>
        <p:txBody>
          <a:bodyPr/>
          <a:lstStyle/>
          <a:p>
            <a:fld id="{12A6CD65-B223-9C41-8CEC-A55C726DCCB3}" type="slidenum">
              <a:rPr lang="en-US" smtClean="0">
                <a:solidFill>
                  <a:srgbClr val="064B64"/>
                </a:solidFill>
              </a:rPr>
              <a:pPr/>
              <a:t>‹#›</a:t>
            </a:fld>
            <a:endParaRPr lang="en-US" dirty="0">
              <a:solidFill>
                <a:srgbClr val="064B64"/>
              </a:solidFill>
            </a:endParaRPr>
          </a:p>
        </p:txBody>
      </p:sp>
    </p:spTree>
    <p:extLst>
      <p:ext uri="{BB962C8B-B14F-4D97-AF65-F5344CB8AC3E}">
        <p14:creationId xmlns:p14="http://schemas.microsoft.com/office/powerpoint/2010/main" val="196202941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03200" y="147319"/>
            <a:ext cx="89408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800" dirty="0">
              <a:solidFill>
                <a:prstClr val="white"/>
              </a:solidFill>
            </a:endParaRPr>
          </a:p>
        </p:txBody>
      </p:sp>
      <p:sp>
        <p:nvSpPr>
          <p:cNvPr id="8" name="Rectangle 7"/>
          <p:cNvSpPr/>
          <p:nvPr/>
        </p:nvSpPr>
        <p:spPr>
          <a:xfrm>
            <a:off x="9347200" y="147319"/>
            <a:ext cx="2608061"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800" dirty="0">
              <a:solidFill>
                <a:prstClr val="white"/>
              </a:solidFill>
            </a:endParaRPr>
          </a:p>
        </p:txBody>
      </p:sp>
      <p:sp>
        <p:nvSpPr>
          <p:cNvPr id="2" name="Vertical Title 1"/>
          <p:cNvSpPr>
            <a:spLocks noGrp="1"/>
          </p:cNvSpPr>
          <p:nvPr>
            <p:ph type="title" orient="vert"/>
          </p:nvPr>
        </p:nvSpPr>
        <p:spPr>
          <a:xfrm>
            <a:off x="9550400" y="274639"/>
            <a:ext cx="2235200" cy="585152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F9A530-DD91-FF45-941E-8D4354890BDE}" type="datetime1">
              <a:rPr lang="en-US" smtClean="0">
                <a:solidFill>
                  <a:srgbClr val="064B64"/>
                </a:solidFill>
              </a:rPr>
              <a:pPr/>
              <a:t>9/17/2022</a:t>
            </a:fld>
            <a:endParaRPr lang="en-US" dirty="0">
              <a:solidFill>
                <a:srgbClr val="064B64"/>
              </a:solidFill>
            </a:endParaRPr>
          </a:p>
        </p:txBody>
      </p:sp>
      <p:sp>
        <p:nvSpPr>
          <p:cNvPr id="5" name="Footer Placeholder 4"/>
          <p:cNvSpPr>
            <a:spLocks noGrp="1"/>
          </p:cNvSpPr>
          <p:nvPr>
            <p:ph type="ftr" sz="quarter" idx="11"/>
          </p:nvPr>
        </p:nvSpPr>
        <p:spPr/>
        <p:txBody>
          <a:bodyPr/>
          <a:lstStyle/>
          <a:p>
            <a:endParaRPr lang="en-US" dirty="0">
              <a:solidFill>
                <a:srgbClr val="064B64"/>
              </a:solidFill>
            </a:endParaRPr>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12A6CD65-B223-9C41-8CEC-A55C726DCCB3}" type="slidenum">
              <a:rPr lang="en-US" smtClean="0">
                <a:solidFill>
                  <a:srgbClr val="DEDEE0"/>
                </a:solidFill>
              </a:rPr>
              <a:pPr/>
              <a:t>‹#›</a:t>
            </a:fld>
            <a:endParaRPr lang="en-US" dirty="0">
              <a:solidFill>
                <a:srgbClr val="DEDEE0"/>
              </a:solidFill>
            </a:endParaRPr>
          </a:p>
        </p:txBody>
      </p:sp>
    </p:spTree>
    <p:extLst>
      <p:ext uri="{BB962C8B-B14F-4D97-AF65-F5344CB8AC3E}">
        <p14:creationId xmlns:p14="http://schemas.microsoft.com/office/powerpoint/2010/main" val="191192753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defTabSz="457200"/>
            <a:fld id="{5306FC97-2AF7-1D44-BB14-2C58C3210AB9}" type="datetime1">
              <a:rPr lang="en-US" smtClean="0">
                <a:solidFill>
                  <a:srgbClr val="064B64"/>
                </a:solidFill>
              </a:rPr>
              <a:pPr defTabSz="457200"/>
              <a:t>9/17/2022</a:t>
            </a:fld>
            <a:endParaRPr lang="en-US" dirty="0">
              <a:solidFill>
                <a:srgbClr val="064B64"/>
              </a:solidFill>
            </a:endParaRPr>
          </a:p>
        </p:txBody>
      </p:sp>
      <p:sp>
        <p:nvSpPr>
          <p:cNvPr id="5" name="Footer Placeholder 4"/>
          <p:cNvSpPr>
            <a:spLocks noGrp="1"/>
          </p:cNvSpPr>
          <p:nvPr>
            <p:ph type="ftr" sz="quarter" idx="11"/>
          </p:nvPr>
        </p:nvSpPr>
        <p:spPr/>
        <p:txBody>
          <a:bodyPr/>
          <a:lstStyle/>
          <a:p>
            <a:pPr defTabSz="457200"/>
            <a:endParaRPr lang="en-US" dirty="0">
              <a:solidFill>
                <a:srgbClr val="064B64"/>
              </a:solidFill>
            </a:endParaRPr>
          </a:p>
        </p:txBody>
      </p:sp>
      <p:sp>
        <p:nvSpPr>
          <p:cNvPr id="6" name="Slide Number Placeholder 5"/>
          <p:cNvSpPr>
            <a:spLocks noGrp="1"/>
          </p:cNvSpPr>
          <p:nvPr>
            <p:ph type="sldNum" sz="quarter" idx="12"/>
          </p:nvPr>
        </p:nvSpPr>
        <p:spPr/>
        <p:txBody>
          <a:bodyPr/>
          <a:lstStyle/>
          <a:p>
            <a:pPr defTabSz="457200"/>
            <a:fld id="{12A6CD65-B223-9C41-8CEC-A55C726DCCB3}" type="slidenum">
              <a:rPr lang="en-US" smtClean="0">
                <a:solidFill>
                  <a:srgbClr val="064B64"/>
                </a:solidFill>
              </a:rPr>
              <a:pPr defTabSz="457200"/>
              <a:t>‹#›</a:t>
            </a:fld>
            <a:endParaRPr lang="en-US" dirty="0">
              <a:solidFill>
                <a:srgbClr val="064B64"/>
              </a:solidFill>
            </a:endParaRPr>
          </a:p>
        </p:txBody>
      </p:sp>
    </p:spTree>
    <p:extLst>
      <p:ext uri="{BB962C8B-B14F-4D97-AF65-F5344CB8AC3E}">
        <p14:creationId xmlns:p14="http://schemas.microsoft.com/office/powerpoint/2010/main" val="33604934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2133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2133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solidFill>
                <a:srgbClr val="000080"/>
              </a:solidFill>
            </a:endParaRPr>
          </a:p>
        </p:txBody>
      </p:sp>
      <p:sp>
        <p:nvSpPr>
          <p:cNvPr id="6" name="Rectangle 12"/>
          <p:cNvSpPr>
            <a:spLocks noGrp="1" noChangeArrowheads="1"/>
          </p:cNvSpPr>
          <p:nvPr>
            <p:ph type="ftr" sz="quarter" idx="11"/>
          </p:nvPr>
        </p:nvSpPr>
        <p:spPr>
          <a:ln/>
        </p:spPr>
        <p:txBody>
          <a:bodyPr/>
          <a:lstStyle>
            <a:lvl1pPr>
              <a:defRPr/>
            </a:lvl1pPr>
          </a:lstStyle>
          <a:p>
            <a:pPr>
              <a:defRPr/>
            </a:pPr>
            <a:endParaRPr lang="en-US">
              <a:solidFill>
                <a:srgbClr val="000080"/>
              </a:solidFill>
            </a:endParaRPr>
          </a:p>
        </p:txBody>
      </p:sp>
      <p:sp>
        <p:nvSpPr>
          <p:cNvPr id="7" name="Rectangle 13"/>
          <p:cNvSpPr>
            <a:spLocks noGrp="1" noChangeArrowheads="1"/>
          </p:cNvSpPr>
          <p:nvPr>
            <p:ph type="sldNum" sz="quarter" idx="12"/>
          </p:nvPr>
        </p:nvSpPr>
        <p:spPr>
          <a:ln/>
        </p:spPr>
        <p:txBody>
          <a:bodyPr/>
          <a:lstStyle>
            <a:lvl1pPr>
              <a:defRPr/>
            </a:lvl1pPr>
          </a:lstStyle>
          <a:p>
            <a:fld id="{61CE9D9D-E55B-4057-8DEF-39398A8D4852}" type="slidenum">
              <a:rPr lang="en-US" altLang="en-US">
                <a:solidFill>
                  <a:srgbClr val="000080"/>
                </a:solidFill>
              </a:rPr>
              <a:pPr/>
              <a:t>‹#›</a:t>
            </a:fld>
            <a:endParaRPr lang="en-US" altLang="en-US">
              <a:solidFill>
                <a:srgbClr val="000080"/>
              </a:solidFill>
            </a:endParaRPr>
          </a:p>
        </p:txBody>
      </p:sp>
    </p:spTree>
    <p:extLst>
      <p:ext uri="{BB962C8B-B14F-4D97-AF65-F5344CB8AC3E}">
        <p14:creationId xmlns:p14="http://schemas.microsoft.com/office/powerpoint/2010/main" val="11145843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1"/>
          <p:cNvSpPr>
            <a:spLocks noGrp="1" noChangeArrowheads="1"/>
          </p:cNvSpPr>
          <p:nvPr>
            <p:ph type="dt" sz="half" idx="10"/>
          </p:nvPr>
        </p:nvSpPr>
        <p:spPr>
          <a:ln/>
        </p:spPr>
        <p:txBody>
          <a:bodyPr/>
          <a:lstStyle>
            <a:lvl1pPr>
              <a:defRPr/>
            </a:lvl1pPr>
          </a:lstStyle>
          <a:p>
            <a:pPr>
              <a:defRPr/>
            </a:pPr>
            <a:endParaRPr lang="en-US">
              <a:solidFill>
                <a:srgbClr val="000080"/>
              </a:solidFill>
            </a:endParaRPr>
          </a:p>
        </p:txBody>
      </p:sp>
      <p:sp>
        <p:nvSpPr>
          <p:cNvPr id="8" name="Rectangle 12"/>
          <p:cNvSpPr>
            <a:spLocks noGrp="1" noChangeArrowheads="1"/>
          </p:cNvSpPr>
          <p:nvPr>
            <p:ph type="ftr" sz="quarter" idx="11"/>
          </p:nvPr>
        </p:nvSpPr>
        <p:spPr>
          <a:ln/>
        </p:spPr>
        <p:txBody>
          <a:bodyPr/>
          <a:lstStyle>
            <a:lvl1pPr>
              <a:defRPr/>
            </a:lvl1pPr>
          </a:lstStyle>
          <a:p>
            <a:pPr>
              <a:defRPr/>
            </a:pPr>
            <a:endParaRPr lang="en-US">
              <a:solidFill>
                <a:srgbClr val="000080"/>
              </a:solidFill>
            </a:endParaRPr>
          </a:p>
        </p:txBody>
      </p:sp>
      <p:sp>
        <p:nvSpPr>
          <p:cNvPr id="9" name="Rectangle 13"/>
          <p:cNvSpPr>
            <a:spLocks noGrp="1" noChangeArrowheads="1"/>
          </p:cNvSpPr>
          <p:nvPr>
            <p:ph type="sldNum" sz="quarter" idx="12"/>
          </p:nvPr>
        </p:nvSpPr>
        <p:spPr>
          <a:ln/>
        </p:spPr>
        <p:txBody>
          <a:bodyPr/>
          <a:lstStyle>
            <a:lvl1pPr>
              <a:defRPr/>
            </a:lvl1pPr>
          </a:lstStyle>
          <a:p>
            <a:fld id="{4F834755-A8A6-4866-8A2B-E8356D8485C8}" type="slidenum">
              <a:rPr lang="en-US" altLang="en-US">
                <a:solidFill>
                  <a:srgbClr val="000080"/>
                </a:solidFill>
              </a:rPr>
              <a:pPr/>
              <a:t>‹#›</a:t>
            </a:fld>
            <a:endParaRPr lang="en-US" altLang="en-US">
              <a:solidFill>
                <a:srgbClr val="000080"/>
              </a:solidFill>
            </a:endParaRPr>
          </a:p>
        </p:txBody>
      </p:sp>
    </p:spTree>
    <p:extLst>
      <p:ext uri="{BB962C8B-B14F-4D97-AF65-F5344CB8AC3E}">
        <p14:creationId xmlns:p14="http://schemas.microsoft.com/office/powerpoint/2010/main" val="25322581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1"/>
          <p:cNvSpPr>
            <a:spLocks noGrp="1" noChangeArrowheads="1"/>
          </p:cNvSpPr>
          <p:nvPr>
            <p:ph type="dt" sz="half" idx="10"/>
          </p:nvPr>
        </p:nvSpPr>
        <p:spPr>
          <a:ln/>
        </p:spPr>
        <p:txBody>
          <a:bodyPr/>
          <a:lstStyle>
            <a:lvl1pPr>
              <a:defRPr/>
            </a:lvl1pPr>
          </a:lstStyle>
          <a:p>
            <a:pPr>
              <a:defRPr/>
            </a:pPr>
            <a:endParaRPr lang="en-US">
              <a:solidFill>
                <a:srgbClr val="000080"/>
              </a:solidFill>
            </a:endParaRPr>
          </a:p>
        </p:txBody>
      </p:sp>
      <p:sp>
        <p:nvSpPr>
          <p:cNvPr id="4" name="Rectangle 12"/>
          <p:cNvSpPr>
            <a:spLocks noGrp="1" noChangeArrowheads="1"/>
          </p:cNvSpPr>
          <p:nvPr>
            <p:ph type="ftr" sz="quarter" idx="11"/>
          </p:nvPr>
        </p:nvSpPr>
        <p:spPr>
          <a:ln/>
        </p:spPr>
        <p:txBody>
          <a:bodyPr/>
          <a:lstStyle>
            <a:lvl1pPr>
              <a:defRPr/>
            </a:lvl1pPr>
          </a:lstStyle>
          <a:p>
            <a:pPr>
              <a:defRPr/>
            </a:pPr>
            <a:endParaRPr lang="en-US">
              <a:solidFill>
                <a:srgbClr val="000080"/>
              </a:solidFill>
            </a:endParaRPr>
          </a:p>
        </p:txBody>
      </p:sp>
      <p:sp>
        <p:nvSpPr>
          <p:cNvPr id="5" name="Rectangle 13"/>
          <p:cNvSpPr>
            <a:spLocks noGrp="1" noChangeArrowheads="1"/>
          </p:cNvSpPr>
          <p:nvPr>
            <p:ph type="sldNum" sz="quarter" idx="12"/>
          </p:nvPr>
        </p:nvSpPr>
        <p:spPr>
          <a:ln/>
        </p:spPr>
        <p:txBody>
          <a:bodyPr/>
          <a:lstStyle>
            <a:lvl1pPr>
              <a:defRPr/>
            </a:lvl1pPr>
          </a:lstStyle>
          <a:p>
            <a:fld id="{0380706A-C36B-4C1E-8E1B-C196E18E3E3C}" type="slidenum">
              <a:rPr lang="en-US" altLang="en-US">
                <a:solidFill>
                  <a:srgbClr val="000080"/>
                </a:solidFill>
              </a:rPr>
              <a:pPr/>
              <a:t>‹#›</a:t>
            </a:fld>
            <a:endParaRPr lang="en-US" altLang="en-US">
              <a:solidFill>
                <a:srgbClr val="000080"/>
              </a:solidFill>
            </a:endParaRPr>
          </a:p>
        </p:txBody>
      </p:sp>
    </p:spTree>
    <p:extLst>
      <p:ext uri="{BB962C8B-B14F-4D97-AF65-F5344CB8AC3E}">
        <p14:creationId xmlns:p14="http://schemas.microsoft.com/office/powerpoint/2010/main" val="28553387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endParaRPr lang="en-US">
              <a:solidFill>
                <a:srgbClr val="000080"/>
              </a:solidFill>
            </a:endParaRPr>
          </a:p>
        </p:txBody>
      </p:sp>
      <p:sp>
        <p:nvSpPr>
          <p:cNvPr id="3" name="Rectangle 12"/>
          <p:cNvSpPr>
            <a:spLocks noGrp="1" noChangeArrowheads="1"/>
          </p:cNvSpPr>
          <p:nvPr>
            <p:ph type="ftr" sz="quarter" idx="11"/>
          </p:nvPr>
        </p:nvSpPr>
        <p:spPr>
          <a:ln/>
        </p:spPr>
        <p:txBody>
          <a:bodyPr/>
          <a:lstStyle>
            <a:lvl1pPr>
              <a:defRPr/>
            </a:lvl1pPr>
          </a:lstStyle>
          <a:p>
            <a:pPr>
              <a:defRPr/>
            </a:pPr>
            <a:endParaRPr lang="en-US">
              <a:solidFill>
                <a:srgbClr val="000080"/>
              </a:solidFill>
            </a:endParaRPr>
          </a:p>
        </p:txBody>
      </p:sp>
      <p:sp>
        <p:nvSpPr>
          <p:cNvPr id="4" name="Rectangle 13"/>
          <p:cNvSpPr>
            <a:spLocks noGrp="1" noChangeArrowheads="1"/>
          </p:cNvSpPr>
          <p:nvPr>
            <p:ph type="sldNum" sz="quarter" idx="12"/>
          </p:nvPr>
        </p:nvSpPr>
        <p:spPr>
          <a:ln/>
        </p:spPr>
        <p:txBody>
          <a:bodyPr/>
          <a:lstStyle>
            <a:lvl1pPr>
              <a:defRPr/>
            </a:lvl1pPr>
          </a:lstStyle>
          <a:p>
            <a:fld id="{D7D38DFE-3598-4CB3-AAFB-496C70F48389}" type="slidenum">
              <a:rPr lang="en-US" altLang="en-US">
                <a:solidFill>
                  <a:srgbClr val="000080"/>
                </a:solidFill>
              </a:rPr>
              <a:pPr/>
              <a:t>‹#›</a:t>
            </a:fld>
            <a:endParaRPr lang="en-US" altLang="en-US">
              <a:solidFill>
                <a:srgbClr val="000080"/>
              </a:solidFill>
            </a:endParaRPr>
          </a:p>
        </p:txBody>
      </p:sp>
    </p:spTree>
    <p:extLst>
      <p:ext uri="{BB962C8B-B14F-4D97-AF65-F5344CB8AC3E}">
        <p14:creationId xmlns:p14="http://schemas.microsoft.com/office/powerpoint/2010/main" val="25001397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solidFill>
                <a:srgbClr val="000080"/>
              </a:solidFill>
            </a:endParaRPr>
          </a:p>
        </p:txBody>
      </p:sp>
      <p:sp>
        <p:nvSpPr>
          <p:cNvPr id="6" name="Rectangle 12"/>
          <p:cNvSpPr>
            <a:spLocks noGrp="1" noChangeArrowheads="1"/>
          </p:cNvSpPr>
          <p:nvPr>
            <p:ph type="ftr" sz="quarter" idx="11"/>
          </p:nvPr>
        </p:nvSpPr>
        <p:spPr>
          <a:ln/>
        </p:spPr>
        <p:txBody>
          <a:bodyPr/>
          <a:lstStyle>
            <a:lvl1pPr>
              <a:defRPr/>
            </a:lvl1pPr>
          </a:lstStyle>
          <a:p>
            <a:pPr>
              <a:defRPr/>
            </a:pPr>
            <a:endParaRPr lang="en-US">
              <a:solidFill>
                <a:srgbClr val="000080"/>
              </a:solidFill>
            </a:endParaRPr>
          </a:p>
        </p:txBody>
      </p:sp>
      <p:sp>
        <p:nvSpPr>
          <p:cNvPr id="7" name="Rectangle 13"/>
          <p:cNvSpPr>
            <a:spLocks noGrp="1" noChangeArrowheads="1"/>
          </p:cNvSpPr>
          <p:nvPr>
            <p:ph type="sldNum" sz="quarter" idx="12"/>
          </p:nvPr>
        </p:nvSpPr>
        <p:spPr>
          <a:ln/>
        </p:spPr>
        <p:txBody>
          <a:bodyPr/>
          <a:lstStyle>
            <a:lvl1pPr>
              <a:defRPr/>
            </a:lvl1pPr>
          </a:lstStyle>
          <a:p>
            <a:fld id="{963DC2F7-F228-4B83-A92E-0E90778F0318}" type="slidenum">
              <a:rPr lang="en-US" altLang="en-US">
                <a:solidFill>
                  <a:srgbClr val="000080"/>
                </a:solidFill>
              </a:rPr>
              <a:pPr/>
              <a:t>‹#›</a:t>
            </a:fld>
            <a:endParaRPr lang="en-US" altLang="en-US">
              <a:solidFill>
                <a:srgbClr val="000080"/>
              </a:solidFill>
            </a:endParaRPr>
          </a:p>
        </p:txBody>
      </p:sp>
    </p:spTree>
    <p:extLst>
      <p:ext uri="{BB962C8B-B14F-4D97-AF65-F5344CB8AC3E}">
        <p14:creationId xmlns:p14="http://schemas.microsoft.com/office/powerpoint/2010/main" val="23464124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solidFill>
                <a:srgbClr val="000080"/>
              </a:solidFill>
            </a:endParaRPr>
          </a:p>
        </p:txBody>
      </p:sp>
      <p:sp>
        <p:nvSpPr>
          <p:cNvPr id="6" name="Rectangle 12"/>
          <p:cNvSpPr>
            <a:spLocks noGrp="1" noChangeArrowheads="1"/>
          </p:cNvSpPr>
          <p:nvPr>
            <p:ph type="ftr" sz="quarter" idx="11"/>
          </p:nvPr>
        </p:nvSpPr>
        <p:spPr>
          <a:ln/>
        </p:spPr>
        <p:txBody>
          <a:bodyPr/>
          <a:lstStyle>
            <a:lvl1pPr>
              <a:defRPr/>
            </a:lvl1pPr>
          </a:lstStyle>
          <a:p>
            <a:pPr>
              <a:defRPr/>
            </a:pPr>
            <a:endParaRPr lang="en-US">
              <a:solidFill>
                <a:srgbClr val="000080"/>
              </a:solidFill>
            </a:endParaRPr>
          </a:p>
        </p:txBody>
      </p:sp>
      <p:sp>
        <p:nvSpPr>
          <p:cNvPr id="7" name="Rectangle 13"/>
          <p:cNvSpPr>
            <a:spLocks noGrp="1" noChangeArrowheads="1"/>
          </p:cNvSpPr>
          <p:nvPr>
            <p:ph type="sldNum" sz="quarter" idx="12"/>
          </p:nvPr>
        </p:nvSpPr>
        <p:spPr>
          <a:ln/>
        </p:spPr>
        <p:txBody>
          <a:bodyPr/>
          <a:lstStyle>
            <a:lvl1pPr>
              <a:defRPr/>
            </a:lvl1pPr>
          </a:lstStyle>
          <a:p>
            <a:fld id="{E64359F5-8093-4C64-9F91-060EC8BBC34E}" type="slidenum">
              <a:rPr lang="en-US" altLang="en-US">
                <a:solidFill>
                  <a:srgbClr val="000080"/>
                </a:solidFill>
              </a:rPr>
              <a:pPr/>
              <a:t>‹#›</a:t>
            </a:fld>
            <a:endParaRPr lang="en-US" altLang="en-US">
              <a:solidFill>
                <a:srgbClr val="000080"/>
              </a:solidFill>
            </a:endParaRPr>
          </a:p>
        </p:txBody>
      </p:sp>
    </p:spTree>
    <p:extLst>
      <p:ext uri="{BB962C8B-B14F-4D97-AF65-F5344CB8AC3E}">
        <p14:creationId xmlns:p14="http://schemas.microsoft.com/office/powerpoint/2010/main" val="39190310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theme" Target="../theme/theme3.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16932" y="49214"/>
            <a:ext cx="12272433" cy="6865937"/>
            <a:chOff x="-8" y="31"/>
            <a:chExt cx="5798" cy="4325"/>
          </a:xfrm>
        </p:grpSpPr>
        <p:grpSp>
          <p:nvGrpSpPr>
            <p:cNvPr id="1032" name="Group 3"/>
            <p:cNvGrpSpPr>
              <a:grpSpLocks/>
            </p:cNvGrpSpPr>
            <p:nvPr/>
          </p:nvGrpSpPr>
          <p:grpSpPr bwMode="auto">
            <a:xfrm>
              <a:off x="-8" y="960"/>
              <a:ext cx="5798" cy="3396"/>
              <a:chOff x="-8" y="960"/>
              <a:chExt cx="5798" cy="3396"/>
            </a:xfrm>
          </p:grpSpPr>
          <p:sp>
            <p:nvSpPr>
              <p:cNvPr id="1036" name="Rectangle 4"/>
              <p:cNvSpPr>
                <a:spLocks noChangeArrowheads="1"/>
              </p:cNvSpPr>
              <p:nvPr/>
            </p:nvSpPr>
            <p:spPr bwMode="hidden">
              <a:xfrm>
                <a:off x="-8" y="960"/>
                <a:ext cx="5798" cy="2784"/>
              </a:xfrm>
              <a:prstGeom prst="rect">
                <a:avLst/>
              </a:prstGeom>
              <a:gradFill rotWithShape="0">
                <a:gsLst>
                  <a:gs pos="0">
                    <a:schemeClr val="bg1"/>
                  </a:gs>
                  <a:gs pos="100000">
                    <a:schemeClr val="accent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fontAlgn="base">
                  <a:spcBef>
                    <a:spcPct val="0"/>
                  </a:spcBef>
                  <a:spcAft>
                    <a:spcPct val="0"/>
                  </a:spcAft>
                </a:pPr>
                <a:endParaRPr lang="en-US" altLang="en-US" sz="2400">
                  <a:solidFill>
                    <a:srgbClr val="FFFFFF"/>
                  </a:solidFill>
                </a:endParaRPr>
              </a:p>
            </p:txBody>
          </p:sp>
          <p:sp>
            <p:nvSpPr>
              <p:cNvPr id="1037" name="Rectangle 5"/>
              <p:cNvSpPr>
                <a:spLocks noChangeArrowheads="1"/>
              </p:cNvSpPr>
              <p:nvPr/>
            </p:nvSpPr>
            <p:spPr bwMode="hidden">
              <a:xfrm>
                <a:off x="-8" y="3744"/>
                <a:ext cx="5798" cy="612"/>
              </a:xfrm>
              <a:prstGeom prst="rect">
                <a:avLst/>
              </a:prstGeom>
              <a:gradFill rotWithShape="0">
                <a:gsLst>
                  <a:gs pos="0">
                    <a:schemeClr val="accent1"/>
                  </a:gs>
                  <a:gs pos="100000">
                    <a:schemeClr val="accent2"/>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fontAlgn="base">
                  <a:spcBef>
                    <a:spcPct val="0"/>
                  </a:spcBef>
                  <a:spcAft>
                    <a:spcPct val="0"/>
                  </a:spcAft>
                </a:pPr>
                <a:endParaRPr lang="en-US" altLang="en-US" sz="2400">
                  <a:solidFill>
                    <a:srgbClr val="FFFFFF"/>
                  </a:solidFill>
                </a:endParaRPr>
              </a:p>
            </p:txBody>
          </p:sp>
        </p:grpSp>
        <p:grpSp>
          <p:nvGrpSpPr>
            <p:cNvPr id="1033" name="Group 6"/>
            <p:cNvGrpSpPr>
              <a:grpSpLocks/>
            </p:cNvGrpSpPr>
            <p:nvPr/>
          </p:nvGrpSpPr>
          <p:grpSpPr bwMode="auto">
            <a:xfrm>
              <a:off x="203" y="31"/>
              <a:ext cx="3850" cy="679"/>
              <a:chOff x="203" y="31"/>
              <a:chExt cx="3850" cy="679"/>
            </a:xfrm>
          </p:grpSpPr>
          <p:sp>
            <p:nvSpPr>
              <p:cNvPr id="1034" name="Freeform 7"/>
              <p:cNvSpPr>
                <a:spLocks/>
              </p:cNvSpPr>
              <p:nvPr/>
            </p:nvSpPr>
            <p:spPr bwMode="invGray">
              <a:xfrm>
                <a:off x="203" y="31"/>
                <a:ext cx="3850" cy="677"/>
              </a:xfrm>
              <a:custGeom>
                <a:avLst/>
                <a:gdLst>
                  <a:gd name="T0" fmla="*/ 3539 w 3850"/>
                  <a:gd name="T1" fmla="*/ 262 h 677"/>
                  <a:gd name="T2" fmla="*/ 3598 w 3850"/>
                  <a:gd name="T3" fmla="*/ 219 h 677"/>
                  <a:gd name="T4" fmla="*/ 3523 w 3850"/>
                  <a:gd name="T5" fmla="*/ 191 h 677"/>
                  <a:gd name="T6" fmla="*/ 3624 w 3850"/>
                  <a:gd name="T7" fmla="*/ 153 h 677"/>
                  <a:gd name="T8" fmla="*/ 3604 w 3850"/>
                  <a:gd name="T9" fmla="*/ 137 h 677"/>
                  <a:gd name="T10" fmla="*/ 3650 w 3850"/>
                  <a:gd name="T11" fmla="*/ 104 h 677"/>
                  <a:gd name="T12" fmla="*/ 3654 w 3850"/>
                  <a:gd name="T13" fmla="*/ 71 h 677"/>
                  <a:gd name="T14" fmla="*/ 3673 w 3850"/>
                  <a:gd name="T15" fmla="*/ 37 h 677"/>
                  <a:gd name="T16" fmla="*/ 3661 w 3850"/>
                  <a:gd name="T17" fmla="*/ 13 h 677"/>
                  <a:gd name="T18" fmla="*/ 3335 w 3850"/>
                  <a:gd name="T19" fmla="*/ 55 h 677"/>
                  <a:gd name="T20" fmla="*/ 2837 w 3850"/>
                  <a:gd name="T21" fmla="*/ 125 h 677"/>
                  <a:gd name="T22" fmla="*/ 2247 w 3850"/>
                  <a:gd name="T23" fmla="*/ 209 h 677"/>
                  <a:gd name="T24" fmla="*/ 1946 w 3850"/>
                  <a:gd name="T25" fmla="*/ 256 h 677"/>
                  <a:gd name="T26" fmla="*/ 1500 w 3850"/>
                  <a:gd name="T27" fmla="*/ 327 h 677"/>
                  <a:gd name="T28" fmla="*/ 995 w 3850"/>
                  <a:gd name="T29" fmla="*/ 413 h 677"/>
                  <a:gd name="T30" fmla="*/ 498 w 3850"/>
                  <a:gd name="T31" fmla="*/ 508 h 677"/>
                  <a:gd name="T32" fmla="*/ 113 w 3850"/>
                  <a:gd name="T33" fmla="*/ 604 h 677"/>
                  <a:gd name="T34" fmla="*/ 18 w 3850"/>
                  <a:gd name="T35" fmla="*/ 642 h 677"/>
                  <a:gd name="T36" fmla="*/ 0 w 3850"/>
                  <a:gd name="T37" fmla="*/ 663 h 677"/>
                  <a:gd name="T38" fmla="*/ 18 w 3850"/>
                  <a:gd name="T39" fmla="*/ 676 h 677"/>
                  <a:gd name="T40" fmla="*/ 69 w 3850"/>
                  <a:gd name="T41" fmla="*/ 660 h 677"/>
                  <a:gd name="T42" fmla="*/ 108 w 3850"/>
                  <a:gd name="T43" fmla="*/ 641 h 677"/>
                  <a:gd name="T44" fmla="*/ 186 w 3850"/>
                  <a:gd name="T45" fmla="*/ 619 h 677"/>
                  <a:gd name="T46" fmla="*/ 289 w 3850"/>
                  <a:gd name="T47" fmla="*/ 597 h 677"/>
                  <a:gd name="T48" fmla="*/ 453 w 3850"/>
                  <a:gd name="T49" fmla="*/ 569 h 677"/>
                  <a:gd name="T50" fmla="*/ 673 w 3850"/>
                  <a:gd name="T51" fmla="*/ 537 h 677"/>
                  <a:gd name="T52" fmla="*/ 1028 w 3850"/>
                  <a:gd name="T53" fmla="*/ 494 h 677"/>
                  <a:gd name="T54" fmla="*/ 1729 w 3850"/>
                  <a:gd name="T55" fmla="*/ 423 h 677"/>
                  <a:gd name="T56" fmla="*/ 2346 w 3850"/>
                  <a:gd name="T57" fmla="*/ 369 h 677"/>
                  <a:gd name="T58" fmla="*/ 2776 w 3850"/>
                  <a:gd name="T59" fmla="*/ 334 h 677"/>
                  <a:gd name="T60" fmla="*/ 3216 w 3850"/>
                  <a:gd name="T61" fmla="*/ 304 h 677"/>
                  <a:gd name="T62" fmla="*/ 3630 w 3850"/>
                  <a:gd name="T63" fmla="*/ 274 h 67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3850" h="677">
                    <a:moveTo>
                      <a:pt x="3630" y="274"/>
                    </a:moveTo>
                    <a:lnTo>
                      <a:pt x="3539" y="262"/>
                    </a:lnTo>
                    <a:lnTo>
                      <a:pt x="3795" y="231"/>
                    </a:lnTo>
                    <a:lnTo>
                      <a:pt x="3598" y="219"/>
                    </a:lnTo>
                    <a:lnTo>
                      <a:pt x="3718" y="200"/>
                    </a:lnTo>
                    <a:lnTo>
                      <a:pt x="3523" y="191"/>
                    </a:lnTo>
                    <a:lnTo>
                      <a:pt x="3845" y="147"/>
                    </a:lnTo>
                    <a:lnTo>
                      <a:pt x="3624" y="153"/>
                    </a:lnTo>
                    <a:lnTo>
                      <a:pt x="3760" y="123"/>
                    </a:lnTo>
                    <a:lnTo>
                      <a:pt x="3604" y="137"/>
                    </a:lnTo>
                    <a:lnTo>
                      <a:pt x="3849" y="84"/>
                    </a:lnTo>
                    <a:lnTo>
                      <a:pt x="3650" y="104"/>
                    </a:lnTo>
                    <a:lnTo>
                      <a:pt x="3779" y="60"/>
                    </a:lnTo>
                    <a:lnTo>
                      <a:pt x="3654" y="71"/>
                    </a:lnTo>
                    <a:lnTo>
                      <a:pt x="3833" y="20"/>
                    </a:lnTo>
                    <a:lnTo>
                      <a:pt x="3673" y="37"/>
                    </a:lnTo>
                    <a:lnTo>
                      <a:pt x="3771" y="0"/>
                    </a:lnTo>
                    <a:lnTo>
                      <a:pt x="3661" y="13"/>
                    </a:lnTo>
                    <a:lnTo>
                      <a:pt x="3524" y="31"/>
                    </a:lnTo>
                    <a:lnTo>
                      <a:pt x="3335" y="55"/>
                    </a:lnTo>
                    <a:lnTo>
                      <a:pt x="3028" y="97"/>
                    </a:lnTo>
                    <a:lnTo>
                      <a:pt x="2837" y="125"/>
                    </a:lnTo>
                    <a:lnTo>
                      <a:pt x="2643" y="151"/>
                    </a:lnTo>
                    <a:lnTo>
                      <a:pt x="2247" y="209"/>
                    </a:lnTo>
                    <a:lnTo>
                      <a:pt x="2067" y="237"/>
                    </a:lnTo>
                    <a:lnTo>
                      <a:pt x="1946" y="256"/>
                    </a:lnTo>
                    <a:lnTo>
                      <a:pt x="1748" y="286"/>
                    </a:lnTo>
                    <a:lnTo>
                      <a:pt x="1500" y="327"/>
                    </a:lnTo>
                    <a:lnTo>
                      <a:pt x="1188" y="379"/>
                    </a:lnTo>
                    <a:lnTo>
                      <a:pt x="995" y="413"/>
                    </a:lnTo>
                    <a:lnTo>
                      <a:pt x="669" y="475"/>
                    </a:lnTo>
                    <a:lnTo>
                      <a:pt x="498" y="508"/>
                    </a:lnTo>
                    <a:lnTo>
                      <a:pt x="206" y="577"/>
                    </a:lnTo>
                    <a:lnTo>
                      <a:pt x="113" y="604"/>
                    </a:lnTo>
                    <a:lnTo>
                      <a:pt x="61" y="622"/>
                    </a:lnTo>
                    <a:lnTo>
                      <a:pt x="18" y="642"/>
                    </a:lnTo>
                    <a:lnTo>
                      <a:pt x="4" y="653"/>
                    </a:lnTo>
                    <a:lnTo>
                      <a:pt x="0" y="663"/>
                    </a:lnTo>
                    <a:lnTo>
                      <a:pt x="5" y="670"/>
                    </a:lnTo>
                    <a:lnTo>
                      <a:pt x="18" y="676"/>
                    </a:lnTo>
                    <a:lnTo>
                      <a:pt x="42" y="675"/>
                    </a:lnTo>
                    <a:lnTo>
                      <a:pt x="69" y="660"/>
                    </a:lnTo>
                    <a:lnTo>
                      <a:pt x="84" y="650"/>
                    </a:lnTo>
                    <a:lnTo>
                      <a:pt x="108" y="641"/>
                    </a:lnTo>
                    <a:lnTo>
                      <a:pt x="138" y="630"/>
                    </a:lnTo>
                    <a:lnTo>
                      <a:pt x="186" y="619"/>
                    </a:lnTo>
                    <a:lnTo>
                      <a:pt x="227" y="609"/>
                    </a:lnTo>
                    <a:lnTo>
                      <a:pt x="289" y="597"/>
                    </a:lnTo>
                    <a:lnTo>
                      <a:pt x="359" y="584"/>
                    </a:lnTo>
                    <a:lnTo>
                      <a:pt x="453" y="569"/>
                    </a:lnTo>
                    <a:lnTo>
                      <a:pt x="557" y="553"/>
                    </a:lnTo>
                    <a:lnTo>
                      <a:pt x="673" y="537"/>
                    </a:lnTo>
                    <a:lnTo>
                      <a:pt x="872" y="513"/>
                    </a:lnTo>
                    <a:lnTo>
                      <a:pt x="1028" y="494"/>
                    </a:lnTo>
                    <a:lnTo>
                      <a:pt x="1353" y="459"/>
                    </a:lnTo>
                    <a:lnTo>
                      <a:pt x="1729" y="423"/>
                    </a:lnTo>
                    <a:lnTo>
                      <a:pt x="2039" y="393"/>
                    </a:lnTo>
                    <a:lnTo>
                      <a:pt x="2346" y="369"/>
                    </a:lnTo>
                    <a:lnTo>
                      <a:pt x="2586" y="349"/>
                    </a:lnTo>
                    <a:lnTo>
                      <a:pt x="2776" y="334"/>
                    </a:lnTo>
                    <a:lnTo>
                      <a:pt x="2985" y="321"/>
                    </a:lnTo>
                    <a:lnTo>
                      <a:pt x="3216" y="304"/>
                    </a:lnTo>
                    <a:lnTo>
                      <a:pt x="3399" y="291"/>
                    </a:lnTo>
                    <a:lnTo>
                      <a:pt x="3630" y="274"/>
                    </a:lnTo>
                  </a:path>
                </a:pathLst>
              </a:cu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pPr eaLnBrk="0" fontAlgn="base" hangingPunct="0">
                  <a:spcBef>
                    <a:spcPct val="0"/>
                  </a:spcBef>
                  <a:spcAft>
                    <a:spcPct val="0"/>
                  </a:spcAft>
                </a:pPr>
                <a:endParaRPr lang="en-US" sz="2400">
                  <a:solidFill>
                    <a:srgbClr val="FFFFFF"/>
                  </a:solidFill>
                </a:endParaRPr>
              </a:p>
            </p:txBody>
          </p:sp>
          <p:sp>
            <p:nvSpPr>
              <p:cNvPr id="1035" name="Freeform 8"/>
              <p:cNvSpPr>
                <a:spLocks/>
              </p:cNvSpPr>
              <p:nvPr/>
            </p:nvSpPr>
            <p:spPr bwMode="invGray">
              <a:xfrm>
                <a:off x="205" y="559"/>
                <a:ext cx="526" cy="151"/>
              </a:xfrm>
              <a:custGeom>
                <a:avLst/>
                <a:gdLst>
                  <a:gd name="T0" fmla="*/ 0 w 526"/>
                  <a:gd name="T1" fmla="*/ 128 h 151"/>
                  <a:gd name="T2" fmla="*/ 18 w 526"/>
                  <a:gd name="T3" fmla="*/ 119 h 151"/>
                  <a:gd name="T4" fmla="*/ 36 w 526"/>
                  <a:gd name="T5" fmla="*/ 108 h 151"/>
                  <a:gd name="T6" fmla="*/ 54 w 526"/>
                  <a:gd name="T7" fmla="*/ 101 h 151"/>
                  <a:gd name="T8" fmla="*/ 95 w 526"/>
                  <a:gd name="T9" fmla="*/ 87 h 151"/>
                  <a:gd name="T10" fmla="*/ 162 w 526"/>
                  <a:gd name="T11" fmla="*/ 66 h 151"/>
                  <a:gd name="T12" fmla="*/ 288 w 526"/>
                  <a:gd name="T13" fmla="*/ 39 h 151"/>
                  <a:gd name="T14" fmla="*/ 410 w 526"/>
                  <a:gd name="T15" fmla="*/ 14 h 151"/>
                  <a:gd name="T16" fmla="*/ 525 w 526"/>
                  <a:gd name="T17" fmla="*/ 0 h 151"/>
                  <a:gd name="T18" fmla="*/ 419 w 526"/>
                  <a:gd name="T19" fmla="*/ 27 h 151"/>
                  <a:gd name="T20" fmla="*/ 339 w 526"/>
                  <a:gd name="T21" fmla="*/ 45 h 151"/>
                  <a:gd name="T22" fmla="*/ 257 w 526"/>
                  <a:gd name="T23" fmla="*/ 66 h 151"/>
                  <a:gd name="T24" fmla="*/ 186 w 526"/>
                  <a:gd name="T25" fmla="*/ 83 h 151"/>
                  <a:gd name="T26" fmla="*/ 107 w 526"/>
                  <a:gd name="T27" fmla="*/ 104 h 151"/>
                  <a:gd name="T28" fmla="*/ 63 w 526"/>
                  <a:gd name="T29" fmla="*/ 125 h 151"/>
                  <a:gd name="T30" fmla="*/ 48 w 526"/>
                  <a:gd name="T31" fmla="*/ 140 h 151"/>
                  <a:gd name="T32" fmla="*/ 29 w 526"/>
                  <a:gd name="T33" fmla="*/ 147 h 151"/>
                  <a:gd name="T34" fmla="*/ 12 w 526"/>
                  <a:gd name="T35" fmla="*/ 150 h 151"/>
                  <a:gd name="T36" fmla="*/ 5 w 526"/>
                  <a:gd name="T37" fmla="*/ 146 h 151"/>
                  <a:gd name="T38" fmla="*/ 0 w 526"/>
                  <a:gd name="T39" fmla="*/ 140 h 151"/>
                  <a:gd name="T40" fmla="*/ 0 w 526"/>
                  <a:gd name="T41" fmla="*/ 128 h 15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26" h="151">
                    <a:moveTo>
                      <a:pt x="0" y="128"/>
                    </a:moveTo>
                    <a:lnTo>
                      <a:pt x="18" y="119"/>
                    </a:lnTo>
                    <a:lnTo>
                      <a:pt x="36" y="108"/>
                    </a:lnTo>
                    <a:lnTo>
                      <a:pt x="54" y="101"/>
                    </a:lnTo>
                    <a:lnTo>
                      <a:pt x="95" y="87"/>
                    </a:lnTo>
                    <a:lnTo>
                      <a:pt x="162" y="66"/>
                    </a:lnTo>
                    <a:lnTo>
                      <a:pt x="288" y="39"/>
                    </a:lnTo>
                    <a:lnTo>
                      <a:pt x="410" y="14"/>
                    </a:lnTo>
                    <a:lnTo>
                      <a:pt x="525" y="0"/>
                    </a:lnTo>
                    <a:lnTo>
                      <a:pt x="419" y="27"/>
                    </a:lnTo>
                    <a:lnTo>
                      <a:pt x="339" y="45"/>
                    </a:lnTo>
                    <a:lnTo>
                      <a:pt x="257" y="66"/>
                    </a:lnTo>
                    <a:lnTo>
                      <a:pt x="186" y="83"/>
                    </a:lnTo>
                    <a:lnTo>
                      <a:pt x="107" y="104"/>
                    </a:lnTo>
                    <a:lnTo>
                      <a:pt x="63" y="125"/>
                    </a:lnTo>
                    <a:lnTo>
                      <a:pt x="48" y="140"/>
                    </a:lnTo>
                    <a:lnTo>
                      <a:pt x="29" y="147"/>
                    </a:lnTo>
                    <a:lnTo>
                      <a:pt x="12" y="150"/>
                    </a:lnTo>
                    <a:lnTo>
                      <a:pt x="5" y="146"/>
                    </a:lnTo>
                    <a:lnTo>
                      <a:pt x="0" y="140"/>
                    </a:lnTo>
                    <a:lnTo>
                      <a:pt x="0" y="128"/>
                    </a:lnTo>
                  </a:path>
                </a:pathLst>
              </a:custGeom>
              <a:gradFill rotWithShape="0">
                <a:gsLst>
                  <a:gs pos="0">
                    <a:srgbClr val="FFFFCC"/>
                  </a:gs>
                  <a:gs pos="100000">
                    <a:schemeClr val="folHlink"/>
                  </a:gs>
                </a:gsLst>
                <a:lin ang="0" scaled="1"/>
              </a:gradFill>
              <a:ln>
                <a:noFill/>
              </a:ln>
              <a:extLst>
                <a:ext uri="{91240B29-F687-4F45-9708-019B960494DF}">
                  <a14:hiddenLine xmlns:a14="http://schemas.microsoft.com/office/drawing/2010/main" w="9525" cap="rnd">
                    <a:solidFill>
                      <a:srgbClr val="000000"/>
                    </a:solidFill>
                    <a:round/>
                    <a:headEnd/>
                    <a:tailEnd/>
                  </a14:hiddenLine>
                </a:ext>
              </a:extLst>
            </p:spPr>
            <p:txBody>
              <a:bodyPr/>
              <a:lstStyle/>
              <a:p>
                <a:pPr eaLnBrk="0" fontAlgn="base" hangingPunct="0">
                  <a:spcBef>
                    <a:spcPct val="0"/>
                  </a:spcBef>
                  <a:spcAft>
                    <a:spcPct val="0"/>
                  </a:spcAft>
                </a:pPr>
                <a:endParaRPr lang="en-US" sz="2400">
                  <a:solidFill>
                    <a:srgbClr val="FFFFFF"/>
                  </a:solidFill>
                </a:endParaRPr>
              </a:p>
            </p:txBody>
          </p:sp>
        </p:grpSp>
      </p:grpSp>
      <p:sp>
        <p:nvSpPr>
          <p:cNvPr id="1027" name="Rectangle 9"/>
          <p:cNvSpPr>
            <a:spLocks noGrp="1" noChangeArrowheads="1"/>
          </p:cNvSpPr>
          <p:nvPr>
            <p:ph type="title"/>
          </p:nvPr>
        </p:nvSpPr>
        <p:spPr bwMode="auto">
          <a:xfrm>
            <a:off x="914400" y="762000"/>
            <a:ext cx="10363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US" altLang="en-US"/>
              <a:t>Click to edit Master title style</a:t>
            </a:r>
          </a:p>
        </p:txBody>
      </p:sp>
      <p:sp>
        <p:nvSpPr>
          <p:cNvPr id="1028" name="Rectangle 10"/>
          <p:cNvSpPr>
            <a:spLocks noGrp="1" noChangeArrowheads="1"/>
          </p:cNvSpPr>
          <p:nvPr>
            <p:ph type="body" idx="1"/>
          </p:nvPr>
        </p:nvSpPr>
        <p:spPr bwMode="auto">
          <a:xfrm>
            <a:off x="914400" y="2133600"/>
            <a:ext cx="10363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9707" name="Rectangle 11"/>
          <p:cNvSpPr>
            <a:spLocks noGrp="1" noChangeArrowheads="1"/>
          </p:cNvSpPr>
          <p:nvPr>
            <p:ph type="dt" sz="half" idx="2"/>
          </p:nvPr>
        </p:nvSpPr>
        <p:spPr bwMode="auto">
          <a:xfrm>
            <a:off x="914400" y="6400800"/>
            <a:ext cx="2540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eaLnBrk="0" hangingPunct="0">
              <a:defRPr sz="1400">
                <a:solidFill>
                  <a:schemeClr val="bg2"/>
                </a:solidFill>
              </a:defRPr>
            </a:lvl1pPr>
          </a:lstStyle>
          <a:p>
            <a:pPr fontAlgn="base">
              <a:spcBef>
                <a:spcPct val="0"/>
              </a:spcBef>
              <a:spcAft>
                <a:spcPct val="0"/>
              </a:spcAft>
              <a:defRPr/>
            </a:pPr>
            <a:endParaRPr lang="en-US">
              <a:solidFill>
                <a:srgbClr val="000080"/>
              </a:solidFill>
            </a:endParaRPr>
          </a:p>
        </p:txBody>
      </p:sp>
      <p:sp>
        <p:nvSpPr>
          <p:cNvPr id="29708" name="Rectangle 12"/>
          <p:cNvSpPr>
            <a:spLocks noGrp="1" noChangeArrowheads="1"/>
          </p:cNvSpPr>
          <p:nvPr>
            <p:ph type="ftr" sz="quarter" idx="3"/>
          </p:nvPr>
        </p:nvSpPr>
        <p:spPr bwMode="auto">
          <a:xfrm>
            <a:off x="4165600" y="6400800"/>
            <a:ext cx="38608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eaLnBrk="0" hangingPunct="0">
              <a:defRPr sz="1400">
                <a:solidFill>
                  <a:schemeClr val="bg2"/>
                </a:solidFill>
              </a:defRPr>
            </a:lvl1pPr>
          </a:lstStyle>
          <a:p>
            <a:pPr fontAlgn="base">
              <a:spcBef>
                <a:spcPct val="0"/>
              </a:spcBef>
              <a:spcAft>
                <a:spcPct val="0"/>
              </a:spcAft>
              <a:defRPr/>
            </a:pPr>
            <a:endParaRPr lang="en-US">
              <a:solidFill>
                <a:srgbClr val="000080"/>
              </a:solidFill>
            </a:endParaRPr>
          </a:p>
        </p:txBody>
      </p:sp>
      <p:sp>
        <p:nvSpPr>
          <p:cNvPr id="29709" name="Rectangle 13"/>
          <p:cNvSpPr>
            <a:spLocks noGrp="1" noChangeArrowheads="1"/>
          </p:cNvSpPr>
          <p:nvPr>
            <p:ph type="sldNum" sz="quarter" idx="4"/>
          </p:nvPr>
        </p:nvSpPr>
        <p:spPr bwMode="auto">
          <a:xfrm>
            <a:off x="8737600" y="6400800"/>
            <a:ext cx="2540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a:solidFill>
                  <a:schemeClr val="bg2"/>
                </a:solidFill>
              </a:defRPr>
            </a:lvl1pPr>
          </a:lstStyle>
          <a:p>
            <a:pPr eaLnBrk="0" fontAlgn="base" hangingPunct="0">
              <a:spcBef>
                <a:spcPct val="0"/>
              </a:spcBef>
              <a:spcAft>
                <a:spcPct val="0"/>
              </a:spcAft>
            </a:pPr>
            <a:fld id="{0D778069-72FD-4A5E-BE49-ADB727BC5D12}" type="slidenum">
              <a:rPr lang="en-US" altLang="en-US">
                <a:solidFill>
                  <a:srgbClr val="000080"/>
                </a:solidFill>
              </a:rPr>
              <a:pPr eaLnBrk="0" fontAlgn="base" hangingPunct="0">
                <a:spcBef>
                  <a:spcPct val="0"/>
                </a:spcBef>
                <a:spcAft>
                  <a:spcPct val="0"/>
                </a:spcAft>
              </a:pPr>
              <a:t>‹#›</a:t>
            </a:fld>
            <a:endParaRPr lang="en-US" altLang="en-US">
              <a:solidFill>
                <a:srgbClr val="000080"/>
              </a:solidFill>
            </a:endParaRPr>
          </a:p>
        </p:txBody>
      </p:sp>
    </p:spTree>
    <p:extLst>
      <p:ext uri="{BB962C8B-B14F-4D97-AF65-F5344CB8AC3E}">
        <p14:creationId xmlns:p14="http://schemas.microsoft.com/office/powerpoint/2010/main" val="4042533094"/>
      </p:ext>
    </p:extLst>
  </p:cSld>
  <p:clrMap bg1="dk2" tx1="lt1" bg2="dk1"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tx2"/>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203200" y="1634971"/>
            <a:ext cx="11775736"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dirty="0">
              <a:solidFill>
                <a:prstClr val="white"/>
              </a:solidFill>
            </a:endParaRPr>
          </a:p>
        </p:txBody>
      </p:sp>
      <p:sp>
        <p:nvSpPr>
          <p:cNvPr id="8" name="Rectangle 7"/>
          <p:cNvSpPr/>
          <p:nvPr/>
        </p:nvSpPr>
        <p:spPr>
          <a:xfrm>
            <a:off x="203199" y="152401"/>
            <a:ext cx="11752063"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dirty="0">
              <a:solidFill>
                <a:prstClr val="white"/>
              </a:solidFill>
            </a:endParaRPr>
          </a:p>
        </p:txBody>
      </p:sp>
      <p:sp>
        <p:nvSpPr>
          <p:cNvPr id="2" name="Title Placeholder 1"/>
          <p:cNvSpPr>
            <a:spLocks noGrp="1"/>
          </p:cNvSpPr>
          <p:nvPr>
            <p:ph type="title"/>
          </p:nvPr>
        </p:nvSpPr>
        <p:spPr>
          <a:xfrm>
            <a:off x="508000" y="355847"/>
            <a:ext cx="11175013" cy="105439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507999" y="1719071"/>
            <a:ext cx="11210524" cy="440740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94517" y="6356350"/>
            <a:ext cx="2844800" cy="274320"/>
          </a:xfrm>
          <a:prstGeom prst="rect">
            <a:avLst/>
          </a:prstGeom>
        </p:spPr>
        <p:txBody>
          <a:bodyPr vert="horz" lIns="91440" tIns="45720" rIns="91440" bIns="45720" rtlCol="0" anchor="ctr"/>
          <a:lstStyle>
            <a:lvl1pPr algn="l">
              <a:defRPr sz="1100">
                <a:solidFill>
                  <a:schemeClr val="tx2"/>
                </a:solidFill>
              </a:defRPr>
            </a:lvl1pPr>
          </a:lstStyle>
          <a:p>
            <a:pPr defTabSz="457200"/>
            <a:fld id="{5306FC97-2AF7-1D44-BB14-2C58C3210AB9}" type="datetime1">
              <a:rPr lang="en-US" smtClean="0">
                <a:solidFill>
                  <a:srgbClr val="064B64"/>
                </a:solidFill>
              </a:rPr>
              <a:pPr defTabSz="457200"/>
              <a:t>9/17/2022</a:t>
            </a:fld>
            <a:endParaRPr lang="en-US" dirty="0">
              <a:solidFill>
                <a:srgbClr val="064B64"/>
              </a:solidFill>
            </a:endParaRPr>
          </a:p>
        </p:txBody>
      </p:sp>
      <p:sp>
        <p:nvSpPr>
          <p:cNvPr id="5" name="Footer Placeholder 4"/>
          <p:cNvSpPr>
            <a:spLocks noGrp="1"/>
          </p:cNvSpPr>
          <p:nvPr>
            <p:ph type="ftr" sz="quarter" idx="3"/>
          </p:nvPr>
        </p:nvSpPr>
        <p:spPr>
          <a:xfrm>
            <a:off x="4064000" y="6356350"/>
            <a:ext cx="4470400" cy="274320"/>
          </a:xfrm>
          <a:prstGeom prst="rect">
            <a:avLst/>
          </a:prstGeom>
        </p:spPr>
        <p:txBody>
          <a:bodyPr vert="horz" lIns="91440" tIns="45720" rIns="91440" bIns="45720" rtlCol="0" anchor="ctr"/>
          <a:lstStyle>
            <a:lvl1pPr algn="ctr">
              <a:defRPr sz="1100">
                <a:solidFill>
                  <a:schemeClr val="tx2"/>
                </a:solidFill>
              </a:defRPr>
            </a:lvl1pPr>
          </a:lstStyle>
          <a:p>
            <a:pPr defTabSz="457200"/>
            <a:endParaRPr lang="en-US" dirty="0">
              <a:solidFill>
                <a:srgbClr val="064B64"/>
              </a:solidFill>
            </a:endParaRPr>
          </a:p>
        </p:txBody>
      </p:sp>
      <p:sp>
        <p:nvSpPr>
          <p:cNvPr id="6" name="Slide Number Placeholder 5"/>
          <p:cNvSpPr>
            <a:spLocks noGrp="1"/>
          </p:cNvSpPr>
          <p:nvPr>
            <p:ph type="sldNum" sz="quarter" idx="4"/>
          </p:nvPr>
        </p:nvSpPr>
        <p:spPr>
          <a:xfrm>
            <a:off x="10979573" y="6355080"/>
            <a:ext cx="777288" cy="274320"/>
          </a:xfrm>
          <a:prstGeom prst="rect">
            <a:avLst/>
          </a:prstGeom>
          <a:ln w="19050">
            <a:noFill/>
          </a:ln>
        </p:spPr>
        <p:txBody>
          <a:bodyPr vert="horz" lIns="91440" tIns="45720" rIns="91440" bIns="45720" rtlCol="0" anchor="ctr"/>
          <a:lstStyle>
            <a:lvl1pPr algn="ctr">
              <a:defRPr sz="1100">
                <a:solidFill>
                  <a:schemeClr val="tx2"/>
                </a:solidFill>
              </a:defRPr>
            </a:lvl1pPr>
          </a:lstStyle>
          <a:p>
            <a:pPr defTabSz="457200"/>
            <a:fld id="{12A6CD65-B223-9C41-8CEC-A55C726DCCB3}" type="slidenum">
              <a:rPr lang="en-US" smtClean="0">
                <a:solidFill>
                  <a:srgbClr val="064B64"/>
                </a:solidFill>
              </a:rPr>
              <a:pPr defTabSz="457200"/>
              <a:t>‹#›</a:t>
            </a:fld>
            <a:endParaRPr lang="en-US" dirty="0">
              <a:solidFill>
                <a:srgbClr val="064B64"/>
              </a:solidFill>
            </a:endParaRPr>
          </a:p>
        </p:txBody>
      </p:sp>
    </p:spTree>
    <p:extLst>
      <p:ext uri="{BB962C8B-B14F-4D97-AF65-F5344CB8AC3E}">
        <p14:creationId xmlns:p14="http://schemas.microsoft.com/office/powerpoint/2010/main" val="384788680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hf hdr="0" ftr="0" dt="0"/>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203200" y="1634971"/>
            <a:ext cx="11775736"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800" dirty="0">
              <a:solidFill>
                <a:prstClr val="white"/>
              </a:solidFill>
            </a:endParaRPr>
          </a:p>
        </p:txBody>
      </p:sp>
      <p:sp>
        <p:nvSpPr>
          <p:cNvPr id="8" name="Rectangle 7"/>
          <p:cNvSpPr/>
          <p:nvPr/>
        </p:nvSpPr>
        <p:spPr>
          <a:xfrm>
            <a:off x="203199" y="152401"/>
            <a:ext cx="11752063"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800" dirty="0">
              <a:solidFill>
                <a:prstClr val="white"/>
              </a:solidFill>
            </a:endParaRPr>
          </a:p>
        </p:txBody>
      </p:sp>
      <p:sp>
        <p:nvSpPr>
          <p:cNvPr id="2" name="Title Placeholder 1"/>
          <p:cNvSpPr>
            <a:spLocks noGrp="1"/>
          </p:cNvSpPr>
          <p:nvPr>
            <p:ph type="title"/>
          </p:nvPr>
        </p:nvSpPr>
        <p:spPr>
          <a:xfrm>
            <a:off x="508000" y="355847"/>
            <a:ext cx="11175013" cy="105439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507999" y="1719071"/>
            <a:ext cx="11210524" cy="440740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94517" y="6356350"/>
            <a:ext cx="2844800" cy="274320"/>
          </a:xfrm>
          <a:prstGeom prst="rect">
            <a:avLst/>
          </a:prstGeom>
        </p:spPr>
        <p:txBody>
          <a:bodyPr vert="horz" lIns="91440" tIns="45720" rIns="91440" bIns="45720" rtlCol="0" anchor="ctr"/>
          <a:lstStyle>
            <a:lvl1pPr algn="l">
              <a:defRPr sz="1100">
                <a:solidFill>
                  <a:schemeClr val="tx2"/>
                </a:solidFill>
              </a:defRPr>
            </a:lvl1pPr>
          </a:lstStyle>
          <a:p>
            <a:pPr defTabSz="457200"/>
            <a:fld id="{5306FC97-2AF7-1D44-BB14-2C58C3210AB9}" type="datetime1">
              <a:rPr lang="en-US" smtClean="0">
                <a:solidFill>
                  <a:srgbClr val="064B64"/>
                </a:solidFill>
              </a:rPr>
              <a:pPr defTabSz="457200"/>
              <a:t>9/17/2022</a:t>
            </a:fld>
            <a:endParaRPr lang="en-US" dirty="0">
              <a:solidFill>
                <a:srgbClr val="064B64"/>
              </a:solidFill>
            </a:endParaRPr>
          </a:p>
        </p:txBody>
      </p:sp>
      <p:sp>
        <p:nvSpPr>
          <p:cNvPr id="5" name="Footer Placeholder 4"/>
          <p:cNvSpPr>
            <a:spLocks noGrp="1"/>
          </p:cNvSpPr>
          <p:nvPr>
            <p:ph type="ftr" sz="quarter" idx="3"/>
          </p:nvPr>
        </p:nvSpPr>
        <p:spPr>
          <a:xfrm>
            <a:off x="4064000" y="6356350"/>
            <a:ext cx="4470400" cy="274320"/>
          </a:xfrm>
          <a:prstGeom prst="rect">
            <a:avLst/>
          </a:prstGeom>
        </p:spPr>
        <p:txBody>
          <a:bodyPr vert="horz" lIns="91440" tIns="45720" rIns="91440" bIns="45720" rtlCol="0" anchor="ctr"/>
          <a:lstStyle>
            <a:lvl1pPr algn="ctr">
              <a:defRPr sz="1100">
                <a:solidFill>
                  <a:schemeClr val="tx2"/>
                </a:solidFill>
              </a:defRPr>
            </a:lvl1pPr>
          </a:lstStyle>
          <a:p>
            <a:pPr defTabSz="457200"/>
            <a:endParaRPr lang="en-US" dirty="0">
              <a:solidFill>
                <a:srgbClr val="064B64"/>
              </a:solidFill>
            </a:endParaRPr>
          </a:p>
        </p:txBody>
      </p:sp>
      <p:sp>
        <p:nvSpPr>
          <p:cNvPr id="6" name="Slide Number Placeholder 5"/>
          <p:cNvSpPr>
            <a:spLocks noGrp="1"/>
          </p:cNvSpPr>
          <p:nvPr>
            <p:ph type="sldNum" sz="quarter" idx="4"/>
          </p:nvPr>
        </p:nvSpPr>
        <p:spPr>
          <a:xfrm>
            <a:off x="10979573" y="6355080"/>
            <a:ext cx="777288" cy="274320"/>
          </a:xfrm>
          <a:prstGeom prst="rect">
            <a:avLst/>
          </a:prstGeom>
          <a:ln w="19050">
            <a:noFill/>
          </a:ln>
        </p:spPr>
        <p:txBody>
          <a:bodyPr vert="horz" lIns="91440" tIns="45720" rIns="91440" bIns="45720" rtlCol="0" anchor="ctr"/>
          <a:lstStyle>
            <a:lvl1pPr algn="ctr">
              <a:defRPr sz="1100">
                <a:solidFill>
                  <a:schemeClr val="tx2"/>
                </a:solidFill>
              </a:defRPr>
            </a:lvl1pPr>
          </a:lstStyle>
          <a:p>
            <a:pPr defTabSz="457200"/>
            <a:fld id="{12A6CD65-B223-9C41-8CEC-A55C726DCCB3}" type="slidenum">
              <a:rPr lang="en-US" smtClean="0">
                <a:solidFill>
                  <a:srgbClr val="064B64"/>
                </a:solidFill>
              </a:rPr>
              <a:pPr defTabSz="457200"/>
              <a:t>‹#›</a:t>
            </a:fld>
            <a:endParaRPr lang="en-US" dirty="0">
              <a:solidFill>
                <a:srgbClr val="064B64"/>
              </a:solidFill>
            </a:endParaRPr>
          </a:p>
        </p:txBody>
      </p:sp>
    </p:spTree>
    <p:extLst>
      <p:ext uri="{BB962C8B-B14F-4D97-AF65-F5344CB8AC3E}">
        <p14:creationId xmlns:p14="http://schemas.microsoft.com/office/powerpoint/2010/main" val="440323896"/>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Lst>
  <p:hf hdr="0" ftr="0" dt="0"/>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3.xml"/></Relationships>
</file>

<file path=ppt/slides/_rels/slide18.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11.xml"/><Relationship Id="rId7" Type="http://schemas.openxmlformats.org/officeDocument/2006/relationships/image" Target="../media/image7.png"/><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slideLayout" Target="../slideLayouts/slideLayout30.xml"/><Relationship Id="rId5" Type="http://schemas.openxmlformats.org/officeDocument/2006/relationships/tags" Target="../tags/tag13.xml"/><Relationship Id="rId4" Type="http://schemas.openxmlformats.org/officeDocument/2006/relationships/tags" Target="../tags/tag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tags" Target="../tags/tag16.xml"/><Relationship Id="rId7" Type="http://schemas.openxmlformats.org/officeDocument/2006/relationships/image" Target="../media/image8.png"/><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notesSlide" Target="../notesSlides/notesSlide15.xml"/><Relationship Id="rId5" Type="http://schemas.openxmlformats.org/officeDocument/2006/relationships/slideLayout" Target="../slideLayouts/slideLayout23.xml"/><Relationship Id="rId4" Type="http://schemas.openxmlformats.org/officeDocument/2006/relationships/tags" Target="../tags/tag1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hyperlink" Target="https://www.youtube.com/watch?v=NUHQpCM7yyY" TargetMode="External"/><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tags" Target="../tags/tag20.xml"/><Relationship Id="rId7" Type="http://schemas.openxmlformats.org/officeDocument/2006/relationships/image" Target="../media/image3.png"/><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image" Target="../media/image2.png"/><Relationship Id="rId5" Type="http://schemas.openxmlformats.org/officeDocument/2006/relationships/slideLayout" Target="../slideLayouts/slideLayout23.xml"/><Relationship Id="rId4" Type="http://schemas.openxmlformats.org/officeDocument/2006/relationships/tags" Target="../tags/tag2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image" Target="../media/image3.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2.png"/><Relationship Id="rId5" Type="http://schemas.openxmlformats.org/officeDocument/2006/relationships/slideLayout" Target="../slideLayouts/slideLayout23.xml"/><Relationship Id="rId4" Type="http://schemas.openxmlformats.org/officeDocument/2006/relationships/tags" Target="../tags/tag4.xml"/></Relationships>
</file>

<file path=ppt/slides/_rels/slide5.xml.rels><?xml version="1.0" encoding="UTF-8" standalone="yes"?>
<Relationships xmlns="http://schemas.openxmlformats.org/package/2006/relationships"><Relationship Id="rId3" Type="http://schemas.openxmlformats.org/officeDocument/2006/relationships/tags" Target="../tags/tag7.xml"/><Relationship Id="rId7" Type="http://schemas.openxmlformats.org/officeDocument/2006/relationships/image" Target="../media/image5.png"/><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image" Target="../media/image4.png"/><Relationship Id="rId5" Type="http://schemas.openxmlformats.org/officeDocument/2006/relationships/slideLayout" Target="../slideLayouts/slideLayout23.xml"/><Relationship Id="rId4" Type="http://schemas.openxmlformats.org/officeDocument/2006/relationships/tags" Target="../tags/tag8.xml"/></Relationships>
</file>

<file path=ppt/slides/_rels/slide6.xml.rels><?xml version="1.0" encoding="UTF-8" standalone="yes"?>
<Relationships xmlns="http://schemas.openxmlformats.org/package/2006/relationships"><Relationship Id="rId3" Type="http://schemas.openxmlformats.org/officeDocument/2006/relationships/hyperlink" Target="https://www.youtube.com/watch?reload=9&amp;v=aVW-FB1q8FM" TargetMode="External"/><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780288" y="2922841"/>
            <a:ext cx="10363200" cy="3304413"/>
          </a:xfrm>
          <a:noFill/>
        </p:spPr>
        <p:txBody>
          <a:bodyPr anchor="ctr"/>
          <a:lstStyle/>
          <a:p>
            <a:pPr algn="l"/>
            <a:r>
              <a:rPr lang="en-US" altLang="en-US" b="1" dirty="0"/>
              <a:t>Perceiving Persons &amp;</a:t>
            </a:r>
            <a:br>
              <a:rPr lang="en-US" altLang="en-US" b="1" dirty="0"/>
            </a:br>
            <a:r>
              <a:rPr lang="en-US" altLang="en-US" b="1" dirty="0"/>
              <a:t>Social Cognition – Part V</a:t>
            </a:r>
            <a:br>
              <a:rPr lang="en-US" altLang="en-US" b="1" dirty="0"/>
            </a:br>
            <a:br>
              <a:rPr lang="en-US" altLang="en-US" b="1" dirty="0"/>
            </a:br>
            <a:br>
              <a:rPr lang="en-US" altLang="en-US" b="1" dirty="0"/>
            </a:br>
            <a:r>
              <a:rPr lang="en-US" altLang="en-US" b="1" dirty="0"/>
              <a:t>The Social Self Part I</a:t>
            </a:r>
            <a:br>
              <a:rPr lang="en-US" altLang="en-US" b="1" dirty="0"/>
            </a:br>
            <a:br>
              <a:rPr lang="en-US" altLang="en-US" b="1" dirty="0"/>
            </a:br>
            <a:br>
              <a:rPr lang="en-US" altLang="en-US" b="1" dirty="0"/>
            </a:br>
            <a:br>
              <a:rPr lang="en-US" altLang="en-US" b="1" dirty="0"/>
            </a:br>
            <a:br>
              <a:rPr lang="en-US" altLang="en-US" b="1" dirty="0"/>
            </a:br>
            <a:endParaRPr lang="en-US" altLang="en-US" b="1" dirty="0">
              <a:solidFill>
                <a:srgbClr val="FF0000"/>
              </a:solidFill>
            </a:endParaRPr>
          </a:p>
        </p:txBody>
      </p:sp>
    </p:spTree>
    <p:extLst>
      <p:ext uri="{BB962C8B-B14F-4D97-AF65-F5344CB8AC3E}">
        <p14:creationId xmlns:p14="http://schemas.microsoft.com/office/powerpoint/2010/main" val="11953561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Self-serving attribution Bias</a:t>
            </a:r>
          </a:p>
        </p:txBody>
      </p:sp>
      <p:sp>
        <p:nvSpPr>
          <p:cNvPr id="3" name="Text Placeholder 2"/>
          <p:cNvSpPr>
            <a:spLocks noGrp="1"/>
          </p:cNvSpPr>
          <p:nvPr>
            <p:ph type="body" idx="1"/>
          </p:nvPr>
        </p:nvSpPr>
        <p:spPr>
          <a:xfrm>
            <a:off x="355599" y="1692673"/>
            <a:ext cx="11210524" cy="4407408"/>
          </a:xfrm>
        </p:spPr>
        <p:txBody>
          <a:bodyPr>
            <a:normAutofit/>
          </a:bodyPr>
          <a:lstStyle/>
          <a:p>
            <a:pPr marL="45720" indent="0">
              <a:lnSpc>
                <a:spcPct val="90000"/>
              </a:lnSpc>
              <a:buNone/>
            </a:pPr>
            <a:endParaRPr lang="en-US" altLang="en-US" sz="2800" dirty="0">
              <a:latin typeface="Arial" panose="020B0604020202020204" pitchFamily="34" charset="0"/>
            </a:endParaRPr>
          </a:p>
          <a:p>
            <a:pPr>
              <a:lnSpc>
                <a:spcPct val="90000"/>
              </a:lnSpc>
            </a:pPr>
            <a:r>
              <a:rPr lang="en-US" altLang="en-US" sz="2800" dirty="0">
                <a:latin typeface="Arial" panose="020B0604020202020204" pitchFamily="34" charset="0"/>
              </a:rPr>
              <a:t>Why does it happen?</a:t>
            </a:r>
          </a:p>
          <a:p>
            <a:pPr lvl="1">
              <a:lnSpc>
                <a:spcPct val="90000"/>
              </a:lnSpc>
            </a:pPr>
            <a:r>
              <a:rPr lang="en-US" altLang="en-US" sz="2800" dirty="0">
                <a:latin typeface="Arial" panose="020B0604020202020204" pitchFamily="34" charset="0"/>
              </a:rPr>
              <a:t>Motivation to feel good about self.</a:t>
            </a:r>
          </a:p>
          <a:p>
            <a:pPr lvl="1">
              <a:lnSpc>
                <a:spcPct val="90000"/>
              </a:lnSpc>
            </a:pPr>
            <a:endParaRPr lang="en-US" altLang="en-US" sz="2800" dirty="0">
              <a:latin typeface="Arial" panose="020B0604020202020204" pitchFamily="34" charset="0"/>
            </a:endParaRPr>
          </a:p>
          <a:p>
            <a:pPr lvl="1">
              <a:lnSpc>
                <a:spcPct val="90000"/>
              </a:lnSpc>
            </a:pPr>
            <a:r>
              <a:rPr lang="en-US" altLang="en-US" sz="2800" dirty="0">
                <a:latin typeface="Arial" panose="020B0604020202020204" pitchFamily="34" charset="0"/>
              </a:rPr>
              <a:t>If try to do well at something, success is at least partly do to our efforts. Failure often occurs in spite of our efforts so must look elsewhere for at least some of the explanation</a:t>
            </a:r>
          </a:p>
          <a:p>
            <a:pPr lvl="1">
              <a:lnSpc>
                <a:spcPct val="90000"/>
              </a:lnSpc>
            </a:pPr>
            <a:endParaRPr lang="en-US" sz="2800" dirty="0">
              <a:latin typeface="Arial" panose="020B0604020202020204" pitchFamily="34" charset="0"/>
            </a:endParaRPr>
          </a:p>
          <a:p>
            <a:pPr>
              <a:lnSpc>
                <a:spcPct val="90000"/>
              </a:lnSpc>
            </a:pPr>
            <a:r>
              <a:rPr lang="en-US" sz="3000" dirty="0">
                <a:latin typeface="Arial" panose="020B0604020202020204" pitchFamily="34" charset="0"/>
              </a:rPr>
              <a:t>Can we avoid this bias?</a:t>
            </a:r>
            <a:endParaRPr lang="en-US" sz="3000" dirty="0"/>
          </a:p>
        </p:txBody>
      </p:sp>
      <p:sp>
        <p:nvSpPr>
          <p:cNvPr id="4" name="Slide Number Placeholder 3"/>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12A6CD65-B223-9C41-8CEC-A55C726DCCB3}" type="slidenum">
              <a:rPr kumimoji="0" lang="en-US" sz="1100" b="0" i="0" u="none" strike="noStrike" kern="1200" cap="none" spc="0" normalizeH="0" baseline="0" noProof="0" smtClean="0">
                <a:ln>
                  <a:noFill/>
                </a:ln>
                <a:solidFill>
                  <a:srgbClr val="064B64"/>
                </a:solidFill>
                <a:effectLst/>
                <a:uLnTx/>
                <a:uFillTx/>
                <a:latin typeface="Franklin Gothic Medium"/>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10</a:t>
            </a:fld>
            <a:endParaRPr kumimoji="0" lang="en-US" sz="1100" b="0" i="0" u="none" strike="noStrike" kern="1200" cap="none" spc="0" normalizeH="0" baseline="0" noProof="0" dirty="0">
              <a:ln>
                <a:noFill/>
              </a:ln>
              <a:solidFill>
                <a:srgbClr val="064B64"/>
              </a:solidFill>
              <a:effectLst/>
              <a:uLnTx/>
              <a:uFillTx/>
              <a:latin typeface="Franklin Gothic Medium"/>
              <a:ea typeface="+mn-ea"/>
              <a:cs typeface="+mn-cs"/>
            </a:endParaRPr>
          </a:p>
        </p:txBody>
      </p:sp>
    </p:spTree>
    <p:extLst>
      <p:ext uri="{BB962C8B-B14F-4D97-AF65-F5344CB8AC3E}">
        <p14:creationId xmlns:p14="http://schemas.microsoft.com/office/powerpoint/2010/main" val="20013648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Fundamental Attribution error VS. </a:t>
            </a:r>
            <a:br>
              <a:rPr lang="en-US" dirty="0"/>
            </a:br>
            <a:r>
              <a:rPr lang="en-US" dirty="0"/>
              <a:t>Self-serving attribution bias</a:t>
            </a:r>
          </a:p>
        </p:txBody>
      </p:sp>
      <p:sp>
        <p:nvSpPr>
          <p:cNvPr id="3" name="Text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12A6CD65-B223-9C41-8CEC-A55C726DCCB3}" type="slidenum">
              <a:rPr kumimoji="0" lang="en-US" sz="1100" b="0" i="0" u="none" strike="noStrike" kern="1200" cap="none" spc="0" normalizeH="0" baseline="0" noProof="0" smtClean="0">
                <a:ln>
                  <a:noFill/>
                </a:ln>
                <a:solidFill>
                  <a:srgbClr val="064B64"/>
                </a:solidFill>
                <a:effectLst/>
                <a:uLnTx/>
                <a:uFillTx/>
                <a:latin typeface="Franklin Gothic Medium"/>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11</a:t>
            </a:fld>
            <a:endParaRPr kumimoji="0" lang="en-US" sz="1100" b="0" i="0" u="none" strike="noStrike" kern="1200" cap="none" spc="0" normalizeH="0" baseline="0" noProof="0" dirty="0">
              <a:ln>
                <a:noFill/>
              </a:ln>
              <a:solidFill>
                <a:srgbClr val="064B64"/>
              </a:solidFill>
              <a:effectLst/>
              <a:uLnTx/>
              <a:uFillTx/>
              <a:latin typeface="Franklin Gothic Medium"/>
              <a:ea typeface="+mn-ea"/>
              <a:cs typeface="+mn-cs"/>
            </a:endParaRPr>
          </a:p>
        </p:txBody>
      </p:sp>
      <p:graphicFrame>
        <p:nvGraphicFramePr>
          <p:cNvPr id="5" name="Table 4"/>
          <p:cNvGraphicFramePr>
            <a:graphicFrameLocks noGrp="1"/>
          </p:cNvGraphicFramePr>
          <p:nvPr/>
        </p:nvGraphicFramePr>
        <p:xfrm>
          <a:off x="828040" y="2015066"/>
          <a:ext cx="10151532" cy="4021102"/>
        </p:xfrm>
        <a:graphic>
          <a:graphicData uri="http://schemas.openxmlformats.org/drawingml/2006/table">
            <a:tbl>
              <a:tblPr firstRow="1" bandRow="1">
                <a:tableStyleId>{5C22544A-7EE6-4342-B048-85BDC9FD1C3A}</a:tableStyleId>
              </a:tblPr>
              <a:tblGrid>
                <a:gridCol w="3383844">
                  <a:extLst>
                    <a:ext uri="{9D8B030D-6E8A-4147-A177-3AD203B41FA5}">
                      <a16:colId xmlns:a16="http://schemas.microsoft.com/office/drawing/2014/main" val="20000"/>
                    </a:ext>
                  </a:extLst>
                </a:gridCol>
                <a:gridCol w="3383844">
                  <a:extLst>
                    <a:ext uri="{9D8B030D-6E8A-4147-A177-3AD203B41FA5}">
                      <a16:colId xmlns:a16="http://schemas.microsoft.com/office/drawing/2014/main" val="20001"/>
                    </a:ext>
                  </a:extLst>
                </a:gridCol>
                <a:gridCol w="3383844">
                  <a:extLst>
                    <a:ext uri="{9D8B030D-6E8A-4147-A177-3AD203B41FA5}">
                      <a16:colId xmlns:a16="http://schemas.microsoft.com/office/drawing/2014/main" val="20002"/>
                    </a:ext>
                  </a:extLst>
                </a:gridCol>
              </a:tblGrid>
              <a:tr h="1324751">
                <a:tc>
                  <a:txBody>
                    <a:bodyPr/>
                    <a:lstStyle/>
                    <a:p>
                      <a:endParaRPr lang="en-US" sz="2800" dirty="0"/>
                    </a:p>
                  </a:txBody>
                  <a:tcPr/>
                </a:tc>
                <a:tc>
                  <a:txBody>
                    <a:bodyPr/>
                    <a:lstStyle/>
                    <a:p>
                      <a:r>
                        <a:rPr lang="en-US" sz="2800" dirty="0"/>
                        <a:t>Self</a:t>
                      </a:r>
                      <a:r>
                        <a:rPr lang="en-US" sz="2800" baseline="0" dirty="0"/>
                        <a:t> - attributions</a:t>
                      </a:r>
                      <a:endParaRPr lang="en-US" sz="2800" dirty="0"/>
                    </a:p>
                  </a:txBody>
                  <a:tcPr/>
                </a:tc>
                <a:tc>
                  <a:txBody>
                    <a:bodyPr/>
                    <a:lstStyle/>
                    <a:p>
                      <a:r>
                        <a:rPr lang="en-US" sz="2800" dirty="0"/>
                        <a:t>Other - attributions</a:t>
                      </a:r>
                    </a:p>
                  </a:txBody>
                  <a:tcPr/>
                </a:tc>
                <a:extLst>
                  <a:ext uri="{0D108BD9-81ED-4DB2-BD59-A6C34878D82A}">
                    <a16:rowId xmlns:a16="http://schemas.microsoft.com/office/drawing/2014/main" val="10000"/>
                  </a:ext>
                </a:extLst>
              </a:tr>
              <a:tr h="1324751">
                <a:tc>
                  <a:txBody>
                    <a:bodyPr/>
                    <a:lstStyle/>
                    <a:p>
                      <a:r>
                        <a:rPr lang="en-US" sz="2800" dirty="0"/>
                        <a:t>Positive Behavior</a:t>
                      </a:r>
                    </a:p>
                  </a:txBody>
                  <a:tcPr/>
                </a:tc>
                <a:tc>
                  <a:txBody>
                    <a:bodyPr/>
                    <a:lstStyle/>
                    <a:p>
                      <a:r>
                        <a:rPr lang="en-US" sz="2800" dirty="0"/>
                        <a:t>Internal (dispositional</a:t>
                      </a:r>
                      <a:r>
                        <a:rPr lang="en-US" sz="2800" baseline="0" dirty="0"/>
                        <a:t>) attribution</a:t>
                      </a:r>
                      <a:endParaRPr lang="en-US" sz="2800" dirty="0"/>
                    </a:p>
                  </a:txBody>
                  <a:tcPr/>
                </a:tc>
                <a:tc>
                  <a:txBody>
                    <a:bodyPr/>
                    <a:lstStyle/>
                    <a:p>
                      <a:endParaRPr lang="en-US" sz="2800" dirty="0"/>
                    </a:p>
                  </a:txBody>
                  <a:tcPr/>
                </a:tc>
                <a:extLst>
                  <a:ext uri="{0D108BD9-81ED-4DB2-BD59-A6C34878D82A}">
                    <a16:rowId xmlns:a16="http://schemas.microsoft.com/office/drawing/2014/main" val="10001"/>
                  </a:ext>
                </a:extLst>
              </a:tr>
              <a:tr h="1324751">
                <a:tc>
                  <a:txBody>
                    <a:bodyPr/>
                    <a:lstStyle/>
                    <a:p>
                      <a:r>
                        <a:rPr lang="en-US" sz="2800" dirty="0"/>
                        <a:t>Negative Behavior</a:t>
                      </a:r>
                    </a:p>
                  </a:txBody>
                  <a:tcPr/>
                </a:tc>
                <a:tc>
                  <a:txBody>
                    <a:bodyPr/>
                    <a:lstStyle/>
                    <a:p>
                      <a:endParaRPr lang="en-US" sz="2800"/>
                    </a:p>
                  </a:txBody>
                  <a:tcPr/>
                </a:tc>
                <a:tc>
                  <a:txBody>
                    <a:bodyPr/>
                    <a:lstStyle/>
                    <a:p>
                      <a:endParaRPr lang="en-US" sz="2800" dirty="0"/>
                    </a:p>
                  </a:txBody>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2704534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Fundamental Attribution error VS. </a:t>
            </a:r>
            <a:br>
              <a:rPr lang="en-US" dirty="0"/>
            </a:br>
            <a:r>
              <a:rPr lang="en-US" dirty="0"/>
              <a:t>Self-serving attribution bias</a:t>
            </a:r>
          </a:p>
        </p:txBody>
      </p:sp>
      <p:sp>
        <p:nvSpPr>
          <p:cNvPr id="3" name="Text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12A6CD65-B223-9C41-8CEC-A55C726DCCB3}" type="slidenum">
              <a:rPr kumimoji="0" lang="en-US" sz="1100" b="0" i="0" u="none" strike="noStrike" kern="1200" cap="none" spc="0" normalizeH="0" baseline="0" noProof="0" smtClean="0">
                <a:ln>
                  <a:noFill/>
                </a:ln>
                <a:solidFill>
                  <a:srgbClr val="064B64"/>
                </a:solidFill>
                <a:effectLst/>
                <a:uLnTx/>
                <a:uFillTx/>
                <a:latin typeface="Franklin Gothic Medium"/>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12</a:t>
            </a:fld>
            <a:endParaRPr kumimoji="0" lang="en-US" sz="1100" b="0" i="0" u="none" strike="noStrike" kern="1200" cap="none" spc="0" normalizeH="0" baseline="0" noProof="0" dirty="0">
              <a:ln>
                <a:noFill/>
              </a:ln>
              <a:solidFill>
                <a:srgbClr val="064B64"/>
              </a:solidFill>
              <a:effectLst/>
              <a:uLnTx/>
              <a:uFillTx/>
              <a:latin typeface="Franklin Gothic Medium"/>
              <a:ea typeface="+mn-ea"/>
              <a:cs typeface="+mn-cs"/>
            </a:endParaRPr>
          </a:p>
        </p:txBody>
      </p:sp>
      <p:graphicFrame>
        <p:nvGraphicFramePr>
          <p:cNvPr id="5" name="Table 4"/>
          <p:cNvGraphicFramePr>
            <a:graphicFrameLocks noGrp="1"/>
          </p:cNvGraphicFramePr>
          <p:nvPr/>
        </p:nvGraphicFramePr>
        <p:xfrm>
          <a:off x="828040" y="2015066"/>
          <a:ext cx="10151532" cy="4021102"/>
        </p:xfrm>
        <a:graphic>
          <a:graphicData uri="http://schemas.openxmlformats.org/drawingml/2006/table">
            <a:tbl>
              <a:tblPr firstRow="1" bandRow="1">
                <a:tableStyleId>{5C22544A-7EE6-4342-B048-85BDC9FD1C3A}</a:tableStyleId>
              </a:tblPr>
              <a:tblGrid>
                <a:gridCol w="3383844">
                  <a:extLst>
                    <a:ext uri="{9D8B030D-6E8A-4147-A177-3AD203B41FA5}">
                      <a16:colId xmlns:a16="http://schemas.microsoft.com/office/drawing/2014/main" val="20000"/>
                    </a:ext>
                  </a:extLst>
                </a:gridCol>
                <a:gridCol w="3383844">
                  <a:extLst>
                    <a:ext uri="{9D8B030D-6E8A-4147-A177-3AD203B41FA5}">
                      <a16:colId xmlns:a16="http://schemas.microsoft.com/office/drawing/2014/main" val="20001"/>
                    </a:ext>
                  </a:extLst>
                </a:gridCol>
                <a:gridCol w="3383844">
                  <a:extLst>
                    <a:ext uri="{9D8B030D-6E8A-4147-A177-3AD203B41FA5}">
                      <a16:colId xmlns:a16="http://schemas.microsoft.com/office/drawing/2014/main" val="20002"/>
                    </a:ext>
                  </a:extLst>
                </a:gridCol>
              </a:tblGrid>
              <a:tr h="1324751">
                <a:tc>
                  <a:txBody>
                    <a:bodyPr/>
                    <a:lstStyle/>
                    <a:p>
                      <a:endParaRPr lang="en-US" sz="2800" dirty="0"/>
                    </a:p>
                  </a:txBody>
                  <a:tcPr/>
                </a:tc>
                <a:tc>
                  <a:txBody>
                    <a:bodyPr/>
                    <a:lstStyle/>
                    <a:p>
                      <a:r>
                        <a:rPr lang="en-US" sz="2800" dirty="0"/>
                        <a:t>Self</a:t>
                      </a:r>
                      <a:r>
                        <a:rPr lang="en-US" sz="2800" baseline="0" dirty="0"/>
                        <a:t> - attributions</a:t>
                      </a:r>
                      <a:endParaRPr lang="en-US" sz="2800" dirty="0"/>
                    </a:p>
                  </a:txBody>
                  <a:tcPr/>
                </a:tc>
                <a:tc>
                  <a:txBody>
                    <a:bodyPr/>
                    <a:lstStyle/>
                    <a:p>
                      <a:r>
                        <a:rPr lang="en-US" sz="2800" dirty="0"/>
                        <a:t>Other - attributions</a:t>
                      </a:r>
                    </a:p>
                  </a:txBody>
                  <a:tcPr/>
                </a:tc>
                <a:extLst>
                  <a:ext uri="{0D108BD9-81ED-4DB2-BD59-A6C34878D82A}">
                    <a16:rowId xmlns:a16="http://schemas.microsoft.com/office/drawing/2014/main" val="10000"/>
                  </a:ext>
                </a:extLst>
              </a:tr>
              <a:tr h="1324751">
                <a:tc>
                  <a:txBody>
                    <a:bodyPr/>
                    <a:lstStyle/>
                    <a:p>
                      <a:r>
                        <a:rPr lang="en-US" sz="2800" dirty="0"/>
                        <a:t>Positive Behavior</a:t>
                      </a:r>
                    </a:p>
                  </a:txBody>
                  <a:tcPr/>
                </a:tc>
                <a:tc>
                  <a:txBody>
                    <a:bodyPr/>
                    <a:lstStyle/>
                    <a:p>
                      <a:r>
                        <a:rPr lang="en-US" sz="2800" dirty="0"/>
                        <a:t>Internal (dispositional</a:t>
                      </a:r>
                      <a:r>
                        <a:rPr lang="en-US" sz="2800" baseline="0" dirty="0"/>
                        <a:t>) attribution</a:t>
                      </a:r>
                      <a:endParaRPr lang="en-US" sz="28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800" dirty="0"/>
                        <a:t>Internal (dispositional</a:t>
                      </a:r>
                      <a:r>
                        <a:rPr lang="en-US" sz="2800" baseline="0" dirty="0"/>
                        <a:t>) attribution</a:t>
                      </a:r>
                      <a:endParaRPr lang="en-US" sz="2800" dirty="0"/>
                    </a:p>
                  </a:txBody>
                  <a:tcPr/>
                </a:tc>
                <a:extLst>
                  <a:ext uri="{0D108BD9-81ED-4DB2-BD59-A6C34878D82A}">
                    <a16:rowId xmlns:a16="http://schemas.microsoft.com/office/drawing/2014/main" val="10001"/>
                  </a:ext>
                </a:extLst>
              </a:tr>
              <a:tr h="1324751">
                <a:tc>
                  <a:txBody>
                    <a:bodyPr/>
                    <a:lstStyle/>
                    <a:p>
                      <a:r>
                        <a:rPr lang="en-US" sz="2800" dirty="0"/>
                        <a:t>Negative Behavior</a:t>
                      </a:r>
                    </a:p>
                  </a:txBody>
                  <a:tcPr/>
                </a:tc>
                <a:tc>
                  <a:txBody>
                    <a:bodyPr/>
                    <a:lstStyle/>
                    <a:p>
                      <a:endParaRPr lang="en-US" sz="2800" dirty="0"/>
                    </a:p>
                  </a:txBody>
                  <a:tcPr/>
                </a:tc>
                <a:tc>
                  <a:txBody>
                    <a:bodyPr/>
                    <a:lstStyle/>
                    <a:p>
                      <a:endParaRPr lang="en-US" sz="2800" dirty="0"/>
                    </a:p>
                  </a:txBody>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0907087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Fundamental Attribution error VS. </a:t>
            </a:r>
            <a:br>
              <a:rPr lang="en-US" dirty="0"/>
            </a:br>
            <a:r>
              <a:rPr lang="en-US" dirty="0"/>
              <a:t>Self-serving attribution bias</a:t>
            </a:r>
          </a:p>
        </p:txBody>
      </p:sp>
      <p:sp>
        <p:nvSpPr>
          <p:cNvPr id="3" name="Text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12A6CD65-B223-9C41-8CEC-A55C726DCCB3}" type="slidenum">
              <a:rPr kumimoji="0" lang="en-US" sz="1100" b="0" i="0" u="none" strike="noStrike" kern="1200" cap="none" spc="0" normalizeH="0" baseline="0" noProof="0" smtClean="0">
                <a:ln>
                  <a:noFill/>
                </a:ln>
                <a:solidFill>
                  <a:srgbClr val="064B64"/>
                </a:solidFill>
                <a:effectLst/>
                <a:uLnTx/>
                <a:uFillTx/>
                <a:latin typeface="Franklin Gothic Medium"/>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13</a:t>
            </a:fld>
            <a:endParaRPr kumimoji="0" lang="en-US" sz="1100" b="0" i="0" u="none" strike="noStrike" kern="1200" cap="none" spc="0" normalizeH="0" baseline="0" noProof="0" dirty="0">
              <a:ln>
                <a:noFill/>
              </a:ln>
              <a:solidFill>
                <a:srgbClr val="064B64"/>
              </a:solidFill>
              <a:effectLst/>
              <a:uLnTx/>
              <a:uFillTx/>
              <a:latin typeface="Franklin Gothic Medium"/>
              <a:ea typeface="+mn-ea"/>
              <a:cs typeface="+mn-cs"/>
            </a:endParaRPr>
          </a:p>
        </p:txBody>
      </p:sp>
      <p:graphicFrame>
        <p:nvGraphicFramePr>
          <p:cNvPr id="5" name="Table 4"/>
          <p:cNvGraphicFramePr>
            <a:graphicFrameLocks noGrp="1"/>
          </p:cNvGraphicFramePr>
          <p:nvPr/>
        </p:nvGraphicFramePr>
        <p:xfrm>
          <a:off x="828040" y="2015066"/>
          <a:ext cx="10151532" cy="4067951"/>
        </p:xfrm>
        <a:graphic>
          <a:graphicData uri="http://schemas.openxmlformats.org/drawingml/2006/table">
            <a:tbl>
              <a:tblPr firstRow="1" bandRow="1">
                <a:tableStyleId>{5C22544A-7EE6-4342-B048-85BDC9FD1C3A}</a:tableStyleId>
              </a:tblPr>
              <a:tblGrid>
                <a:gridCol w="3383844">
                  <a:extLst>
                    <a:ext uri="{9D8B030D-6E8A-4147-A177-3AD203B41FA5}">
                      <a16:colId xmlns:a16="http://schemas.microsoft.com/office/drawing/2014/main" val="20000"/>
                    </a:ext>
                  </a:extLst>
                </a:gridCol>
                <a:gridCol w="3383844">
                  <a:extLst>
                    <a:ext uri="{9D8B030D-6E8A-4147-A177-3AD203B41FA5}">
                      <a16:colId xmlns:a16="http://schemas.microsoft.com/office/drawing/2014/main" val="20001"/>
                    </a:ext>
                  </a:extLst>
                </a:gridCol>
                <a:gridCol w="3383844">
                  <a:extLst>
                    <a:ext uri="{9D8B030D-6E8A-4147-A177-3AD203B41FA5}">
                      <a16:colId xmlns:a16="http://schemas.microsoft.com/office/drawing/2014/main" val="20002"/>
                    </a:ext>
                  </a:extLst>
                </a:gridCol>
              </a:tblGrid>
              <a:tr h="1324751">
                <a:tc>
                  <a:txBody>
                    <a:bodyPr/>
                    <a:lstStyle/>
                    <a:p>
                      <a:endParaRPr lang="en-US" sz="2800" dirty="0"/>
                    </a:p>
                  </a:txBody>
                  <a:tcPr/>
                </a:tc>
                <a:tc>
                  <a:txBody>
                    <a:bodyPr/>
                    <a:lstStyle/>
                    <a:p>
                      <a:r>
                        <a:rPr lang="en-US" sz="2800" dirty="0"/>
                        <a:t>Self</a:t>
                      </a:r>
                      <a:r>
                        <a:rPr lang="en-US" sz="2800" baseline="0" dirty="0"/>
                        <a:t> - attributions</a:t>
                      </a:r>
                      <a:endParaRPr lang="en-US" sz="2800" dirty="0"/>
                    </a:p>
                  </a:txBody>
                  <a:tcPr/>
                </a:tc>
                <a:tc>
                  <a:txBody>
                    <a:bodyPr/>
                    <a:lstStyle/>
                    <a:p>
                      <a:r>
                        <a:rPr lang="en-US" sz="2800" dirty="0"/>
                        <a:t>Other - attributions</a:t>
                      </a:r>
                    </a:p>
                  </a:txBody>
                  <a:tcPr/>
                </a:tc>
                <a:extLst>
                  <a:ext uri="{0D108BD9-81ED-4DB2-BD59-A6C34878D82A}">
                    <a16:rowId xmlns:a16="http://schemas.microsoft.com/office/drawing/2014/main" val="10000"/>
                  </a:ext>
                </a:extLst>
              </a:tr>
              <a:tr h="1324751">
                <a:tc>
                  <a:txBody>
                    <a:bodyPr/>
                    <a:lstStyle/>
                    <a:p>
                      <a:r>
                        <a:rPr lang="en-US" sz="2800" dirty="0"/>
                        <a:t>Positive Behavior</a:t>
                      </a:r>
                    </a:p>
                  </a:txBody>
                  <a:tcPr/>
                </a:tc>
                <a:tc>
                  <a:txBody>
                    <a:bodyPr/>
                    <a:lstStyle/>
                    <a:p>
                      <a:r>
                        <a:rPr lang="en-US" sz="2800" dirty="0"/>
                        <a:t>Internal (dispositional</a:t>
                      </a:r>
                      <a:r>
                        <a:rPr lang="en-US" sz="2800" baseline="0" dirty="0"/>
                        <a:t>) attribution</a:t>
                      </a:r>
                      <a:endParaRPr lang="en-US" sz="28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800" dirty="0"/>
                        <a:t>Internal (dispositional</a:t>
                      </a:r>
                      <a:r>
                        <a:rPr lang="en-US" sz="2800" baseline="0" dirty="0"/>
                        <a:t>) attribution</a:t>
                      </a:r>
                      <a:endParaRPr lang="en-US" sz="2800" dirty="0"/>
                    </a:p>
                  </a:txBody>
                  <a:tcPr/>
                </a:tc>
                <a:extLst>
                  <a:ext uri="{0D108BD9-81ED-4DB2-BD59-A6C34878D82A}">
                    <a16:rowId xmlns:a16="http://schemas.microsoft.com/office/drawing/2014/main" val="10001"/>
                  </a:ext>
                </a:extLst>
              </a:tr>
              <a:tr h="1324751">
                <a:tc>
                  <a:txBody>
                    <a:bodyPr/>
                    <a:lstStyle/>
                    <a:p>
                      <a:r>
                        <a:rPr lang="en-US" sz="2800" dirty="0"/>
                        <a:t>Negative Behavior</a:t>
                      </a:r>
                    </a:p>
                  </a:txBody>
                  <a:tcPr/>
                </a:tc>
                <a:tc>
                  <a:txBody>
                    <a:bodyPr/>
                    <a:lstStyle/>
                    <a:p>
                      <a:endParaRPr lang="en-US" sz="28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800" dirty="0"/>
                        <a:t>Internal (dispositional</a:t>
                      </a:r>
                      <a:r>
                        <a:rPr lang="en-US" sz="2800" baseline="0" dirty="0"/>
                        <a:t>) attribution</a:t>
                      </a:r>
                      <a:endParaRPr lang="en-US" sz="2800" dirty="0"/>
                    </a:p>
                  </a:txBody>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5295045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Fundamental Attribution error VS. </a:t>
            </a:r>
            <a:br>
              <a:rPr lang="en-US" dirty="0"/>
            </a:br>
            <a:r>
              <a:rPr lang="en-US" dirty="0"/>
              <a:t>Self-serving attribution bias</a:t>
            </a:r>
          </a:p>
        </p:txBody>
      </p:sp>
      <p:sp>
        <p:nvSpPr>
          <p:cNvPr id="3" name="Text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12A6CD65-B223-9C41-8CEC-A55C726DCCB3}" type="slidenum">
              <a:rPr kumimoji="0" lang="en-US" sz="1100" b="0" i="0" u="none" strike="noStrike" kern="1200" cap="none" spc="0" normalizeH="0" baseline="0" noProof="0" smtClean="0">
                <a:ln>
                  <a:noFill/>
                </a:ln>
                <a:solidFill>
                  <a:srgbClr val="064B64"/>
                </a:solidFill>
                <a:effectLst/>
                <a:uLnTx/>
                <a:uFillTx/>
                <a:latin typeface="Franklin Gothic Medium"/>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14</a:t>
            </a:fld>
            <a:endParaRPr kumimoji="0" lang="en-US" sz="1100" b="0" i="0" u="none" strike="noStrike" kern="1200" cap="none" spc="0" normalizeH="0" baseline="0" noProof="0" dirty="0">
              <a:ln>
                <a:noFill/>
              </a:ln>
              <a:solidFill>
                <a:srgbClr val="064B64"/>
              </a:solidFill>
              <a:effectLst/>
              <a:uLnTx/>
              <a:uFillTx/>
              <a:latin typeface="Franklin Gothic Medium"/>
              <a:ea typeface="+mn-ea"/>
              <a:cs typeface="+mn-cs"/>
            </a:endParaRPr>
          </a:p>
        </p:txBody>
      </p:sp>
      <p:graphicFrame>
        <p:nvGraphicFramePr>
          <p:cNvPr id="5" name="Table 4"/>
          <p:cNvGraphicFramePr>
            <a:graphicFrameLocks noGrp="1"/>
          </p:cNvGraphicFramePr>
          <p:nvPr/>
        </p:nvGraphicFramePr>
        <p:xfrm>
          <a:off x="828040" y="2015066"/>
          <a:ext cx="10151532" cy="4067951"/>
        </p:xfrm>
        <a:graphic>
          <a:graphicData uri="http://schemas.openxmlformats.org/drawingml/2006/table">
            <a:tbl>
              <a:tblPr firstRow="1" bandRow="1">
                <a:tableStyleId>{5C22544A-7EE6-4342-B048-85BDC9FD1C3A}</a:tableStyleId>
              </a:tblPr>
              <a:tblGrid>
                <a:gridCol w="3383844">
                  <a:extLst>
                    <a:ext uri="{9D8B030D-6E8A-4147-A177-3AD203B41FA5}">
                      <a16:colId xmlns:a16="http://schemas.microsoft.com/office/drawing/2014/main" val="20000"/>
                    </a:ext>
                  </a:extLst>
                </a:gridCol>
                <a:gridCol w="3383844">
                  <a:extLst>
                    <a:ext uri="{9D8B030D-6E8A-4147-A177-3AD203B41FA5}">
                      <a16:colId xmlns:a16="http://schemas.microsoft.com/office/drawing/2014/main" val="20001"/>
                    </a:ext>
                  </a:extLst>
                </a:gridCol>
                <a:gridCol w="3383844">
                  <a:extLst>
                    <a:ext uri="{9D8B030D-6E8A-4147-A177-3AD203B41FA5}">
                      <a16:colId xmlns:a16="http://schemas.microsoft.com/office/drawing/2014/main" val="20002"/>
                    </a:ext>
                  </a:extLst>
                </a:gridCol>
              </a:tblGrid>
              <a:tr h="1324751">
                <a:tc>
                  <a:txBody>
                    <a:bodyPr/>
                    <a:lstStyle/>
                    <a:p>
                      <a:endParaRPr lang="en-US" sz="2800" dirty="0"/>
                    </a:p>
                  </a:txBody>
                  <a:tcPr/>
                </a:tc>
                <a:tc>
                  <a:txBody>
                    <a:bodyPr/>
                    <a:lstStyle/>
                    <a:p>
                      <a:r>
                        <a:rPr lang="en-US" sz="2800" dirty="0"/>
                        <a:t>Self</a:t>
                      </a:r>
                      <a:r>
                        <a:rPr lang="en-US" sz="2800" baseline="0" dirty="0"/>
                        <a:t> - attributions</a:t>
                      </a:r>
                      <a:endParaRPr lang="en-US" sz="2800" dirty="0"/>
                    </a:p>
                  </a:txBody>
                  <a:tcPr/>
                </a:tc>
                <a:tc>
                  <a:txBody>
                    <a:bodyPr/>
                    <a:lstStyle/>
                    <a:p>
                      <a:r>
                        <a:rPr lang="en-US" sz="2800" dirty="0"/>
                        <a:t>Other - attributions</a:t>
                      </a:r>
                    </a:p>
                  </a:txBody>
                  <a:tcPr/>
                </a:tc>
                <a:extLst>
                  <a:ext uri="{0D108BD9-81ED-4DB2-BD59-A6C34878D82A}">
                    <a16:rowId xmlns:a16="http://schemas.microsoft.com/office/drawing/2014/main" val="10000"/>
                  </a:ext>
                </a:extLst>
              </a:tr>
              <a:tr h="1324751">
                <a:tc>
                  <a:txBody>
                    <a:bodyPr/>
                    <a:lstStyle/>
                    <a:p>
                      <a:r>
                        <a:rPr lang="en-US" sz="2800" dirty="0"/>
                        <a:t>Positive Behavior</a:t>
                      </a:r>
                    </a:p>
                  </a:txBody>
                  <a:tcPr/>
                </a:tc>
                <a:tc>
                  <a:txBody>
                    <a:bodyPr/>
                    <a:lstStyle/>
                    <a:p>
                      <a:r>
                        <a:rPr lang="en-US" sz="2800" dirty="0"/>
                        <a:t>Internal (dispositional</a:t>
                      </a:r>
                      <a:r>
                        <a:rPr lang="en-US" sz="2800" baseline="0" dirty="0"/>
                        <a:t>) attribution</a:t>
                      </a:r>
                      <a:endParaRPr lang="en-US" sz="28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800" dirty="0"/>
                        <a:t>Internal (dispositional</a:t>
                      </a:r>
                      <a:r>
                        <a:rPr lang="en-US" sz="2800" baseline="0" dirty="0"/>
                        <a:t>) attribution</a:t>
                      </a:r>
                      <a:endParaRPr lang="en-US" sz="2800" dirty="0"/>
                    </a:p>
                  </a:txBody>
                  <a:tcPr/>
                </a:tc>
                <a:extLst>
                  <a:ext uri="{0D108BD9-81ED-4DB2-BD59-A6C34878D82A}">
                    <a16:rowId xmlns:a16="http://schemas.microsoft.com/office/drawing/2014/main" val="10001"/>
                  </a:ext>
                </a:extLst>
              </a:tr>
              <a:tr h="1324751">
                <a:tc>
                  <a:txBody>
                    <a:bodyPr/>
                    <a:lstStyle/>
                    <a:p>
                      <a:r>
                        <a:rPr lang="en-US" sz="2800" dirty="0"/>
                        <a:t>Negative Behavior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800" dirty="0"/>
                        <a:t>External (dispositional</a:t>
                      </a:r>
                      <a:r>
                        <a:rPr lang="en-US" sz="2800" baseline="0" dirty="0"/>
                        <a:t>) attribution</a:t>
                      </a:r>
                      <a:endParaRPr lang="en-US" sz="28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800" dirty="0"/>
                        <a:t>Internal (dispositional</a:t>
                      </a:r>
                      <a:r>
                        <a:rPr lang="en-US" sz="2800" baseline="0" dirty="0"/>
                        <a:t>) attribution</a:t>
                      </a:r>
                      <a:endParaRPr lang="en-US" sz="2800" dirty="0"/>
                    </a:p>
                  </a:txBody>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653556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Fundamental Attribution error VS. </a:t>
            </a:r>
            <a:br>
              <a:rPr lang="en-US" dirty="0"/>
            </a:br>
            <a:r>
              <a:rPr lang="en-US" dirty="0"/>
              <a:t>Self-serving attribution bias</a:t>
            </a:r>
          </a:p>
        </p:txBody>
      </p:sp>
      <p:sp>
        <p:nvSpPr>
          <p:cNvPr id="3" name="Text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12A6CD65-B223-9C41-8CEC-A55C726DCCB3}" type="slidenum">
              <a:rPr kumimoji="0" lang="en-US" sz="1100" b="0" i="0" u="none" strike="noStrike" kern="1200" cap="none" spc="0" normalizeH="0" baseline="0" noProof="0" smtClean="0">
                <a:ln>
                  <a:noFill/>
                </a:ln>
                <a:solidFill>
                  <a:srgbClr val="064B64"/>
                </a:solidFill>
                <a:effectLst/>
                <a:uLnTx/>
                <a:uFillTx/>
                <a:latin typeface="Franklin Gothic Medium"/>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15</a:t>
            </a:fld>
            <a:endParaRPr kumimoji="0" lang="en-US" sz="1100" b="0" i="0" u="none" strike="noStrike" kern="1200" cap="none" spc="0" normalizeH="0" baseline="0" noProof="0" dirty="0">
              <a:ln>
                <a:noFill/>
              </a:ln>
              <a:solidFill>
                <a:srgbClr val="064B64"/>
              </a:solidFill>
              <a:effectLst/>
              <a:uLnTx/>
              <a:uFillTx/>
              <a:latin typeface="Franklin Gothic Medium"/>
              <a:ea typeface="+mn-ea"/>
              <a:cs typeface="+mn-cs"/>
            </a:endParaRPr>
          </a:p>
        </p:txBody>
      </p:sp>
      <p:graphicFrame>
        <p:nvGraphicFramePr>
          <p:cNvPr id="5" name="Table 4"/>
          <p:cNvGraphicFramePr>
            <a:graphicFrameLocks noGrp="1"/>
          </p:cNvGraphicFramePr>
          <p:nvPr/>
        </p:nvGraphicFramePr>
        <p:xfrm>
          <a:off x="828040" y="2015066"/>
          <a:ext cx="6767688" cy="4067951"/>
        </p:xfrm>
        <a:graphic>
          <a:graphicData uri="http://schemas.openxmlformats.org/drawingml/2006/table">
            <a:tbl>
              <a:tblPr firstRow="1" bandRow="1">
                <a:tableStyleId>{5C22544A-7EE6-4342-B048-85BDC9FD1C3A}</a:tableStyleId>
              </a:tblPr>
              <a:tblGrid>
                <a:gridCol w="3383844">
                  <a:extLst>
                    <a:ext uri="{9D8B030D-6E8A-4147-A177-3AD203B41FA5}">
                      <a16:colId xmlns:a16="http://schemas.microsoft.com/office/drawing/2014/main" val="20000"/>
                    </a:ext>
                  </a:extLst>
                </a:gridCol>
                <a:gridCol w="3383844">
                  <a:extLst>
                    <a:ext uri="{9D8B030D-6E8A-4147-A177-3AD203B41FA5}">
                      <a16:colId xmlns:a16="http://schemas.microsoft.com/office/drawing/2014/main" val="20001"/>
                    </a:ext>
                  </a:extLst>
                </a:gridCol>
              </a:tblGrid>
              <a:tr h="1324751">
                <a:tc>
                  <a:txBody>
                    <a:bodyPr/>
                    <a:lstStyle/>
                    <a:p>
                      <a:endParaRPr lang="en-US" sz="2800" dirty="0"/>
                    </a:p>
                  </a:txBody>
                  <a:tcPr/>
                </a:tc>
                <a:tc>
                  <a:txBody>
                    <a:bodyPr/>
                    <a:lstStyle/>
                    <a:p>
                      <a:r>
                        <a:rPr lang="en-US" sz="2800" dirty="0"/>
                        <a:t>Self</a:t>
                      </a:r>
                      <a:r>
                        <a:rPr lang="en-US" sz="2800" baseline="0" dirty="0"/>
                        <a:t> - attributions</a:t>
                      </a:r>
                      <a:endParaRPr lang="en-US" sz="2800" dirty="0"/>
                    </a:p>
                  </a:txBody>
                  <a:tcPr/>
                </a:tc>
                <a:extLst>
                  <a:ext uri="{0D108BD9-81ED-4DB2-BD59-A6C34878D82A}">
                    <a16:rowId xmlns:a16="http://schemas.microsoft.com/office/drawing/2014/main" val="10000"/>
                  </a:ext>
                </a:extLst>
              </a:tr>
              <a:tr h="1324751">
                <a:tc>
                  <a:txBody>
                    <a:bodyPr/>
                    <a:lstStyle/>
                    <a:p>
                      <a:r>
                        <a:rPr lang="en-US" sz="2800" dirty="0"/>
                        <a:t>Positive Behavior</a:t>
                      </a:r>
                    </a:p>
                  </a:txBody>
                  <a:tcPr/>
                </a:tc>
                <a:tc>
                  <a:txBody>
                    <a:bodyPr/>
                    <a:lstStyle/>
                    <a:p>
                      <a:r>
                        <a:rPr lang="en-US" sz="2800" dirty="0"/>
                        <a:t>Internal (dispositional</a:t>
                      </a:r>
                      <a:r>
                        <a:rPr lang="en-US" sz="2800" baseline="0" dirty="0"/>
                        <a:t>) attribution</a:t>
                      </a:r>
                      <a:endParaRPr lang="en-US" sz="2800" dirty="0"/>
                    </a:p>
                  </a:txBody>
                  <a:tcPr/>
                </a:tc>
                <a:extLst>
                  <a:ext uri="{0D108BD9-81ED-4DB2-BD59-A6C34878D82A}">
                    <a16:rowId xmlns:a16="http://schemas.microsoft.com/office/drawing/2014/main" val="10001"/>
                  </a:ext>
                </a:extLst>
              </a:tr>
              <a:tr h="1324751">
                <a:tc>
                  <a:txBody>
                    <a:bodyPr/>
                    <a:lstStyle/>
                    <a:p>
                      <a:r>
                        <a:rPr lang="en-US" sz="2800" dirty="0"/>
                        <a:t>Negative Behavior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800" dirty="0"/>
                        <a:t>External (dispositional</a:t>
                      </a:r>
                      <a:r>
                        <a:rPr lang="en-US" sz="2800" baseline="0" dirty="0"/>
                        <a:t>) attribution</a:t>
                      </a:r>
                      <a:endParaRPr lang="en-US" sz="2800" dirty="0"/>
                    </a:p>
                  </a:txBody>
                  <a:tcPr/>
                </a:tc>
                <a:extLst>
                  <a:ext uri="{0D108BD9-81ED-4DB2-BD59-A6C34878D82A}">
                    <a16:rowId xmlns:a16="http://schemas.microsoft.com/office/drawing/2014/main" val="10002"/>
                  </a:ext>
                </a:extLst>
              </a:tr>
            </a:tbl>
          </a:graphicData>
        </a:graphic>
      </p:graphicFrame>
      <p:sp>
        <p:nvSpPr>
          <p:cNvPr id="6" name="Oval 5"/>
          <p:cNvSpPr/>
          <p:nvPr/>
        </p:nvSpPr>
        <p:spPr>
          <a:xfrm>
            <a:off x="3730752" y="3119628"/>
            <a:ext cx="2938272" cy="3121152"/>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Franklin Gothic Medium"/>
              <a:ea typeface="+mn-ea"/>
              <a:cs typeface="+mn-cs"/>
            </a:endParaRPr>
          </a:p>
        </p:txBody>
      </p:sp>
      <p:cxnSp>
        <p:nvCxnSpPr>
          <p:cNvPr id="8" name="Straight Arrow Connector 7"/>
          <p:cNvCxnSpPr/>
          <p:nvPr/>
        </p:nvCxnSpPr>
        <p:spPr>
          <a:xfrm flipH="1">
            <a:off x="6669024" y="4242816"/>
            <a:ext cx="2511552" cy="5242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9180576" y="3895342"/>
            <a:ext cx="2279904" cy="230832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0000"/>
                </a:solidFill>
                <a:effectLst/>
                <a:uLnTx/>
                <a:uFillTx/>
                <a:latin typeface="Franklin Gothic Medium"/>
                <a:ea typeface="+mn-ea"/>
                <a:cs typeface="+mn-cs"/>
              </a:rPr>
              <a:t>Self-Serving Attribution Bias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Franklin Gothic Medium"/>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Franklin Gothic Medium"/>
                <a:ea typeface="+mn-ea"/>
                <a:cs typeface="+mn-cs"/>
              </a:rPr>
              <a:t>Self-attributions give ourselves the “best of both worlds”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Franklin Gothic Medium"/>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Franklin Gothic Medium"/>
              <a:ea typeface="+mn-ea"/>
              <a:cs typeface="+mn-cs"/>
            </a:endParaRPr>
          </a:p>
        </p:txBody>
      </p:sp>
    </p:spTree>
    <p:extLst>
      <p:ext uri="{BB962C8B-B14F-4D97-AF65-F5344CB8AC3E}">
        <p14:creationId xmlns:p14="http://schemas.microsoft.com/office/powerpoint/2010/main" val="28076275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Fundamental Attribution error VS. </a:t>
            </a:r>
            <a:br>
              <a:rPr lang="en-US" dirty="0"/>
            </a:br>
            <a:r>
              <a:rPr lang="en-US" dirty="0"/>
              <a:t>Self-serving attribution bias</a:t>
            </a:r>
          </a:p>
        </p:txBody>
      </p:sp>
      <p:sp>
        <p:nvSpPr>
          <p:cNvPr id="3" name="Text Placeholder 2"/>
          <p:cNvSpPr>
            <a:spLocks noGrp="1"/>
          </p:cNvSpPr>
          <p:nvPr>
            <p:ph type="body" idx="1"/>
          </p:nvPr>
        </p:nvSpPr>
        <p:spPr/>
        <p:txBody>
          <a:bodyPr/>
          <a:lstStyle/>
          <a:p>
            <a:pPr marL="45720" indent="0">
              <a:buNone/>
            </a:pPr>
            <a:endParaRPr lang="en-US" dirty="0"/>
          </a:p>
        </p:txBody>
      </p:sp>
      <p:sp>
        <p:nvSpPr>
          <p:cNvPr id="4" name="Slide Number Placeholder 3"/>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12A6CD65-B223-9C41-8CEC-A55C726DCCB3}" type="slidenum">
              <a:rPr kumimoji="0" lang="en-US" sz="1100" b="0" i="0" u="none" strike="noStrike" kern="1200" cap="none" spc="0" normalizeH="0" baseline="0" noProof="0" smtClean="0">
                <a:ln>
                  <a:noFill/>
                </a:ln>
                <a:solidFill>
                  <a:srgbClr val="064B64"/>
                </a:solidFill>
                <a:effectLst/>
                <a:uLnTx/>
                <a:uFillTx/>
                <a:latin typeface="Franklin Gothic Medium"/>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16</a:t>
            </a:fld>
            <a:endParaRPr kumimoji="0" lang="en-US" sz="1100" b="0" i="0" u="none" strike="noStrike" kern="1200" cap="none" spc="0" normalizeH="0" baseline="0" noProof="0" dirty="0">
              <a:ln>
                <a:noFill/>
              </a:ln>
              <a:solidFill>
                <a:srgbClr val="064B64"/>
              </a:solidFill>
              <a:effectLst/>
              <a:uLnTx/>
              <a:uFillTx/>
              <a:latin typeface="Franklin Gothic Medium"/>
              <a:ea typeface="+mn-ea"/>
              <a:cs typeface="+mn-cs"/>
            </a:endParaRPr>
          </a:p>
        </p:txBody>
      </p:sp>
      <p:graphicFrame>
        <p:nvGraphicFramePr>
          <p:cNvPr id="5" name="Table 4"/>
          <p:cNvGraphicFramePr>
            <a:graphicFrameLocks noGrp="1"/>
          </p:cNvGraphicFramePr>
          <p:nvPr/>
        </p:nvGraphicFramePr>
        <p:xfrm>
          <a:off x="4600529" y="1719071"/>
          <a:ext cx="6767688" cy="4067951"/>
        </p:xfrm>
        <a:graphic>
          <a:graphicData uri="http://schemas.openxmlformats.org/drawingml/2006/table">
            <a:tbl>
              <a:tblPr firstRow="1" bandRow="1">
                <a:tableStyleId>{5C22544A-7EE6-4342-B048-85BDC9FD1C3A}</a:tableStyleId>
              </a:tblPr>
              <a:tblGrid>
                <a:gridCol w="3383844">
                  <a:extLst>
                    <a:ext uri="{9D8B030D-6E8A-4147-A177-3AD203B41FA5}">
                      <a16:colId xmlns:a16="http://schemas.microsoft.com/office/drawing/2014/main" val="20000"/>
                    </a:ext>
                  </a:extLst>
                </a:gridCol>
                <a:gridCol w="3383844">
                  <a:extLst>
                    <a:ext uri="{9D8B030D-6E8A-4147-A177-3AD203B41FA5}">
                      <a16:colId xmlns:a16="http://schemas.microsoft.com/office/drawing/2014/main" val="20001"/>
                    </a:ext>
                  </a:extLst>
                </a:gridCol>
              </a:tblGrid>
              <a:tr h="1324751">
                <a:tc>
                  <a:txBody>
                    <a:bodyPr/>
                    <a:lstStyle/>
                    <a:p>
                      <a:endParaRPr lang="en-US" sz="2800" dirty="0">
                        <a:solidFill>
                          <a:srgbClr val="00B050"/>
                        </a:solidFill>
                      </a:endParaRPr>
                    </a:p>
                  </a:txBody>
                  <a:tcPr/>
                </a:tc>
                <a:tc>
                  <a:txBody>
                    <a:bodyPr/>
                    <a:lstStyle/>
                    <a:p>
                      <a:r>
                        <a:rPr lang="en-US" sz="2800" dirty="0">
                          <a:solidFill>
                            <a:srgbClr val="00B050"/>
                          </a:solidFill>
                        </a:rPr>
                        <a:t>Other - attributions</a:t>
                      </a:r>
                    </a:p>
                  </a:txBody>
                  <a:tcPr/>
                </a:tc>
                <a:extLst>
                  <a:ext uri="{0D108BD9-81ED-4DB2-BD59-A6C34878D82A}">
                    <a16:rowId xmlns:a16="http://schemas.microsoft.com/office/drawing/2014/main" val="10000"/>
                  </a:ext>
                </a:extLst>
              </a:tr>
              <a:tr h="132475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800" dirty="0"/>
                        <a:t>Positive Behavior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800" dirty="0"/>
                        <a:t>Internal (dispositional</a:t>
                      </a:r>
                      <a:r>
                        <a:rPr lang="en-US" sz="2800" baseline="0" dirty="0"/>
                        <a:t>) attribution</a:t>
                      </a:r>
                      <a:endParaRPr lang="en-US" sz="2800" dirty="0"/>
                    </a:p>
                  </a:txBody>
                  <a:tcPr/>
                </a:tc>
                <a:extLst>
                  <a:ext uri="{0D108BD9-81ED-4DB2-BD59-A6C34878D82A}">
                    <a16:rowId xmlns:a16="http://schemas.microsoft.com/office/drawing/2014/main" val="10001"/>
                  </a:ext>
                </a:extLst>
              </a:tr>
              <a:tr h="1324751">
                <a:tc>
                  <a:txBody>
                    <a:bodyPr/>
                    <a:lstStyle/>
                    <a:p>
                      <a:r>
                        <a:rPr lang="en-US" sz="2800" dirty="0"/>
                        <a:t>Negative Behavior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800" dirty="0"/>
                        <a:t>Internal (dispositional</a:t>
                      </a:r>
                      <a:r>
                        <a:rPr lang="en-US" sz="2800" baseline="0" dirty="0"/>
                        <a:t>) attribution</a:t>
                      </a:r>
                      <a:endParaRPr lang="en-US" sz="2800" dirty="0"/>
                    </a:p>
                  </a:txBody>
                  <a:tcPr/>
                </a:tc>
                <a:extLst>
                  <a:ext uri="{0D108BD9-81ED-4DB2-BD59-A6C34878D82A}">
                    <a16:rowId xmlns:a16="http://schemas.microsoft.com/office/drawing/2014/main" val="10002"/>
                  </a:ext>
                </a:extLst>
              </a:tr>
            </a:tbl>
          </a:graphicData>
        </a:graphic>
      </p:graphicFrame>
      <p:sp>
        <p:nvSpPr>
          <p:cNvPr id="7" name="Oval 6"/>
          <p:cNvSpPr/>
          <p:nvPr/>
        </p:nvSpPr>
        <p:spPr>
          <a:xfrm>
            <a:off x="7489153" y="2835599"/>
            <a:ext cx="2938272" cy="3121152"/>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Franklin Gothic Medium"/>
              <a:ea typeface="+mn-ea"/>
              <a:cs typeface="+mn-cs"/>
            </a:endParaRPr>
          </a:p>
        </p:txBody>
      </p:sp>
      <p:cxnSp>
        <p:nvCxnSpPr>
          <p:cNvPr id="8" name="Straight Arrow Connector 7"/>
          <p:cNvCxnSpPr/>
          <p:nvPr/>
        </p:nvCxnSpPr>
        <p:spPr>
          <a:xfrm flipV="1">
            <a:off x="2923289" y="4396175"/>
            <a:ext cx="4565864" cy="239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773197" y="3478698"/>
            <a:ext cx="2279904" cy="286232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0000"/>
                </a:solidFill>
                <a:effectLst/>
                <a:uLnTx/>
                <a:uFillTx/>
                <a:latin typeface="Franklin Gothic Medium"/>
                <a:ea typeface="+mn-ea"/>
                <a:cs typeface="+mn-cs"/>
              </a:rPr>
              <a:t>Fundamental Attribution Error</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Franklin Gothic Medium"/>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Franklin Gothic Medium"/>
                <a:ea typeface="+mn-ea"/>
                <a:cs typeface="+mn-cs"/>
              </a:rPr>
              <a:t>We make internal attributions indiscriminately and these are often wrong</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Franklin Gothic Medium"/>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Franklin Gothic Medium"/>
              <a:ea typeface="+mn-ea"/>
              <a:cs typeface="+mn-cs"/>
            </a:endParaRPr>
          </a:p>
        </p:txBody>
      </p:sp>
    </p:spTree>
    <p:extLst>
      <p:ext uri="{BB962C8B-B14F-4D97-AF65-F5344CB8AC3E}">
        <p14:creationId xmlns:p14="http://schemas.microsoft.com/office/powerpoint/2010/main" val="35643119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Fundamental Attribution error VS. </a:t>
            </a:r>
            <a:br>
              <a:rPr lang="en-US" dirty="0"/>
            </a:br>
            <a:r>
              <a:rPr lang="en-US" dirty="0"/>
              <a:t>Self-serving attribution bias</a:t>
            </a:r>
          </a:p>
        </p:txBody>
      </p:sp>
      <p:sp>
        <p:nvSpPr>
          <p:cNvPr id="3" name="Text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12A6CD65-B223-9C41-8CEC-A55C726DCCB3}" type="slidenum">
              <a:rPr kumimoji="0" lang="en-US" sz="1100" b="0" i="0" u="none" strike="noStrike" kern="1200" cap="none" spc="0" normalizeH="0" baseline="0" noProof="0" smtClean="0">
                <a:ln>
                  <a:noFill/>
                </a:ln>
                <a:solidFill>
                  <a:srgbClr val="064B64"/>
                </a:solidFill>
                <a:effectLst/>
                <a:uLnTx/>
                <a:uFillTx/>
                <a:latin typeface="Franklin Gothic Medium"/>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17</a:t>
            </a:fld>
            <a:endParaRPr kumimoji="0" lang="en-US" sz="1100" b="0" i="0" u="none" strike="noStrike" kern="1200" cap="none" spc="0" normalizeH="0" baseline="0" noProof="0" dirty="0">
              <a:ln>
                <a:noFill/>
              </a:ln>
              <a:solidFill>
                <a:srgbClr val="064B64"/>
              </a:solidFill>
              <a:effectLst/>
              <a:uLnTx/>
              <a:uFillTx/>
              <a:latin typeface="Franklin Gothic Medium"/>
              <a:ea typeface="+mn-ea"/>
              <a:cs typeface="+mn-cs"/>
            </a:endParaRPr>
          </a:p>
        </p:txBody>
      </p:sp>
      <p:graphicFrame>
        <p:nvGraphicFramePr>
          <p:cNvPr id="5" name="Table 4"/>
          <p:cNvGraphicFramePr>
            <a:graphicFrameLocks noGrp="1"/>
          </p:cNvGraphicFramePr>
          <p:nvPr/>
        </p:nvGraphicFramePr>
        <p:xfrm>
          <a:off x="828040" y="2015067"/>
          <a:ext cx="7572249" cy="3688080"/>
        </p:xfrm>
        <a:graphic>
          <a:graphicData uri="http://schemas.openxmlformats.org/drawingml/2006/table">
            <a:tbl>
              <a:tblPr firstRow="1" bandRow="1">
                <a:tableStyleId>{5C22544A-7EE6-4342-B048-85BDC9FD1C3A}</a:tableStyleId>
              </a:tblPr>
              <a:tblGrid>
                <a:gridCol w="2524083">
                  <a:extLst>
                    <a:ext uri="{9D8B030D-6E8A-4147-A177-3AD203B41FA5}">
                      <a16:colId xmlns:a16="http://schemas.microsoft.com/office/drawing/2014/main" val="20000"/>
                    </a:ext>
                  </a:extLst>
                </a:gridCol>
                <a:gridCol w="2524083">
                  <a:extLst>
                    <a:ext uri="{9D8B030D-6E8A-4147-A177-3AD203B41FA5}">
                      <a16:colId xmlns:a16="http://schemas.microsoft.com/office/drawing/2014/main" val="20001"/>
                    </a:ext>
                  </a:extLst>
                </a:gridCol>
                <a:gridCol w="2524083">
                  <a:extLst>
                    <a:ext uri="{9D8B030D-6E8A-4147-A177-3AD203B41FA5}">
                      <a16:colId xmlns:a16="http://schemas.microsoft.com/office/drawing/2014/main" val="20002"/>
                    </a:ext>
                  </a:extLst>
                </a:gridCol>
              </a:tblGrid>
              <a:tr h="824534">
                <a:tc>
                  <a:txBody>
                    <a:bodyPr/>
                    <a:lstStyle/>
                    <a:p>
                      <a:endParaRPr lang="en-US" sz="2800" dirty="0"/>
                    </a:p>
                  </a:txBody>
                  <a:tcPr/>
                </a:tc>
                <a:tc>
                  <a:txBody>
                    <a:bodyPr/>
                    <a:lstStyle/>
                    <a:p>
                      <a:r>
                        <a:rPr lang="en-US" sz="2800" dirty="0"/>
                        <a:t>Self</a:t>
                      </a:r>
                      <a:r>
                        <a:rPr lang="en-US" sz="2800" baseline="0" dirty="0"/>
                        <a:t> - attributions</a:t>
                      </a:r>
                      <a:endParaRPr lang="en-US" sz="2800" dirty="0"/>
                    </a:p>
                  </a:txBody>
                  <a:tcPr/>
                </a:tc>
                <a:tc>
                  <a:txBody>
                    <a:bodyPr/>
                    <a:lstStyle/>
                    <a:p>
                      <a:r>
                        <a:rPr lang="en-US" sz="2800" dirty="0"/>
                        <a:t>Other - attributions</a:t>
                      </a:r>
                    </a:p>
                  </a:txBody>
                  <a:tcPr/>
                </a:tc>
                <a:extLst>
                  <a:ext uri="{0D108BD9-81ED-4DB2-BD59-A6C34878D82A}">
                    <a16:rowId xmlns:a16="http://schemas.microsoft.com/office/drawing/2014/main" val="10000"/>
                  </a:ext>
                </a:extLst>
              </a:tr>
              <a:tr h="1256343">
                <a:tc>
                  <a:txBody>
                    <a:bodyPr/>
                    <a:lstStyle/>
                    <a:p>
                      <a:r>
                        <a:rPr lang="en-US" sz="2800" dirty="0"/>
                        <a:t>Positive Behavior</a:t>
                      </a:r>
                    </a:p>
                  </a:txBody>
                  <a:tcPr/>
                </a:tc>
                <a:tc>
                  <a:txBody>
                    <a:bodyPr/>
                    <a:lstStyle/>
                    <a:p>
                      <a:r>
                        <a:rPr lang="en-US" sz="2800" dirty="0"/>
                        <a:t>Internal (dispositional</a:t>
                      </a:r>
                      <a:r>
                        <a:rPr lang="en-US" sz="2800" baseline="0" dirty="0"/>
                        <a:t>) attribution</a:t>
                      </a:r>
                      <a:endParaRPr lang="en-US" sz="28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800" dirty="0"/>
                        <a:t>Internal (dispositional</a:t>
                      </a:r>
                      <a:r>
                        <a:rPr lang="en-US" sz="2800" baseline="0" dirty="0"/>
                        <a:t>) attribution</a:t>
                      </a:r>
                      <a:endParaRPr lang="en-US" sz="2800" dirty="0"/>
                    </a:p>
                  </a:txBody>
                  <a:tcPr/>
                </a:tc>
                <a:extLst>
                  <a:ext uri="{0D108BD9-81ED-4DB2-BD59-A6C34878D82A}">
                    <a16:rowId xmlns:a16="http://schemas.microsoft.com/office/drawing/2014/main" val="10001"/>
                  </a:ext>
                </a:extLst>
              </a:tr>
              <a:tr h="1256343">
                <a:tc>
                  <a:txBody>
                    <a:bodyPr/>
                    <a:lstStyle/>
                    <a:p>
                      <a:r>
                        <a:rPr lang="en-US" sz="2800" dirty="0"/>
                        <a:t>Negative Behavior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800" dirty="0"/>
                        <a:t>External (dispositional</a:t>
                      </a:r>
                      <a:r>
                        <a:rPr lang="en-US" sz="2800" baseline="0" dirty="0"/>
                        <a:t>) attribution</a:t>
                      </a:r>
                      <a:endParaRPr lang="en-US" sz="28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800" dirty="0"/>
                        <a:t>Internal (dispositional</a:t>
                      </a:r>
                      <a:r>
                        <a:rPr lang="en-US" sz="2800" baseline="0" dirty="0"/>
                        <a:t>) attribution</a:t>
                      </a:r>
                      <a:endParaRPr lang="en-US" sz="2800" dirty="0"/>
                    </a:p>
                  </a:txBody>
                  <a:tcPr/>
                </a:tc>
                <a:extLst>
                  <a:ext uri="{0D108BD9-81ED-4DB2-BD59-A6C34878D82A}">
                    <a16:rowId xmlns:a16="http://schemas.microsoft.com/office/drawing/2014/main" val="10002"/>
                  </a:ext>
                </a:extLst>
              </a:tr>
            </a:tbl>
          </a:graphicData>
        </a:graphic>
      </p:graphicFrame>
      <p:sp>
        <p:nvSpPr>
          <p:cNvPr id="6" name="Oval 5"/>
          <p:cNvSpPr/>
          <p:nvPr/>
        </p:nvSpPr>
        <p:spPr>
          <a:xfrm>
            <a:off x="2713727" y="4167109"/>
            <a:ext cx="5815584" cy="1997964"/>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Franklin Gothic Medium"/>
              <a:ea typeface="+mn-ea"/>
              <a:cs typeface="+mn-cs"/>
            </a:endParaRPr>
          </a:p>
        </p:txBody>
      </p:sp>
      <p:cxnSp>
        <p:nvCxnSpPr>
          <p:cNvPr id="7" name="Straight Arrow Connector 6"/>
          <p:cNvCxnSpPr/>
          <p:nvPr/>
        </p:nvCxnSpPr>
        <p:spPr>
          <a:xfrm flipH="1">
            <a:off x="8080217" y="4015695"/>
            <a:ext cx="1229381" cy="61471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9088313" y="3263869"/>
            <a:ext cx="2279904" cy="230832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Franklin Gothic Medium"/>
                <a:ea typeface="+mn-ea"/>
                <a:cs typeface="+mn-cs"/>
              </a:rPr>
              <a:t>When considering both concepts together – more generous to ourselves than others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Franklin Gothic Medium"/>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Franklin Gothic Medium"/>
              <a:ea typeface="+mn-ea"/>
              <a:cs typeface="+mn-cs"/>
            </a:endParaRPr>
          </a:p>
        </p:txBody>
      </p:sp>
    </p:spTree>
    <p:extLst>
      <p:ext uri="{BB962C8B-B14F-4D97-AF65-F5344CB8AC3E}">
        <p14:creationId xmlns:p14="http://schemas.microsoft.com/office/powerpoint/2010/main" val="42921262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PChart">
            <a:extLst>
              <a:ext uri="{FF2B5EF4-FFF2-40B4-BE49-F238E27FC236}">
                <a16:creationId xmlns:a16="http://schemas.microsoft.com/office/drawing/2014/main" id="{FB090211-0C75-4109-819A-3E1D64D0A937}"/>
              </a:ext>
            </a:extLst>
          </p:cNvPr>
          <p:cNvSpPr/>
          <p:nvPr>
            <p:custDataLst>
              <p:tags r:id="rId2"/>
            </p:custDataLst>
          </p:nvPr>
        </p:nvSpPr>
        <p:spPr>
          <a:xfrm>
            <a:off x="6032500" y="2057400"/>
            <a:ext cx="6096000" cy="4406900"/>
          </a:xfrm>
          <a:prstGeom prst="rect">
            <a:avLst/>
          </a:prstGeom>
          <a:blipFill>
            <a:blip r:embed="rId7"/>
            <a:stretch>
              <a:fillRect/>
            </a:stretch>
          </a:blipFill>
          <a:ln w="19050" cap="flat" cmpd="sng" algn="ctr">
            <a:noFill/>
            <a:prstDash val="solid"/>
          </a:ln>
          <a:effectLst/>
          <a:extLst>
            <a:ext uri="{91240B29-F687-4F45-9708-019B960494DF}">
              <a14:hiddenLine xmlns:a14="http://schemas.microsoft.com/office/drawing/2010/main" w="1905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Franklin Gothic Medium"/>
              <a:ea typeface="+mn-ea"/>
              <a:cs typeface="+mn-cs"/>
            </a:endParaRPr>
          </a:p>
        </p:txBody>
      </p:sp>
      <p:sp>
        <p:nvSpPr>
          <p:cNvPr id="4" name="Slide Number Placeholder 3">
            <a:extLst>
              <a:ext uri="{FF2B5EF4-FFF2-40B4-BE49-F238E27FC236}">
                <a16:creationId xmlns:a16="http://schemas.microsoft.com/office/drawing/2014/main" id="{01F7C6A2-3967-4DCB-BBE4-B64C60606AD9}"/>
              </a:ext>
            </a:extLst>
          </p:cNvPr>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12A6CD65-B223-9C41-8CEC-A55C726DCCB3}" type="slidenum">
              <a:rPr kumimoji="0" lang="en-US" sz="1100" b="0" i="0" u="none" strike="noStrike" kern="1200" cap="none" spc="0" normalizeH="0" baseline="0" noProof="0" smtClean="0">
                <a:ln>
                  <a:noFill/>
                </a:ln>
                <a:solidFill>
                  <a:srgbClr val="064B64"/>
                </a:solidFill>
                <a:effectLst/>
                <a:uLnTx/>
                <a:uFillTx/>
                <a:latin typeface="Franklin Gothic Medium"/>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18</a:t>
            </a:fld>
            <a:endParaRPr kumimoji="0" lang="en-US" sz="1100" b="0" i="0" u="none" strike="noStrike" kern="1200" cap="none" spc="0" normalizeH="0" baseline="0" noProof="0" dirty="0">
              <a:ln>
                <a:noFill/>
              </a:ln>
              <a:solidFill>
                <a:srgbClr val="064B64"/>
              </a:solidFill>
              <a:effectLst/>
              <a:uLnTx/>
              <a:uFillTx/>
              <a:latin typeface="Franklin Gothic Medium"/>
              <a:ea typeface="+mn-ea"/>
              <a:cs typeface="+mn-cs"/>
            </a:endParaRPr>
          </a:p>
        </p:txBody>
      </p:sp>
      <p:sp>
        <p:nvSpPr>
          <p:cNvPr id="2" name="TPQuestion" title="Question Text">
            <a:extLst>
              <a:ext uri="{FF2B5EF4-FFF2-40B4-BE49-F238E27FC236}">
                <a16:creationId xmlns:a16="http://schemas.microsoft.com/office/drawing/2014/main" id="{B4BB13D9-01C6-48AF-B972-60643C7AA5C2}"/>
              </a:ext>
            </a:extLst>
          </p:cNvPr>
          <p:cNvSpPr>
            <a:spLocks noGrp="1"/>
          </p:cNvSpPr>
          <p:nvPr>
            <p:ph type="title" idx="4294967295"/>
          </p:nvPr>
        </p:nvSpPr>
        <p:spPr>
          <a:xfrm>
            <a:off x="285750" y="355600"/>
            <a:ext cx="11499850" cy="1701800"/>
          </a:xfrm>
        </p:spPr>
        <p:txBody>
          <a:bodyPr/>
          <a:lstStyle/>
          <a:p>
            <a:pPr marR="0" lvl="0">
              <a:lnSpc>
                <a:spcPct val="107000"/>
              </a:lnSpc>
              <a:spcBef>
                <a:spcPts val="0"/>
              </a:spcBef>
              <a:spcAft>
                <a:spcPts val="800"/>
              </a:spcAft>
            </a:pPr>
            <a:r>
              <a:rPr lang="en-US" sz="2200" dirty="0">
                <a:solidFill>
                  <a:srgbClr val="000000"/>
                </a:solidFill>
                <a:effectLst/>
                <a:ea typeface="Calibri" panose="020F0502020204030204" pitchFamily="34" charset="0"/>
                <a:cs typeface="Times New Roman" panose="02020603050405020304" pitchFamily="18" charset="0"/>
              </a:rPr>
              <a:t>According to Kelly’s theory of attribution, if Dominic observed someone exhibiting behavior ______ in _______, he would likely make an internal (dispositional) attribution for the actor’s behavior because the actor engages in this behavior in many different situations.</a:t>
            </a:r>
            <a:endParaRPr lang="en-US" sz="2200" dirty="0">
              <a:effectLst/>
              <a:ea typeface="Calibri" panose="020F0502020204030204" pitchFamily="34" charset="0"/>
              <a:cs typeface="Times New Roman" panose="02020603050405020304" pitchFamily="18" charset="0"/>
            </a:endParaRPr>
          </a:p>
        </p:txBody>
      </p:sp>
      <p:sp>
        <p:nvSpPr>
          <p:cNvPr id="3" name="TPAnswers" title="Answer Text">
            <a:extLst>
              <a:ext uri="{FF2B5EF4-FFF2-40B4-BE49-F238E27FC236}">
                <a16:creationId xmlns:a16="http://schemas.microsoft.com/office/drawing/2014/main" id="{9DC48E55-BB12-48E4-AA23-F3F1AA20FB8A}"/>
              </a:ext>
            </a:extLst>
          </p:cNvPr>
          <p:cNvSpPr>
            <a:spLocks noGrp="1"/>
          </p:cNvSpPr>
          <p:nvPr>
            <p:ph type="body" idx="4294967295"/>
            <p:custDataLst>
              <p:tags r:id="rId3"/>
            </p:custDataLst>
          </p:nvPr>
        </p:nvSpPr>
        <p:spPr>
          <a:xfrm>
            <a:off x="525298" y="2451100"/>
            <a:ext cx="5588000" cy="4406900"/>
          </a:xfrm>
        </p:spPr>
        <p:txBody>
          <a:bodyPr>
            <a:normAutofit/>
          </a:bodyPr>
          <a:lstStyle/>
          <a:p>
            <a:pPr marL="502920" indent="-457200">
              <a:buFont typeface="Wingdings 2" pitchFamily="18" charset="2"/>
              <a:buAutoNum type="alphaUcPeriod"/>
            </a:pPr>
            <a:r>
              <a:rPr lang="en-US" sz="2400" dirty="0"/>
              <a:t>High; Distinctiveness</a:t>
            </a:r>
          </a:p>
          <a:p>
            <a:pPr marL="502920" indent="-457200">
              <a:buFont typeface="Wingdings 2" pitchFamily="18" charset="2"/>
              <a:buAutoNum type="alphaUcPeriod"/>
            </a:pPr>
            <a:r>
              <a:rPr lang="en-US" sz="2400" dirty="0"/>
              <a:t>High; Consensus</a:t>
            </a:r>
          </a:p>
          <a:p>
            <a:pPr marL="502920" indent="-457200">
              <a:buFont typeface="Wingdings 2" pitchFamily="18" charset="2"/>
              <a:buAutoNum type="alphaUcPeriod"/>
            </a:pPr>
            <a:r>
              <a:rPr lang="en-US" sz="2400" dirty="0"/>
              <a:t>Low; Distinctiveness</a:t>
            </a:r>
          </a:p>
          <a:p>
            <a:pPr marL="502920" indent="-457200">
              <a:buFont typeface="Wingdings 2" pitchFamily="18" charset="2"/>
              <a:buAutoNum type="alphaUcPeriod"/>
            </a:pPr>
            <a:r>
              <a:rPr lang="en-US" sz="2400" dirty="0"/>
              <a:t>Low; Attentiveness</a:t>
            </a:r>
          </a:p>
        </p:txBody>
      </p:sp>
      <p:sp>
        <p:nvSpPr>
          <p:cNvPr id="5" name="TPPolling" title="Polling Shape">
            <a:extLst>
              <a:ext uri="{FF2B5EF4-FFF2-40B4-BE49-F238E27FC236}">
                <a16:creationId xmlns:a16="http://schemas.microsoft.com/office/drawing/2014/main" id="{2EBA29B9-AA99-4A01-9694-6D9C625A2F23}"/>
              </a:ext>
            </a:extLst>
          </p:cNvPr>
          <p:cNvSpPr/>
          <p:nvPr/>
        </p:nvSpPr>
        <p:spPr>
          <a:xfrm>
            <a:off x="0" y="0"/>
            <a:ext cx="12700" cy="12700"/>
          </a:xfrm>
          <a:prstGeom prst="rect">
            <a:avLst/>
          </a:prstGeom>
          <a:solidFill>
            <a:schemeClr val="accent1">
              <a:alpha val="10000"/>
            </a:schemeClr>
          </a:solidFill>
          <a:ln w="19050" cap="flat" cmpd="sng" algn="ctr">
            <a:noFill/>
            <a:prstDash val="solid"/>
          </a:ln>
          <a:effectLst/>
          <a:extLst>
            <a:ext uri="{91240B29-F687-4F45-9708-019B960494DF}">
              <a14:hiddenLine xmlns:a14="http://schemas.microsoft.com/office/drawing/2010/main" w="1905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Franklin Gothic Medium"/>
              <a:ea typeface="+mn-ea"/>
              <a:cs typeface="+mn-cs"/>
            </a:endParaRPr>
          </a:p>
        </p:txBody>
      </p:sp>
      <p:grpSp>
        <p:nvGrpSpPr>
          <p:cNvPr id="10" name="TPCountdown" title="Countdown Timer">
            <a:extLst>
              <a:ext uri="{FF2B5EF4-FFF2-40B4-BE49-F238E27FC236}">
                <a16:creationId xmlns:a16="http://schemas.microsoft.com/office/drawing/2014/main" id="{BBB818B2-2B52-4D1E-BD83-E7F7471EED84}"/>
              </a:ext>
            </a:extLst>
          </p:cNvPr>
          <p:cNvGrpSpPr>
            <a:grpSpLocks noChangeAspect="1"/>
          </p:cNvGrpSpPr>
          <p:nvPr>
            <p:custDataLst>
              <p:tags r:id="rId4"/>
            </p:custDataLst>
          </p:nvPr>
        </p:nvGrpSpPr>
        <p:grpSpPr>
          <a:xfrm>
            <a:off x="3951288" y="5567362"/>
            <a:ext cx="1270000" cy="635000"/>
            <a:chOff x="7683500" y="5842000"/>
            <a:chExt cx="1270000" cy="635000"/>
          </a:xfrm>
        </p:grpSpPr>
        <p:sp>
          <p:nvSpPr>
            <p:cNvPr id="7" name="CountdownShape">
              <a:extLst>
                <a:ext uri="{FF2B5EF4-FFF2-40B4-BE49-F238E27FC236}">
                  <a16:creationId xmlns:a16="http://schemas.microsoft.com/office/drawing/2014/main" id="{727B6CF3-F580-43CB-8466-DF4F7988F356}"/>
                </a:ext>
              </a:extLst>
            </p:cNvPr>
            <p:cNvSpPr/>
            <p:nvPr/>
          </p:nvSpPr>
          <p:spPr>
            <a:xfrm>
              <a:off x="7683500" y="5842000"/>
              <a:ext cx="1270000" cy="635000"/>
            </a:xfrm>
            <a:prstGeom prst="cube">
              <a:avLst/>
            </a:prstGeom>
            <a:solidFill>
              <a:srgbClr val="33333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Franklin Gothic Medium"/>
                <a:ea typeface="+mn-ea"/>
                <a:cs typeface="+mn-cs"/>
              </a:endParaRPr>
            </a:p>
          </p:txBody>
        </p:sp>
        <p:sp>
          <p:nvSpPr>
            <p:cNvPr id="8" name="CountdownText">
              <a:extLst>
                <a:ext uri="{FF2B5EF4-FFF2-40B4-BE49-F238E27FC236}">
                  <a16:creationId xmlns:a16="http://schemas.microsoft.com/office/drawing/2014/main" id="{C3751406-CF3D-4F3B-9075-8681A28492AF}"/>
                </a:ext>
              </a:extLst>
            </p:cNvPr>
            <p:cNvSpPr txBox="1"/>
            <p:nvPr/>
          </p:nvSpPr>
          <p:spPr>
            <a:xfrm>
              <a:off x="7785100" y="6045200"/>
              <a:ext cx="889000" cy="381000"/>
            </a:xfrm>
            <a:prstGeom prst="rect">
              <a:avLst/>
            </a:prstGeom>
            <a:blipFill>
              <a:blip r:embed="rId8"/>
              <a:stretch>
                <a:fillRect/>
              </a:stretch>
            </a:blipFill>
            <a:ln>
              <a:solidFill>
                <a:srgbClr val="000000"/>
              </a:solidFill>
            </a:ln>
          </p:spPr>
          <p:txBody>
            <a:bodyPr vert="horz" rtlCol="0" anchor="ctr" anchorCtr="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0" normalizeH="0" baseline="0" noProof="0">
                <a:ln>
                  <a:noFill/>
                </a:ln>
                <a:solidFill>
                  <a:srgbClr val="FF0000"/>
                </a:solidFill>
                <a:effectLst/>
                <a:uLnTx/>
                <a:uFillTx/>
                <a:latin typeface="Segoe UI" panose="020B0502040204020203" pitchFamily="34" charset="0"/>
                <a:ea typeface="+mn-ea"/>
                <a:cs typeface="+mn-cs"/>
              </a:endParaRPr>
            </a:p>
          </p:txBody>
        </p:sp>
        <p:cxnSp>
          <p:nvCxnSpPr>
            <p:cNvPr id="9" name="CountdownLine">
              <a:extLst>
                <a:ext uri="{FF2B5EF4-FFF2-40B4-BE49-F238E27FC236}">
                  <a16:creationId xmlns:a16="http://schemas.microsoft.com/office/drawing/2014/main" id="{C594CF2F-1CAE-4EDB-BEFF-682E69D71918}"/>
                </a:ext>
              </a:extLst>
            </p:cNvPr>
            <p:cNvCxnSpPr/>
            <p:nvPr/>
          </p:nvCxnSpPr>
          <p:spPr>
            <a:xfrm>
              <a:off x="8001000" y="5943600"/>
              <a:ext cx="508000" cy="0"/>
            </a:xfrm>
            <a:prstGeom prst="line">
              <a:avLst/>
            </a:prstGeom>
            <a:ln w="38100"/>
          </p:spPr>
          <p:style>
            <a:lnRef idx="1">
              <a:schemeClr val="accent1"/>
            </a:lnRef>
            <a:fillRef idx="0">
              <a:schemeClr val="accent1"/>
            </a:fillRef>
            <a:effectRef idx="0">
              <a:schemeClr val="accent1"/>
            </a:effectRef>
            <a:fontRef idx="minor">
              <a:schemeClr val="tx1"/>
            </a:fontRef>
          </p:style>
        </p:cxnSp>
      </p:grpSp>
      <p:sp>
        <p:nvSpPr>
          <p:cNvPr id="11" name="CAI1" title="Correct Answer Indicator">
            <a:extLst>
              <a:ext uri="{FF2B5EF4-FFF2-40B4-BE49-F238E27FC236}">
                <a16:creationId xmlns:a16="http://schemas.microsoft.com/office/drawing/2014/main" id="{E8FC78B5-EF2C-4643-9A6B-292C2888D9D4}"/>
              </a:ext>
            </a:extLst>
          </p:cNvPr>
          <p:cNvSpPr/>
          <p:nvPr>
            <p:custDataLst>
              <p:tags r:id="rId5"/>
            </p:custDataLst>
          </p:nvPr>
        </p:nvSpPr>
        <p:spPr>
          <a:xfrm rot="10800000">
            <a:off x="240818" y="3420025"/>
            <a:ext cx="355600" cy="355600"/>
          </a:xfrm>
          <a:custGeom>
            <a:avLst/>
            <a:gdLst/>
            <a:ahLst/>
            <a:cxnLst/>
            <a:rect l="0" t="0" r="0" b="0"/>
            <a:pathLst>
              <a:path w="1524001" h="1752601">
                <a:moveTo>
                  <a:pt x="1295400" y="1066800"/>
                </a:moveTo>
                <a:lnTo>
                  <a:pt x="1524000" y="533400"/>
                </a:lnTo>
                <a:lnTo>
                  <a:pt x="914400" y="0"/>
                </a:lnTo>
                <a:lnTo>
                  <a:pt x="0" y="1447800"/>
                </a:lnTo>
                <a:lnTo>
                  <a:pt x="0" y="1752600"/>
                </a:lnTo>
                <a:lnTo>
                  <a:pt x="990600" y="533400"/>
                </a:lnTo>
                <a:close/>
              </a:path>
            </a:pathLst>
          </a:custGeom>
          <a:solidFill>
            <a:srgbClr val="00C800"/>
          </a:solidFill>
          <a:ln w="19050" cap="flat" cmpd="sng" algn="ctr">
            <a:noFill/>
            <a:prstDash val="solid"/>
          </a:ln>
          <a:effectLst/>
          <a:extLst>
            <a:ext uri="{91240B29-F687-4F45-9708-019B960494DF}">
              <a14:hiddenLine xmlns:a14="http://schemas.microsoft.com/office/drawing/2010/main" w="1905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Franklin Gothic Medium"/>
              <a:ea typeface="+mn-ea"/>
              <a:cs typeface="+mn-cs"/>
            </a:endParaRPr>
          </a:p>
        </p:txBody>
      </p:sp>
    </p:spTree>
    <p:custDataLst>
      <p:tags r:id="rId1"/>
    </p:custDataLst>
    <p:extLst>
      <p:ext uri="{BB962C8B-B14F-4D97-AF65-F5344CB8AC3E}">
        <p14:creationId xmlns:p14="http://schemas.microsoft.com/office/powerpoint/2010/main" val="2339595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5"/>
                                        </p:tgtEl>
                                        <p:attrNameLst>
                                          <p:attrName>style.visibility</p:attrName>
                                        </p:attrNameLst>
                                      </p:cBhvr>
                                      <p:to>
                                        <p:strVal val="hidden"/>
                                      </p:to>
                                    </p:set>
                                  </p:childTnLst>
                                </p:cTn>
                              </p:par>
                            </p:childTnLst>
                          </p:cTn>
                        </p:par>
                        <p:par>
                          <p:cTn id="15" fill="hold">
                            <p:stCondLst>
                              <p:cond delay="0"/>
                            </p:stCondLst>
                            <p:childTnLst>
                              <p:par>
                                <p:cTn id="16" presetID="1" presetClass="exit" presetSubtype="0" fill="hold" nodeType="afterEffect">
                                  <p:stCondLst>
                                    <p:cond delay="0"/>
                                  </p:stCondLst>
                                  <p:childTnLst>
                                    <p:set>
                                      <p:cBhvr>
                                        <p:cTn id="17" dur="1" fill="hold">
                                          <p:stCondLst>
                                            <p:cond delay="0"/>
                                          </p:stCondLst>
                                        </p:cTn>
                                        <p:tgtEl>
                                          <p:spTgt spid="10"/>
                                        </p:tgtEl>
                                        <p:attrNameLst>
                                          <p:attrName>style.visibility</p:attrName>
                                        </p:attrNameLst>
                                      </p:cBhvr>
                                      <p:to>
                                        <p:strVal val="hidden"/>
                                      </p:to>
                                    </p:set>
                                  </p:childTnLst>
                                </p:cTn>
                              </p:par>
                              <p:par>
                                <p:cTn id="18" presetID="1" presetClass="entr" presetSubtype="0"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fill="hold"/>
                                        <p:tgtEl>
                                          <p:spTgt spid="11"/>
                                        </p:tgtEl>
                                        <p:attrNameLst>
                                          <p:attrName>ppt_x</p:attrName>
                                        </p:attrNameLst>
                                      </p:cBhvr>
                                      <p:tavLst>
                                        <p:tav tm="0">
                                          <p:val>
                                            <p:strVal val="#ppt_x"/>
                                          </p:val>
                                        </p:tav>
                                        <p:tav tm="100000">
                                          <p:val>
                                            <p:strVal val="#ppt_x"/>
                                          </p:val>
                                        </p:tav>
                                      </p:tavLst>
                                    </p:anim>
                                    <p:anim calcmode="lin" valueType="num">
                                      <p:cBhvr additive="base">
                                        <p:cTn id="25"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5" grpId="1" animBg="1"/>
      <p:bldP spid="1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508000" y="1914335"/>
          <a:ext cx="11210925" cy="3669601"/>
        </p:xfrm>
        <a:graphic>
          <a:graphicData uri="http://schemas.openxmlformats.org/drawingml/2006/table">
            <a:tbl>
              <a:tblPr firstRow="1" bandRow="1">
                <a:tableStyleId>{5C22544A-7EE6-4342-B048-85BDC9FD1C3A}</a:tableStyleId>
              </a:tblPr>
              <a:tblGrid>
                <a:gridCol w="2242185">
                  <a:extLst>
                    <a:ext uri="{9D8B030D-6E8A-4147-A177-3AD203B41FA5}">
                      <a16:colId xmlns:a16="http://schemas.microsoft.com/office/drawing/2014/main" val="20000"/>
                    </a:ext>
                  </a:extLst>
                </a:gridCol>
                <a:gridCol w="2242185">
                  <a:extLst>
                    <a:ext uri="{9D8B030D-6E8A-4147-A177-3AD203B41FA5}">
                      <a16:colId xmlns:a16="http://schemas.microsoft.com/office/drawing/2014/main" val="20001"/>
                    </a:ext>
                  </a:extLst>
                </a:gridCol>
                <a:gridCol w="2242185">
                  <a:extLst>
                    <a:ext uri="{9D8B030D-6E8A-4147-A177-3AD203B41FA5}">
                      <a16:colId xmlns:a16="http://schemas.microsoft.com/office/drawing/2014/main" val="20002"/>
                    </a:ext>
                  </a:extLst>
                </a:gridCol>
                <a:gridCol w="2260174">
                  <a:extLst>
                    <a:ext uri="{9D8B030D-6E8A-4147-A177-3AD203B41FA5}">
                      <a16:colId xmlns:a16="http://schemas.microsoft.com/office/drawing/2014/main" val="20003"/>
                    </a:ext>
                  </a:extLst>
                </a:gridCol>
                <a:gridCol w="2224196">
                  <a:extLst>
                    <a:ext uri="{9D8B030D-6E8A-4147-A177-3AD203B41FA5}">
                      <a16:colId xmlns:a16="http://schemas.microsoft.com/office/drawing/2014/main" val="20004"/>
                    </a:ext>
                  </a:extLst>
                </a:gridCol>
              </a:tblGrid>
              <a:tr h="908256">
                <a:tc>
                  <a:txBody>
                    <a:bodyPr/>
                    <a:lstStyle/>
                    <a:p>
                      <a:endParaRPr lang="en-US" dirty="0"/>
                    </a:p>
                  </a:txBody>
                  <a:tcPr/>
                </a:tc>
                <a:tc>
                  <a:txBody>
                    <a:bodyPr/>
                    <a:lstStyle/>
                    <a:p>
                      <a:r>
                        <a:rPr lang="en-US" dirty="0"/>
                        <a:t>Whose behavior</a:t>
                      </a:r>
                      <a:r>
                        <a:rPr lang="en-US" baseline="0" dirty="0"/>
                        <a:t> are we considering?</a:t>
                      </a:r>
                      <a:endParaRPr lang="en-US" dirty="0"/>
                    </a:p>
                  </a:txBody>
                  <a:tcPr/>
                </a:tc>
                <a:tc>
                  <a:txBody>
                    <a:bodyPr/>
                    <a:lstStyle/>
                    <a:p>
                      <a:r>
                        <a:rPr lang="en-US" dirty="0"/>
                        <a:t>Which</a:t>
                      </a:r>
                      <a:r>
                        <a:rPr lang="en-US" baseline="0" dirty="0"/>
                        <a:t> situation are we evaluating?</a:t>
                      </a:r>
                      <a:endParaRPr lang="en-US" dirty="0"/>
                    </a:p>
                  </a:txBody>
                  <a:tcPr/>
                </a:tc>
                <a:tc>
                  <a:txBody>
                    <a:bodyPr/>
                    <a:lstStyle/>
                    <a:p>
                      <a:r>
                        <a:rPr lang="en-US" dirty="0"/>
                        <a:t>When behavior is </a:t>
                      </a:r>
                      <a:r>
                        <a:rPr lang="en-US" dirty="0">
                          <a:solidFill>
                            <a:srgbClr val="00B050"/>
                          </a:solidFill>
                        </a:rPr>
                        <a:t>high</a:t>
                      </a:r>
                      <a:r>
                        <a:rPr lang="en-US" dirty="0"/>
                        <a:t> in this attribute, attribution </a:t>
                      </a:r>
                      <a:r>
                        <a:rPr lang="en-US" u="sng" dirty="0"/>
                        <a:t>tends</a:t>
                      </a:r>
                      <a:r>
                        <a:rPr lang="en-US" dirty="0"/>
                        <a:t> to =</a:t>
                      </a:r>
                    </a:p>
                  </a:txBody>
                  <a:tcPr/>
                </a:tc>
                <a:tc>
                  <a:txBody>
                    <a:bodyPr/>
                    <a:lstStyle/>
                    <a:p>
                      <a:r>
                        <a:rPr lang="en-US" dirty="0"/>
                        <a:t>When behavior is </a:t>
                      </a:r>
                      <a:r>
                        <a:rPr lang="en-US" dirty="0">
                          <a:solidFill>
                            <a:srgbClr val="00B0F0"/>
                          </a:solidFill>
                        </a:rPr>
                        <a:t>low</a:t>
                      </a:r>
                      <a:r>
                        <a:rPr lang="en-US" dirty="0"/>
                        <a:t> in this attribute, attribution </a:t>
                      </a:r>
                      <a:r>
                        <a:rPr lang="en-US" u="sng" dirty="0"/>
                        <a:t>tends</a:t>
                      </a:r>
                      <a:r>
                        <a:rPr lang="en-US" dirty="0"/>
                        <a:t> to =</a:t>
                      </a:r>
                    </a:p>
                  </a:txBody>
                  <a:tcPr/>
                </a:tc>
                <a:extLst>
                  <a:ext uri="{0D108BD9-81ED-4DB2-BD59-A6C34878D82A}">
                    <a16:rowId xmlns:a16="http://schemas.microsoft.com/office/drawing/2014/main" val="10000"/>
                  </a:ext>
                </a:extLst>
              </a:tr>
              <a:tr h="554545">
                <a:tc>
                  <a:txBody>
                    <a:bodyPr/>
                    <a:lstStyle/>
                    <a:p>
                      <a:r>
                        <a:rPr lang="en-US" dirty="0"/>
                        <a:t>Consistency</a:t>
                      </a:r>
                    </a:p>
                  </a:txBody>
                  <a:tcPr/>
                </a:tc>
                <a:tc>
                  <a:txBody>
                    <a:bodyPr/>
                    <a:lstStyle/>
                    <a:p>
                      <a:r>
                        <a:rPr lang="en-US" dirty="0"/>
                        <a:t>The actor</a:t>
                      </a:r>
                    </a:p>
                  </a:txBody>
                  <a:tcPr/>
                </a:tc>
                <a:tc>
                  <a:txBody>
                    <a:bodyPr/>
                    <a:lstStyle/>
                    <a:p>
                      <a:r>
                        <a:rPr lang="en-US" dirty="0"/>
                        <a:t>The situation</a:t>
                      </a:r>
                    </a:p>
                  </a:txBody>
                  <a:tcPr/>
                </a:tc>
                <a:tc>
                  <a:txBody>
                    <a:bodyPr/>
                    <a:lstStyle/>
                    <a:p>
                      <a:r>
                        <a:rPr lang="en-US" dirty="0"/>
                        <a:t>A possible inference</a:t>
                      </a:r>
                    </a:p>
                    <a:p>
                      <a:r>
                        <a:rPr lang="en-US" dirty="0"/>
                        <a:t>(can be clearer)</a:t>
                      </a:r>
                    </a:p>
                  </a:txBody>
                  <a:tcPr/>
                </a:tc>
                <a:tc>
                  <a:txBody>
                    <a:bodyPr/>
                    <a:lstStyle/>
                    <a:p>
                      <a:r>
                        <a:rPr lang="en-US" dirty="0"/>
                        <a:t>A difficult task to accomplish (confused)</a:t>
                      </a:r>
                    </a:p>
                  </a:txBody>
                  <a:tcPr/>
                </a:tc>
                <a:extLst>
                  <a:ext uri="{0D108BD9-81ED-4DB2-BD59-A6C34878D82A}">
                    <a16:rowId xmlns:a16="http://schemas.microsoft.com/office/drawing/2014/main" val="10001"/>
                  </a:ext>
                </a:extLst>
              </a:tr>
              <a:tr h="658225">
                <a:tc>
                  <a:txBody>
                    <a:bodyPr/>
                    <a:lstStyle/>
                    <a:p>
                      <a:r>
                        <a:rPr lang="en-US" dirty="0"/>
                        <a:t>Distinctiveness</a:t>
                      </a:r>
                    </a:p>
                  </a:txBody>
                  <a:tcPr/>
                </a:tc>
                <a:tc>
                  <a:txBody>
                    <a:bodyPr/>
                    <a:lstStyle/>
                    <a:p>
                      <a:r>
                        <a:rPr lang="en-US" dirty="0"/>
                        <a:t>The</a:t>
                      </a:r>
                      <a:r>
                        <a:rPr lang="en-US" baseline="0" dirty="0"/>
                        <a:t> actor</a:t>
                      </a:r>
                      <a:endParaRPr lang="en-US" dirty="0"/>
                    </a:p>
                  </a:txBody>
                  <a:tcPr/>
                </a:tc>
                <a:tc>
                  <a:txBody>
                    <a:bodyPr/>
                    <a:lstStyle/>
                    <a:p>
                      <a:r>
                        <a:rPr lang="en-US" dirty="0"/>
                        <a:t>Situations</a:t>
                      </a:r>
                      <a:r>
                        <a:rPr lang="en-US" baseline="0" dirty="0"/>
                        <a:t> in general</a:t>
                      </a:r>
                      <a:endParaRPr lang="en-US" dirty="0"/>
                    </a:p>
                  </a:txBody>
                  <a:tcPr/>
                </a:tc>
                <a:tc>
                  <a:txBody>
                    <a:bodyPr/>
                    <a:lstStyle/>
                    <a:p>
                      <a:r>
                        <a:rPr lang="en-US" dirty="0"/>
                        <a:t>External/situational causes</a:t>
                      </a:r>
                    </a:p>
                  </a:txBody>
                  <a:tcPr/>
                </a:tc>
                <a:tc>
                  <a:txBody>
                    <a:bodyPr/>
                    <a:lstStyle/>
                    <a:p>
                      <a:r>
                        <a:rPr lang="en-US" dirty="0"/>
                        <a:t>Internal/disposition-al causes</a:t>
                      </a:r>
                    </a:p>
                  </a:txBody>
                  <a:tcPr/>
                </a:tc>
                <a:extLst>
                  <a:ext uri="{0D108BD9-81ED-4DB2-BD59-A6C34878D82A}">
                    <a16:rowId xmlns:a16="http://schemas.microsoft.com/office/drawing/2014/main" val="10002"/>
                  </a:ext>
                </a:extLst>
              </a:tr>
              <a:tr h="908256">
                <a:tc>
                  <a:txBody>
                    <a:bodyPr/>
                    <a:lstStyle/>
                    <a:p>
                      <a:r>
                        <a:rPr lang="en-US" dirty="0"/>
                        <a:t>Consensus</a:t>
                      </a:r>
                    </a:p>
                  </a:txBody>
                  <a:tcPr/>
                </a:tc>
                <a:tc>
                  <a:txBody>
                    <a:bodyPr/>
                    <a:lstStyle/>
                    <a:p>
                      <a:r>
                        <a:rPr lang="en-US" dirty="0"/>
                        <a:t>People</a:t>
                      </a:r>
                      <a:r>
                        <a:rPr lang="en-US" baseline="0" dirty="0"/>
                        <a:t> in general</a:t>
                      </a:r>
                      <a:endParaRPr lang="en-US" dirty="0"/>
                    </a:p>
                  </a:txBody>
                  <a:tcPr/>
                </a:tc>
                <a:tc>
                  <a:txBody>
                    <a:bodyPr/>
                    <a:lstStyle/>
                    <a:p>
                      <a:r>
                        <a:rPr lang="en-US" dirty="0"/>
                        <a:t>The</a:t>
                      </a:r>
                      <a:r>
                        <a:rPr lang="en-US" baseline="0" dirty="0"/>
                        <a:t> situation</a:t>
                      </a:r>
                      <a:endParaRPr lang="en-US" dirty="0"/>
                    </a:p>
                  </a:txBody>
                  <a:tcPr/>
                </a:tc>
                <a:tc>
                  <a:txBody>
                    <a:bodyPr/>
                    <a:lstStyle/>
                    <a:p>
                      <a:r>
                        <a:rPr lang="en-US" dirty="0"/>
                        <a:t>External/situational causes</a:t>
                      </a:r>
                    </a:p>
                  </a:txBody>
                  <a:tcPr/>
                </a:tc>
                <a:tc>
                  <a:txBody>
                    <a:bodyPr/>
                    <a:lstStyle/>
                    <a:p>
                      <a:r>
                        <a:rPr lang="en-US" dirty="0"/>
                        <a:t>Internal/disposition-al causes</a:t>
                      </a:r>
                    </a:p>
                  </a:txBody>
                  <a:tcPr/>
                </a:tc>
                <a:extLst>
                  <a:ext uri="{0D108BD9-81ED-4DB2-BD59-A6C34878D82A}">
                    <a16:rowId xmlns:a16="http://schemas.microsoft.com/office/drawing/2014/main" val="10003"/>
                  </a:ext>
                </a:extLst>
              </a:tr>
            </a:tbl>
          </a:graphicData>
        </a:graphic>
      </p:graphicFrame>
      <p:sp>
        <p:nvSpPr>
          <p:cNvPr id="3" name="Slide Number Placeholder 2"/>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2A6CD65-B223-9C41-8CEC-A55C726DCCB3}" type="slidenum">
              <a:rPr kumimoji="0" lang="en-US" sz="1100" b="0" i="0" u="none" strike="noStrike" kern="1200" cap="none" spc="0" normalizeH="0" baseline="0" noProof="0" smtClean="0">
                <a:ln>
                  <a:noFill/>
                </a:ln>
                <a:solidFill>
                  <a:srgbClr val="064B64"/>
                </a:solidFill>
                <a:effectLst/>
                <a:uLnTx/>
                <a:uFillTx/>
                <a:latin typeface="Franklin Gothic Medium"/>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19</a:t>
            </a:fld>
            <a:endParaRPr kumimoji="0" lang="en-US" sz="1100" b="0" i="0" u="none" strike="noStrike" kern="1200" cap="none" spc="0" normalizeH="0" baseline="0" noProof="0" dirty="0">
              <a:ln>
                <a:noFill/>
              </a:ln>
              <a:solidFill>
                <a:srgbClr val="064B64"/>
              </a:solidFill>
              <a:effectLst/>
              <a:uLnTx/>
              <a:uFillTx/>
              <a:latin typeface="Franklin Gothic Medium"/>
              <a:ea typeface="+mn-ea"/>
              <a:cs typeface="+mn-cs"/>
            </a:endParaRPr>
          </a:p>
        </p:txBody>
      </p:sp>
      <p:sp>
        <p:nvSpPr>
          <p:cNvPr id="4" name="Title 3"/>
          <p:cNvSpPr>
            <a:spLocks noGrp="1"/>
          </p:cNvSpPr>
          <p:nvPr>
            <p:ph type="title"/>
          </p:nvPr>
        </p:nvSpPr>
        <p:spPr/>
        <p:txBody>
          <a:bodyPr/>
          <a:lstStyle/>
          <a:p>
            <a:r>
              <a:rPr lang="en-US" altLang="en-US" dirty="0"/>
              <a:t>Kelley’s theory of attributions – Compare contrast three info types</a:t>
            </a:r>
            <a:endParaRPr lang="en-US" dirty="0"/>
          </a:p>
        </p:txBody>
      </p:sp>
    </p:spTree>
    <p:extLst>
      <p:ext uri="{BB962C8B-B14F-4D97-AF65-F5344CB8AC3E}">
        <p14:creationId xmlns:p14="http://schemas.microsoft.com/office/powerpoint/2010/main" val="8692448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39D51B-DDD1-4C2C-87E4-FD5C7588F5C4}"/>
              </a:ext>
            </a:extLst>
          </p:cNvPr>
          <p:cNvSpPr>
            <a:spLocks noGrp="1"/>
          </p:cNvSpPr>
          <p:nvPr>
            <p:ph type="title"/>
          </p:nvPr>
        </p:nvSpPr>
        <p:spPr/>
        <p:txBody>
          <a:bodyPr/>
          <a:lstStyle/>
          <a:p>
            <a:r>
              <a:rPr lang="en-US" dirty="0"/>
              <a:t>Housekeeping</a:t>
            </a:r>
          </a:p>
        </p:txBody>
      </p:sp>
      <p:sp>
        <p:nvSpPr>
          <p:cNvPr id="3" name="Content Placeholder 2">
            <a:extLst>
              <a:ext uri="{FF2B5EF4-FFF2-40B4-BE49-F238E27FC236}">
                <a16:creationId xmlns:a16="http://schemas.microsoft.com/office/drawing/2014/main" id="{A8082841-CF3E-4340-9CEA-56E09D1B07D1}"/>
              </a:ext>
            </a:extLst>
          </p:cNvPr>
          <p:cNvSpPr>
            <a:spLocks noGrp="1"/>
          </p:cNvSpPr>
          <p:nvPr>
            <p:ph idx="1"/>
          </p:nvPr>
        </p:nvSpPr>
        <p:spPr/>
        <p:txBody>
          <a:bodyPr/>
          <a:lstStyle/>
          <a:p>
            <a:r>
              <a:rPr lang="en-US" dirty="0"/>
              <a:t>Self-assessment – due tonight</a:t>
            </a:r>
          </a:p>
          <a:p>
            <a:endParaRPr lang="en-US" dirty="0"/>
          </a:p>
          <a:p>
            <a:r>
              <a:rPr lang="en-US" dirty="0"/>
              <a:t>Quiz – end 9/19</a:t>
            </a:r>
          </a:p>
          <a:p>
            <a:endParaRPr lang="en-US" dirty="0"/>
          </a:p>
          <a:p>
            <a:r>
              <a:rPr lang="en-US" dirty="0"/>
              <a:t>Ungraded Participation – missing 6 of 24</a:t>
            </a:r>
          </a:p>
          <a:p>
            <a:pPr lvl="1"/>
            <a:r>
              <a:rPr lang="en-US" dirty="0"/>
              <a:t>End of 9/20 5-point deduction</a:t>
            </a:r>
          </a:p>
          <a:p>
            <a:pPr lvl="1"/>
            <a:r>
              <a:rPr lang="en-US" dirty="0"/>
              <a:t>End of 9/22 zero credit</a:t>
            </a:r>
          </a:p>
        </p:txBody>
      </p:sp>
    </p:spTree>
    <p:extLst>
      <p:ext uri="{BB962C8B-B14F-4D97-AF65-F5344CB8AC3E}">
        <p14:creationId xmlns:p14="http://schemas.microsoft.com/office/powerpoint/2010/main" val="159070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PChart" descr="A. got 0.25, B. got 0.25, C. got 0.25, D. got 0.25, "/>
          <p:cNvSpPr/>
          <p:nvPr>
            <p:custDataLst>
              <p:tags r:id="rId2"/>
            </p:custDataLst>
          </p:nvPr>
        </p:nvSpPr>
        <p:spPr>
          <a:xfrm>
            <a:off x="6032500" y="1714500"/>
            <a:ext cx="6096000" cy="5143500"/>
          </a:xfrm>
          <a:prstGeom prst="rect">
            <a:avLst/>
          </a:prstGeom>
          <a:blipFill>
            <a:blip r:embed="rId7"/>
            <a:stretch>
              <a:fillRect/>
            </a:stretch>
          </a:blipFill>
          <a:ln w="19050" cap="flat" cmpd="sng" algn="ctr">
            <a:noFill/>
            <a:prstDash val="solid"/>
          </a:ln>
          <a:effectLst/>
          <a:extLst>
            <a:ext uri="{91240B29-F687-4F45-9708-019B960494DF}">
              <a14:hiddenLine xmlns:a14="http://schemas.microsoft.com/office/drawing/2010/main" w="1905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Franklin Gothic Medium"/>
              <a:ea typeface="+mn-ea"/>
              <a:cs typeface="+mn-cs"/>
            </a:endParaRPr>
          </a:p>
        </p:txBody>
      </p:sp>
      <p:sp>
        <p:nvSpPr>
          <p:cNvPr id="2" name="TPQuestion" title="Question Text Shape"/>
          <p:cNvSpPr>
            <a:spLocks noGrp="1"/>
          </p:cNvSpPr>
          <p:nvPr>
            <p:ph type="title"/>
          </p:nvPr>
        </p:nvSpPr>
        <p:spPr/>
        <p:txBody>
          <a:bodyPr/>
          <a:lstStyle/>
          <a:p>
            <a:r>
              <a:rPr lang="en-US" sz="2400" dirty="0"/>
              <a:t>Which of the following is </a:t>
            </a:r>
            <a:r>
              <a:rPr lang="en-US" sz="2400" b="1" dirty="0">
                <a:solidFill>
                  <a:schemeClr val="accent1"/>
                </a:solidFill>
              </a:rPr>
              <a:t>FALSE</a:t>
            </a:r>
            <a:r>
              <a:rPr lang="en-US" sz="2400" b="1" dirty="0"/>
              <a:t> </a:t>
            </a:r>
            <a:r>
              <a:rPr lang="en-US" sz="2400" dirty="0"/>
              <a:t>regarding the fundamental attribution error? (To help, write “True” or “False” next to each statement. Select the option that you wrote “False” next to</a:t>
            </a:r>
          </a:p>
        </p:txBody>
      </p:sp>
      <p:sp>
        <p:nvSpPr>
          <p:cNvPr id="3" name="TPAnswers" title="Answer Text Shape"/>
          <p:cNvSpPr>
            <a:spLocks noGrp="1"/>
          </p:cNvSpPr>
          <p:nvPr>
            <p:ph type="body" idx="1"/>
            <p:custDataLst>
              <p:tags r:id="rId3"/>
            </p:custDataLst>
          </p:nvPr>
        </p:nvSpPr>
        <p:spPr>
          <a:xfrm>
            <a:off x="574041" y="2077212"/>
            <a:ext cx="5588001" cy="4407408"/>
          </a:xfrm>
        </p:spPr>
        <p:txBody>
          <a:bodyPr>
            <a:normAutofit lnSpcReduction="10000"/>
          </a:bodyPr>
          <a:lstStyle/>
          <a:p>
            <a:pPr marL="502920" indent="-457200">
              <a:buFont typeface="Wingdings 2" pitchFamily="18" charset="2"/>
              <a:buAutoNum type="alphaUcPeriod"/>
            </a:pPr>
            <a:r>
              <a:rPr lang="en-US" dirty="0"/>
              <a:t>The theory is concerned with if observers think a behavior is due to disposition or the situation in which the behavior occurs.</a:t>
            </a:r>
          </a:p>
          <a:p>
            <a:pPr marL="502920" indent="-457200">
              <a:buFont typeface="Wingdings 2" pitchFamily="18" charset="2"/>
              <a:buAutoNum type="alphaUcPeriod"/>
            </a:pPr>
            <a:r>
              <a:rPr lang="en-US" dirty="0"/>
              <a:t>The fundamental attribution error applies to our judgment of the causes for other people’s actions as well as our own actions.</a:t>
            </a:r>
          </a:p>
          <a:p>
            <a:pPr marL="502920" indent="-457200">
              <a:buFont typeface="Wingdings 2" pitchFamily="18" charset="2"/>
              <a:buAutoNum type="alphaUcPeriod"/>
            </a:pPr>
            <a:r>
              <a:rPr lang="en-US" dirty="0"/>
              <a:t>The fundamental attribution error involves us attributing a person’s behavior to their disposition.</a:t>
            </a:r>
          </a:p>
          <a:p>
            <a:pPr marL="502920" indent="-457200">
              <a:buFont typeface="Wingdings 2" pitchFamily="18" charset="2"/>
              <a:buAutoNum type="alphaUcPeriod"/>
            </a:pPr>
            <a:r>
              <a:rPr lang="en-US" dirty="0"/>
              <a:t>The fundamental attribution error tends to occur when a situation has a strong effect on behavior (for people in general)</a:t>
            </a:r>
          </a:p>
        </p:txBody>
      </p:sp>
      <p:sp>
        <p:nvSpPr>
          <p:cNvPr id="4" name="Slide Number Placeholder 3"/>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12A6CD65-B223-9C41-8CEC-A55C726DCCB3}" type="slidenum">
              <a:rPr kumimoji="0" lang="en-US" sz="1100" b="0" i="0" u="none" strike="noStrike" kern="1200" cap="none" spc="0" normalizeH="0" baseline="0" noProof="0" smtClean="0">
                <a:ln>
                  <a:noFill/>
                </a:ln>
                <a:solidFill>
                  <a:srgbClr val="064B64"/>
                </a:solidFill>
                <a:effectLst/>
                <a:uLnTx/>
                <a:uFillTx/>
                <a:latin typeface="Franklin Gothic Medium"/>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20</a:t>
            </a:fld>
            <a:endParaRPr kumimoji="0" lang="en-US" sz="1100" b="0" i="0" u="none" strike="noStrike" kern="1200" cap="none" spc="0" normalizeH="0" baseline="0" noProof="0" dirty="0">
              <a:ln>
                <a:noFill/>
              </a:ln>
              <a:solidFill>
                <a:srgbClr val="064B64"/>
              </a:solidFill>
              <a:effectLst/>
              <a:uLnTx/>
              <a:uFillTx/>
              <a:latin typeface="Franklin Gothic Medium"/>
              <a:ea typeface="+mn-ea"/>
              <a:cs typeface="+mn-cs"/>
            </a:endParaRPr>
          </a:p>
        </p:txBody>
      </p:sp>
      <p:sp>
        <p:nvSpPr>
          <p:cNvPr id="5" name="TPPolling"/>
          <p:cNvSpPr/>
          <p:nvPr/>
        </p:nvSpPr>
        <p:spPr>
          <a:xfrm>
            <a:off x="0" y="0"/>
            <a:ext cx="12700" cy="12700"/>
          </a:xfrm>
          <a:prstGeom prst="rect">
            <a:avLst/>
          </a:prstGeom>
          <a:solidFill>
            <a:schemeClr val="accent1">
              <a:alpha val="10000"/>
            </a:schemeClr>
          </a:solidFill>
          <a:ln w="19050" cap="flat" cmpd="sng" algn="ctr">
            <a:noFill/>
            <a:prstDash val="solid"/>
          </a:ln>
          <a:effectLst/>
          <a:extLst>
            <a:ext uri="{91240B29-F687-4F45-9708-019B960494DF}">
              <a14:hiddenLine xmlns:a14="http://schemas.microsoft.com/office/drawing/2010/main" w="1905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Franklin Gothic Medium"/>
              <a:ea typeface="+mn-ea"/>
              <a:cs typeface="+mn-cs"/>
            </a:endParaRPr>
          </a:p>
        </p:txBody>
      </p:sp>
      <p:sp>
        <p:nvSpPr>
          <p:cNvPr id="7" name="CAI1"/>
          <p:cNvSpPr/>
          <p:nvPr>
            <p:custDataLst>
              <p:tags r:id="rId4"/>
            </p:custDataLst>
          </p:nvPr>
        </p:nvSpPr>
        <p:spPr>
          <a:xfrm rot="10800000">
            <a:off x="243841" y="3292178"/>
            <a:ext cx="330200" cy="330200"/>
          </a:xfrm>
          <a:custGeom>
            <a:avLst/>
            <a:gdLst/>
            <a:ahLst/>
            <a:cxnLst/>
            <a:rect l="0" t="0" r="0" b="0"/>
            <a:pathLst>
              <a:path w="1524001" h="1752601">
                <a:moveTo>
                  <a:pt x="1295400" y="1066800"/>
                </a:moveTo>
                <a:lnTo>
                  <a:pt x="1524000" y="533400"/>
                </a:lnTo>
                <a:lnTo>
                  <a:pt x="914400" y="0"/>
                </a:lnTo>
                <a:lnTo>
                  <a:pt x="0" y="1447800"/>
                </a:lnTo>
                <a:lnTo>
                  <a:pt x="0" y="1752600"/>
                </a:lnTo>
                <a:lnTo>
                  <a:pt x="990600" y="533400"/>
                </a:lnTo>
                <a:close/>
              </a:path>
            </a:pathLst>
          </a:custGeom>
          <a:solidFill>
            <a:srgbClr val="00C800"/>
          </a:solidFill>
          <a:ln w="19050" cap="flat" cmpd="sng" algn="ctr">
            <a:noFill/>
            <a:prstDash val="solid"/>
          </a:ln>
          <a:effectLst/>
          <a:extLst>
            <a:ext uri="{91240B29-F687-4F45-9708-019B960494DF}">
              <a14:hiddenLine xmlns:a14="http://schemas.microsoft.com/office/drawing/2010/main" w="1905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Franklin Gothic Medium"/>
              <a:ea typeface="+mn-ea"/>
              <a:cs typeface="+mn-cs"/>
            </a:endParaRPr>
          </a:p>
        </p:txBody>
      </p:sp>
    </p:spTree>
    <p:custDataLst>
      <p:tags r:id="rId1"/>
    </p:custDataLst>
    <p:extLst>
      <p:ext uri="{BB962C8B-B14F-4D97-AF65-F5344CB8AC3E}">
        <p14:creationId xmlns:p14="http://schemas.microsoft.com/office/powerpoint/2010/main" val="2230020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5" grpId="1" animBg="1"/>
      <p:bldP spid="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72489" y="1098182"/>
            <a:ext cx="8931155" cy="5256898"/>
          </a:xfrm>
        </p:spPr>
        <p:txBody>
          <a:bodyPr>
            <a:normAutofit lnSpcReduction="10000"/>
          </a:bodyPr>
          <a:lstStyle/>
          <a:p>
            <a:pPr>
              <a:lnSpc>
                <a:spcPct val="90000"/>
              </a:lnSpc>
            </a:pPr>
            <a:endParaRPr lang="en-US" altLang="en-US" sz="2400" dirty="0">
              <a:latin typeface="Arial" panose="020B0604020202020204" pitchFamily="34" charset="0"/>
            </a:endParaRPr>
          </a:p>
          <a:p>
            <a:pPr>
              <a:lnSpc>
                <a:spcPct val="90000"/>
              </a:lnSpc>
            </a:pPr>
            <a:endParaRPr lang="en-US" altLang="en-US" sz="2400" dirty="0">
              <a:latin typeface="Arial" panose="020B0604020202020204" pitchFamily="34" charset="0"/>
            </a:endParaRPr>
          </a:p>
          <a:p>
            <a:pPr>
              <a:lnSpc>
                <a:spcPct val="90000"/>
              </a:lnSpc>
            </a:pPr>
            <a:r>
              <a:rPr lang="en-US" altLang="en-US" sz="2400" dirty="0">
                <a:latin typeface="Arial" panose="020B0604020202020204" pitchFamily="34" charset="0"/>
              </a:rPr>
              <a:t>Different than how we make attributions for others; more nuanced for self</a:t>
            </a:r>
          </a:p>
          <a:p>
            <a:pPr>
              <a:lnSpc>
                <a:spcPct val="90000"/>
              </a:lnSpc>
            </a:pPr>
            <a:endParaRPr lang="en-US" altLang="en-US" sz="2400" dirty="0">
              <a:latin typeface="Arial" panose="020B0604020202020204" pitchFamily="34" charset="0"/>
            </a:endParaRPr>
          </a:p>
          <a:p>
            <a:pPr>
              <a:lnSpc>
                <a:spcPct val="90000"/>
              </a:lnSpc>
            </a:pPr>
            <a:r>
              <a:rPr lang="en-US" altLang="en-US" sz="2400" dirty="0">
                <a:latin typeface="Arial" panose="020B0604020202020204" pitchFamily="34" charset="0"/>
              </a:rPr>
              <a:t>Peterson &amp; Barret’s three-dimension approach: </a:t>
            </a:r>
          </a:p>
          <a:p>
            <a:pPr>
              <a:lnSpc>
                <a:spcPct val="90000"/>
              </a:lnSpc>
            </a:pPr>
            <a:endParaRPr lang="en-US" altLang="en-US" sz="2400" dirty="0">
              <a:latin typeface="Arial" panose="020B0604020202020204" pitchFamily="34" charset="0"/>
            </a:endParaRPr>
          </a:p>
          <a:p>
            <a:pPr lvl="1">
              <a:lnSpc>
                <a:spcPct val="90000"/>
              </a:lnSpc>
            </a:pPr>
            <a:r>
              <a:rPr lang="en-US" altLang="en-US" sz="2400" dirty="0">
                <a:solidFill>
                  <a:srgbClr val="FF0000"/>
                </a:solidFill>
                <a:latin typeface="Arial" panose="020B0604020202020204" pitchFamily="34" charset="0"/>
              </a:rPr>
              <a:t>Internal</a:t>
            </a:r>
            <a:r>
              <a:rPr lang="en-US" altLang="en-US" sz="2400" dirty="0">
                <a:latin typeface="Arial" panose="020B0604020202020204" pitchFamily="34" charset="0"/>
              </a:rPr>
              <a:t>/External: Behavior was because of me (disposition) vs. other people/circumstance (situation)</a:t>
            </a:r>
          </a:p>
          <a:p>
            <a:pPr lvl="1">
              <a:lnSpc>
                <a:spcPct val="90000"/>
              </a:lnSpc>
            </a:pPr>
            <a:endParaRPr lang="en-US" altLang="en-US" sz="2400" dirty="0">
              <a:latin typeface="Arial" panose="020B0604020202020204" pitchFamily="34" charset="0"/>
            </a:endParaRPr>
          </a:p>
          <a:p>
            <a:pPr lvl="1">
              <a:lnSpc>
                <a:spcPct val="90000"/>
              </a:lnSpc>
            </a:pPr>
            <a:r>
              <a:rPr lang="en-US" altLang="en-US" sz="2400" dirty="0">
                <a:solidFill>
                  <a:srgbClr val="FF0000"/>
                </a:solidFill>
                <a:latin typeface="Arial" panose="020B0604020202020204" pitchFamily="34" charset="0"/>
              </a:rPr>
              <a:t>Stable</a:t>
            </a:r>
            <a:r>
              <a:rPr lang="en-US" altLang="en-US" sz="2400" dirty="0">
                <a:latin typeface="Arial" panose="020B0604020202020204" pitchFamily="34" charset="0"/>
              </a:rPr>
              <a:t>/Unstable: The cause of behavior will continue to affect future behavior vs. temporary effect</a:t>
            </a:r>
          </a:p>
          <a:p>
            <a:pPr lvl="1">
              <a:lnSpc>
                <a:spcPct val="90000"/>
              </a:lnSpc>
            </a:pPr>
            <a:endParaRPr lang="en-US" altLang="en-US" sz="2400" dirty="0">
              <a:latin typeface="Arial" panose="020B0604020202020204" pitchFamily="34" charset="0"/>
            </a:endParaRPr>
          </a:p>
          <a:p>
            <a:pPr lvl="1">
              <a:lnSpc>
                <a:spcPct val="90000"/>
              </a:lnSpc>
            </a:pPr>
            <a:r>
              <a:rPr lang="en-US" altLang="en-US" sz="2400" dirty="0">
                <a:solidFill>
                  <a:srgbClr val="FF0000"/>
                </a:solidFill>
                <a:latin typeface="Arial" panose="020B0604020202020204" pitchFamily="34" charset="0"/>
              </a:rPr>
              <a:t>Global</a:t>
            </a:r>
            <a:r>
              <a:rPr lang="en-US" altLang="en-US" sz="2400" dirty="0">
                <a:latin typeface="Arial" panose="020B0604020202020204" pitchFamily="34" charset="0"/>
              </a:rPr>
              <a:t>/Specific: The cause affects behaviors in many areas in my life vs. only affects this domain</a:t>
            </a:r>
          </a:p>
          <a:p>
            <a:endParaRPr lang="en-US" dirty="0"/>
          </a:p>
        </p:txBody>
      </p:sp>
      <p:sp>
        <p:nvSpPr>
          <p:cNvPr id="3" name="Slide Number Placeholder 2"/>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2A6CD65-B223-9C41-8CEC-A55C726DCCB3}" type="slidenum">
              <a:rPr kumimoji="0" lang="en-US" sz="1100" b="0" i="0" u="none" strike="noStrike" kern="1200" cap="none" spc="0" normalizeH="0" baseline="0" noProof="0" smtClean="0">
                <a:ln>
                  <a:noFill/>
                </a:ln>
                <a:solidFill>
                  <a:srgbClr val="064B64"/>
                </a:solidFill>
                <a:effectLst/>
                <a:uLnTx/>
                <a:uFillTx/>
                <a:latin typeface="Franklin Gothic Medium"/>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21</a:t>
            </a:fld>
            <a:endParaRPr kumimoji="0" lang="en-US" sz="1100" b="0" i="0" u="none" strike="noStrike" kern="1200" cap="none" spc="0" normalizeH="0" baseline="0" noProof="0" dirty="0">
              <a:ln>
                <a:noFill/>
              </a:ln>
              <a:solidFill>
                <a:srgbClr val="064B64"/>
              </a:solidFill>
              <a:effectLst/>
              <a:uLnTx/>
              <a:uFillTx/>
              <a:latin typeface="Franklin Gothic Medium"/>
              <a:ea typeface="+mn-ea"/>
              <a:cs typeface="+mn-cs"/>
            </a:endParaRPr>
          </a:p>
        </p:txBody>
      </p:sp>
      <p:sp>
        <p:nvSpPr>
          <p:cNvPr id="4" name="Title 3"/>
          <p:cNvSpPr>
            <a:spLocks noGrp="1"/>
          </p:cNvSpPr>
          <p:nvPr>
            <p:ph type="title"/>
          </p:nvPr>
        </p:nvSpPr>
        <p:spPr/>
        <p:txBody>
          <a:bodyPr/>
          <a:lstStyle/>
          <a:p>
            <a:r>
              <a:rPr lang="en-US" dirty="0"/>
              <a:t>Self-behavior Attributions</a:t>
            </a:r>
          </a:p>
        </p:txBody>
      </p:sp>
    </p:spTree>
    <p:extLst>
      <p:ext uri="{BB962C8B-B14F-4D97-AF65-F5344CB8AC3E}">
        <p14:creationId xmlns:p14="http://schemas.microsoft.com/office/powerpoint/2010/main" val="1731867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nSpc>
                <a:spcPct val="90000"/>
              </a:lnSpc>
            </a:pPr>
            <a:r>
              <a:rPr lang="en-US" altLang="en-US" sz="2400" dirty="0">
                <a:latin typeface="Arial" panose="020B0604020202020204" pitchFamily="34" charset="0"/>
              </a:rPr>
              <a:t>Kanye seizes the mic: </a:t>
            </a:r>
            <a:r>
              <a:rPr lang="en-US" sz="2400" dirty="0">
                <a:hlinkClick r:id="rId3"/>
              </a:rPr>
              <a:t>https://www.youtube.com/watch?v=NUHQpCM7yyY</a:t>
            </a:r>
            <a:endParaRPr lang="en-US" sz="2400" dirty="0"/>
          </a:p>
          <a:p>
            <a:pPr>
              <a:lnSpc>
                <a:spcPct val="90000"/>
              </a:lnSpc>
            </a:pPr>
            <a:endParaRPr lang="en-US" altLang="en-US" sz="2400" dirty="0">
              <a:latin typeface="Arial" panose="020B0604020202020204" pitchFamily="34" charset="0"/>
            </a:endParaRPr>
          </a:p>
          <a:p>
            <a:pPr>
              <a:lnSpc>
                <a:spcPct val="90000"/>
              </a:lnSpc>
            </a:pPr>
            <a:r>
              <a:rPr lang="en-US" altLang="en-US" sz="2400" dirty="0">
                <a:latin typeface="Arial" panose="020B0604020202020204" pitchFamily="34" charset="0"/>
              </a:rPr>
              <a:t>Internal: “I did it because I’m a monster.”</a:t>
            </a:r>
          </a:p>
          <a:p>
            <a:pPr>
              <a:lnSpc>
                <a:spcPct val="90000"/>
              </a:lnSpc>
            </a:pPr>
            <a:endParaRPr lang="en-US" altLang="en-US" sz="2400" dirty="0">
              <a:latin typeface="Arial" panose="020B0604020202020204" pitchFamily="34" charset="0"/>
            </a:endParaRPr>
          </a:p>
          <a:p>
            <a:pPr>
              <a:lnSpc>
                <a:spcPct val="90000"/>
              </a:lnSpc>
            </a:pPr>
            <a:r>
              <a:rPr lang="en-US" altLang="en-US" sz="2400" dirty="0">
                <a:latin typeface="Arial" panose="020B0604020202020204" pitchFamily="34" charset="0"/>
              </a:rPr>
              <a:t>External: “I did it because Beyoncé got snubbed and the situation put pressure on me to stand up for my friend.”</a:t>
            </a:r>
          </a:p>
          <a:p>
            <a:endParaRPr lang="en-US" dirty="0"/>
          </a:p>
        </p:txBody>
      </p:sp>
      <p:sp>
        <p:nvSpPr>
          <p:cNvPr id="3" name="Slide Number Placeholder 2"/>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2A6CD65-B223-9C41-8CEC-A55C726DCCB3}" type="slidenum">
              <a:rPr kumimoji="0" lang="en-US" sz="1100" b="0" i="0" u="none" strike="noStrike" kern="1200" cap="none" spc="0" normalizeH="0" baseline="0" noProof="0" smtClean="0">
                <a:ln>
                  <a:noFill/>
                </a:ln>
                <a:solidFill>
                  <a:srgbClr val="064B64"/>
                </a:solidFill>
                <a:effectLst/>
                <a:uLnTx/>
                <a:uFillTx/>
                <a:latin typeface="Franklin Gothic Medium"/>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22</a:t>
            </a:fld>
            <a:endParaRPr kumimoji="0" lang="en-US" sz="1100" b="0" i="0" u="none" strike="noStrike" kern="1200" cap="none" spc="0" normalizeH="0" baseline="0" noProof="0" dirty="0">
              <a:ln>
                <a:noFill/>
              </a:ln>
              <a:solidFill>
                <a:srgbClr val="064B64"/>
              </a:solidFill>
              <a:effectLst/>
              <a:uLnTx/>
              <a:uFillTx/>
              <a:latin typeface="Franklin Gothic Medium"/>
              <a:ea typeface="+mn-ea"/>
              <a:cs typeface="+mn-cs"/>
            </a:endParaRPr>
          </a:p>
        </p:txBody>
      </p:sp>
      <p:sp>
        <p:nvSpPr>
          <p:cNvPr id="4" name="Title 3"/>
          <p:cNvSpPr>
            <a:spLocks noGrp="1"/>
          </p:cNvSpPr>
          <p:nvPr>
            <p:ph type="title"/>
          </p:nvPr>
        </p:nvSpPr>
        <p:spPr/>
        <p:txBody>
          <a:bodyPr/>
          <a:lstStyle/>
          <a:p>
            <a:r>
              <a:rPr lang="en-US" dirty="0"/>
              <a:t>Self-behavior Attributions - Example</a:t>
            </a:r>
          </a:p>
        </p:txBody>
      </p:sp>
    </p:spTree>
    <p:extLst>
      <p:ext uri="{BB962C8B-B14F-4D97-AF65-F5344CB8AC3E}">
        <p14:creationId xmlns:p14="http://schemas.microsoft.com/office/powerpoint/2010/main" val="2098516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nSpc>
                <a:spcPct val="90000"/>
              </a:lnSpc>
            </a:pPr>
            <a:endParaRPr lang="en-US" altLang="en-US" sz="2400" dirty="0">
              <a:latin typeface="Arial" panose="020B0604020202020204" pitchFamily="34" charset="0"/>
            </a:endParaRPr>
          </a:p>
          <a:p>
            <a:pPr>
              <a:lnSpc>
                <a:spcPct val="90000"/>
              </a:lnSpc>
            </a:pPr>
            <a:endParaRPr lang="en-US" altLang="en-US" sz="2400" dirty="0">
              <a:latin typeface="Arial" panose="020B0604020202020204" pitchFamily="34" charset="0"/>
            </a:endParaRPr>
          </a:p>
          <a:p>
            <a:pPr>
              <a:lnSpc>
                <a:spcPct val="90000"/>
              </a:lnSpc>
            </a:pPr>
            <a:r>
              <a:rPr lang="en-US" altLang="en-US" sz="2400" dirty="0">
                <a:latin typeface="Arial" panose="020B0604020202020204" pitchFamily="34" charset="0"/>
              </a:rPr>
              <a:t>Stable: “I’ll never stop wanting to ‘tell it like it is’ even when it’s not appropriate to do so.”</a:t>
            </a:r>
          </a:p>
          <a:p>
            <a:pPr>
              <a:lnSpc>
                <a:spcPct val="90000"/>
              </a:lnSpc>
            </a:pPr>
            <a:endParaRPr lang="en-US" altLang="en-US" sz="2400" dirty="0">
              <a:latin typeface="Arial" panose="020B0604020202020204" pitchFamily="34" charset="0"/>
            </a:endParaRPr>
          </a:p>
          <a:p>
            <a:pPr>
              <a:lnSpc>
                <a:spcPct val="90000"/>
              </a:lnSpc>
            </a:pPr>
            <a:r>
              <a:rPr lang="en-US" altLang="en-US" sz="2400" dirty="0">
                <a:latin typeface="Arial" panose="020B0604020202020204" pitchFamily="34" charset="0"/>
              </a:rPr>
              <a:t>Unstable: “Award shows are barely ever this wrong, so I won’t have this problem again.”</a:t>
            </a:r>
          </a:p>
          <a:p>
            <a:endParaRPr lang="en-US" dirty="0"/>
          </a:p>
        </p:txBody>
      </p:sp>
      <p:sp>
        <p:nvSpPr>
          <p:cNvPr id="3" name="Slide Number Placeholder 2"/>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2A6CD65-B223-9C41-8CEC-A55C726DCCB3}" type="slidenum">
              <a:rPr kumimoji="0" lang="en-US" sz="1100" b="0" i="0" u="none" strike="noStrike" kern="1200" cap="none" spc="0" normalizeH="0" baseline="0" noProof="0" smtClean="0">
                <a:ln>
                  <a:noFill/>
                </a:ln>
                <a:solidFill>
                  <a:srgbClr val="064B64"/>
                </a:solidFill>
                <a:effectLst/>
                <a:uLnTx/>
                <a:uFillTx/>
                <a:latin typeface="Franklin Gothic Medium"/>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23</a:t>
            </a:fld>
            <a:endParaRPr kumimoji="0" lang="en-US" sz="1100" b="0" i="0" u="none" strike="noStrike" kern="1200" cap="none" spc="0" normalizeH="0" baseline="0" noProof="0" dirty="0">
              <a:ln>
                <a:noFill/>
              </a:ln>
              <a:solidFill>
                <a:srgbClr val="064B64"/>
              </a:solidFill>
              <a:effectLst/>
              <a:uLnTx/>
              <a:uFillTx/>
              <a:latin typeface="Franklin Gothic Medium"/>
              <a:ea typeface="+mn-ea"/>
              <a:cs typeface="+mn-cs"/>
            </a:endParaRPr>
          </a:p>
        </p:txBody>
      </p:sp>
      <p:sp>
        <p:nvSpPr>
          <p:cNvPr id="4" name="Title 3"/>
          <p:cNvSpPr>
            <a:spLocks noGrp="1"/>
          </p:cNvSpPr>
          <p:nvPr>
            <p:ph type="title"/>
          </p:nvPr>
        </p:nvSpPr>
        <p:spPr/>
        <p:txBody>
          <a:bodyPr/>
          <a:lstStyle/>
          <a:p>
            <a:r>
              <a:rPr lang="en-US" dirty="0"/>
              <a:t>Self-behavior Attributions - Example</a:t>
            </a:r>
          </a:p>
        </p:txBody>
      </p:sp>
    </p:spTree>
    <p:extLst>
      <p:ext uri="{BB962C8B-B14F-4D97-AF65-F5344CB8AC3E}">
        <p14:creationId xmlns:p14="http://schemas.microsoft.com/office/powerpoint/2010/main" val="99153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marL="45720" indent="0">
              <a:lnSpc>
                <a:spcPct val="90000"/>
              </a:lnSpc>
              <a:buNone/>
            </a:pPr>
            <a:endParaRPr lang="en-US" altLang="en-US" sz="2400" dirty="0">
              <a:latin typeface="Arial" panose="020B0604020202020204" pitchFamily="34" charset="0"/>
            </a:endParaRPr>
          </a:p>
          <a:p>
            <a:pPr>
              <a:lnSpc>
                <a:spcPct val="90000"/>
              </a:lnSpc>
            </a:pPr>
            <a:r>
              <a:rPr lang="en-US" altLang="en-US" sz="2400" dirty="0">
                <a:latin typeface="Arial" panose="020B0604020202020204" pitchFamily="34" charset="0"/>
              </a:rPr>
              <a:t>Global: “My impulsivity not only causes me to publicly make regrettable comments, but it also causes me to spend my money recklessly.”</a:t>
            </a:r>
          </a:p>
          <a:p>
            <a:pPr>
              <a:lnSpc>
                <a:spcPct val="90000"/>
              </a:lnSpc>
            </a:pPr>
            <a:endParaRPr lang="en-US" altLang="en-US" sz="2400" dirty="0">
              <a:latin typeface="Arial" panose="020B0604020202020204" pitchFamily="34" charset="0"/>
            </a:endParaRPr>
          </a:p>
          <a:p>
            <a:pPr>
              <a:lnSpc>
                <a:spcPct val="90000"/>
              </a:lnSpc>
            </a:pPr>
            <a:r>
              <a:rPr lang="en-US" altLang="en-US" sz="2400" dirty="0">
                <a:latin typeface="Arial" panose="020B0604020202020204" pitchFamily="34" charset="0"/>
              </a:rPr>
              <a:t>Specific: “I’m sometimes impulsive and say things I shouldn’t, but at least I’m not impulsive about how I make music and spend my money”</a:t>
            </a:r>
          </a:p>
          <a:p>
            <a:pPr>
              <a:lnSpc>
                <a:spcPct val="90000"/>
              </a:lnSpc>
            </a:pPr>
            <a:endParaRPr lang="en-US" altLang="en-US" sz="2400" dirty="0">
              <a:latin typeface="Arial" panose="020B0604020202020204" pitchFamily="34" charset="0"/>
            </a:endParaRPr>
          </a:p>
          <a:p>
            <a:pPr>
              <a:lnSpc>
                <a:spcPct val="90000"/>
              </a:lnSpc>
            </a:pPr>
            <a:endParaRPr lang="en-US" altLang="en-US" sz="2400" dirty="0">
              <a:latin typeface="Arial" panose="020B0604020202020204" pitchFamily="34" charset="0"/>
            </a:endParaRPr>
          </a:p>
          <a:p>
            <a:pPr>
              <a:lnSpc>
                <a:spcPct val="90000"/>
              </a:lnSpc>
            </a:pPr>
            <a:r>
              <a:rPr lang="en-US" altLang="en-US" sz="2400" dirty="0">
                <a:latin typeface="Arial" panose="020B0604020202020204" pitchFamily="34" charset="0"/>
              </a:rPr>
              <a:t>Overall: If cause is </a:t>
            </a:r>
            <a:r>
              <a:rPr lang="en-US" altLang="en-US" sz="2400" dirty="0">
                <a:solidFill>
                  <a:srgbClr val="FF0000"/>
                </a:solidFill>
                <a:latin typeface="Arial" panose="020B0604020202020204" pitchFamily="34" charset="0"/>
              </a:rPr>
              <a:t>internal</a:t>
            </a:r>
            <a:r>
              <a:rPr lang="en-US" altLang="en-US" sz="2400" dirty="0">
                <a:latin typeface="Arial" panose="020B0604020202020204" pitchFamily="34" charset="0"/>
              </a:rPr>
              <a:t>, </a:t>
            </a:r>
            <a:r>
              <a:rPr lang="en-US" altLang="en-US" sz="2400" dirty="0">
                <a:solidFill>
                  <a:srgbClr val="FF0000"/>
                </a:solidFill>
                <a:latin typeface="Arial" panose="020B0604020202020204" pitchFamily="34" charset="0"/>
              </a:rPr>
              <a:t>stable</a:t>
            </a:r>
            <a:r>
              <a:rPr lang="en-US" altLang="en-US" sz="2400" dirty="0">
                <a:latin typeface="Arial" panose="020B0604020202020204" pitchFamily="34" charset="0"/>
              </a:rPr>
              <a:t>, and </a:t>
            </a:r>
            <a:r>
              <a:rPr lang="en-US" altLang="en-US" sz="2400" dirty="0">
                <a:solidFill>
                  <a:srgbClr val="FF0000"/>
                </a:solidFill>
                <a:latin typeface="Arial" panose="020B0604020202020204" pitchFamily="34" charset="0"/>
              </a:rPr>
              <a:t>global</a:t>
            </a:r>
            <a:r>
              <a:rPr lang="en-US" altLang="en-US" sz="2400" dirty="0">
                <a:latin typeface="Arial" panose="020B0604020202020204" pitchFamily="34" charset="0"/>
              </a:rPr>
              <a:t> this implies we </a:t>
            </a:r>
            <a:r>
              <a:rPr lang="en-US" altLang="en-US" sz="2400" b="1" dirty="0">
                <a:latin typeface="Arial" panose="020B0604020202020204" pitchFamily="34" charset="0"/>
              </a:rPr>
              <a:t>have </a:t>
            </a:r>
            <a:r>
              <a:rPr lang="en-US" altLang="en-US" sz="2400" b="1" u="sng" dirty="0">
                <a:latin typeface="Arial" panose="020B0604020202020204" pitchFamily="34" charset="0"/>
              </a:rPr>
              <a:t>little control</a:t>
            </a:r>
            <a:r>
              <a:rPr lang="en-US" altLang="en-US" sz="2400" b="1" dirty="0">
                <a:latin typeface="Arial" panose="020B0604020202020204" pitchFamily="34" charset="0"/>
              </a:rPr>
              <a:t> </a:t>
            </a:r>
            <a:r>
              <a:rPr lang="en-US" altLang="en-US" sz="2400" dirty="0">
                <a:latin typeface="Arial" panose="020B0604020202020204" pitchFamily="34" charset="0"/>
              </a:rPr>
              <a:t>in determining if the behavior happens again and in many settings</a:t>
            </a:r>
            <a:endParaRPr lang="en-US" altLang="en-US" sz="2400" b="1" dirty="0">
              <a:latin typeface="Arial" panose="020B0604020202020204" pitchFamily="34" charset="0"/>
            </a:endParaRPr>
          </a:p>
          <a:p>
            <a:endParaRPr lang="en-US" dirty="0"/>
          </a:p>
        </p:txBody>
      </p:sp>
      <p:sp>
        <p:nvSpPr>
          <p:cNvPr id="3" name="Slide Number Placeholder 2"/>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2A6CD65-B223-9C41-8CEC-A55C726DCCB3}" type="slidenum">
              <a:rPr kumimoji="0" lang="en-US" sz="1100" b="0" i="0" u="none" strike="noStrike" kern="1200" cap="none" spc="0" normalizeH="0" baseline="0" noProof="0" smtClean="0">
                <a:ln>
                  <a:noFill/>
                </a:ln>
                <a:solidFill>
                  <a:srgbClr val="064B64"/>
                </a:solidFill>
                <a:effectLst/>
                <a:uLnTx/>
                <a:uFillTx/>
                <a:latin typeface="Franklin Gothic Medium"/>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24</a:t>
            </a:fld>
            <a:endParaRPr kumimoji="0" lang="en-US" sz="1100" b="0" i="0" u="none" strike="noStrike" kern="1200" cap="none" spc="0" normalizeH="0" baseline="0" noProof="0" dirty="0">
              <a:ln>
                <a:noFill/>
              </a:ln>
              <a:solidFill>
                <a:srgbClr val="064B64"/>
              </a:solidFill>
              <a:effectLst/>
              <a:uLnTx/>
              <a:uFillTx/>
              <a:latin typeface="Franklin Gothic Medium"/>
              <a:ea typeface="+mn-ea"/>
              <a:cs typeface="+mn-cs"/>
            </a:endParaRPr>
          </a:p>
        </p:txBody>
      </p:sp>
      <p:sp>
        <p:nvSpPr>
          <p:cNvPr id="4" name="Title 3"/>
          <p:cNvSpPr>
            <a:spLocks noGrp="1"/>
          </p:cNvSpPr>
          <p:nvPr>
            <p:ph type="title"/>
          </p:nvPr>
        </p:nvSpPr>
        <p:spPr/>
        <p:txBody>
          <a:bodyPr/>
          <a:lstStyle/>
          <a:p>
            <a:r>
              <a:rPr lang="en-US" dirty="0"/>
              <a:t>Self-behavior Attributions - Example</a:t>
            </a:r>
          </a:p>
        </p:txBody>
      </p:sp>
    </p:spTree>
    <p:extLst>
      <p:ext uri="{BB962C8B-B14F-4D97-AF65-F5344CB8AC3E}">
        <p14:creationId xmlns:p14="http://schemas.microsoft.com/office/powerpoint/2010/main" val="4397601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70932" y="1719070"/>
            <a:ext cx="5774267" cy="4910329"/>
          </a:xfrm>
        </p:spPr>
        <p:txBody>
          <a:bodyPr>
            <a:normAutofit fontScale="92500" lnSpcReduction="10000"/>
          </a:bodyPr>
          <a:lstStyle/>
          <a:p>
            <a:pPr>
              <a:lnSpc>
                <a:spcPct val="90000"/>
              </a:lnSpc>
            </a:pPr>
            <a:r>
              <a:rPr lang="en-US" altLang="en-US" sz="2400" u="sng" dirty="0">
                <a:latin typeface="Arial" panose="020B0604020202020204" pitchFamily="34" charset="0"/>
              </a:rPr>
              <a:t>Negative behaviors</a:t>
            </a:r>
            <a:r>
              <a:rPr lang="en-US" altLang="en-US" sz="2400" dirty="0">
                <a:latin typeface="Arial" panose="020B0604020202020204" pitchFamily="34" charset="0"/>
              </a:rPr>
              <a:t>: </a:t>
            </a:r>
            <a:r>
              <a:rPr lang="en-US" altLang="en-US" sz="2400" dirty="0">
                <a:solidFill>
                  <a:schemeClr val="accent1"/>
                </a:solidFill>
                <a:latin typeface="Arial" panose="020B0604020202020204" pitchFamily="34" charset="0"/>
              </a:rPr>
              <a:t>Pessimistic</a:t>
            </a:r>
            <a:r>
              <a:rPr lang="en-US" altLang="en-US" sz="2400" dirty="0">
                <a:latin typeface="Arial" panose="020B0604020202020204" pitchFamily="34" charset="0"/>
              </a:rPr>
              <a:t> vs. </a:t>
            </a:r>
            <a:r>
              <a:rPr lang="en-US" altLang="en-US" sz="2400" dirty="0">
                <a:solidFill>
                  <a:srgbClr val="00B0F0"/>
                </a:solidFill>
                <a:latin typeface="Arial" panose="020B0604020202020204" pitchFamily="34" charset="0"/>
              </a:rPr>
              <a:t>optimistic </a:t>
            </a:r>
            <a:r>
              <a:rPr lang="en-US" altLang="en-US" sz="2400" dirty="0">
                <a:latin typeface="Arial" panose="020B0604020202020204" pitchFamily="34" charset="0"/>
              </a:rPr>
              <a:t>explanatory style </a:t>
            </a:r>
          </a:p>
          <a:p>
            <a:pPr>
              <a:lnSpc>
                <a:spcPct val="90000"/>
              </a:lnSpc>
            </a:pPr>
            <a:endParaRPr lang="en-US" altLang="en-US" sz="2400" dirty="0">
              <a:latin typeface="Arial" panose="020B0604020202020204" pitchFamily="34" charset="0"/>
            </a:endParaRPr>
          </a:p>
          <a:p>
            <a:pPr>
              <a:lnSpc>
                <a:spcPct val="90000"/>
              </a:lnSpc>
            </a:pPr>
            <a:r>
              <a:rPr lang="en-US" altLang="en-US" sz="2400" dirty="0">
                <a:latin typeface="Arial" panose="020B0604020202020204" pitchFamily="34" charset="0"/>
              </a:rPr>
              <a:t>Peterson &amp; Barret three-dimension approach: </a:t>
            </a:r>
          </a:p>
          <a:p>
            <a:pPr lvl="1">
              <a:lnSpc>
                <a:spcPct val="90000"/>
              </a:lnSpc>
            </a:pPr>
            <a:r>
              <a:rPr lang="en-US" altLang="en-US" sz="2400" dirty="0">
                <a:solidFill>
                  <a:srgbClr val="FF0000"/>
                </a:solidFill>
                <a:latin typeface="Arial" panose="020B0604020202020204" pitchFamily="34" charset="0"/>
              </a:rPr>
              <a:t>Internal</a:t>
            </a:r>
            <a:r>
              <a:rPr lang="en-US" altLang="en-US" sz="2400" dirty="0">
                <a:latin typeface="Arial" panose="020B0604020202020204" pitchFamily="34" charset="0"/>
              </a:rPr>
              <a:t>/</a:t>
            </a:r>
            <a:r>
              <a:rPr lang="en-US" altLang="en-US" sz="2400" dirty="0">
                <a:solidFill>
                  <a:srgbClr val="00B0F0"/>
                </a:solidFill>
                <a:latin typeface="Arial" panose="020B0604020202020204" pitchFamily="34" charset="0"/>
              </a:rPr>
              <a:t>External</a:t>
            </a:r>
            <a:r>
              <a:rPr lang="en-US" altLang="en-US" sz="2400" dirty="0">
                <a:latin typeface="Arial" panose="020B0604020202020204" pitchFamily="34" charset="0"/>
              </a:rPr>
              <a:t>: Behavior because of you vs. other people/circumstance</a:t>
            </a:r>
          </a:p>
          <a:p>
            <a:pPr lvl="1">
              <a:lnSpc>
                <a:spcPct val="90000"/>
              </a:lnSpc>
            </a:pPr>
            <a:endParaRPr lang="en-US" altLang="en-US" sz="2400" dirty="0">
              <a:latin typeface="Arial" panose="020B0604020202020204" pitchFamily="34" charset="0"/>
            </a:endParaRPr>
          </a:p>
          <a:p>
            <a:pPr lvl="1">
              <a:lnSpc>
                <a:spcPct val="90000"/>
              </a:lnSpc>
            </a:pPr>
            <a:r>
              <a:rPr lang="en-US" altLang="en-US" sz="2400" dirty="0">
                <a:solidFill>
                  <a:srgbClr val="FF0000"/>
                </a:solidFill>
                <a:latin typeface="Arial" panose="020B0604020202020204" pitchFamily="34" charset="0"/>
              </a:rPr>
              <a:t>Stable</a:t>
            </a:r>
            <a:r>
              <a:rPr lang="en-US" altLang="en-US" sz="2400" dirty="0">
                <a:latin typeface="Arial" panose="020B0604020202020204" pitchFamily="34" charset="0"/>
              </a:rPr>
              <a:t>/</a:t>
            </a:r>
            <a:r>
              <a:rPr lang="en-US" altLang="en-US" sz="2400" dirty="0">
                <a:solidFill>
                  <a:srgbClr val="00B0F0"/>
                </a:solidFill>
                <a:latin typeface="Arial" panose="020B0604020202020204" pitchFamily="34" charset="0"/>
              </a:rPr>
              <a:t>Unstable</a:t>
            </a:r>
            <a:r>
              <a:rPr lang="en-US" altLang="en-US" sz="2400" dirty="0">
                <a:latin typeface="Arial" panose="020B0604020202020204" pitchFamily="34" charset="0"/>
              </a:rPr>
              <a:t>: The behavior cause will continue to affect future behavior vs. one-time thing</a:t>
            </a:r>
          </a:p>
          <a:p>
            <a:pPr lvl="1">
              <a:lnSpc>
                <a:spcPct val="90000"/>
              </a:lnSpc>
            </a:pPr>
            <a:endParaRPr lang="en-US" altLang="en-US" sz="2400" dirty="0">
              <a:latin typeface="Arial" panose="020B0604020202020204" pitchFamily="34" charset="0"/>
            </a:endParaRPr>
          </a:p>
          <a:p>
            <a:pPr lvl="1">
              <a:lnSpc>
                <a:spcPct val="90000"/>
              </a:lnSpc>
            </a:pPr>
            <a:r>
              <a:rPr lang="en-US" altLang="en-US" sz="2400" dirty="0">
                <a:solidFill>
                  <a:srgbClr val="FF0000"/>
                </a:solidFill>
                <a:latin typeface="Arial" panose="020B0604020202020204" pitchFamily="34" charset="0"/>
              </a:rPr>
              <a:t>Global</a:t>
            </a:r>
            <a:r>
              <a:rPr lang="en-US" altLang="en-US" sz="2400" dirty="0">
                <a:latin typeface="Arial" panose="020B0604020202020204" pitchFamily="34" charset="0"/>
              </a:rPr>
              <a:t>/</a:t>
            </a:r>
            <a:r>
              <a:rPr lang="en-US" altLang="en-US" sz="2400" dirty="0">
                <a:solidFill>
                  <a:srgbClr val="00B0F0"/>
                </a:solidFill>
                <a:latin typeface="Arial" panose="020B0604020202020204" pitchFamily="34" charset="0"/>
              </a:rPr>
              <a:t>Specific</a:t>
            </a:r>
            <a:r>
              <a:rPr lang="en-US" altLang="en-US" sz="2400" dirty="0">
                <a:latin typeface="Arial" panose="020B0604020202020204" pitchFamily="34" charset="0"/>
              </a:rPr>
              <a:t>: The cause affects behaviors many areas in my life vs. only affects this domain</a:t>
            </a:r>
          </a:p>
          <a:p>
            <a:endParaRPr lang="en-US" dirty="0"/>
          </a:p>
        </p:txBody>
      </p:sp>
      <p:sp>
        <p:nvSpPr>
          <p:cNvPr id="3" name="Slide Number Placeholder 2"/>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2A6CD65-B223-9C41-8CEC-A55C726DCCB3}" type="slidenum">
              <a:rPr kumimoji="0" lang="en-US" sz="1100" b="0" i="0" u="none" strike="noStrike" kern="1200" cap="none" spc="0" normalizeH="0" baseline="0" noProof="0" smtClean="0">
                <a:ln>
                  <a:noFill/>
                </a:ln>
                <a:solidFill>
                  <a:srgbClr val="064B64"/>
                </a:solidFill>
                <a:effectLst/>
                <a:uLnTx/>
                <a:uFillTx/>
                <a:latin typeface="Franklin Gothic Medium"/>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25</a:t>
            </a:fld>
            <a:endParaRPr kumimoji="0" lang="en-US" sz="1100" b="0" i="0" u="none" strike="noStrike" kern="1200" cap="none" spc="0" normalizeH="0" baseline="0" noProof="0" dirty="0">
              <a:ln>
                <a:noFill/>
              </a:ln>
              <a:solidFill>
                <a:srgbClr val="064B64"/>
              </a:solidFill>
              <a:effectLst/>
              <a:uLnTx/>
              <a:uFillTx/>
              <a:latin typeface="Franklin Gothic Medium"/>
              <a:ea typeface="+mn-ea"/>
              <a:cs typeface="+mn-cs"/>
            </a:endParaRPr>
          </a:p>
        </p:txBody>
      </p:sp>
      <p:sp>
        <p:nvSpPr>
          <p:cNvPr id="4" name="Title 3"/>
          <p:cNvSpPr>
            <a:spLocks noGrp="1"/>
          </p:cNvSpPr>
          <p:nvPr>
            <p:ph type="title"/>
          </p:nvPr>
        </p:nvSpPr>
        <p:spPr/>
        <p:txBody>
          <a:bodyPr/>
          <a:lstStyle/>
          <a:p>
            <a:r>
              <a:rPr lang="en-US" dirty="0"/>
              <a:t>Self-behavior Attributions – Explanatory styles</a:t>
            </a:r>
          </a:p>
        </p:txBody>
      </p:sp>
      <p:sp>
        <p:nvSpPr>
          <p:cNvPr id="5" name="Content Placeholder 1">
            <a:extLst>
              <a:ext uri="{FF2B5EF4-FFF2-40B4-BE49-F238E27FC236}">
                <a16:creationId xmlns:a16="http://schemas.microsoft.com/office/drawing/2014/main" id="{DABC6AEE-DCAB-4F2B-9A36-6D76E6FEF7D6}"/>
              </a:ext>
            </a:extLst>
          </p:cNvPr>
          <p:cNvSpPr txBox="1">
            <a:spLocks/>
          </p:cNvSpPr>
          <p:nvPr/>
        </p:nvSpPr>
        <p:spPr>
          <a:xfrm>
            <a:off x="5853288" y="1719070"/>
            <a:ext cx="6039557" cy="4910329"/>
          </a:xfrm>
          <a:prstGeom prst="rect">
            <a:avLst/>
          </a:prstGeom>
        </p:spPr>
        <p:txBody>
          <a:bodyPr vert="horz" lIns="91440" tIns="45720" rIns="91440" bIns="45720" rtlCol="0">
            <a:normAutofit fontScale="92500" lnSpcReduction="10000"/>
          </a:bodyPr>
          <a:lst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a:lstStyle>
          <a:p>
            <a:pPr marL="274320" marR="0" lvl="0" indent="-228600" algn="l" defTabSz="914400" rtl="0" eaLnBrk="1" fontAlgn="auto" latinLnBrk="0" hangingPunct="1">
              <a:lnSpc>
                <a:spcPct val="90000"/>
              </a:lnSpc>
              <a:spcBef>
                <a:spcPct val="20000"/>
              </a:spcBef>
              <a:spcAft>
                <a:spcPts val="0"/>
              </a:spcAft>
              <a:buClr>
                <a:srgbClr val="E60512"/>
              </a:buClr>
              <a:buSzTx/>
              <a:buFont typeface="Wingdings 2" pitchFamily="18" charset="2"/>
              <a:buChar char=""/>
              <a:tabLst/>
              <a:defRPr/>
            </a:pPr>
            <a:r>
              <a:rPr kumimoji="0" lang="en-US" altLang="en-US" sz="2400" b="0" i="0" u="sng" strike="noStrike" kern="1200" cap="none" spc="150" normalizeH="0" baseline="0" noProof="0" dirty="0">
                <a:ln>
                  <a:noFill/>
                </a:ln>
                <a:solidFill>
                  <a:srgbClr val="064B64"/>
                </a:solidFill>
                <a:effectLst/>
                <a:uLnTx/>
                <a:uFillTx/>
                <a:latin typeface="Arial" panose="020B0604020202020204" pitchFamily="34" charset="0"/>
                <a:ea typeface="+mn-ea"/>
                <a:cs typeface="+mn-cs"/>
              </a:rPr>
              <a:t>Positive behaviors</a:t>
            </a:r>
            <a:r>
              <a:rPr kumimoji="0" lang="en-US" altLang="en-US" sz="2400" b="0" i="0" u="none" strike="noStrike" kern="1200" cap="none" spc="150" normalizeH="0" baseline="0" noProof="0" dirty="0">
                <a:ln>
                  <a:noFill/>
                </a:ln>
                <a:solidFill>
                  <a:srgbClr val="064B64"/>
                </a:solidFill>
                <a:effectLst/>
                <a:uLnTx/>
                <a:uFillTx/>
                <a:latin typeface="Arial" panose="020B0604020202020204" pitchFamily="34" charset="0"/>
                <a:ea typeface="+mn-ea"/>
                <a:cs typeface="+mn-cs"/>
              </a:rPr>
              <a:t>: </a:t>
            </a:r>
            <a:r>
              <a:rPr kumimoji="0" lang="en-US" altLang="en-US" sz="2400" b="0" i="0" u="none" strike="noStrike" kern="1200" cap="none" spc="150" normalizeH="0" baseline="0" noProof="0" dirty="0">
                <a:ln>
                  <a:noFill/>
                </a:ln>
                <a:solidFill>
                  <a:srgbClr val="E60512"/>
                </a:solidFill>
                <a:effectLst/>
                <a:uLnTx/>
                <a:uFillTx/>
                <a:latin typeface="Arial" panose="020B0604020202020204" pitchFamily="34" charset="0"/>
                <a:ea typeface="+mn-ea"/>
                <a:cs typeface="+mn-cs"/>
              </a:rPr>
              <a:t>Pessimistic</a:t>
            </a:r>
            <a:r>
              <a:rPr kumimoji="0" lang="en-US" altLang="en-US" sz="2400" b="0" i="0" u="none" strike="noStrike" kern="1200" cap="none" spc="150" normalizeH="0" baseline="0" noProof="0" dirty="0">
                <a:ln>
                  <a:noFill/>
                </a:ln>
                <a:solidFill>
                  <a:srgbClr val="064B64"/>
                </a:solidFill>
                <a:effectLst/>
                <a:uLnTx/>
                <a:uFillTx/>
                <a:latin typeface="Arial" panose="020B0604020202020204" pitchFamily="34" charset="0"/>
                <a:ea typeface="+mn-ea"/>
                <a:cs typeface="+mn-cs"/>
              </a:rPr>
              <a:t> vs. </a:t>
            </a:r>
            <a:r>
              <a:rPr kumimoji="0" lang="en-US" altLang="en-US" sz="2400" b="0" i="0" u="none" strike="noStrike" kern="1200" cap="none" spc="150" normalizeH="0" baseline="0" noProof="0" dirty="0">
                <a:ln>
                  <a:noFill/>
                </a:ln>
                <a:solidFill>
                  <a:srgbClr val="00B0F0"/>
                </a:solidFill>
                <a:effectLst/>
                <a:uLnTx/>
                <a:uFillTx/>
                <a:latin typeface="Arial" panose="020B0604020202020204" pitchFamily="34" charset="0"/>
                <a:ea typeface="+mn-ea"/>
                <a:cs typeface="+mn-cs"/>
              </a:rPr>
              <a:t>optimistic </a:t>
            </a:r>
            <a:r>
              <a:rPr kumimoji="0" lang="en-US" altLang="en-US" sz="2400" b="0" i="0" u="none" strike="noStrike" kern="1200" cap="none" spc="150" normalizeH="0" baseline="0" noProof="0" dirty="0">
                <a:ln>
                  <a:noFill/>
                </a:ln>
                <a:solidFill>
                  <a:srgbClr val="064B64"/>
                </a:solidFill>
                <a:effectLst/>
                <a:uLnTx/>
                <a:uFillTx/>
                <a:latin typeface="Arial" panose="020B0604020202020204" pitchFamily="34" charset="0"/>
                <a:ea typeface="+mn-ea"/>
                <a:cs typeface="+mn-cs"/>
              </a:rPr>
              <a:t>explanatory style </a:t>
            </a:r>
          </a:p>
          <a:p>
            <a:pPr marL="274320" marR="0" lvl="0" indent="-228600" algn="l" defTabSz="914400" rtl="0" eaLnBrk="1" fontAlgn="auto" latinLnBrk="0" hangingPunct="1">
              <a:lnSpc>
                <a:spcPct val="90000"/>
              </a:lnSpc>
              <a:spcBef>
                <a:spcPct val="20000"/>
              </a:spcBef>
              <a:spcAft>
                <a:spcPts val="0"/>
              </a:spcAft>
              <a:buClr>
                <a:srgbClr val="E60512"/>
              </a:buClr>
              <a:buSzTx/>
              <a:buFont typeface="Wingdings 2" pitchFamily="18" charset="2"/>
              <a:buChar char=""/>
              <a:tabLst/>
              <a:defRPr/>
            </a:pPr>
            <a:endParaRPr kumimoji="0" lang="en-US" altLang="en-US" sz="2400" b="0" i="0" u="none" strike="noStrike" kern="1200" cap="none" spc="150" normalizeH="0" baseline="0" noProof="0" dirty="0">
              <a:ln>
                <a:noFill/>
              </a:ln>
              <a:solidFill>
                <a:srgbClr val="064B64"/>
              </a:solidFill>
              <a:effectLst/>
              <a:uLnTx/>
              <a:uFillTx/>
              <a:latin typeface="Arial" panose="020B0604020202020204" pitchFamily="34" charset="0"/>
              <a:ea typeface="+mn-ea"/>
              <a:cs typeface="+mn-cs"/>
            </a:endParaRPr>
          </a:p>
          <a:p>
            <a:pPr marL="274320" marR="0" lvl="0" indent="-228600" algn="l" defTabSz="914400" rtl="0" eaLnBrk="1" fontAlgn="auto" latinLnBrk="0" hangingPunct="1">
              <a:lnSpc>
                <a:spcPct val="90000"/>
              </a:lnSpc>
              <a:spcBef>
                <a:spcPct val="20000"/>
              </a:spcBef>
              <a:spcAft>
                <a:spcPts val="0"/>
              </a:spcAft>
              <a:buClr>
                <a:srgbClr val="E60512"/>
              </a:buClr>
              <a:buSzTx/>
              <a:buFont typeface="Wingdings 2" pitchFamily="18" charset="2"/>
              <a:buChar char=""/>
              <a:tabLst/>
              <a:defRPr/>
            </a:pPr>
            <a:r>
              <a:rPr kumimoji="0" lang="en-US" altLang="en-US" sz="2400" b="0" i="0" u="none" strike="noStrike" kern="1200" cap="none" spc="150" normalizeH="0" baseline="0" noProof="0" dirty="0">
                <a:ln>
                  <a:noFill/>
                </a:ln>
                <a:solidFill>
                  <a:srgbClr val="064B64"/>
                </a:solidFill>
                <a:effectLst/>
                <a:uLnTx/>
                <a:uFillTx/>
                <a:latin typeface="Arial" panose="020B0604020202020204" pitchFamily="34" charset="0"/>
                <a:ea typeface="+mn-ea"/>
                <a:cs typeface="+mn-cs"/>
              </a:rPr>
              <a:t>Peterson &amp; Barret three-dimension approach: </a:t>
            </a:r>
          </a:p>
          <a:p>
            <a:pPr marL="548640" marR="0" lvl="1" indent="-182880" algn="l" defTabSz="914400" rtl="0" eaLnBrk="1" fontAlgn="auto" latinLnBrk="0" hangingPunct="1">
              <a:lnSpc>
                <a:spcPct val="90000"/>
              </a:lnSpc>
              <a:spcBef>
                <a:spcPct val="20000"/>
              </a:spcBef>
              <a:spcAft>
                <a:spcPts val="0"/>
              </a:spcAft>
              <a:buClr>
                <a:srgbClr val="726056"/>
              </a:buClr>
              <a:buSzTx/>
              <a:buFont typeface="Wingdings" pitchFamily="2" charset="2"/>
              <a:buChar char="§"/>
              <a:tabLst/>
              <a:defRPr/>
            </a:pPr>
            <a:r>
              <a:rPr kumimoji="0" lang="en-US" altLang="en-US" sz="2400" b="0" i="0" u="none" strike="noStrike" kern="1200" cap="none" spc="100" normalizeH="0" baseline="0" noProof="0" dirty="0">
                <a:ln>
                  <a:noFill/>
                </a:ln>
                <a:solidFill>
                  <a:srgbClr val="00B0F0"/>
                </a:solidFill>
                <a:effectLst/>
                <a:uLnTx/>
                <a:uFillTx/>
                <a:latin typeface="Arial" panose="020B0604020202020204" pitchFamily="34" charset="0"/>
                <a:ea typeface="+mn-ea"/>
                <a:cs typeface="+mn-cs"/>
              </a:rPr>
              <a:t>Internal</a:t>
            </a:r>
            <a:r>
              <a:rPr kumimoji="0" lang="en-US" altLang="en-US" sz="2400" b="0" i="0" u="none" strike="noStrike" kern="1200" cap="none" spc="100" normalizeH="0" baseline="0" noProof="0" dirty="0">
                <a:ln>
                  <a:noFill/>
                </a:ln>
                <a:solidFill>
                  <a:srgbClr val="064B64"/>
                </a:solidFill>
                <a:effectLst/>
                <a:uLnTx/>
                <a:uFillTx/>
                <a:latin typeface="Arial" panose="020B0604020202020204" pitchFamily="34" charset="0"/>
                <a:ea typeface="+mn-ea"/>
                <a:cs typeface="+mn-cs"/>
              </a:rPr>
              <a:t>/</a:t>
            </a:r>
            <a:r>
              <a:rPr kumimoji="0" lang="en-US" altLang="en-US" sz="2400" b="0" i="0" u="none" strike="noStrike" kern="1200" cap="none" spc="100" normalizeH="0" baseline="0" noProof="0" dirty="0">
                <a:ln>
                  <a:noFill/>
                </a:ln>
                <a:solidFill>
                  <a:srgbClr val="E60512"/>
                </a:solidFill>
                <a:effectLst/>
                <a:uLnTx/>
                <a:uFillTx/>
                <a:latin typeface="Arial" panose="020B0604020202020204" pitchFamily="34" charset="0"/>
                <a:ea typeface="+mn-ea"/>
                <a:cs typeface="+mn-cs"/>
              </a:rPr>
              <a:t>External</a:t>
            </a:r>
            <a:r>
              <a:rPr kumimoji="0" lang="en-US" altLang="en-US" sz="2400" b="0" i="0" u="none" strike="noStrike" kern="1200" cap="none" spc="100" normalizeH="0" baseline="0" noProof="0" dirty="0">
                <a:ln>
                  <a:noFill/>
                </a:ln>
                <a:solidFill>
                  <a:srgbClr val="064B64"/>
                </a:solidFill>
                <a:effectLst/>
                <a:uLnTx/>
                <a:uFillTx/>
                <a:latin typeface="Arial" panose="020B0604020202020204" pitchFamily="34" charset="0"/>
                <a:ea typeface="+mn-ea"/>
                <a:cs typeface="+mn-cs"/>
              </a:rPr>
              <a:t>: Behavior because of you vs. other people/circumstance</a:t>
            </a:r>
          </a:p>
          <a:p>
            <a:pPr marL="548640" marR="0" lvl="1" indent="-182880" algn="l" defTabSz="914400" rtl="0" eaLnBrk="1" fontAlgn="auto" latinLnBrk="0" hangingPunct="1">
              <a:lnSpc>
                <a:spcPct val="90000"/>
              </a:lnSpc>
              <a:spcBef>
                <a:spcPct val="20000"/>
              </a:spcBef>
              <a:spcAft>
                <a:spcPts val="0"/>
              </a:spcAft>
              <a:buClr>
                <a:srgbClr val="726056"/>
              </a:buClr>
              <a:buSzTx/>
              <a:buFont typeface="Wingdings" pitchFamily="2" charset="2"/>
              <a:buChar char="§"/>
              <a:tabLst/>
              <a:defRPr/>
            </a:pPr>
            <a:endParaRPr kumimoji="0" lang="en-US" altLang="en-US" sz="2400" b="0" i="0" u="none" strike="noStrike" kern="1200" cap="none" spc="100" normalizeH="0" baseline="0" noProof="0" dirty="0">
              <a:ln>
                <a:noFill/>
              </a:ln>
              <a:solidFill>
                <a:srgbClr val="064B64"/>
              </a:solidFill>
              <a:effectLst/>
              <a:uLnTx/>
              <a:uFillTx/>
              <a:latin typeface="Arial" panose="020B0604020202020204" pitchFamily="34" charset="0"/>
              <a:ea typeface="+mn-ea"/>
              <a:cs typeface="+mn-cs"/>
            </a:endParaRPr>
          </a:p>
          <a:p>
            <a:pPr marL="548640" marR="0" lvl="1" indent="-182880" algn="l" defTabSz="914400" rtl="0" eaLnBrk="1" fontAlgn="auto" latinLnBrk="0" hangingPunct="1">
              <a:lnSpc>
                <a:spcPct val="90000"/>
              </a:lnSpc>
              <a:spcBef>
                <a:spcPct val="20000"/>
              </a:spcBef>
              <a:spcAft>
                <a:spcPts val="0"/>
              </a:spcAft>
              <a:buClr>
                <a:srgbClr val="726056"/>
              </a:buClr>
              <a:buSzTx/>
              <a:buFont typeface="Wingdings" pitchFamily="2" charset="2"/>
              <a:buChar char="§"/>
              <a:tabLst/>
              <a:defRPr/>
            </a:pPr>
            <a:r>
              <a:rPr kumimoji="0" lang="en-US" altLang="en-US" sz="2400" b="0" i="0" u="none" strike="noStrike" kern="1200" cap="none" spc="100" normalizeH="0" baseline="0" noProof="0" dirty="0">
                <a:ln>
                  <a:noFill/>
                </a:ln>
                <a:solidFill>
                  <a:srgbClr val="00B0F0"/>
                </a:solidFill>
                <a:effectLst/>
                <a:uLnTx/>
                <a:uFillTx/>
                <a:latin typeface="Arial" panose="020B0604020202020204" pitchFamily="34" charset="0"/>
                <a:ea typeface="+mn-ea"/>
                <a:cs typeface="+mn-cs"/>
              </a:rPr>
              <a:t>Stable</a:t>
            </a:r>
            <a:r>
              <a:rPr kumimoji="0" lang="en-US" altLang="en-US" sz="2400" b="0" i="0" u="none" strike="noStrike" kern="1200" cap="none" spc="100" normalizeH="0" baseline="0" noProof="0" dirty="0">
                <a:ln>
                  <a:noFill/>
                </a:ln>
                <a:solidFill>
                  <a:srgbClr val="064B64"/>
                </a:solidFill>
                <a:effectLst/>
                <a:uLnTx/>
                <a:uFillTx/>
                <a:latin typeface="Arial" panose="020B0604020202020204" pitchFamily="34" charset="0"/>
                <a:ea typeface="+mn-ea"/>
                <a:cs typeface="+mn-cs"/>
              </a:rPr>
              <a:t>/</a:t>
            </a:r>
            <a:r>
              <a:rPr kumimoji="0" lang="en-US" altLang="en-US" sz="2400" b="0" i="0" u="none" strike="noStrike" kern="1200" cap="none" spc="100" normalizeH="0" baseline="0" noProof="0" dirty="0">
                <a:ln>
                  <a:noFill/>
                </a:ln>
                <a:solidFill>
                  <a:srgbClr val="E60512"/>
                </a:solidFill>
                <a:effectLst/>
                <a:uLnTx/>
                <a:uFillTx/>
                <a:latin typeface="Arial" panose="020B0604020202020204" pitchFamily="34" charset="0"/>
                <a:ea typeface="+mn-ea"/>
                <a:cs typeface="+mn-cs"/>
              </a:rPr>
              <a:t>Unstable</a:t>
            </a:r>
            <a:r>
              <a:rPr kumimoji="0" lang="en-US" altLang="en-US" sz="2400" b="0" i="0" u="none" strike="noStrike" kern="1200" cap="none" spc="100" normalizeH="0" baseline="0" noProof="0" dirty="0">
                <a:ln>
                  <a:noFill/>
                </a:ln>
                <a:solidFill>
                  <a:srgbClr val="064B64"/>
                </a:solidFill>
                <a:effectLst/>
                <a:uLnTx/>
                <a:uFillTx/>
                <a:latin typeface="Arial" panose="020B0604020202020204" pitchFamily="34" charset="0"/>
                <a:ea typeface="+mn-ea"/>
                <a:cs typeface="+mn-cs"/>
              </a:rPr>
              <a:t>: The behavior cause will continue to affect future behavior vs. one-time thing</a:t>
            </a:r>
          </a:p>
          <a:p>
            <a:pPr marL="548640" marR="0" lvl="1" indent="-182880" algn="l" defTabSz="914400" rtl="0" eaLnBrk="1" fontAlgn="auto" latinLnBrk="0" hangingPunct="1">
              <a:lnSpc>
                <a:spcPct val="90000"/>
              </a:lnSpc>
              <a:spcBef>
                <a:spcPct val="20000"/>
              </a:spcBef>
              <a:spcAft>
                <a:spcPts val="0"/>
              </a:spcAft>
              <a:buClr>
                <a:srgbClr val="726056"/>
              </a:buClr>
              <a:buSzTx/>
              <a:buFont typeface="Wingdings" pitchFamily="2" charset="2"/>
              <a:buChar char="§"/>
              <a:tabLst/>
              <a:defRPr/>
            </a:pPr>
            <a:endParaRPr kumimoji="0" lang="en-US" altLang="en-US" sz="2400" b="0" i="0" u="none" strike="noStrike" kern="1200" cap="none" spc="100" normalizeH="0" baseline="0" noProof="0" dirty="0">
              <a:ln>
                <a:noFill/>
              </a:ln>
              <a:solidFill>
                <a:srgbClr val="064B64"/>
              </a:solidFill>
              <a:effectLst/>
              <a:uLnTx/>
              <a:uFillTx/>
              <a:latin typeface="Arial" panose="020B0604020202020204" pitchFamily="34" charset="0"/>
              <a:ea typeface="+mn-ea"/>
              <a:cs typeface="+mn-cs"/>
            </a:endParaRPr>
          </a:p>
          <a:p>
            <a:pPr marL="548640" marR="0" lvl="1" indent="-182880" algn="l" defTabSz="914400" rtl="0" eaLnBrk="1" fontAlgn="auto" latinLnBrk="0" hangingPunct="1">
              <a:lnSpc>
                <a:spcPct val="90000"/>
              </a:lnSpc>
              <a:spcBef>
                <a:spcPct val="20000"/>
              </a:spcBef>
              <a:spcAft>
                <a:spcPts val="0"/>
              </a:spcAft>
              <a:buClr>
                <a:srgbClr val="726056"/>
              </a:buClr>
              <a:buSzTx/>
              <a:buFont typeface="Wingdings" pitchFamily="2" charset="2"/>
              <a:buChar char="§"/>
              <a:tabLst/>
              <a:defRPr/>
            </a:pPr>
            <a:r>
              <a:rPr kumimoji="0" lang="en-US" altLang="en-US" sz="2400" b="0" i="0" u="none" strike="noStrike" kern="1200" cap="none" spc="100" normalizeH="0" baseline="0" noProof="0" dirty="0">
                <a:ln>
                  <a:noFill/>
                </a:ln>
                <a:solidFill>
                  <a:srgbClr val="00B0F0"/>
                </a:solidFill>
                <a:effectLst/>
                <a:uLnTx/>
                <a:uFillTx/>
                <a:latin typeface="Arial" panose="020B0604020202020204" pitchFamily="34" charset="0"/>
                <a:ea typeface="+mn-ea"/>
                <a:cs typeface="+mn-cs"/>
              </a:rPr>
              <a:t>Global</a:t>
            </a:r>
            <a:r>
              <a:rPr kumimoji="0" lang="en-US" altLang="en-US" sz="2400" b="0" i="0" u="none" strike="noStrike" kern="1200" cap="none" spc="100" normalizeH="0" baseline="0" noProof="0" dirty="0">
                <a:ln>
                  <a:noFill/>
                </a:ln>
                <a:solidFill>
                  <a:srgbClr val="064B64"/>
                </a:solidFill>
                <a:effectLst/>
                <a:uLnTx/>
                <a:uFillTx/>
                <a:latin typeface="Arial" panose="020B0604020202020204" pitchFamily="34" charset="0"/>
                <a:ea typeface="+mn-ea"/>
                <a:cs typeface="+mn-cs"/>
              </a:rPr>
              <a:t>/</a:t>
            </a:r>
            <a:r>
              <a:rPr kumimoji="0" lang="en-US" altLang="en-US" sz="2400" b="0" i="0" u="none" strike="noStrike" kern="1200" cap="none" spc="100" normalizeH="0" baseline="0" noProof="0" dirty="0">
                <a:ln>
                  <a:noFill/>
                </a:ln>
                <a:solidFill>
                  <a:srgbClr val="E60512"/>
                </a:solidFill>
                <a:effectLst/>
                <a:uLnTx/>
                <a:uFillTx/>
                <a:latin typeface="Arial" panose="020B0604020202020204" pitchFamily="34" charset="0"/>
                <a:ea typeface="+mn-ea"/>
                <a:cs typeface="+mn-cs"/>
              </a:rPr>
              <a:t>Specific</a:t>
            </a:r>
            <a:r>
              <a:rPr kumimoji="0" lang="en-US" altLang="en-US" sz="2400" b="0" i="0" u="none" strike="noStrike" kern="1200" cap="none" spc="100" normalizeH="0" baseline="0" noProof="0" dirty="0">
                <a:ln>
                  <a:noFill/>
                </a:ln>
                <a:solidFill>
                  <a:srgbClr val="064B64"/>
                </a:solidFill>
                <a:effectLst/>
                <a:uLnTx/>
                <a:uFillTx/>
                <a:latin typeface="Arial" panose="020B0604020202020204" pitchFamily="34" charset="0"/>
                <a:ea typeface="+mn-ea"/>
                <a:cs typeface="+mn-cs"/>
              </a:rPr>
              <a:t>: The cause affects behaviors many areas in my life vs. only affects this domain</a:t>
            </a:r>
          </a:p>
          <a:p>
            <a:pPr marL="274320" marR="0" lvl="0" indent="-228600" algn="l" defTabSz="914400" rtl="0" eaLnBrk="1" fontAlgn="auto" latinLnBrk="0" hangingPunct="1">
              <a:lnSpc>
                <a:spcPct val="100000"/>
              </a:lnSpc>
              <a:spcBef>
                <a:spcPct val="20000"/>
              </a:spcBef>
              <a:spcAft>
                <a:spcPts val="0"/>
              </a:spcAft>
              <a:buClr>
                <a:srgbClr val="E60512"/>
              </a:buClr>
              <a:buSzTx/>
              <a:buFont typeface="Wingdings 2" pitchFamily="18" charset="2"/>
              <a:buChar char=""/>
              <a:tabLst/>
              <a:defRPr/>
            </a:pPr>
            <a:endParaRPr kumimoji="0" lang="en-US" sz="2000" b="0" i="0" u="none" strike="noStrike" kern="1200" cap="none" spc="150" normalizeH="0" baseline="0" noProof="0" dirty="0">
              <a:ln>
                <a:noFill/>
              </a:ln>
              <a:solidFill>
                <a:srgbClr val="064B64"/>
              </a:solidFill>
              <a:effectLst/>
              <a:uLnTx/>
              <a:uFillTx/>
              <a:latin typeface="Franklin Gothic Medium"/>
              <a:ea typeface="+mn-ea"/>
              <a:cs typeface="+mn-cs"/>
            </a:endParaRPr>
          </a:p>
        </p:txBody>
      </p:sp>
    </p:spTree>
    <p:extLst>
      <p:ext uri="{BB962C8B-B14F-4D97-AF65-F5344CB8AC3E}">
        <p14:creationId xmlns:p14="http://schemas.microsoft.com/office/powerpoint/2010/main" val="1488180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PChart">
            <a:extLst>
              <a:ext uri="{FF2B5EF4-FFF2-40B4-BE49-F238E27FC236}">
                <a16:creationId xmlns:a16="http://schemas.microsoft.com/office/drawing/2014/main" id="{795897C1-F346-423D-871D-8CD44B1C3B29}"/>
              </a:ext>
            </a:extLst>
          </p:cNvPr>
          <p:cNvSpPr/>
          <p:nvPr>
            <p:custDataLst>
              <p:tags r:id="rId2"/>
            </p:custDataLst>
          </p:nvPr>
        </p:nvSpPr>
        <p:spPr>
          <a:xfrm>
            <a:off x="6032500" y="1714500"/>
            <a:ext cx="6096000" cy="4640578"/>
          </a:xfrm>
          <a:prstGeom prst="rect">
            <a:avLst/>
          </a:prstGeom>
          <a:blipFill>
            <a:blip r:embed="rId6"/>
            <a:stretch>
              <a:fillRect/>
            </a:stretch>
          </a:blipFill>
          <a:ln w="19050" cap="flat" cmpd="sng" algn="ctr">
            <a:noFill/>
            <a:prstDash val="solid"/>
          </a:ln>
          <a:effectLst/>
          <a:extLst>
            <a:ext uri="{91240B29-F687-4F45-9708-019B960494DF}">
              <a14:hiddenLine xmlns:a14="http://schemas.microsoft.com/office/drawing/2010/main" w="1905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Franklin Gothic Medium"/>
              <a:ea typeface="+mn-ea"/>
              <a:cs typeface="+mn-cs"/>
            </a:endParaRPr>
          </a:p>
        </p:txBody>
      </p:sp>
      <p:sp>
        <p:nvSpPr>
          <p:cNvPr id="2" name="TPQuestion" title="Question Text">
            <a:extLst>
              <a:ext uri="{FF2B5EF4-FFF2-40B4-BE49-F238E27FC236}">
                <a16:creationId xmlns:a16="http://schemas.microsoft.com/office/drawing/2014/main" id="{369F6BB9-9216-4A01-9B4D-C1B0BE3FFE83}"/>
              </a:ext>
            </a:extLst>
          </p:cNvPr>
          <p:cNvSpPr>
            <a:spLocks noGrp="1"/>
          </p:cNvSpPr>
          <p:nvPr>
            <p:ph type="title"/>
          </p:nvPr>
        </p:nvSpPr>
        <p:spPr/>
        <p:txBody>
          <a:bodyPr/>
          <a:lstStyle/>
          <a:p>
            <a:r>
              <a:rPr lang="en-US" sz="2400" dirty="0"/>
              <a:t>50% of U.S. marriages end in divorce. Of course, you know yourself better than anyone else. How likely is it that </a:t>
            </a:r>
            <a:r>
              <a:rPr lang="en-US" sz="2400" u="sng" dirty="0"/>
              <a:t>you</a:t>
            </a:r>
            <a:r>
              <a:rPr lang="en-US" sz="2400" dirty="0"/>
              <a:t> will get divorced?</a:t>
            </a:r>
          </a:p>
        </p:txBody>
      </p:sp>
      <p:sp>
        <p:nvSpPr>
          <p:cNvPr id="3" name="TPAnswers" title="Answer Text">
            <a:extLst>
              <a:ext uri="{FF2B5EF4-FFF2-40B4-BE49-F238E27FC236}">
                <a16:creationId xmlns:a16="http://schemas.microsoft.com/office/drawing/2014/main" id="{B65429A2-DC72-434D-BAD8-509769619542}"/>
              </a:ext>
            </a:extLst>
          </p:cNvPr>
          <p:cNvSpPr>
            <a:spLocks noGrp="1"/>
          </p:cNvSpPr>
          <p:nvPr>
            <p:ph type="body" idx="1"/>
            <p:custDataLst>
              <p:tags r:id="rId3"/>
            </p:custDataLst>
          </p:nvPr>
        </p:nvSpPr>
        <p:spPr>
          <a:xfrm>
            <a:off x="508000" y="1719071"/>
            <a:ext cx="5588001" cy="4407408"/>
          </a:xfrm>
        </p:spPr>
        <p:txBody>
          <a:bodyPr>
            <a:normAutofit/>
          </a:bodyPr>
          <a:lstStyle/>
          <a:p>
            <a:pPr marL="502920" indent="-457200">
              <a:buFont typeface="Wingdings 2" pitchFamily="18" charset="2"/>
              <a:buAutoNum type="alphaUcPeriod"/>
            </a:pPr>
            <a:r>
              <a:rPr lang="en-US" sz="2800" u="sng" dirty="0"/>
              <a:t>Less than </a:t>
            </a:r>
            <a:r>
              <a:rPr lang="en-US" sz="2800" dirty="0"/>
              <a:t>50% probability</a:t>
            </a:r>
          </a:p>
          <a:p>
            <a:pPr marL="502920" indent="-457200">
              <a:buFont typeface="Wingdings 2" pitchFamily="18" charset="2"/>
              <a:buAutoNum type="alphaUcPeriod"/>
            </a:pPr>
            <a:r>
              <a:rPr lang="en-US" sz="2800" u="sng" dirty="0"/>
              <a:t>More than </a:t>
            </a:r>
            <a:r>
              <a:rPr lang="en-US" sz="2800" dirty="0"/>
              <a:t>50% probability</a:t>
            </a:r>
          </a:p>
          <a:p>
            <a:pPr marL="502920" indent="-457200">
              <a:buFont typeface="Wingdings 2" pitchFamily="18" charset="2"/>
              <a:buAutoNum type="alphaUcPeriod"/>
            </a:pPr>
            <a:r>
              <a:rPr lang="en-US" sz="2800" dirty="0"/>
              <a:t>N/A because I don’t think I’ll ever get married</a:t>
            </a:r>
          </a:p>
        </p:txBody>
      </p:sp>
      <p:sp>
        <p:nvSpPr>
          <p:cNvPr id="4" name="Slide Number Placeholder 3">
            <a:extLst>
              <a:ext uri="{FF2B5EF4-FFF2-40B4-BE49-F238E27FC236}">
                <a16:creationId xmlns:a16="http://schemas.microsoft.com/office/drawing/2014/main" id="{45F9677E-2DA7-43B7-8AFC-E014B8157ED1}"/>
              </a:ext>
            </a:extLst>
          </p:cNvPr>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12A6CD65-B223-9C41-8CEC-A55C726DCCB3}" type="slidenum">
              <a:rPr kumimoji="0" lang="en-US" sz="1100" b="0" i="0" u="none" strike="noStrike" kern="1200" cap="none" spc="0" normalizeH="0" baseline="0" noProof="0" smtClean="0">
                <a:ln>
                  <a:noFill/>
                </a:ln>
                <a:solidFill>
                  <a:srgbClr val="064B64"/>
                </a:solidFill>
                <a:effectLst/>
                <a:uLnTx/>
                <a:uFillTx/>
                <a:latin typeface="Franklin Gothic Medium"/>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26</a:t>
            </a:fld>
            <a:endParaRPr kumimoji="0" lang="en-US" sz="1100" b="0" i="0" u="none" strike="noStrike" kern="1200" cap="none" spc="0" normalizeH="0" baseline="0" noProof="0" dirty="0">
              <a:ln>
                <a:noFill/>
              </a:ln>
              <a:solidFill>
                <a:srgbClr val="064B64"/>
              </a:solidFill>
              <a:effectLst/>
              <a:uLnTx/>
              <a:uFillTx/>
              <a:latin typeface="Franklin Gothic Medium"/>
              <a:ea typeface="+mn-ea"/>
              <a:cs typeface="+mn-cs"/>
            </a:endParaRPr>
          </a:p>
        </p:txBody>
      </p:sp>
      <p:sp>
        <p:nvSpPr>
          <p:cNvPr id="5" name="TPPolling" title="Polling Shape">
            <a:extLst>
              <a:ext uri="{FF2B5EF4-FFF2-40B4-BE49-F238E27FC236}">
                <a16:creationId xmlns:a16="http://schemas.microsoft.com/office/drawing/2014/main" id="{C3BF4AAD-C394-420F-9741-FC847B36DC57}"/>
              </a:ext>
            </a:extLst>
          </p:cNvPr>
          <p:cNvSpPr/>
          <p:nvPr/>
        </p:nvSpPr>
        <p:spPr>
          <a:xfrm>
            <a:off x="0" y="0"/>
            <a:ext cx="12700" cy="12700"/>
          </a:xfrm>
          <a:prstGeom prst="rect">
            <a:avLst/>
          </a:prstGeom>
          <a:solidFill>
            <a:schemeClr val="accent1">
              <a:alpha val="10000"/>
            </a:schemeClr>
          </a:solidFill>
          <a:ln w="19050" cap="flat" cmpd="sng" algn="ctr">
            <a:noFill/>
            <a:prstDash val="solid"/>
          </a:ln>
          <a:effectLst/>
          <a:extLst>
            <a:ext uri="{91240B29-F687-4F45-9708-019B960494DF}">
              <a14:hiddenLine xmlns:a14="http://schemas.microsoft.com/office/drawing/2010/main" w="1905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Franklin Gothic Medium"/>
              <a:ea typeface="+mn-ea"/>
              <a:cs typeface="+mn-cs"/>
            </a:endParaRPr>
          </a:p>
        </p:txBody>
      </p:sp>
      <p:grpSp>
        <p:nvGrpSpPr>
          <p:cNvPr id="10" name="TPCountdown" title="Countdown Timer">
            <a:extLst>
              <a:ext uri="{FF2B5EF4-FFF2-40B4-BE49-F238E27FC236}">
                <a16:creationId xmlns:a16="http://schemas.microsoft.com/office/drawing/2014/main" id="{FA53E774-CA79-4CC8-866D-1B62340D7F9F}"/>
              </a:ext>
            </a:extLst>
          </p:cNvPr>
          <p:cNvGrpSpPr>
            <a:grpSpLocks noChangeAspect="1"/>
          </p:cNvGrpSpPr>
          <p:nvPr>
            <p:custDataLst>
              <p:tags r:id="rId4"/>
            </p:custDataLst>
          </p:nvPr>
        </p:nvGrpSpPr>
        <p:grpSpPr>
          <a:xfrm>
            <a:off x="4762500" y="5720080"/>
            <a:ext cx="1270000" cy="635000"/>
            <a:chOff x="7683500" y="5842000"/>
            <a:chExt cx="1270000" cy="635000"/>
          </a:xfrm>
        </p:grpSpPr>
        <p:sp>
          <p:nvSpPr>
            <p:cNvPr id="7" name="CountdownShape">
              <a:extLst>
                <a:ext uri="{FF2B5EF4-FFF2-40B4-BE49-F238E27FC236}">
                  <a16:creationId xmlns:a16="http://schemas.microsoft.com/office/drawing/2014/main" id="{F47072C8-489A-4D58-8068-A3EDB12EE2F4}"/>
                </a:ext>
              </a:extLst>
            </p:cNvPr>
            <p:cNvSpPr/>
            <p:nvPr/>
          </p:nvSpPr>
          <p:spPr>
            <a:xfrm>
              <a:off x="7683500" y="5842000"/>
              <a:ext cx="1270000" cy="635000"/>
            </a:xfrm>
            <a:prstGeom prst="cube">
              <a:avLst/>
            </a:prstGeom>
            <a:solidFill>
              <a:srgbClr val="33333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Franklin Gothic Medium"/>
                <a:ea typeface="+mn-ea"/>
                <a:cs typeface="+mn-cs"/>
              </a:endParaRPr>
            </a:p>
          </p:txBody>
        </p:sp>
        <p:sp>
          <p:nvSpPr>
            <p:cNvPr id="8" name="CountdownText">
              <a:extLst>
                <a:ext uri="{FF2B5EF4-FFF2-40B4-BE49-F238E27FC236}">
                  <a16:creationId xmlns:a16="http://schemas.microsoft.com/office/drawing/2014/main" id="{553DFBD6-3358-4B72-9FB5-8FD06A1E5BC7}"/>
                </a:ext>
              </a:extLst>
            </p:cNvPr>
            <p:cNvSpPr txBox="1"/>
            <p:nvPr/>
          </p:nvSpPr>
          <p:spPr>
            <a:xfrm>
              <a:off x="7785100" y="6045200"/>
              <a:ext cx="889000" cy="381000"/>
            </a:xfrm>
            <a:prstGeom prst="rect">
              <a:avLst/>
            </a:prstGeom>
            <a:blipFill>
              <a:blip r:embed="rId7"/>
              <a:stretch>
                <a:fillRect/>
              </a:stretch>
            </a:blipFill>
            <a:ln>
              <a:solidFill>
                <a:srgbClr val="000000"/>
              </a:solidFill>
            </a:ln>
          </p:spPr>
          <p:txBody>
            <a:bodyPr vert="horz" rtlCol="0" anchor="ctr" anchorCtr="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0" normalizeH="0" baseline="0" noProof="0">
                <a:ln>
                  <a:noFill/>
                </a:ln>
                <a:solidFill>
                  <a:srgbClr val="FF0000"/>
                </a:solidFill>
                <a:effectLst/>
                <a:uLnTx/>
                <a:uFillTx/>
                <a:latin typeface="Segoe UI" panose="020B0502040204020203" pitchFamily="34" charset="0"/>
                <a:ea typeface="+mn-ea"/>
                <a:cs typeface="+mn-cs"/>
              </a:endParaRPr>
            </a:p>
          </p:txBody>
        </p:sp>
        <p:cxnSp>
          <p:nvCxnSpPr>
            <p:cNvPr id="9" name="CountdownLine">
              <a:extLst>
                <a:ext uri="{FF2B5EF4-FFF2-40B4-BE49-F238E27FC236}">
                  <a16:creationId xmlns:a16="http://schemas.microsoft.com/office/drawing/2014/main" id="{7C08F712-8256-4B39-B717-56FC65EDC39F}"/>
                </a:ext>
              </a:extLst>
            </p:cNvPr>
            <p:cNvCxnSpPr/>
            <p:nvPr/>
          </p:nvCxnSpPr>
          <p:spPr>
            <a:xfrm>
              <a:off x="8001000" y="5943600"/>
              <a:ext cx="508000" cy="0"/>
            </a:xfrm>
            <a:prstGeom prst="line">
              <a:avLst/>
            </a:prstGeom>
            <a:ln w="38100"/>
          </p:spPr>
          <p:style>
            <a:lnRef idx="1">
              <a:schemeClr val="accent1"/>
            </a:lnRef>
            <a:fillRef idx="0">
              <a:schemeClr val="accent1"/>
            </a:fillRef>
            <a:effectRef idx="0">
              <a:schemeClr val="accent1"/>
            </a:effectRef>
            <a:fontRef idx="minor">
              <a:schemeClr val="tx1"/>
            </a:fontRef>
          </p:style>
        </p:cxnSp>
      </p:grpSp>
    </p:spTree>
    <p:custDataLst>
      <p:tags r:id="rId1"/>
    </p:custDataLst>
    <p:extLst>
      <p:ext uri="{BB962C8B-B14F-4D97-AF65-F5344CB8AC3E}">
        <p14:creationId xmlns:p14="http://schemas.microsoft.com/office/powerpoint/2010/main" val="1700214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5"/>
                                        </p:tgtEl>
                                        <p:attrNameLst>
                                          <p:attrName>style.visibility</p:attrName>
                                        </p:attrNameLst>
                                      </p:cBhvr>
                                      <p:to>
                                        <p:strVal val="hidden"/>
                                      </p:to>
                                    </p:set>
                                  </p:childTnLst>
                                </p:cTn>
                              </p:par>
                            </p:childTnLst>
                          </p:cTn>
                        </p:par>
                        <p:par>
                          <p:cTn id="15" fill="hold">
                            <p:stCondLst>
                              <p:cond delay="0"/>
                            </p:stCondLst>
                            <p:childTnLst>
                              <p:par>
                                <p:cTn id="16" presetID="1" presetClass="exit" presetSubtype="0" fill="hold" nodeType="afterEffect">
                                  <p:stCondLst>
                                    <p:cond delay="0"/>
                                  </p:stCondLst>
                                  <p:childTnLst>
                                    <p:set>
                                      <p:cBhvr>
                                        <p:cTn id="17" dur="1" fill="hold">
                                          <p:stCondLst>
                                            <p:cond delay="0"/>
                                          </p:stCondLst>
                                        </p:cTn>
                                        <p:tgtEl>
                                          <p:spTgt spid="10"/>
                                        </p:tgtEl>
                                        <p:attrNameLst>
                                          <p:attrName>style.visibility</p:attrName>
                                        </p:attrNameLst>
                                      </p:cBhvr>
                                      <p:to>
                                        <p:strVal val="hidden"/>
                                      </p:to>
                                    </p:set>
                                  </p:childTnLst>
                                </p:cTn>
                              </p:par>
                              <p:par>
                                <p:cTn id="18" presetID="1" presetClass="entr" presetSubtype="0"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5" grpId="1"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04C930D-3166-4456-A538-C4DC17D9F82D}"/>
              </a:ext>
            </a:extLst>
          </p:cNvPr>
          <p:cNvSpPr>
            <a:spLocks noGrp="1"/>
          </p:cNvSpPr>
          <p:nvPr>
            <p:ph type="body" idx="1"/>
          </p:nvPr>
        </p:nvSpPr>
        <p:spPr/>
        <p:txBody>
          <a:bodyPr/>
          <a:lstStyle/>
          <a:p>
            <a:endParaRPr lang="en-US"/>
          </a:p>
        </p:txBody>
      </p:sp>
      <p:sp>
        <p:nvSpPr>
          <p:cNvPr id="3" name="Slide Number Placeholder 2">
            <a:extLst>
              <a:ext uri="{FF2B5EF4-FFF2-40B4-BE49-F238E27FC236}">
                <a16:creationId xmlns:a16="http://schemas.microsoft.com/office/drawing/2014/main" id="{3597C2C4-39C2-40E7-A91A-0DCD88EF76AA}"/>
              </a:ext>
            </a:extLst>
          </p:cNvPr>
          <p:cNvSpPr>
            <a:spLocks noGrp="1"/>
          </p:cNvSpPr>
          <p:nvPr>
            <p:ph type="sldNum"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2A6CD65-B223-9C41-8CEC-A55C726DCCB3}" type="slidenum">
              <a:rPr kumimoji="0" lang="en-US" sz="1100" b="0" i="0" u="none" strike="noStrike" kern="1200" cap="none" spc="0" normalizeH="0" baseline="0" noProof="0" smtClean="0">
                <a:ln>
                  <a:noFill/>
                </a:ln>
                <a:solidFill>
                  <a:srgbClr val="DEDEE0"/>
                </a:solidFill>
                <a:effectLst/>
                <a:uLnTx/>
                <a:uFillTx/>
                <a:latin typeface="Franklin Gothic Medium"/>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27</a:t>
            </a:fld>
            <a:endParaRPr kumimoji="0" lang="en-US" sz="1100" b="0" i="0" u="none" strike="noStrike" kern="1200" cap="none" spc="0" normalizeH="0" baseline="0" noProof="0" dirty="0">
              <a:ln>
                <a:noFill/>
              </a:ln>
              <a:solidFill>
                <a:srgbClr val="DEDEE0"/>
              </a:solidFill>
              <a:effectLst/>
              <a:uLnTx/>
              <a:uFillTx/>
              <a:latin typeface="Franklin Gothic Medium"/>
              <a:ea typeface="+mn-ea"/>
              <a:cs typeface="+mn-cs"/>
            </a:endParaRPr>
          </a:p>
        </p:txBody>
      </p:sp>
      <p:sp>
        <p:nvSpPr>
          <p:cNvPr id="4" name="Title 3">
            <a:extLst>
              <a:ext uri="{FF2B5EF4-FFF2-40B4-BE49-F238E27FC236}">
                <a16:creationId xmlns:a16="http://schemas.microsoft.com/office/drawing/2014/main" id="{F67D201F-3387-4DCE-94F2-D2A6DE3D5616}"/>
              </a:ext>
            </a:extLst>
          </p:cNvPr>
          <p:cNvSpPr>
            <a:spLocks noGrp="1"/>
          </p:cNvSpPr>
          <p:nvPr>
            <p:ph type="title"/>
          </p:nvPr>
        </p:nvSpPr>
        <p:spPr/>
        <p:txBody>
          <a:bodyPr/>
          <a:lstStyle/>
          <a:p>
            <a:r>
              <a:rPr lang="en-US" dirty="0"/>
              <a:t>End Chapter 4 Part V</a:t>
            </a:r>
            <a:br>
              <a:rPr lang="en-US" dirty="0"/>
            </a:br>
            <a:br>
              <a:rPr lang="en-US" dirty="0"/>
            </a:br>
            <a:r>
              <a:rPr lang="en-US" dirty="0"/>
              <a:t>End Chapter 3 part I</a:t>
            </a:r>
          </a:p>
        </p:txBody>
      </p:sp>
    </p:spTree>
    <p:extLst>
      <p:ext uri="{BB962C8B-B14F-4D97-AF65-F5344CB8AC3E}">
        <p14:creationId xmlns:p14="http://schemas.microsoft.com/office/powerpoint/2010/main" val="18995834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C877D4-37B6-49ED-93DD-D65B98B1317A}"/>
              </a:ext>
            </a:extLst>
          </p:cNvPr>
          <p:cNvSpPr>
            <a:spLocks noGrp="1"/>
          </p:cNvSpPr>
          <p:nvPr>
            <p:ph type="title"/>
          </p:nvPr>
        </p:nvSpPr>
        <p:spPr>
          <a:xfrm>
            <a:off x="914400" y="493776"/>
            <a:ext cx="10363200" cy="1143000"/>
          </a:xfrm>
        </p:spPr>
        <p:txBody>
          <a:bodyPr/>
          <a:lstStyle/>
          <a:p>
            <a:r>
              <a:rPr lang="en-US" dirty="0"/>
              <a:t>9/15 Topics</a:t>
            </a:r>
          </a:p>
        </p:txBody>
      </p:sp>
      <p:sp>
        <p:nvSpPr>
          <p:cNvPr id="3" name="Content Placeholder 2">
            <a:extLst>
              <a:ext uri="{FF2B5EF4-FFF2-40B4-BE49-F238E27FC236}">
                <a16:creationId xmlns:a16="http://schemas.microsoft.com/office/drawing/2014/main" id="{F65A8281-0590-4204-9FBA-C3338186072B}"/>
              </a:ext>
            </a:extLst>
          </p:cNvPr>
          <p:cNvSpPr>
            <a:spLocks noGrp="1"/>
          </p:cNvSpPr>
          <p:nvPr>
            <p:ph idx="1"/>
          </p:nvPr>
        </p:nvSpPr>
        <p:spPr>
          <a:xfrm>
            <a:off x="914400" y="1636776"/>
            <a:ext cx="10363200" cy="4114800"/>
          </a:xfrm>
        </p:spPr>
        <p:txBody>
          <a:bodyPr/>
          <a:lstStyle/>
          <a:p>
            <a:r>
              <a:rPr lang="en-US" dirty="0"/>
              <a:t>Wrap up the </a:t>
            </a:r>
            <a:r>
              <a:rPr lang="en-US" dirty="0">
                <a:solidFill>
                  <a:srgbClr val="FFFF00"/>
                </a:solidFill>
              </a:rPr>
              <a:t>FAE</a:t>
            </a:r>
          </a:p>
          <a:p>
            <a:endParaRPr lang="en-US" dirty="0"/>
          </a:p>
          <a:p>
            <a:r>
              <a:rPr lang="en-US" dirty="0">
                <a:solidFill>
                  <a:srgbClr val="FFFF00"/>
                </a:solidFill>
              </a:rPr>
              <a:t>Self-serving attribution bias</a:t>
            </a:r>
          </a:p>
          <a:p>
            <a:endParaRPr lang="en-US" dirty="0"/>
          </a:p>
          <a:p>
            <a:r>
              <a:rPr lang="en-US" dirty="0"/>
              <a:t>Nuance in attributions for self-behaviors (Peterson &amp; Barret’s </a:t>
            </a:r>
            <a:r>
              <a:rPr lang="en-US" dirty="0">
                <a:solidFill>
                  <a:srgbClr val="FFFF00"/>
                </a:solidFill>
              </a:rPr>
              <a:t>three-dimension approach</a:t>
            </a:r>
            <a:r>
              <a:rPr lang="en-US" dirty="0"/>
              <a:t>) </a:t>
            </a:r>
          </a:p>
          <a:p>
            <a:endParaRPr lang="en-US" dirty="0"/>
          </a:p>
          <a:p>
            <a:r>
              <a:rPr lang="en-US" dirty="0"/>
              <a:t>4</a:t>
            </a:r>
            <a:r>
              <a:rPr lang="en-US" baseline="30000" dirty="0"/>
              <a:t>th</a:t>
            </a:r>
            <a:r>
              <a:rPr lang="en-US" dirty="0"/>
              <a:t> self topic if time</a:t>
            </a:r>
          </a:p>
        </p:txBody>
      </p:sp>
    </p:spTree>
    <p:extLst>
      <p:ext uri="{BB962C8B-B14F-4D97-AF65-F5344CB8AC3E}">
        <p14:creationId xmlns:p14="http://schemas.microsoft.com/office/powerpoint/2010/main" val="17121076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PChart">
            <a:extLst>
              <a:ext uri="{FF2B5EF4-FFF2-40B4-BE49-F238E27FC236}">
                <a16:creationId xmlns:a16="http://schemas.microsoft.com/office/drawing/2014/main" id="{795897C1-F346-423D-871D-8CD44B1C3B29}"/>
              </a:ext>
            </a:extLst>
          </p:cNvPr>
          <p:cNvSpPr/>
          <p:nvPr>
            <p:custDataLst>
              <p:tags r:id="rId2"/>
            </p:custDataLst>
          </p:nvPr>
        </p:nvSpPr>
        <p:spPr>
          <a:xfrm>
            <a:off x="6032500" y="1714500"/>
            <a:ext cx="6096000" cy="4640578"/>
          </a:xfrm>
          <a:prstGeom prst="rect">
            <a:avLst/>
          </a:prstGeom>
          <a:blipFill>
            <a:blip r:embed="rId6"/>
            <a:stretch>
              <a:fillRect/>
            </a:stretch>
          </a:blipFill>
          <a:ln w="19050" cap="flat" cmpd="sng" algn="ctr">
            <a:noFill/>
            <a:prstDash val="solid"/>
          </a:ln>
          <a:effectLst/>
          <a:extLst>
            <a:ext uri="{91240B29-F687-4F45-9708-019B960494DF}">
              <a14:hiddenLine xmlns:a14="http://schemas.microsoft.com/office/drawing/2010/main" w="1905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Franklin Gothic Medium"/>
              <a:ea typeface="+mn-ea"/>
              <a:cs typeface="+mn-cs"/>
            </a:endParaRPr>
          </a:p>
        </p:txBody>
      </p:sp>
      <p:sp>
        <p:nvSpPr>
          <p:cNvPr id="2" name="TPQuestion" title="Question Text">
            <a:extLst>
              <a:ext uri="{FF2B5EF4-FFF2-40B4-BE49-F238E27FC236}">
                <a16:creationId xmlns:a16="http://schemas.microsoft.com/office/drawing/2014/main" id="{369F6BB9-9216-4A01-9B4D-C1B0BE3FFE83}"/>
              </a:ext>
            </a:extLst>
          </p:cNvPr>
          <p:cNvSpPr>
            <a:spLocks noGrp="1"/>
          </p:cNvSpPr>
          <p:nvPr>
            <p:ph type="title"/>
          </p:nvPr>
        </p:nvSpPr>
        <p:spPr/>
        <p:txBody>
          <a:bodyPr/>
          <a:lstStyle/>
          <a:p>
            <a:r>
              <a:rPr lang="en-US" sz="2400" dirty="0"/>
              <a:t>50% of U.S. marriages end in divorce. Of course, you know yourself better than anyone else. How likely is it that </a:t>
            </a:r>
            <a:r>
              <a:rPr lang="en-US" sz="2400" u="sng" dirty="0"/>
              <a:t>you</a:t>
            </a:r>
            <a:r>
              <a:rPr lang="en-US" sz="2400" dirty="0"/>
              <a:t> will get divorced?</a:t>
            </a:r>
          </a:p>
        </p:txBody>
      </p:sp>
      <p:sp>
        <p:nvSpPr>
          <p:cNvPr id="3" name="TPAnswers" title="Answer Text">
            <a:extLst>
              <a:ext uri="{FF2B5EF4-FFF2-40B4-BE49-F238E27FC236}">
                <a16:creationId xmlns:a16="http://schemas.microsoft.com/office/drawing/2014/main" id="{B65429A2-DC72-434D-BAD8-509769619542}"/>
              </a:ext>
            </a:extLst>
          </p:cNvPr>
          <p:cNvSpPr>
            <a:spLocks noGrp="1"/>
          </p:cNvSpPr>
          <p:nvPr>
            <p:ph type="body" idx="1"/>
            <p:custDataLst>
              <p:tags r:id="rId3"/>
            </p:custDataLst>
          </p:nvPr>
        </p:nvSpPr>
        <p:spPr>
          <a:xfrm>
            <a:off x="508000" y="1719071"/>
            <a:ext cx="5588001" cy="4407408"/>
          </a:xfrm>
        </p:spPr>
        <p:txBody>
          <a:bodyPr>
            <a:normAutofit/>
          </a:bodyPr>
          <a:lstStyle/>
          <a:p>
            <a:pPr marL="502920" indent="-457200">
              <a:buFont typeface="Wingdings 2" pitchFamily="18" charset="2"/>
              <a:buAutoNum type="alphaUcPeriod"/>
            </a:pPr>
            <a:r>
              <a:rPr lang="en-US" sz="2800" u="sng" dirty="0"/>
              <a:t>Less than </a:t>
            </a:r>
            <a:r>
              <a:rPr lang="en-US" sz="2800" dirty="0"/>
              <a:t>50% probability</a:t>
            </a:r>
          </a:p>
          <a:p>
            <a:pPr marL="502920" indent="-457200">
              <a:buFont typeface="Wingdings 2" pitchFamily="18" charset="2"/>
              <a:buAutoNum type="alphaUcPeriod"/>
            </a:pPr>
            <a:r>
              <a:rPr lang="en-US" sz="2800" u="sng" dirty="0"/>
              <a:t>More than </a:t>
            </a:r>
            <a:r>
              <a:rPr lang="en-US" sz="2800" dirty="0"/>
              <a:t>50% probability</a:t>
            </a:r>
          </a:p>
          <a:p>
            <a:pPr marL="502920" indent="-457200">
              <a:buFont typeface="Wingdings 2" pitchFamily="18" charset="2"/>
              <a:buAutoNum type="alphaUcPeriod"/>
            </a:pPr>
            <a:r>
              <a:rPr lang="en-US" sz="2800" dirty="0"/>
              <a:t>N/A because I don’t think I’ll ever get married</a:t>
            </a:r>
          </a:p>
        </p:txBody>
      </p:sp>
      <p:sp>
        <p:nvSpPr>
          <p:cNvPr id="4" name="Slide Number Placeholder 3">
            <a:extLst>
              <a:ext uri="{FF2B5EF4-FFF2-40B4-BE49-F238E27FC236}">
                <a16:creationId xmlns:a16="http://schemas.microsoft.com/office/drawing/2014/main" id="{45F9677E-2DA7-43B7-8AFC-E014B8157ED1}"/>
              </a:ext>
            </a:extLst>
          </p:cNvPr>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12A6CD65-B223-9C41-8CEC-A55C726DCCB3}" type="slidenum">
              <a:rPr kumimoji="0" lang="en-US" sz="1100" b="0" i="0" u="none" strike="noStrike" kern="1200" cap="none" spc="0" normalizeH="0" baseline="0" noProof="0" smtClean="0">
                <a:ln>
                  <a:noFill/>
                </a:ln>
                <a:solidFill>
                  <a:srgbClr val="064B64"/>
                </a:solidFill>
                <a:effectLst/>
                <a:uLnTx/>
                <a:uFillTx/>
                <a:latin typeface="Franklin Gothic Medium"/>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4</a:t>
            </a:fld>
            <a:endParaRPr kumimoji="0" lang="en-US" sz="1100" b="0" i="0" u="none" strike="noStrike" kern="1200" cap="none" spc="0" normalizeH="0" baseline="0" noProof="0" dirty="0">
              <a:ln>
                <a:noFill/>
              </a:ln>
              <a:solidFill>
                <a:srgbClr val="064B64"/>
              </a:solidFill>
              <a:effectLst/>
              <a:uLnTx/>
              <a:uFillTx/>
              <a:latin typeface="Franklin Gothic Medium"/>
              <a:ea typeface="+mn-ea"/>
              <a:cs typeface="+mn-cs"/>
            </a:endParaRPr>
          </a:p>
        </p:txBody>
      </p:sp>
      <p:sp>
        <p:nvSpPr>
          <p:cNvPr id="5" name="TPPolling" title="Polling Shape">
            <a:extLst>
              <a:ext uri="{FF2B5EF4-FFF2-40B4-BE49-F238E27FC236}">
                <a16:creationId xmlns:a16="http://schemas.microsoft.com/office/drawing/2014/main" id="{C3BF4AAD-C394-420F-9741-FC847B36DC57}"/>
              </a:ext>
            </a:extLst>
          </p:cNvPr>
          <p:cNvSpPr/>
          <p:nvPr/>
        </p:nvSpPr>
        <p:spPr>
          <a:xfrm>
            <a:off x="0" y="0"/>
            <a:ext cx="12700" cy="12700"/>
          </a:xfrm>
          <a:prstGeom prst="rect">
            <a:avLst/>
          </a:prstGeom>
          <a:solidFill>
            <a:schemeClr val="accent1">
              <a:alpha val="10000"/>
            </a:schemeClr>
          </a:solidFill>
          <a:ln w="19050" cap="flat" cmpd="sng" algn="ctr">
            <a:noFill/>
            <a:prstDash val="solid"/>
          </a:ln>
          <a:effectLst/>
          <a:extLst>
            <a:ext uri="{91240B29-F687-4F45-9708-019B960494DF}">
              <a14:hiddenLine xmlns:a14="http://schemas.microsoft.com/office/drawing/2010/main" w="1905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Franklin Gothic Medium"/>
              <a:ea typeface="+mn-ea"/>
              <a:cs typeface="+mn-cs"/>
            </a:endParaRPr>
          </a:p>
        </p:txBody>
      </p:sp>
      <p:grpSp>
        <p:nvGrpSpPr>
          <p:cNvPr id="10" name="TPCountdown" title="Countdown Timer">
            <a:extLst>
              <a:ext uri="{FF2B5EF4-FFF2-40B4-BE49-F238E27FC236}">
                <a16:creationId xmlns:a16="http://schemas.microsoft.com/office/drawing/2014/main" id="{FA53E774-CA79-4CC8-866D-1B62340D7F9F}"/>
              </a:ext>
            </a:extLst>
          </p:cNvPr>
          <p:cNvGrpSpPr>
            <a:grpSpLocks noChangeAspect="1"/>
          </p:cNvGrpSpPr>
          <p:nvPr>
            <p:custDataLst>
              <p:tags r:id="rId4"/>
            </p:custDataLst>
          </p:nvPr>
        </p:nvGrpSpPr>
        <p:grpSpPr>
          <a:xfrm>
            <a:off x="4762500" y="5720080"/>
            <a:ext cx="1270000" cy="635000"/>
            <a:chOff x="7683500" y="5842000"/>
            <a:chExt cx="1270000" cy="635000"/>
          </a:xfrm>
        </p:grpSpPr>
        <p:sp>
          <p:nvSpPr>
            <p:cNvPr id="7" name="CountdownShape">
              <a:extLst>
                <a:ext uri="{FF2B5EF4-FFF2-40B4-BE49-F238E27FC236}">
                  <a16:creationId xmlns:a16="http://schemas.microsoft.com/office/drawing/2014/main" id="{F47072C8-489A-4D58-8068-A3EDB12EE2F4}"/>
                </a:ext>
              </a:extLst>
            </p:cNvPr>
            <p:cNvSpPr/>
            <p:nvPr/>
          </p:nvSpPr>
          <p:spPr>
            <a:xfrm>
              <a:off x="7683500" y="5842000"/>
              <a:ext cx="1270000" cy="635000"/>
            </a:xfrm>
            <a:prstGeom prst="cube">
              <a:avLst/>
            </a:prstGeom>
            <a:solidFill>
              <a:srgbClr val="33333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Franklin Gothic Medium"/>
                <a:ea typeface="+mn-ea"/>
                <a:cs typeface="+mn-cs"/>
              </a:endParaRPr>
            </a:p>
          </p:txBody>
        </p:sp>
        <p:sp>
          <p:nvSpPr>
            <p:cNvPr id="8" name="CountdownText">
              <a:extLst>
                <a:ext uri="{FF2B5EF4-FFF2-40B4-BE49-F238E27FC236}">
                  <a16:creationId xmlns:a16="http://schemas.microsoft.com/office/drawing/2014/main" id="{553DFBD6-3358-4B72-9FB5-8FD06A1E5BC7}"/>
                </a:ext>
              </a:extLst>
            </p:cNvPr>
            <p:cNvSpPr txBox="1"/>
            <p:nvPr/>
          </p:nvSpPr>
          <p:spPr>
            <a:xfrm>
              <a:off x="7785100" y="6045200"/>
              <a:ext cx="889000" cy="381000"/>
            </a:xfrm>
            <a:prstGeom prst="rect">
              <a:avLst/>
            </a:prstGeom>
            <a:blipFill>
              <a:blip r:embed="rId7"/>
              <a:stretch>
                <a:fillRect/>
              </a:stretch>
            </a:blipFill>
            <a:ln>
              <a:solidFill>
                <a:srgbClr val="000000"/>
              </a:solidFill>
            </a:ln>
          </p:spPr>
          <p:txBody>
            <a:bodyPr vert="horz" rtlCol="0" anchor="ctr" anchorCtr="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0" normalizeH="0" baseline="0" noProof="0">
                <a:ln>
                  <a:noFill/>
                </a:ln>
                <a:solidFill>
                  <a:srgbClr val="FF0000"/>
                </a:solidFill>
                <a:effectLst/>
                <a:uLnTx/>
                <a:uFillTx/>
                <a:latin typeface="Segoe UI" panose="020B0502040204020203" pitchFamily="34" charset="0"/>
                <a:ea typeface="+mn-ea"/>
                <a:cs typeface="+mn-cs"/>
              </a:endParaRPr>
            </a:p>
          </p:txBody>
        </p:sp>
        <p:cxnSp>
          <p:nvCxnSpPr>
            <p:cNvPr id="9" name="CountdownLine">
              <a:extLst>
                <a:ext uri="{FF2B5EF4-FFF2-40B4-BE49-F238E27FC236}">
                  <a16:creationId xmlns:a16="http://schemas.microsoft.com/office/drawing/2014/main" id="{7C08F712-8256-4B39-B717-56FC65EDC39F}"/>
                </a:ext>
              </a:extLst>
            </p:cNvPr>
            <p:cNvCxnSpPr/>
            <p:nvPr/>
          </p:nvCxnSpPr>
          <p:spPr>
            <a:xfrm>
              <a:off x="8001000" y="5943600"/>
              <a:ext cx="508000" cy="0"/>
            </a:xfrm>
            <a:prstGeom prst="line">
              <a:avLst/>
            </a:prstGeom>
            <a:ln w="38100"/>
          </p:spPr>
          <p:style>
            <a:lnRef idx="1">
              <a:schemeClr val="accent1"/>
            </a:lnRef>
            <a:fillRef idx="0">
              <a:schemeClr val="accent1"/>
            </a:fillRef>
            <a:effectRef idx="0">
              <a:schemeClr val="accent1"/>
            </a:effectRef>
            <a:fontRef idx="minor">
              <a:schemeClr val="tx1"/>
            </a:fontRef>
          </p:style>
        </p:cxnSp>
      </p:grpSp>
    </p:spTree>
    <p:custDataLst>
      <p:tags r:id="rId1"/>
    </p:custDataLst>
    <p:extLst>
      <p:ext uri="{BB962C8B-B14F-4D97-AF65-F5344CB8AC3E}">
        <p14:creationId xmlns:p14="http://schemas.microsoft.com/office/powerpoint/2010/main" val="1735146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5"/>
                                        </p:tgtEl>
                                        <p:attrNameLst>
                                          <p:attrName>style.visibility</p:attrName>
                                        </p:attrNameLst>
                                      </p:cBhvr>
                                      <p:to>
                                        <p:strVal val="hidden"/>
                                      </p:to>
                                    </p:set>
                                  </p:childTnLst>
                                </p:cTn>
                              </p:par>
                            </p:childTnLst>
                          </p:cTn>
                        </p:par>
                        <p:par>
                          <p:cTn id="15" fill="hold">
                            <p:stCondLst>
                              <p:cond delay="0"/>
                            </p:stCondLst>
                            <p:childTnLst>
                              <p:par>
                                <p:cTn id="16" presetID="1" presetClass="exit" presetSubtype="0" fill="hold" nodeType="afterEffect">
                                  <p:stCondLst>
                                    <p:cond delay="0"/>
                                  </p:stCondLst>
                                  <p:childTnLst>
                                    <p:set>
                                      <p:cBhvr>
                                        <p:cTn id="17" dur="1" fill="hold">
                                          <p:stCondLst>
                                            <p:cond delay="0"/>
                                          </p:stCondLst>
                                        </p:cTn>
                                        <p:tgtEl>
                                          <p:spTgt spid="10"/>
                                        </p:tgtEl>
                                        <p:attrNameLst>
                                          <p:attrName>style.visibility</p:attrName>
                                        </p:attrNameLst>
                                      </p:cBhvr>
                                      <p:to>
                                        <p:strVal val="hidden"/>
                                      </p:to>
                                    </p:set>
                                  </p:childTnLst>
                                </p:cTn>
                              </p:par>
                              <p:par>
                                <p:cTn id="18" presetID="1" presetClass="entr" presetSubtype="0"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5"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PChart">
            <a:extLst>
              <a:ext uri="{FF2B5EF4-FFF2-40B4-BE49-F238E27FC236}">
                <a16:creationId xmlns:a16="http://schemas.microsoft.com/office/drawing/2014/main" id="{62F5AC30-6319-4EF3-8906-DB1EB0E3D03D}"/>
              </a:ext>
            </a:extLst>
          </p:cNvPr>
          <p:cNvSpPr/>
          <p:nvPr>
            <p:custDataLst>
              <p:tags r:id="rId2"/>
            </p:custDataLst>
          </p:nvPr>
        </p:nvSpPr>
        <p:spPr>
          <a:xfrm>
            <a:off x="6032500" y="1714500"/>
            <a:ext cx="6096000" cy="5143500"/>
          </a:xfrm>
          <a:prstGeom prst="rect">
            <a:avLst/>
          </a:prstGeom>
          <a:blipFill>
            <a:blip r:embed="rId6"/>
            <a:stretch>
              <a:fillRect/>
            </a:stretch>
          </a:blipFill>
          <a:ln w="19050" cap="flat" cmpd="sng" algn="ctr">
            <a:noFill/>
            <a:prstDash val="solid"/>
          </a:ln>
          <a:effectLst/>
          <a:extLst>
            <a:ext uri="{91240B29-F687-4F45-9708-019B960494DF}">
              <a14:hiddenLine xmlns:a14="http://schemas.microsoft.com/office/drawing/2010/main" w="1905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Franklin Gothic Medium"/>
              <a:ea typeface="+mn-ea"/>
              <a:cs typeface="+mn-cs"/>
            </a:endParaRPr>
          </a:p>
        </p:txBody>
      </p:sp>
      <p:sp>
        <p:nvSpPr>
          <p:cNvPr id="2" name="TPQuestion" title="Question Text">
            <a:extLst>
              <a:ext uri="{FF2B5EF4-FFF2-40B4-BE49-F238E27FC236}">
                <a16:creationId xmlns:a16="http://schemas.microsoft.com/office/drawing/2014/main" id="{9373066C-198C-4B97-BCF7-C19948A5C9B7}"/>
              </a:ext>
            </a:extLst>
          </p:cNvPr>
          <p:cNvSpPr>
            <a:spLocks noGrp="1"/>
          </p:cNvSpPr>
          <p:nvPr>
            <p:ph type="title"/>
          </p:nvPr>
        </p:nvSpPr>
        <p:spPr/>
        <p:txBody>
          <a:bodyPr/>
          <a:lstStyle/>
          <a:p>
            <a:r>
              <a:rPr lang="en-US" sz="2000" dirty="0"/>
              <a:t>What would you guess for Alex </a:t>
            </a:r>
            <a:r>
              <a:rPr lang="en-US" sz="2000" dirty="0" err="1"/>
              <a:t>Trebek’s</a:t>
            </a:r>
            <a:r>
              <a:rPr lang="en-US" sz="2000" dirty="0"/>
              <a:t> IQ?</a:t>
            </a:r>
            <a:br>
              <a:rPr lang="en-US" sz="2000" dirty="0"/>
            </a:br>
            <a:r>
              <a:rPr lang="en-US" sz="2000" dirty="0">
                <a:solidFill>
                  <a:srgbClr val="00B050"/>
                </a:solidFill>
              </a:rPr>
              <a:t>100</a:t>
            </a:r>
            <a:r>
              <a:rPr lang="en-US" sz="2000" dirty="0"/>
              <a:t> = average, </a:t>
            </a:r>
            <a:r>
              <a:rPr lang="en-US" sz="2000" dirty="0">
                <a:solidFill>
                  <a:srgbClr val="00B050"/>
                </a:solidFill>
              </a:rPr>
              <a:t>115</a:t>
            </a:r>
            <a:r>
              <a:rPr lang="en-US" sz="2000" dirty="0"/>
              <a:t>= smarter that 84% of people, </a:t>
            </a:r>
            <a:r>
              <a:rPr lang="en-US" sz="2000" dirty="0">
                <a:solidFill>
                  <a:srgbClr val="00B050"/>
                </a:solidFill>
              </a:rPr>
              <a:t>130</a:t>
            </a:r>
            <a:r>
              <a:rPr lang="en-US" sz="2000" dirty="0"/>
              <a:t> = smarter than 97.5% of people</a:t>
            </a:r>
          </a:p>
        </p:txBody>
      </p:sp>
      <p:sp>
        <p:nvSpPr>
          <p:cNvPr id="3" name="TPAnswers" title="Answer Text">
            <a:extLst>
              <a:ext uri="{FF2B5EF4-FFF2-40B4-BE49-F238E27FC236}">
                <a16:creationId xmlns:a16="http://schemas.microsoft.com/office/drawing/2014/main" id="{35D65FB5-7F0A-4412-886E-3A09778B3DB3}"/>
              </a:ext>
            </a:extLst>
          </p:cNvPr>
          <p:cNvSpPr>
            <a:spLocks noGrp="1"/>
          </p:cNvSpPr>
          <p:nvPr>
            <p:ph type="body" idx="1"/>
            <p:custDataLst>
              <p:tags r:id="rId3"/>
            </p:custDataLst>
          </p:nvPr>
        </p:nvSpPr>
        <p:spPr>
          <a:xfrm>
            <a:off x="508000" y="1719071"/>
            <a:ext cx="5588001" cy="4407408"/>
          </a:xfrm>
        </p:spPr>
        <p:txBody>
          <a:bodyPr/>
          <a:lstStyle/>
          <a:p>
            <a:pPr marL="502920" indent="-457200">
              <a:buFont typeface="Wingdings 2" pitchFamily="18" charset="2"/>
              <a:buAutoNum type="alphaUcPeriod"/>
            </a:pPr>
            <a:r>
              <a:rPr lang="en-US" dirty="0"/>
              <a:t>75-85</a:t>
            </a:r>
          </a:p>
          <a:p>
            <a:pPr marL="502920" indent="-457200">
              <a:buFont typeface="Wingdings 2" pitchFamily="18" charset="2"/>
              <a:buAutoNum type="alphaUcPeriod"/>
            </a:pPr>
            <a:r>
              <a:rPr lang="en-US" dirty="0"/>
              <a:t>85-95</a:t>
            </a:r>
          </a:p>
          <a:p>
            <a:pPr marL="502920" indent="-457200">
              <a:buFont typeface="Wingdings 2" pitchFamily="18" charset="2"/>
              <a:buAutoNum type="alphaUcPeriod"/>
            </a:pPr>
            <a:r>
              <a:rPr lang="en-US" dirty="0"/>
              <a:t>95-105</a:t>
            </a:r>
          </a:p>
          <a:p>
            <a:pPr marL="502920" indent="-457200">
              <a:buFont typeface="Wingdings 2" pitchFamily="18" charset="2"/>
              <a:buAutoNum type="alphaUcPeriod"/>
            </a:pPr>
            <a:r>
              <a:rPr lang="en-US" dirty="0"/>
              <a:t>105-115</a:t>
            </a:r>
          </a:p>
          <a:p>
            <a:pPr marL="502920" indent="-457200">
              <a:buFont typeface="Wingdings 2" pitchFamily="18" charset="2"/>
              <a:buAutoNum type="alphaUcPeriod"/>
            </a:pPr>
            <a:r>
              <a:rPr lang="en-US" dirty="0"/>
              <a:t>115-125</a:t>
            </a:r>
          </a:p>
          <a:p>
            <a:pPr marL="502920" indent="-457200">
              <a:buFont typeface="Wingdings 2" pitchFamily="18" charset="2"/>
              <a:buAutoNum type="alphaUcPeriod"/>
            </a:pPr>
            <a:r>
              <a:rPr lang="en-US" dirty="0"/>
              <a:t>125-135</a:t>
            </a:r>
          </a:p>
        </p:txBody>
      </p:sp>
      <p:sp>
        <p:nvSpPr>
          <p:cNvPr id="4" name="Slide Number Placeholder 3">
            <a:extLst>
              <a:ext uri="{FF2B5EF4-FFF2-40B4-BE49-F238E27FC236}">
                <a16:creationId xmlns:a16="http://schemas.microsoft.com/office/drawing/2014/main" id="{8088D859-F731-4B7D-8550-8C8A81E0FF7F}"/>
              </a:ext>
            </a:extLst>
          </p:cNvPr>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12A6CD65-B223-9C41-8CEC-A55C726DCCB3}" type="slidenum">
              <a:rPr kumimoji="0" lang="en-US" sz="1100" b="0" i="0" u="none" strike="noStrike" kern="1200" cap="none" spc="0" normalizeH="0" baseline="0" noProof="0" smtClean="0">
                <a:ln>
                  <a:noFill/>
                </a:ln>
                <a:solidFill>
                  <a:srgbClr val="064B64"/>
                </a:solidFill>
                <a:effectLst/>
                <a:uLnTx/>
                <a:uFillTx/>
                <a:latin typeface="Franklin Gothic Medium"/>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5</a:t>
            </a:fld>
            <a:endParaRPr kumimoji="0" lang="en-US" sz="1100" b="0" i="0" u="none" strike="noStrike" kern="1200" cap="none" spc="0" normalizeH="0" baseline="0" noProof="0" dirty="0">
              <a:ln>
                <a:noFill/>
              </a:ln>
              <a:solidFill>
                <a:srgbClr val="064B64"/>
              </a:solidFill>
              <a:effectLst/>
              <a:uLnTx/>
              <a:uFillTx/>
              <a:latin typeface="Franklin Gothic Medium"/>
              <a:ea typeface="+mn-ea"/>
              <a:cs typeface="+mn-cs"/>
            </a:endParaRPr>
          </a:p>
        </p:txBody>
      </p:sp>
      <p:sp>
        <p:nvSpPr>
          <p:cNvPr id="5" name="TPPolling" title="Polling Shape">
            <a:extLst>
              <a:ext uri="{FF2B5EF4-FFF2-40B4-BE49-F238E27FC236}">
                <a16:creationId xmlns:a16="http://schemas.microsoft.com/office/drawing/2014/main" id="{616EE98A-A9B7-41A5-A50E-18687A5B64EA}"/>
              </a:ext>
            </a:extLst>
          </p:cNvPr>
          <p:cNvSpPr/>
          <p:nvPr/>
        </p:nvSpPr>
        <p:spPr>
          <a:xfrm>
            <a:off x="0" y="0"/>
            <a:ext cx="12700" cy="12700"/>
          </a:xfrm>
          <a:prstGeom prst="rect">
            <a:avLst/>
          </a:prstGeom>
          <a:solidFill>
            <a:schemeClr val="accent1">
              <a:alpha val="10000"/>
            </a:schemeClr>
          </a:solidFill>
          <a:ln w="19050" cap="flat" cmpd="sng" algn="ctr">
            <a:noFill/>
            <a:prstDash val="solid"/>
          </a:ln>
          <a:effectLst/>
          <a:extLst>
            <a:ext uri="{91240B29-F687-4F45-9708-019B960494DF}">
              <a14:hiddenLine xmlns:a14="http://schemas.microsoft.com/office/drawing/2010/main" w="1905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Franklin Gothic Medium"/>
              <a:ea typeface="+mn-ea"/>
              <a:cs typeface="+mn-cs"/>
            </a:endParaRPr>
          </a:p>
        </p:txBody>
      </p:sp>
      <p:grpSp>
        <p:nvGrpSpPr>
          <p:cNvPr id="10" name="TPCountdown" title="Countdown Timer">
            <a:extLst>
              <a:ext uri="{FF2B5EF4-FFF2-40B4-BE49-F238E27FC236}">
                <a16:creationId xmlns:a16="http://schemas.microsoft.com/office/drawing/2014/main" id="{716AB37B-D788-4707-ACF0-B30831BDD474}"/>
              </a:ext>
            </a:extLst>
          </p:cNvPr>
          <p:cNvGrpSpPr>
            <a:grpSpLocks noChangeAspect="1"/>
          </p:cNvGrpSpPr>
          <p:nvPr>
            <p:custDataLst>
              <p:tags r:id="rId4"/>
            </p:custDataLst>
          </p:nvPr>
        </p:nvGrpSpPr>
        <p:grpSpPr>
          <a:xfrm>
            <a:off x="5011821" y="5720080"/>
            <a:ext cx="1270000" cy="635000"/>
            <a:chOff x="7683500" y="5842000"/>
            <a:chExt cx="1270000" cy="635000"/>
          </a:xfrm>
        </p:grpSpPr>
        <p:sp>
          <p:nvSpPr>
            <p:cNvPr id="7" name="CountdownShape">
              <a:extLst>
                <a:ext uri="{FF2B5EF4-FFF2-40B4-BE49-F238E27FC236}">
                  <a16:creationId xmlns:a16="http://schemas.microsoft.com/office/drawing/2014/main" id="{0D2C2BB5-2FB7-4783-AF5A-EA6C071D45CF}"/>
                </a:ext>
              </a:extLst>
            </p:cNvPr>
            <p:cNvSpPr/>
            <p:nvPr/>
          </p:nvSpPr>
          <p:spPr>
            <a:xfrm>
              <a:off x="7683500" y="5842000"/>
              <a:ext cx="1270000" cy="635000"/>
            </a:xfrm>
            <a:prstGeom prst="cube">
              <a:avLst/>
            </a:prstGeom>
            <a:solidFill>
              <a:srgbClr val="33333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Franklin Gothic Medium"/>
                <a:ea typeface="+mn-ea"/>
                <a:cs typeface="+mn-cs"/>
              </a:endParaRPr>
            </a:p>
          </p:txBody>
        </p:sp>
        <p:sp>
          <p:nvSpPr>
            <p:cNvPr id="8" name="CountdownText">
              <a:extLst>
                <a:ext uri="{FF2B5EF4-FFF2-40B4-BE49-F238E27FC236}">
                  <a16:creationId xmlns:a16="http://schemas.microsoft.com/office/drawing/2014/main" id="{6DD78C62-9DB9-4484-83D2-C6739730D89F}"/>
                </a:ext>
              </a:extLst>
            </p:cNvPr>
            <p:cNvSpPr txBox="1"/>
            <p:nvPr/>
          </p:nvSpPr>
          <p:spPr>
            <a:xfrm>
              <a:off x="7785100" y="6045200"/>
              <a:ext cx="889000" cy="381000"/>
            </a:xfrm>
            <a:prstGeom prst="rect">
              <a:avLst/>
            </a:prstGeom>
            <a:blipFill>
              <a:blip r:embed="rId7"/>
              <a:stretch>
                <a:fillRect/>
              </a:stretch>
            </a:blipFill>
            <a:ln>
              <a:solidFill>
                <a:srgbClr val="000000"/>
              </a:solidFill>
            </a:ln>
          </p:spPr>
          <p:txBody>
            <a:bodyPr vert="horz" rtlCol="0" anchor="ctr" anchorCtr="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0" normalizeH="0" baseline="0" noProof="0">
                <a:ln>
                  <a:noFill/>
                </a:ln>
                <a:solidFill>
                  <a:srgbClr val="FF0000"/>
                </a:solidFill>
                <a:effectLst/>
                <a:uLnTx/>
                <a:uFillTx/>
                <a:latin typeface="Segoe UI" panose="020B0502040204020203" pitchFamily="34" charset="0"/>
                <a:ea typeface="+mn-ea"/>
                <a:cs typeface="+mn-cs"/>
              </a:endParaRPr>
            </a:p>
          </p:txBody>
        </p:sp>
        <p:cxnSp>
          <p:nvCxnSpPr>
            <p:cNvPr id="9" name="CountdownLine">
              <a:extLst>
                <a:ext uri="{FF2B5EF4-FFF2-40B4-BE49-F238E27FC236}">
                  <a16:creationId xmlns:a16="http://schemas.microsoft.com/office/drawing/2014/main" id="{C3BBC491-F8D1-42A3-B40A-8CD8A67C3D60}"/>
                </a:ext>
              </a:extLst>
            </p:cNvPr>
            <p:cNvCxnSpPr/>
            <p:nvPr/>
          </p:nvCxnSpPr>
          <p:spPr>
            <a:xfrm>
              <a:off x="8001000" y="5943600"/>
              <a:ext cx="508000" cy="0"/>
            </a:xfrm>
            <a:prstGeom prst="line">
              <a:avLst/>
            </a:prstGeom>
            <a:ln w="38100"/>
          </p:spPr>
          <p:style>
            <a:lnRef idx="1">
              <a:schemeClr val="accent1"/>
            </a:lnRef>
            <a:fillRef idx="0">
              <a:schemeClr val="accent1"/>
            </a:fillRef>
            <a:effectRef idx="0">
              <a:schemeClr val="accent1"/>
            </a:effectRef>
            <a:fontRef idx="minor">
              <a:schemeClr val="tx1"/>
            </a:fontRef>
          </p:style>
        </p:cxnSp>
      </p:grpSp>
    </p:spTree>
    <p:custDataLst>
      <p:tags r:id="rId1"/>
    </p:custDataLst>
    <p:extLst>
      <p:ext uri="{BB962C8B-B14F-4D97-AF65-F5344CB8AC3E}">
        <p14:creationId xmlns:p14="http://schemas.microsoft.com/office/powerpoint/2010/main" val="851528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5"/>
                                        </p:tgtEl>
                                        <p:attrNameLst>
                                          <p:attrName>style.visibility</p:attrName>
                                        </p:attrNameLst>
                                      </p:cBhvr>
                                      <p:to>
                                        <p:strVal val="hidden"/>
                                      </p:to>
                                    </p:set>
                                  </p:childTnLst>
                                </p:cTn>
                              </p:par>
                            </p:childTnLst>
                          </p:cTn>
                        </p:par>
                        <p:par>
                          <p:cTn id="15" fill="hold">
                            <p:stCondLst>
                              <p:cond delay="0"/>
                            </p:stCondLst>
                            <p:childTnLst>
                              <p:par>
                                <p:cTn id="16" presetID="1" presetClass="exit" presetSubtype="0" fill="hold" nodeType="afterEffect">
                                  <p:stCondLst>
                                    <p:cond delay="0"/>
                                  </p:stCondLst>
                                  <p:childTnLst>
                                    <p:set>
                                      <p:cBhvr>
                                        <p:cTn id="17" dur="1" fill="hold">
                                          <p:stCondLst>
                                            <p:cond delay="0"/>
                                          </p:stCondLst>
                                        </p:cTn>
                                        <p:tgtEl>
                                          <p:spTgt spid="10"/>
                                        </p:tgtEl>
                                        <p:attrNameLst>
                                          <p:attrName>style.visibility</p:attrName>
                                        </p:attrNameLst>
                                      </p:cBhvr>
                                      <p:to>
                                        <p:strVal val="hidden"/>
                                      </p:to>
                                    </p:set>
                                  </p:childTnLst>
                                </p:cTn>
                              </p:par>
                              <p:par>
                                <p:cTn id="18" presetID="1" presetClass="entr" presetSubtype="0"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5"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07998" y="1719070"/>
            <a:ext cx="11175013" cy="4636010"/>
          </a:xfrm>
        </p:spPr>
        <p:txBody>
          <a:bodyPr>
            <a:normAutofit/>
          </a:bodyPr>
          <a:lstStyle/>
          <a:p>
            <a:pPr lvl="0">
              <a:buClr>
                <a:srgbClr val="E60512"/>
              </a:buClr>
            </a:pPr>
            <a:r>
              <a:rPr lang="en-US" sz="2200" b="1" dirty="0">
                <a:solidFill>
                  <a:srgbClr val="064B64"/>
                </a:solidFill>
                <a:latin typeface="Calibri" panose="020F0502020204030204" pitchFamily="34" charset="0"/>
                <a:cs typeface="Calibri" panose="020F0502020204030204" pitchFamily="34" charset="0"/>
                <a:sym typeface="Calibri" pitchFamily="34" charset="0"/>
              </a:rPr>
              <a:t>The fundamental attribution error (FAE) </a:t>
            </a:r>
            <a:r>
              <a:rPr lang="en-US" sz="2200" dirty="0">
                <a:latin typeface="Calibri" panose="020F0502020204030204" pitchFamily="34" charset="0"/>
                <a:cs typeface="Calibri" panose="020F0502020204030204" pitchFamily="34" charset="0"/>
                <a:sym typeface="Calibri" pitchFamily="34" charset="0"/>
              </a:rPr>
              <a:t>– </a:t>
            </a:r>
            <a:r>
              <a:rPr lang="en-US" altLang="en-US" sz="2200" dirty="0">
                <a:latin typeface="Calibri" panose="020F0502020204030204" pitchFamily="34" charset="0"/>
                <a:cs typeface="Calibri" panose="020F0502020204030204" pitchFamily="34" charset="0"/>
              </a:rPr>
              <a:t>Tendency for us to </a:t>
            </a:r>
            <a:r>
              <a:rPr lang="en-US" altLang="en-US" sz="2200" b="1" u="sng" dirty="0">
                <a:solidFill>
                  <a:srgbClr val="00B050"/>
                </a:solidFill>
                <a:latin typeface="Calibri" panose="020F0502020204030204" pitchFamily="34" charset="0"/>
                <a:cs typeface="Calibri" panose="020F0502020204030204" pitchFamily="34" charset="0"/>
              </a:rPr>
              <a:t>under</a:t>
            </a:r>
            <a:r>
              <a:rPr lang="en-US" altLang="en-US" sz="2200" dirty="0">
                <a:solidFill>
                  <a:srgbClr val="00B050"/>
                </a:solidFill>
                <a:latin typeface="Calibri" panose="020F0502020204030204" pitchFamily="34" charset="0"/>
                <a:cs typeface="Calibri" panose="020F0502020204030204" pitchFamily="34" charset="0"/>
              </a:rPr>
              <a:t>estimate situational (external)</a:t>
            </a:r>
            <a:r>
              <a:rPr lang="en-US" altLang="en-US" sz="2200" dirty="0">
                <a:latin typeface="Calibri" panose="020F0502020204030204" pitchFamily="34" charset="0"/>
                <a:cs typeface="Calibri" panose="020F0502020204030204" pitchFamily="34" charset="0"/>
              </a:rPr>
              <a:t> influences and </a:t>
            </a:r>
            <a:r>
              <a:rPr lang="en-US" altLang="en-US" sz="2200" u="sng" dirty="0">
                <a:solidFill>
                  <a:srgbClr val="0070C0"/>
                </a:solidFill>
                <a:latin typeface="Calibri" panose="020F0502020204030204" pitchFamily="34" charset="0"/>
                <a:cs typeface="Calibri" panose="020F0502020204030204" pitchFamily="34" charset="0"/>
              </a:rPr>
              <a:t>over</a:t>
            </a:r>
            <a:r>
              <a:rPr lang="en-US" altLang="en-US" sz="2200" dirty="0">
                <a:solidFill>
                  <a:srgbClr val="0070C0"/>
                </a:solidFill>
                <a:latin typeface="Calibri" panose="020F0502020204030204" pitchFamily="34" charset="0"/>
                <a:cs typeface="Calibri" panose="020F0502020204030204" pitchFamily="34" charset="0"/>
              </a:rPr>
              <a:t>estimate dispositional (internal)</a:t>
            </a:r>
            <a:r>
              <a:rPr lang="en-US" altLang="en-US" sz="2200" dirty="0">
                <a:latin typeface="Calibri" panose="020F0502020204030204" pitchFamily="34" charset="0"/>
                <a:cs typeface="Calibri" panose="020F0502020204030204" pitchFamily="34" charset="0"/>
              </a:rPr>
              <a:t> influences on others’ behavior</a:t>
            </a:r>
          </a:p>
          <a:p>
            <a:pPr lvl="1"/>
            <a:r>
              <a:rPr lang="en-US" sz="2000" dirty="0">
                <a:latin typeface="Calibri" panose="020F0502020204030204" pitchFamily="34" charset="0"/>
                <a:cs typeface="Calibri" panose="020F0502020204030204" pitchFamily="34" charset="0"/>
                <a:sym typeface="Calibri" pitchFamily="34" charset="0"/>
              </a:rPr>
              <a:t>More common when we don’t have information about the </a:t>
            </a:r>
            <a:r>
              <a:rPr lang="en-US" sz="2000" dirty="0">
                <a:solidFill>
                  <a:srgbClr val="FF0000"/>
                </a:solidFill>
                <a:latin typeface="Calibri" panose="020F0502020204030204" pitchFamily="34" charset="0"/>
                <a:cs typeface="Calibri" panose="020F0502020204030204" pitchFamily="34" charset="0"/>
                <a:sym typeface="Calibri" pitchFamily="34" charset="0"/>
              </a:rPr>
              <a:t>consistency</a:t>
            </a:r>
            <a:r>
              <a:rPr lang="en-US" sz="2000" dirty="0">
                <a:latin typeface="Calibri" panose="020F0502020204030204" pitchFamily="34" charset="0"/>
                <a:cs typeface="Calibri" panose="020F0502020204030204" pitchFamily="34" charset="0"/>
                <a:sym typeface="Calibri" pitchFamily="34" charset="0"/>
              </a:rPr>
              <a:t> and/or </a:t>
            </a:r>
            <a:r>
              <a:rPr lang="en-US" sz="2000" dirty="0">
                <a:solidFill>
                  <a:srgbClr val="FF0000"/>
                </a:solidFill>
                <a:latin typeface="Calibri" panose="020F0502020204030204" pitchFamily="34" charset="0"/>
                <a:cs typeface="Calibri" panose="020F0502020204030204" pitchFamily="34" charset="0"/>
                <a:sym typeface="Calibri" pitchFamily="34" charset="0"/>
              </a:rPr>
              <a:t>distinctiveness</a:t>
            </a:r>
            <a:r>
              <a:rPr lang="en-US" sz="2000" dirty="0">
                <a:latin typeface="Calibri" panose="020F0502020204030204" pitchFamily="34" charset="0"/>
                <a:cs typeface="Calibri" panose="020F0502020204030204" pitchFamily="34" charset="0"/>
                <a:sym typeface="Calibri" pitchFamily="34" charset="0"/>
              </a:rPr>
              <a:t> and/or </a:t>
            </a:r>
            <a:r>
              <a:rPr lang="en-US" sz="2000" dirty="0">
                <a:solidFill>
                  <a:srgbClr val="FF0000"/>
                </a:solidFill>
                <a:latin typeface="Calibri" panose="020F0502020204030204" pitchFamily="34" charset="0"/>
                <a:cs typeface="Calibri" panose="020F0502020204030204" pitchFamily="34" charset="0"/>
                <a:sym typeface="Calibri" pitchFamily="34" charset="0"/>
              </a:rPr>
              <a:t>consensus</a:t>
            </a:r>
            <a:r>
              <a:rPr lang="en-US" sz="2000" dirty="0">
                <a:latin typeface="Calibri" panose="020F0502020204030204" pitchFamily="34" charset="0"/>
                <a:cs typeface="Calibri" panose="020F0502020204030204" pitchFamily="34" charset="0"/>
                <a:sym typeface="Calibri" pitchFamily="34" charset="0"/>
              </a:rPr>
              <a:t> of the judged individual’s behavior (we often don’t have or, are not thinking of, this information); </a:t>
            </a:r>
            <a:r>
              <a:rPr lang="en-US" sz="2000" dirty="0">
                <a:latin typeface="Calibri" panose="020F0502020204030204" pitchFamily="34" charset="0"/>
                <a:cs typeface="Calibri" panose="020F0502020204030204" pitchFamily="34" charset="0"/>
                <a:sym typeface="Calibri" pitchFamily="34" charset="0"/>
                <a:hlinkClick r:id="rId3"/>
              </a:rPr>
              <a:t>Oscar the Grouch example</a:t>
            </a:r>
            <a:endParaRPr lang="en-US" sz="2000" dirty="0">
              <a:latin typeface="Calibri" panose="020F0502020204030204" pitchFamily="34" charset="0"/>
              <a:cs typeface="Calibri" panose="020F0502020204030204" pitchFamily="34" charset="0"/>
              <a:sym typeface="Calibri" pitchFamily="34" charset="0"/>
            </a:endParaRPr>
          </a:p>
          <a:p>
            <a:pPr lvl="1"/>
            <a:endParaRPr lang="en-US" sz="2200" dirty="0">
              <a:latin typeface="Calibri" panose="020F0502020204030204" pitchFamily="34" charset="0"/>
              <a:cs typeface="Calibri" panose="020F0502020204030204" pitchFamily="34" charset="0"/>
              <a:sym typeface="Calibri" pitchFamily="34" charset="0"/>
            </a:endParaRPr>
          </a:p>
          <a:p>
            <a:r>
              <a:rPr lang="en-US" sz="2200" dirty="0">
                <a:solidFill>
                  <a:srgbClr val="064B64"/>
                </a:solidFill>
                <a:latin typeface="Calibri" panose="020F0502020204030204" pitchFamily="34" charset="0"/>
                <a:cs typeface="Calibri" panose="020F0502020204030204" pitchFamily="34" charset="0"/>
                <a:sym typeface="Calibri" pitchFamily="34" charset="0"/>
              </a:rPr>
              <a:t>Also often commit the FAE for </a:t>
            </a:r>
            <a:r>
              <a:rPr lang="en-US" sz="2200" dirty="0">
                <a:solidFill>
                  <a:srgbClr val="00B050"/>
                </a:solidFill>
                <a:latin typeface="Calibri" panose="020F0502020204030204" pitchFamily="34" charset="0"/>
                <a:cs typeface="Calibri" panose="020F0502020204030204" pitchFamily="34" charset="0"/>
                <a:sym typeface="Calibri" pitchFamily="34" charset="0"/>
              </a:rPr>
              <a:t>positive</a:t>
            </a:r>
            <a:r>
              <a:rPr lang="en-US" sz="2200" dirty="0">
                <a:solidFill>
                  <a:srgbClr val="064B64"/>
                </a:solidFill>
                <a:latin typeface="Calibri" panose="020F0502020204030204" pitchFamily="34" charset="0"/>
                <a:cs typeface="Calibri" panose="020F0502020204030204" pitchFamily="34" charset="0"/>
                <a:sym typeface="Calibri" pitchFamily="34" charset="0"/>
              </a:rPr>
              <a:t> behaviors of others</a:t>
            </a:r>
          </a:p>
          <a:p>
            <a:pPr lvl="1"/>
            <a:r>
              <a:rPr lang="en-US" sz="2200" dirty="0">
                <a:solidFill>
                  <a:srgbClr val="064B64"/>
                </a:solidFill>
                <a:latin typeface="Calibri" panose="020F0502020204030204" pitchFamily="34" charset="0"/>
                <a:cs typeface="Calibri" panose="020F0502020204030204" pitchFamily="34" charset="0"/>
                <a:sym typeface="Calibri" pitchFamily="34" charset="0"/>
              </a:rPr>
              <a:t>Bill Gate’s behaviors – think successful behaviors </a:t>
            </a:r>
            <a:r>
              <a:rPr lang="en-US" sz="2200" b="1" dirty="0">
                <a:solidFill>
                  <a:srgbClr val="064B64"/>
                </a:solidFill>
                <a:latin typeface="Calibri" panose="020F0502020204030204" pitchFamily="34" charset="0"/>
                <a:cs typeface="Calibri" panose="020F0502020204030204" pitchFamily="34" charset="0"/>
                <a:sym typeface="Calibri" pitchFamily="34" charset="0"/>
              </a:rPr>
              <a:t>entirely </a:t>
            </a:r>
            <a:r>
              <a:rPr lang="en-US" sz="2200" dirty="0">
                <a:solidFill>
                  <a:srgbClr val="064B64"/>
                </a:solidFill>
                <a:latin typeface="Calibri" panose="020F0502020204030204" pitchFamily="34" charset="0"/>
                <a:cs typeface="Calibri" panose="020F0502020204030204" pitchFamily="34" charset="0"/>
                <a:sym typeface="Calibri" pitchFamily="34" charset="0"/>
              </a:rPr>
              <a:t>due to disposition (e.g., creative) but really but really behaviors were </a:t>
            </a:r>
            <a:r>
              <a:rPr lang="en-US" sz="2200" b="1" dirty="0">
                <a:solidFill>
                  <a:srgbClr val="064B64"/>
                </a:solidFill>
                <a:latin typeface="Calibri" panose="020F0502020204030204" pitchFamily="34" charset="0"/>
                <a:cs typeface="Calibri" panose="020F0502020204030204" pitchFamily="34" charset="0"/>
                <a:sym typeface="Calibri" pitchFamily="34" charset="0"/>
              </a:rPr>
              <a:t>substantially</a:t>
            </a:r>
            <a:r>
              <a:rPr lang="en-US" sz="2200" dirty="0">
                <a:solidFill>
                  <a:srgbClr val="064B64"/>
                </a:solidFill>
                <a:latin typeface="Calibri" panose="020F0502020204030204" pitchFamily="34" charset="0"/>
                <a:cs typeface="Calibri" panose="020F0502020204030204" pitchFamily="34" charset="0"/>
                <a:sym typeface="Calibri" pitchFamily="34" charset="0"/>
              </a:rPr>
              <a:t> influenced by situation (luck)</a:t>
            </a:r>
          </a:p>
          <a:p>
            <a:pPr lvl="1"/>
            <a:r>
              <a:rPr lang="en-US" sz="2200" dirty="0">
                <a:solidFill>
                  <a:srgbClr val="064B64"/>
                </a:solidFill>
                <a:latin typeface="Calibri" panose="020F0502020204030204" pitchFamily="34" charset="0"/>
                <a:cs typeface="Calibri" panose="020F0502020204030204" pitchFamily="34" charset="0"/>
                <a:sym typeface="Calibri" pitchFamily="34" charset="0"/>
              </a:rPr>
              <a:t>This is a bit delicate but it’s the clearest example I have. . .</a:t>
            </a:r>
          </a:p>
          <a:p>
            <a:pPr marL="45720" indent="0">
              <a:buNone/>
            </a:pPr>
            <a:endParaRPr lang="en-US" sz="2800" dirty="0">
              <a:latin typeface="Calibri" pitchFamily="34" charset="0"/>
              <a:cs typeface="Arial" charset="0"/>
              <a:sym typeface="Calibri" pitchFamily="34" charset="0"/>
            </a:endParaRPr>
          </a:p>
          <a:p>
            <a:endParaRPr lang="en-US" sz="2200" dirty="0">
              <a:latin typeface="Calibri" pitchFamily="34" charset="0"/>
              <a:cs typeface="Arial" charset="0"/>
              <a:sym typeface="Calibri" pitchFamily="34" charset="0"/>
            </a:endParaRPr>
          </a:p>
          <a:p>
            <a:endParaRPr lang="en-US" sz="2200" dirty="0">
              <a:latin typeface="Calibri" pitchFamily="34" charset="0"/>
              <a:cs typeface="Arial" charset="0"/>
              <a:sym typeface="Calibri" pitchFamily="34" charset="0"/>
            </a:endParaRPr>
          </a:p>
          <a:p>
            <a:endParaRPr lang="en-US" sz="2200" dirty="0">
              <a:latin typeface="Calibri" pitchFamily="34" charset="0"/>
              <a:cs typeface="Arial" charset="0"/>
              <a:sym typeface="Calibri" pitchFamily="34" charset="0"/>
            </a:endParaRPr>
          </a:p>
          <a:p>
            <a:endParaRPr lang="en-US" sz="2200" dirty="0">
              <a:latin typeface="Calibri" pitchFamily="34" charset="0"/>
              <a:cs typeface="Arial" charset="0"/>
              <a:sym typeface="Calibri" pitchFamily="34" charset="0"/>
            </a:endParaRPr>
          </a:p>
          <a:p>
            <a:endParaRPr lang="en-US" sz="2200" dirty="0">
              <a:latin typeface="Calibri" pitchFamily="34" charset="0"/>
              <a:cs typeface="Arial" charset="0"/>
              <a:sym typeface="Calibri" pitchFamily="34" charset="0"/>
            </a:endParaRPr>
          </a:p>
          <a:p>
            <a:endParaRPr lang="en-US" dirty="0">
              <a:latin typeface="Calibri" pitchFamily="34" charset="0"/>
              <a:cs typeface="Arial" charset="0"/>
              <a:sym typeface="Calibri" pitchFamily="34" charset="0"/>
            </a:endParaRPr>
          </a:p>
          <a:p>
            <a:endParaRPr lang="en-US" dirty="0">
              <a:latin typeface="Calibri" pitchFamily="34" charset="0"/>
              <a:cs typeface="Arial" charset="0"/>
              <a:sym typeface="Calibri" pitchFamily="34" charset="0"/>
            </a:endParaRPr>
          </a:p>
          <a:p>
            <a:endParaRPr lang="en-US" dirty="0"/>
          </a:p>
        </p:txBody>
      </p:sp>
      <p:sp>
        <p:nvSpPr>
          <p:cNvPr id="3" name="Slide Number Placeholder 2"/>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2A6CD65-B223-9C41-8CEC-A55C726DCCB3}" type="slidenum">
              <a:rPr kumimoji="0" lang="en-US" sz="1100" b="0" i="0" u="none" strike="noStrike" kern="1200" cap="none" spc="0" normalizeH="0" baseline="0" noProof="0" smtClean="0">
                <a:ln>
                  <a:noFill/>
                </a:ln>
                <a:solidFill>
                  <a:srgbClr val="064B64"/>
                </a:solidFill>
                <a:effectLst/>
                <a:uLnTx/>
                <a:uFillTx/>
                <a:latin typeface="Franklin Gothic Medium"/>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6</a:t>
            </a:fld>
            <a:endParaRPr kumimoji="0" lang="en-US" sz="1100" b="0" i="0" u="none" strike="noStrike" kern="1200" cap="none" spc="0" normalizeH="0" baseline="0" noProof="0" dirty="0">
              <a:ln>
                <a:noFill/>
              </a:ln>
              <a:solidFill>
                <a:srgbClr val="064B64"/>
              </a:solidFill>
              <a:effectLst/>
              <a:uLnTx/>
              <a:uFillTx/>
              <a:latin typeface="Franklin Gothic Medium"/>
              <a:ea typeface="+mn-ea"/>
              <a:cs typeface="+mn-cs"/>
            </a:endParaRPr>
          </a:p>
        </p:txBody>
      </p:sp>
      <p:sp>
        <p:nvSpPr>
          <p:cNvPr id="4" name="Title 3"/>
          <p:cNvSpPr>
            <a:spLocks noGrp="1"/>
          </p:cNvSpPr>
          <p:nvPr>
            <p:ph type="title"/>
          </p:nvPr>
        </p:nvSpPr>
        <p:spPr/>
        <p:txBody>
          <a:bodyPr/>
          <a:lstStyle/>
          <a:p>
            <a:r>
              <a:rPr lang="en-US" dirty="0"/>
              <a:t>The Fundamental Attribution Error</a:t>
            </a:r>
          </a:p>
        </p:txBody>
      </p:sp>
    </p:spTree>
    <p:extLst>
      <p:ext uri="{BB962C8B-B14F-4D97-AF65-F5344CB8AC3E}">
        <p14:creationId xmlns:p14="http://schemas.microsoft.com/office/powerpoint/2010/main" val="3434949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07998" y="1719069"/>
            <a:ext cx="11175013" cy="4783083"/>
          </a:xfrm>
        </p:spPr>
        <p:txBody>
          <a:bodyPr>
            <a:normAutofit fontScale="92500"/>
          </a:bodyPr>
          <a:lstStyle/>
          <a:p>
            <a:pPr lvl="0">
              <a:buClr>
                <a:srgbClr val="E60512"/>
              </a:buClr>
            </a:pPr>
            <a:r>
              <a:rPr lang="en-US" sz="2200" b="1" dirty="0">
                <a:solidFill>
                  <a:srgbClr val="064B64"/>
                </a:solidFill>
                <a:latin typeface="Calibri" panose="020F0502020204030204" pitchFamily="34" charset="0"/>
                <a:cs typeface="Calibri" panose="020F0502020204030204" pitchFamily="34" charset="0"/>
                <a:sym typeface="Calibri" pitchFamily="34" charset="0"/>
              </a:rPr>
              <a:t>The fundamental attribution error (FAE) </a:t>
            </a:r>
            <a:r>
              <a:rPr lang="en-US" sz="2200" dirty="0">
                <a:latin typeface="Calibri" panose="020F0502020204030204" pitchFamily="34" charset="0"/>
                <a:cs typeface="Calibri" panose="020F0502020204030204" pitchFamily="34" charset="0"/>
                <a:sym typeface="Calibri" pitchFamily="34" charset="0"/>
              </a:rPr>
              <a:t>– </a:t>
            </a:r>
            <a:r>
              <a:rPr lang="en-US" altLang="en-US" sz="2200" dirty="0">
                <a:latin typeface="Calibri" panose="020F0502020204030204" pitchFamily="34" charset="0"/>
                <a:cs typeface="Calibri" panose="020F0502020204030204" pitchFamily="34" charset="0"/>
              </a:rPr>
              <a:t>Tendency for us to </a:t>
            </a:r>
            <a:r>
              <a:rPr lang="en-US" altLang="en-US" sz="2200" b="1" u="sng" dirty="0">
                <a:solidFill>
                  <a:srgbClr val="00B050"/>
                </a:solidFill>
                <a:latin typeface="Calibri" panose="020F0502020204030204" pitchFamily="34" charset="0"/>
                <a:cs typeface="Calibri" panose="020F0502020204030204" pitchFamily="34" charset="0"/>
              </a:rPr>
              <a:t>under</a:t>
            </a:r>
            <a:r>
              <a:rPr lang="en-US" altLang="en-US" sz="2200" dirty="0">
                <a:solidFill>
                  <a:srgbClr val="00B050"/>
                </a:solidFill>
                <a:latin typeface="Calibri" panose="020F0502020204030204" pitchFamily="34" charset="0"/>
                <a:cs typeface="Calibri" panose="020F0502020204030204" pitchFamily="34" charset="0"/>
              </a:rPr>
              <a:t>estimate situational (external)</a:t>
            </a:r>
            <a:r>
              <a:rPr lang="en-US" altLang="en-US" sz="2200" dirty="0">
                <a:latin typeface="Calibri" panose="020F0502020204030204" pitchFamily="34" charset="0"/>
                <a:cs typeface="Calibri" panose="020F0502020204030204" pitchFamily="34" charset="0"/>
              </a:rPr>
              <a:t> influences and </a:t>
            </a:r>
            <a:r>
              <a:rPr lang="en-US" altLang="en-US" sz="2200" u="sng" dirty="0">
                <a:solidFill>
                  <a:srgbClr val="0070C0"/>
                </a:solidFill>
                <a:latin typeface="Calibri" panose="020F0502020204030204" pitchFamily="34" charset="0"/>
                <a:cs typeface="Calibri" panose="020F0502020204030204" pitchFamily="34" charset="0"/>
              </a:rPr>
              <a:t>over</a:t>
            </a:r>
            <a:r>
              <a:rPr lang="en-US" altLang="en-US" sz="2200" dirty="0">
                <a:solidFill>
                  <a:srgbClr val="0070C0"/>
                </a:solidFill>
                <a:latin typeface="Calibri" panose="020F0502020204030204" pitchFamily="34" charset="0"/>
                <a:cs typeface="Calibri" panose="020F0502020204030204" pitchFamily="34" charset="0"/>
              </a:rPr>
              <a:t>estimate dispositional (internal)</a:t>
            </a:r>
            <a:r>
              <a:rPr lang="en-US" altLang="en-US" sz="2200" dirty="0">
                <a:latin typeface="Calibri" panose="020F0502020204030204" pitchFamily="34" charset="0"/>
                <a:cs typeface="Calibri" panose="020F0502020204030204" pitchFamily="34" charset="0"/>
              </a:rPr>
              <a:t> influences on others’ behavior</a:t>
            </a:r>
          </a:p>
          <a:p>
            <a:pPr lvl="1"/>
            <a:endParaRPr lang="en-US" sz="2200" dirty="0">
              <a:latin typeface="Calibri" panose="020F0502020204030204" pitchFamily="34" charset="0"/>
              <a:cs typeface="Calibri" panose="020F0502020204030204" pitchFamily="34" charset="0"/>
              <a:sym typeface="Calibri" pitchFamily="34" charset="0"/>
            </a:endParaRPr>
          </a:p>
          <a:p>
            <a:r>
              <a:rPr lang="en-US" sz="2200" dirty="0">
                <a:solidFill>
                  <a:srgbClr val="064B64"/>
                </a:solidFill>
                <a:latin typeface="Calibri" panose="020F0502020204030204" pitchFamily="34" charset="0"/>
                <a:cs typeface="Calibri" panose="020F0502020204030204" pitchFamily="34" charset="0"/>
                <a:sym typeface="Calibri" pitchFamily="34" charset="0"/>
              </a:rPr>
              <a:t>Also often commit the FAE for </a:t>
            </a:r>
            <a:r>
              <a:rPr lang="en-US" sz="2200" dirty="0">
                <a:solidFill>
                  <a:srgbClr val="00B050"/>
                </a:solidFill>
                <a:latin typeface="Calibri" panose="020F0502020204030204" pitchFamily="34" charset="0"/>
                <a:cs typeface="Calibri" panose="020F0502020204030204" pitchFamily="34" charset="0"/>
                <a:sym typeface="Calibri" pitchFamily="34" charset="0"/>
              </a:rPr>
              <a:t>positive</a:t>
            </a:r>
            <a:r>
              <a:rPr lang="en-US" sz="2200" dirty="0">
                <a:solidFill>
                  <a:srgbClr val="064B64"/>
                </a:solidFill>
                <a:latin typeface="Calibri" panose="020F0502020204030204" pitchFamily="34" charset="0"/>
                <a:cs typeface="Calibri" panose="020F0502020204030204" pitchFamily="34" charset="0"/>
                <a:sym typeface="Calibri" pitchFamily="34" charset="0"/>
              </a:rPr>
              <a:t> behaviors of others</a:t>
            </a:r>
          </a:p>
          <a:p>
            <a:pPr lvl="1"/>
            <a:r>
              <a:rPr lang="en-US" sz="2200" dirty="0">
                <a:solidFill>
                  <a:srgbClr val="064B64"/>
                </a:solidFill>
                <a:latin typeface="Calibri" panose="020F0502020204030204" pitchFamily="34" charset="0"/>
                <a:cs typeface="Calibri" panose="020F0502020204030204" pitchFamily="34" charset="0"/>
                <a:sym typeface="Calibri" pitchFamily="34" charset="0"/>
              </a:rPr>
              <a:t>Bill Gate’s behaviors – think successful behaviors </a:t>
            </a:r>
            <a:r>
              <a:rPr lang="en-US" sz="2200" b="1" dirty="0">
                <a:solidFill>
                  <a:srgbClr val="064B64"/>
                </a:solidFill>
                <a:latin typeface="Calibri" panose="020F0502020204030204" pitchFamily="34" charset="0"/>
                <a:cs typeface="Calibri" panose="020F0502020204030204" pitchFamily="34" charset="0"/>
                <a:sym typeface="Calibri" pitchFamily="34" charset="0"/>
              </a:rPr>
              <a:t>entirely </a:t>
            </a:r>
            <a:r>
              <a:rPr lang="en-US" sz="2200" dirty="0">
                <a:solidFill>
                  <a:srgbClr val="064B64"/>
                </a:solidFill>
                <a:latin typeface="Calibri" panose="020F0502020204030204" pitchFamily="34" charset="0"/>
                <a:cs typeface="Calibri" panose="020F0502020204030204" pitchFamily="34" charset="0"/>
                <a:sym typeface="Calibri" pitchFamily="34" charset="0"/>
              </a:rPr>
              <a:t>due to disposition (e.g., creative) but really but really behaviors were </a:t>
            </a:r>
            <a:r>
              <a:rPr lang="en-US" sz="2200" b="1" dirty="0">
                <a:solidFill>
                  <a:srgbClr val="064B64"/>
                </a:solidFill>
                <a:latin typeface="Calibri" panose="020F0502020204030204" pitchFamily="34" charset="0"/>
                <a:cs typeface="Calibri" panose="020F0502020204030204" pitchFamily="34" charset="0"/>
                <a:sym typeface="Calibri" pitchFamily="34" charset="0"/>
              </a:rPr>
              <a:t>substantially</a:t>
            </a:r>
            <a:r>
              <a:rPr lang="en-US" sz="2200" dirty="0">
                <a:solidFill>
                  <a:srgbClr val="064B64"/>
                </a:solidFill>
                <a:latin typeface="Calibri" panose="020F0502020204030204" pitchFamily="34" charset="0"/>
                <a:cs typeface="Calibri" panose="020F0502020204030204" pitchFamily="34" charset="0"/>
                <a:sym typeface="Calibri" pitchFamily="34" charset="0"/>
              </a:rPr>
              <a:t> influenced by situation (luck)</a:t>
            </a:r>
          </a:p>
          <a:p>
            <a:pPr lvl="1"/>
            <a:r>
              <a:rPr lang="en-US" sz="2200" dirty="0">
                <a:solidFill>
                  <a:srgbClr val="064B64"/>
                </a:solidFill>
                <a:latin typeface="Calibri" panose="020F0502020204030204" pitchFamily="34" charset="0"/>
                <a:cs typeface="Calibri" panose="020F0502020204030204" pitchFamily="34" charset="0"/>
                <a:sym typeface="Calibri" pitchFamily="34" charset="0"/>
              </a:rPr>
              <a:t>This is a bit delicate but it’s the clearest example I have. . .</a:t>
            </a:r>
          </a:p>
          <a:p>
            <a:pPr lvl="1"/>
            <a:endParaRPr lang="en-US" sz="2200" dirty="0">
              <a:solidFill>
                <a:srgbClr val="064B64"/>
              </a:solidFill>
              <a:latin typeface="Calibri" panose="020F0502020204030204" pitchFamily="34" charset="0"/>
              <a:cs typeface="Calibri" panose="020F0502020204030204" pitchFamily="34" charset="0"/>
              <a:sym typeface="Calibri" pitchFamily="34" charset="0"/>
            </a:endParaRPr>
          </a:p>
          <a:p>
            <a:pPr lvl="1"/>
            <a:r>
              <a:rPr lang="en-US" sz="2400" dirty="0">
                <a:solidFill>
                  <a:srgbClr val="064B64"/>
                </a:solidFill>
                <a:latin typeface="Calibri" panose="020F0502020204030204" pitchFamily="34" charset="0"/>
                <a:cs typeface="Calibri" panose="020F0502020204030204" pitchFamily="34" charset="0"/>
                <a:sym typeface="Calibri" pitchFamily="34" charset="0"/>
              </a:rPr>
              <a:t>Alex </a:t>
            </a:r>
            <a:r>
              <a:rPr lang="en-US" sz="2400" dirty="0" err="1">
                <a:solidFill>
                  <a:srgbClr val="064B64"/>
                </a:solidFill>
                <a:latin typeface="Calibri" panose="020F0502020204030204" pitchFamily="34" charset="0"/>
                <a:cs typeface="Calibri" panose="020F0502020204030204" pitchFamily="34" charset="0"/>
                <a:sym typeface="Calibri" pitchFamily="34" charset="0"/>
              </a:rPr>
              <a:t>Trebek</a:t>
            </a:r>
            <a:r>
              <a:rPr lang="en-US" sz="2400" dirty="0">
                <a:solidFill>
                  <a:srgbClr val="064B64"/>
                </a:solidFill>
                <a:latin typeface="Calibri" panose="020F0502020204030204" pitchFamily="34" charset="0"/>
                <a:cs typeface="Calibri" panose="020F0502020204030204" pitchFamily="34" charset="0"/>
                <a:sym typeface="Calibri" pitchFamily="34" charset="0"/>
              </a:rPr>
              <a:t> was tremendously intelligent? </a:t>
            </a:r>
            <a:r>
              <a:rPr lang="en-US" sz="2400" b="1" u="sng" dirty="0">
                <a:solidFill>
                  <a:srgbClr val="064B64"/>
                </a:solidFill>
                <a:latin typeface="Calibri" panose="020F0502020204030204" pitchFamily="34" charset="0"/>
                <a:cs typeface="Calibri" panose="020F0502020204030204" pitchFamily="34" charset="0"/>
                <a:sym typeface="Calibri" pitchFamily="34" charset="0"/>
              </a:rPr>
              <a:t>Quite possibly</a:t>
            </a:r>
            <a:r>
              <a:rPr lang="en-US" sz="2400" dirty="0">
                <a:solidFill>
                  <a:srgbClr val="064B64"/>
                </a:solidFill>
                <a:latin typeface="Calibri" panose="020F0502020204030204" pitchFamily="34" charset="0"/>
                <a:cs typeface="Calibri" panose="020F0502020204030204" pitchFamily="34" charset="0"/>
                <a:sym typeface="Calibri" pitchFamily="34" charset="0"/>
              </a:rPr>
              <a:t>, but </a:t>
            </a:r>
            <a:r>
              <a:rPr lang="en-US" sz="2400" b="1" u="sng" dirty="0">
                <a:solidFill>
                  <a:srgbClr val="0070C0"/>
                </a:solidFill>
                <a:latin typeface="Calibri" panose="020F0502020204030204" pitchFamily="34" charset="0"/>
                <a:cs typeface="Calibri" panose="020F0502020204030204" pitchFamily="34" charset="0"/>
                <a:sym typeface="Calibri" pitchFamily="34" charset="0"/>
              </a:rPr>
              <a:t>why</a:t>
            </a:r>
            <a:r>
              <a:rPr lang="en-US" sz="2400" dirty="0">
                <a:solidFill>
                  <a:srgbClr val="064B64"/>
                </a:solidFill>
                <a:latin typeface="Calibri" panose="020F0502020204030204" pitchFamily="34" charset="0"/>
                <a:cs typeface="Calibri" panose="020F0502020204030204" pitchFamily="34" charset="0"/>
                <a:sym typeface="Calibri" pitchFamily="34" charset="0"/>
              </a:rPr>
              <a:t> do we think that? Which </a:t>
            </a:r>
            <a:r>
              <a:rPr lang="en-US" sz="2400" u="sng" dirty="0">
                <a:solidFill>
                  <a:srgbClr val="064B64"/>
                </a:solidFill>
                <a:latin typeface="Calibri" panose="020F0502020204030204" pitchFamily="34" charset="0"/>
                <a:cs typeface="Calibri" panose="020F0502020204030204" pitchFamily="34" charset="0"/>
                <a:sym typeface="Calibri" pitchFamily="34" charset="0"/>
              </a:rPr>
              <a:t>behaviors or information</a:t>
            </a:r>
            <a:r>
              <a:rPr lang="en-US" sz="2400" dirty="0">
                <a:solidFill>
                  <a:srgbClr val="064B64"/>
                </a:solidFill>
                <a:latin typeface="Calibri" panose="020F0502020204030204" pitchFamily="34" charset="0"/>
                <a:cs typeface="Calibri" panose="020F0502020204030204" pitchFamily="34" charset="0"/>
                <a:sym typeface="Calibri" pitchFamily="34" charset="0"/>
              </a:rPr>
              <a:t> tells us he was tremendously intelligent? </a:t>
            </a:r>
          </a:p>
          <a:p>
            <a:pPr lvl="2"/>
            <a:r>
              <a:rPr lang="en-US" sz="2400" dirty="0">
                <a:latin typeface="Calibri" panose="020F0502020204030204" pitchFamily="34" charset="0"/>
                <a:cs typeface="Calibri" panose="020F0502020204030204" pitchFamily="34" charset="0"/>
                <a:sym typeface="Calibri" pitchFamily="34" charset="0"/>
              </a:rPr>
              <a:t>Intuition based on behaviors during Jeopardy; </a:t>
            </a:r>
            <a:r>
              <a:rPr lang="en-US" sz="2400" b="1" dirty="0">
                <a:latin typeface="Calibri" panose="020F0502020204030204" pitchFamily="34" charset="0"/>
                <a:cs typeface="Calibri" panose="020F0502020204030204" pitchFamily="34" charset="0"/>
                <a:sym typeface="Calibri" pitchFamily="34" charset="0"/>
              </a:rPr>
              <a:t>Jeopardy behaviors due to </a:t>
            </a:r>
            <a:r>
              <a:rPr lang="en-US" sz="2400" dirty="0">
                <a:latin typeface="Calibri" panose="020F0502020204030204" pitchFamily="34" charset="0"/>
                <a:cs typeface="Calibri" panose="020F0502020204030204" pitchFamily="34" charset="0"/>
                <a:sym typeface="Calibri" pitchFamily="34" charset="0"/>
              </a:rPr>
              <a:t>having answers in advance (the </a:t>
            </a:r>
            <a:r>
              <a:rPr lang="en-US" sz="2400" b="1" dirty="0">
                <a:latin typeface="Calibri" panose="020F0502020204030204" pitchFamily="34" charset="0"/>
                <a:cs typeface="Calibri" panose="020F0502020204030204" pitchFamily="34" charset="0"/>
                <a:sym typeface="Calibri" pitchFamily="34" charset="0"/>
              </a:rPr>
              <a:t>situation</a:t>
            </a:r>
            <a:r>
              <a:rPr lang="en-US" sz="2400" dirty="0">
                <a:latin typeface="Calibri" panose="020F0502020204030204" pitchFamily="34" charset="0"/>
                <a:cs typeface="Calibri" panose="020F0502020204030204" pitchFamily="34" charset="0"/>
                <a:sym typeface="Calibri" pitchFamily="34" charset="0"/>
              </a:rPr>
              <a:t>)</a:t>
            </a:r>
          </a:p>
          <a:p>
            <a:pPr marL="45720" indent="0">
              <a:buNone/>
            </a:pPr>
            <a:endParaRPr lang="en-US" sz="2800" dirty="0">
              <a:latin typeface="Calibri" pitchFamily="34" charset="0"/>
              <a:cs typeface="Arial" charset="0"/>
              <a:sym typeface="Calibri" pitchFamily="34" charset="0"/>
            </a:endParaRPr>
          </a:p>
          <a:p>
            <a:endParaRPr lang="en-US" sz="2200" dirty="0">
              <a:latin typeface="Calibri" pitchFamily="34" charset="0"/>
              <a:cs typeface="Arial" charset="0"/>
              <a:sym typeface="Calibri" pitchFamily="34" charset="0"/>
            </a:endParaRPr>
          </a:p>
          <a:p>
            <a:endParaRPr lang="en-US" sz="2200" dirty="0">
              <a:latin typeface="Calibri" pitchFamily="34" charset="0"/>
              <a:cs typeface="Arial" charset="0"/>
              <a:sym typeface="Calibri" pitchFamily="34" charset="0"/>
            </a:endParaRPr>
          </a:p>
          <a:p>
            <a:endParaRPr lang="en-US" sz="2200" dirty="0">
              <a:latin typeface="Calibri" pitchFamily="34" charset="0"/>
              <a:cs typeface="Arial" charset="0"/>
              <a:sym typeface="Calibri" pitchFamily="34" charset="0"/>
            </a:endParaRPr>
          </a:p>
          <a:p>
            <a:endParaRPr lang="en-US" sz="2200" dirty="0">
              <a:latin typeface="Calibri" pitchFamily="34" charset="0"/>
              <a:cs typeface="Arial" charset="0"/>
              <a:sym typeface="Calibri" pitchFamily="34" charset="0"/>
            </a:endParaRPr>
          </a:p>
          <a:p>
            <a:endParaRPr lang="en-US" sz="2200" dirty="0">
              <a:latin typeface="Calibri" pitchFamily="34" charset="0"/>
              <a:cs typeface="Arial" charset="0"/>
              <a:sym typeface="Calibri" pitchFamily="34" charset="0"/>
            </a:endParaRPr>
          </a:p>
          <a:p>
            <a:endParaRPr lang="en-US" dirty="0">
              <a:latin typeface="Calibri" pitchFamily="34" charset="0"/>
              <a:cs typeface="Arial" charset="0"/>
              <a:sym typeface="Calibri" pitchFamily="34" charset="0"/>
            </a:endParaRPr>
          </a:p>
          <a:p>
            <a:endParaRPr lang="en-US" dirty="0">
              <a:latin typeface="Calibri" pitchFamily="34" charset="0"/>
              <a:cs typeface="Arial" charset="0"/>
              <a:sym typeface="Calibri" pitchFamily="34" charset="0"/>
            </a:endParaRPr>
          </a:p>
          <a:p>
            <a:endParaRPr lang="en-US" dirty="0"/>
          </a:p>
        </p:txBody>
      </p:sp>
      <p:sp>
        <p:nvSpPr>
          <p:cNvPr id="3" name="Slide Number Placeholder 2"/>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2A6CD65-B223-9C41-8CEC-A55C726DCCB3}" type="slidenum">
              <a:rPr kumimoji="0" lang="en-US" sz="1100" b="0" i="0" u="none" strike="noStrike" kern="1200" cap="none" spc="0" normalizeH="0" baseline="0" noProof="0" smtClean="0">
                <a:ln>
                  <a:noFill/>
                </a:ln>
                <a:solidFill>
                  <a:srgbClr val="064B64"/>
                </a:solidFill>
                <a:effectLst/>
                <a:uLnTx/>
                <a:uFillTx/>
                <a:latin typeface="Franklin Gothic Medium"/>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7</a:t>
            </a:fld>
            <a:endParaRPr kumimoji="0" lang="en-US" sz="1100" b="0" i="0" u="none" strike="noStrike" kern="1200" cap="none" spc="0" normalizeH="0" baseline="0" noProof="0" dirty="0">
              <a:ln>
                <a:noFill/>
              </a:ln>
              <a:solidFill>
                <a:srgbClr val="064B64"/>
              </a:solidFill>
              <a:effectLst/>
              <a:uLnTx/>
              <a:uFillTx/>
              <a:latin typeface="Franklin Gothic Medium"/>
              <a:ea typeface="+mn-ea"/>
              <a:cs typeface="+mn-cs"/>
            </a:endParaRPr>
          </a:p>
        </p:txBody>
      </p:sp>
      <p:sp>
        <p:nvSpPr>
          <p:cNvPr id="4" name="Title 3"/>
          <p:cNvSpPr>
            <a:spLocks noGrp="1"/>
          </p:cNvSpPr>
          <p:nvPr>
            <p:ph type="title"/>
          </p:nvPr>
        </p:nvSpPr>
        <p:spPr/>
        <p:txBody>
          <a:bodyPr/>
          <a:lstStyle/>
          <a:p>
            <a:r>
              <a:rPr lang="en-US" dirty="0"/>
              <a:t>The Fundamental Attribution Error</a:t>
            </a:r>
          </a:p>
        </p:txBody>
      </p:sp>
    </p:spTree>
    <p:extLst>
      <p:ext uri="{BB962C8B-B14F-4D97-AF65-F5344CB8AC3E}">
        <p14:creationId xmlns:p14="http://schemas.microsoft.com/office/powerpoint/2010/main" val="3875707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Self-serving attribution Bias</a:t>
            </a:r>
          </a:p>
        </p:txBody>
      </p:sp>
      <p:sp>
        <p:nvSpPr>
          <p:cNvPr id="3" name="Text Placeholder 2"/>
          <p:cNvSpPr>
            <a:spLocks noGrp="1"/>
          </p:cNvSpPr>
          <p:nvPr>
            <p:ph type="body" idx="1"/>
          </p:nvPr>
        </p:nvSpPr>
        <p:spPr>
          <a:xfrm>
            <a:off x="355599" y="1692673"/>
            <a:ext cx="11210524" cy="4407408"/>
          </a:xfrm>
        </p:spPr>
        <p:txBody>
          <a:bodyPr>
            <a:normAutofit/>
          </a:bodyPr>
          <a:lstStyle/>
          <a:p>
            <a:pPr>
              <a:lnSpc>
                <a:spcPct val="90000"/>
              </a:lnSpc>
            </a:pPr>
            <a:endParaRPr lang="en-US" altLang="en-US" sz="2800" dirty="0">
              <a:latin typeface="Arial" panose="020B0604020202020204" pitchFamily="34" charset="0"/>
            </a:endParaRPr>
          </a:p>
          <a:p>
            <a:pPr>
              <a:lnSpc>
                <a:spcPct val="90000"/>
              </a:lnSpc>
            </a:pPr>
            <a:r>
              <a:rPr lang="en-US" altLang="en-US" sz="2800" dirty="0">
                <a:latin typeface="Arial" panose="020B0604020202020204" pitchFamily="34" charset="0"/>
              </a:rPr>
              <a:t>Self-serving attribution bias - tendency to attribute our own successes to internal causes and our own failures to external causes.</a:t>
            </a:r>
          </a:p>
          <a:p>
            <a:pPr>
              <a:lnSpc>
                <a:spcPct val="90000"/>
              </a:lnSpc>
            </a:pPr>
            <a:endParaRPr lang="en-US" altLang="en-US" dirty="0">
              <a:latin typeface="Arial" panose="020B0604020202020204" pitchFamily="34" charset="0"/>
            </a:endParaRPr>
          </a:p>
          <a:p>
            <a:pPr marL="45720" indent="0">
              <a:lnSpc>
                <a:spcPct val="90000"/>
              </a:lnSpc>
              <a:buNone/>
            </a:pPr>
            <a:endParaRPr lang="en-US" altLang="en-US" dirty="0">
              <a:latin typeface="Arial" panose="020B0604020202020204" pitchFamily="34" charset="0"/>
            </a:endParaRPr>
          </a:p>
          <a:p>
            <a:pPr>
              <a:lnSpc>
                <a:spcPct val="90000"/>
              </a:lnSpc>
            </a:pPr>
            <a:endParaRPr lang="en-US" altLang="en-US" dirty="0">
              <a:latin typeface="Arial" panose="020B0604020202020204" pitchFamily="34" charset="0"/>
            </a:endParaRPr>
          </a:p>
        </p:txBody>
      </p:sp>
      <p:sp>
        <p:nvSpPr>
          <p:cNvPr id="4" name="Slide Number Placeholder 3"/>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12A6CD65-B223-9C41-8CEC-A55C726DCCB3}" type="slidenum">
              <a:rPr kumimoji="0" lang="en-US" sz="1100" b="0" i="0" u="none" strike="noStrike" kern="1200" cap="none" spc="0" normalizeH="0" baseline="0" noProof="0" smtClean="0">
                <a:ln>
                  <a:noFill/>
                </a:ln>
                <a:solidFill>
                  <a:srgbClr val="064B64"/>
                </a:solidFill>
                <a:effectLst/>
                <a:uLnTx/>
                <a:uFillTx/>
                <a:latin typeface="Franklin Gothic Medium"/>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8</a:t>
            </a:fld>
            <a:endParaRPr kumimoji="0" lang="en-US" sz="1100" b="0" i="0" u="none" strike="noStrike" kern="1200" cap="none" spc="0" normalizeH="0" baseline="0" noProof="0" dirty="0">
              <a:ln>
                <a:noFill/>
              </a:ln>
              <a:solidFill>
                <a:srgbClr val="064B64"/>
              </a:solidFill>
              <a:effectLst/>
              <a:uLnTx/>
              <a:uFillTx/>
              <a:latin typeface="Franklin Gothic Medium"/>
              <a:ea typeface="+mn-ea"/>
              <a:cs typeface="+mn-cs"/>
            </a:endParaRPr>
          </a:p>
        </p:txBody>
      </p:sp>
      <p:sp>
        <p:nvSpPr>
          <p:cNvPr id="5" name="Rectangle 4"/>
          <p:cNvSpPr/>
          <p:nvPr/>
        </p:nvSpPr>
        <p:spPr>
          <a:xfrm>
            <a:off x="3909575" y="3156179"/>
            <a:ext cx="7656548" cy="307140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Franklin Gothic Medium"/>
              <a:ea typeface="+mn-ea"/>
              <a:cs typeface="+mn-cs"/>
            </a:endParaRPr>
          </a:p>
        </p:txBody>
      </p:sp>
      <p:pic>
        <p:nvPicPr>
          <p:cNvPr id="1026" name="Picture 2" descr="Image result for Fundamental attribution error carto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32519" y="3424483"/>
            <a:ext cx="7041090" cy="25347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60725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Self-serving attribution Bias</a:t>
            </a:r>
          </a:p>
        </p:txBody>
      </p:sp>
      <p:sp>
        <p:nvSpPr>
          <p:cNvPr id="3" name="Text Placeholder 2"/>
          <p:cNvSpPr>
            <a:spLocks noGrp="1"/>
          </p:cNvSpPr>
          <p:nvPr>
            <p:ph type="body" idx="1"/>
          </p:nvPr>
        </p:nvSpPr>
        <p:spPr>
          <a:xfrm>
            <a:off x="355599" y="1692673"/>
            <a:ext cx="11210524" cy="4407408"/>
          </a:xfrm>
        </p:spPr>
        <p:txBody>
          <a:bodyPr>
            <a:normAutofit/>
          </a:bodyPr>
          <a:lstStyle/>
          <a:p>
            <a:pPr>
              <a:lnSpc>
                <a:spcPct val="90000"/>
              </a:lnSpc>
            </a:pPr>
            <a:endParaRPr lang="en-US" altLang="en-US" sz="2800" dirty="0">
              <a:latin typeface="Arial" panose="020B0604020202020204" pitchFamily="34" charset="0"/>
            </a:endParaRPr>
          </a:p>
          <a:p>
            <a:pPr>
              <a:lnSpc>
                <a:spcPct val="90000"/>
              </a:lnSpc>
            </a:pPr>
            <a:r>
              <a:rPr lang="en-US" altLang="en-US" sz="2800" dirty="0">
                <a:latin typeface="Arial" panose="020B0604020202020204" pitchFamily="34" charset="0"/>
              </a:rPr>
              <a:t>Self-serving attribution bias - tendency to attribute our own successes to internal causes and our own failures to external causes.</a:t>
            </a:r>
          </a:p>
          <a:p>
            <a:pPr>
              <a:lnSpc>
                <a:spcPct val="90000"/>
              </a:lnSpc>
            </a:pPr>
            <a:endParaRPr lang="en-US" altLang="en-US" dirty="0">
              <a:latin typeface="Arial" panose="020B0604020202020204" pitchFamily="34" charset="0"/>
            </a:endParaRPr>
          </a:p>
          <a:p>
            <a:pPr>
              <a:lnSpc>
                <a:spcPct val="90000"/>
              </a:lnSpc>
            </a:pPr>
            <a:endParaRPr lang="en-US" altLang="en-US" dirty="0">
              <a:latin typeface="Arial" panose="020B0604020202020204" pitchFamily="34" charset="0"/>
            </a:endParaRPr>
          </a:p>
          <a:p>
            <a:pPr>
              <a:lnSpc>
                <a:spcPct val="90000"/>
              </a:lnSpc>
            </a:pPr>
            <a:r>
              <a:rPr lang="en-US" altLang="en-US" sz="2400" dirty="0">
                <a:latin typeface="Arial" panose="020B0604020202020204" pitchFamily="34" charset="0"/>
              </a:rPr>
              <a:t>How is the self-serving bias related to confirmation bias?</a:t>
            </a:r>
          </a:p>
          <a:p>
            <a:pPr>
              <a:lnSpc>
                <a:spcPct val="90000"/>
              </a:lnSpc>
            </a:pPr>
            <a:r>
              <a:rPr lang="en-US" altLang="en-US" sz="2400" dirty="0">
                <a:latin typeface="Arial" panose="020B0604020202020204" pitchFamily="34" charset="0"/>
              </a:rPr>
              <a:t>How can we apply confirmation bias to have a more complex understanding of </a:t>
            </a:r>
            <a:r>
              <a:rPr lang="en-US" altLang="en-US" sz="2400" b="1" dirty="0">
                <a:latin typeface="Arial" panose="020B0604020202020204" pitchFamily="34" charset="0"/>
              </a:rPr>
              <a:t>how </a:t>
            </a:r>
            <a:r>
              <a:rPr lang="en-US" altLang="en-US" sz="2400" dirty="0">
                <a:latin typeface="Arial" panose="020B0604020202020204" pitchFamily="34" charset="0"/>
              </a:rPr>
              <a:t>we justify our self-serving attributions?</a:t>
            </a:r>
          </a:p>
          <a:p>
            <a:pPr marL="45720" indent="0">
              <a:lnSpc>
                <a:spcPct val="90000"/>
              </a:lnSpc>
              <a:buNone/>
            </a:pPr>
            <a:endParaRPr lang="en-US" altLang="en-US" dirty="0">
              <a:latin typeface="Arial" panose="020B0604020202020204" pitchFamily="34" charset="0"/>
            </a:endParaRPr>
          </a:p>
          <a:p>
            <a:pPr>
              <a:lnSpc>
                <a:spcPct val="90000"/>
              </a:lnSpc>
            </a:pPr>
            <a:endParaRPr lang="en-US" altLang="en-US" dirty="0">
              <a:latin typeface="Arial" panose="020B0604020202020204" pitchFamily="34" charset="0"/>
            </a:endParaRPr>
          </a:p>
        </p:txBody>
      </p:sp>
      <p:sp>
        <p:nvSpPr>
          <p:cNvPr id="4" name="Slide Number Placeholder 3"/>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12A6CD65-B223-9C41-8CEC-A55C726DCCB3}" type="slidenum">
              <a:rPr kumimoji="0" lang="en-US" sz="1100" b="0" i="0" u="none" strike="noStrike" kern="1200" cap="none" spc="0" normalizeH="0" baseline="0" noProof="0" smtClean="0">
                <a:ln>
                  <a:noFill/>
                </a:ln>
                <a:solidFill>
                  <a:srgbClr val="064B64"/>
                </a:solidFill>
                <a:effectLst/>
                <a:uLnTx/>
                <a:uFillTx/>
                <a:latin typeface="Franklin Gothic Medium"/>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9</a:t>
            </a:fld>
            <a:endParaRPr kumimoji="0" lang="en-US" sz="1100" b="0" i="0" u="none" strike="noStrike" kern="1200" cap="none" spc="0" normalizeH="0" baseline="0" noProof="0" dirty="0">
              <a:ln>
                <a:noFill/>
              </a:ln>
              <a:solidFill>
                <a:srgbClr val="064B64"/>
              </a:solidFill>
              <a:effectLst/>
              <a:uLnTx/>
              <a:uFillTx/>
              <a:latin typeface="Franklin Gothic Medium"/>
              <a:ea typeface="+mn-ea"/>
              <a:cs typeface="+mn-cs"/>
            </a:endParaRPr>
          </a:p>
        </p:txBody>
      </p:sp>
    </p:spTree>
    <p:extLst>
      <p:ext uri="{BB962C8B-B14F-4D97-AF65-F5344CB8AC3E}">
        <p14:creationId xmlns:p14="http://schemas.microsoft.com/office/powerpoint/2010/main" val="11987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ags/tag1.xml><?xml version="1.0" encoding="utf-8"?>
<p:tagLst xmlns:a="http://schemas.openxmlformats.org/drawingml/2006/main" xmlns:r="http://schemas.openxmlformats.org/officeDocument/2006/relationships" xmlns:p="http://schemas.openxmlformats.org/presentationml/2006/main">
  <p:tag name="TYPE" val="MultiChoiceSlide"/>
  <p:tag name="LIVECHARTING" val="False"/>
  <p:tag name="AUTOOPENPOLL" val="True"/>
  <p:tag name="AUTOFORMATCHART" val="True"/>
  <p:tag name="TPQUESTIONXML" val="﻿&lt;?xml version=&quot;1.0&quot; encoding=&quot;utf-8&quot;?&gt;&#10;&lt;questionlist&gt;&#10;    &lt;properties&gt;&#10;        &lt;guid&gt;BF4D8A29B9AB4F2290EE4317A8350A51&lt;/guid&gt;&#10;        &lt;description /&gt;&#10;        &lt;date&gt;4/25/2022 2:26:40 P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E4FE6F0A049044E8A2E551570990988B&lt;/guid&gt;&#10;            &lt;repollguid&gt;C1F3FC997770405AA592A111B6B10B13&lt;/repollguid&gt;&#10;            &lt;sourceid&gt;57442AA8ABAC42CAB60722946BD5AAD2&lt;/sourceid&gt;&#10;            &lt;questiontext&gt;50% of U.S. marriages end in divorce. Of course, you know yourself better than anyone else. How likely is it that you will get divorced?&lt;/questiontext&gt;&#10;            &lt;showresults&gt;True&lt;/showresults&gt;&#10;            &lt;responsegrid&gt;0&lt;/responsegrid&gt;&#10;            &lt;countdowntimer&gt;False&lt;/countdowntimer&gt;&#10;            &lt;countdowntime&gt;10&lt;/countdowntime&gt;&#10;            &lt;correctvalue&gt;1&lt;/correctvalue&gt;&#10;            &lt;incorrectvalue&gt;0.22&lt;/incorrectvalue&gt;&#10;            &lt;responselimit&gt;1&lt;/responselimit&gt;&#10;            &lt;bulletstyle&gt;2&lt;/bulletstyle&gt;&#10;            &lt;answers&gt;&#10;                &lt;answer&gt;&#10;                    &lt;guid&gt;C4311D5516B24C50999D30F277E7EFB9&lt;/guid&gt;&#10;                    &lt;answertext&gt;Less than 50% probability&lt;/answertext&gt;&#10;                    &lt;valuetype&gt;1&lt;/valuetype&gt;&#10;                &lt;/answer&gt;&#10;                &lt;answer&gt;&#10;                    &lt;guid&gt;8DC151F842F84AC7A8F676AE04F7678D&lt;/guid&gt;&#10;                    &lt;answertext&gt;More than 50% probability&lt;/answertext&gt;&#10;                    &lt;valuetype&gt;1&lt;/valuetype&gt;&#10;                &lt;/answer&gt;&#10;                &lt;answer&gt;&#10;                    &lt;guid&gt;77DE1A11C6C845B3840A46464A161FC7&lt;/guid&gt;&#10;                    &lt;answertext&gt;N/A because I don’t think I’ll ever get married&lt;/answertext&gt;&#10;                    &lt;valuetype&gt;1&lt;/valuetype&gt;&#10;                &lt;/answer&gt;&#10;            &lt;/answers&gt;&#10;            &lt;metadata&gt;&#10;                &lt;entry&gt;&#10;                    &lt;key&gt;AUTOFORMATCHART&lt;/key&gt;&#10;                    &lt;value&gt;True&lt;/value&gt;&#10;                &lt;/entry&gt;&#10;                &lt;entry&gt;&#10;                    &lt;key&gt;AUTOOPENPOLL&lt;/key&gt;&#10;                    &lt;value&gt;True&lt;/value&gt;&#10;                &lt;/entry&gt;&#10;                &lt;entry&gt;&#10;                    &lt;key&gt;LIVECHARTING&lt;/key&gt;&#10;                    &lt;value&gt;False&lt;/value&gt;&#10;                &lt;/entry&gt;&#10;            &lt;/metadata&gt;&#10;        &lt;/multichoice&gt;&#10;    &lt;/questions&gt;&#10;&lt;/questionlist&gt;"/>
  <p:tag name="RESULTS" val="{&quot;Title&quot;:&quot;50% of U.S. marriages end in divorce. Of course, you know yourself better than anyone else. How likely is it that you will get divorced?&quot;,&quot;Responders&quot;:18,&quot;Participants&quot;:18,&quot;Responses&quot;:18,&quot;IsCaseSensitive&quot;:false,&quot;TotalCorrect&quot;:18,&quot;Mean&quot;:1.4444444444444444,&quot;Median&quot;:1.0,&quot;StandardDeviation&quot;:0.68493488921877521,&quot;Variance&quot;:0.46913580246913583,&quot;PageSize&quot;:0,&quot;Offset&quot;:0,&quot;CorrectValues&quot;:&quot;&quot;,&quot;Results&quot;:[{&quot;Count&quot;:12.0,&quot;PointResponses&quot;:null,&quot;Name&quot;:&quot;Less than 50% probability&quot;,&quot;Bullet&quot;:&quot;A&quot;,&quot;SecondaryName&quot;:&quot;&quot;,&quot;ValueType&quot;:1,&quot;Key&quot;:&quot;Less than 50% probability1&quot;},{&quot;Count&quot;:4.0,&quot;PointResponses&quot;:null,&quot;Name&quot;:&quot;More than 50% probability&quot;,&quot;Bullet&quot;:&quot;B&quot;,&quot;SecondaryName&quot;:&quot;&quot;,&quot;ValueType&quot;:1,&quot;Key&quot;:&quot;More than 50% probability2&quot;},{&quot;Count&quot;:2.0,&quot;PointResponses&quot;:null,&quot;Name&quot;:&quot;N/A because I don’t think I’ll ever get married&quot;,&quot;Bullet&quot;:&quot;C&quot;,&quot;SecondaryName&quot;:&quot;&quot;,&quot;ValueType&quot;:1,&quot;Key&quot;:&quot;N/A because I don’t think I’ll ever get married3&quot;}]}"/>
  <p:tag name="HASRESULTS" val="True"/>
</p:tagLst>
</file>

<file path=ppt/tags/tag10.xml><?xml version="1.0" encoding="utf-8"?>
<p:tagLst xmlns:a="http://schemas.openxmlformats.org/drawingml/2006/main" xmlns:r="http://schemas.openxmlformats.org/officeDocument/2006/relationships" xmlns:p="http://schemas.openxmlformats.org/presentationml/2006/main">
  <p:tag name="TYPE" val="0"/>
  <p:tag name="NUMBERFORMAT" val="0"/>
  <p:tag name="COLORTYPE" val="SCHEME"/>
  <p:tag name="DEFINEDCOLORS" val="3,6,10,45,32,50,13,4,9,55,1"/>
  <p:tag name="LABELFORMAT" val="1"/>
</p:tagLst>
</file>

<file path=ppt/tags/tag11.xml><?xml version="1.0" encoding="utf-8"?>
<p:tagLst xmlns:a="http://schemas.openxmlformats.org/drawingml/2006/main" xmlns:r="http://schemas.openxmlformats.org/officeDocument/2006/relationships" xmlns:p="http://schemas.openxmlformats.org/presentationml/2006/main">
  <p:tag name="ZEROBASED" val="False"/>
</p:tagLst>
</file>

<file path=ppt/tags/tag12.xml><?xml version="1.0" encoding="utf-8"?>
<p:tagLst xmlns:a="http://schemas.openxmlformats.org/drawingml/2006/main" xmlns:r="http://schemas.openxmlformats.org/officeDocument/2006/relationships" xmlns:p="http://schemas.openxmlformats.org/presentationml/2006/main">
  <p:tag name="TYPE" val="2"/>
  <p:tag name="TPCOUNTDOWNSECONDS" val="10"/>
</p:tagLst>
</file>

<file path=ppt/tags/tag13.xml><?xml version="1.0" encoding="utf-8"?>
<p:tagLst xmlns:a="http://schemas.openxmlformats.org/drawingml/2006/main" xmlns:r="http://schemas.openxmlformats.org/officeDocument/2006/relationships" xmlns:p="http://schemas.openxmlformats.org/presentationml/2006/main">
  <p:tag name="ISCAI" val="True"/>
  <p:tag name="TYPE" val="1"/>
</p:tagLst>
</file>

<file path=ppt/tags/tag14.xml><?xml version="1.0" encoding="utf-8"?>
<p:tagLst xmlns:a="http://schemas.openxmlformats.org/drawingml/2006/main" xmlns:r="http://schemas.openxmlformats.org/officeDocument/2006/relationships" xmlns:p="http://schemas.openxmlformats.org/presentationml/2006/main">
  <p:tag name="TYPE" val="MultiChoiceSlide"/>
  <p:tag name="AUTOOPENPOLL" val="True"/>
  <p:tag name="AUTOFORMATCHART" val="True"/>
  <p:tag name="LIVECHARTING" val="False"/>
  <p:tag name="TPQUESTIONXML" val="﻿&lt;?xml version=&quot;1.0&quot; encoding=&quot;utf-8&quot;?&gt;&#10;&lt;questionlist&gt;&#10;    &lt;properties&gt;&#10;        &lt;guid&gt;6CC55F1740F945D5B976BA3762462609&lt;/guid&gt;&#10;        &lt;description /&gt;&#10;        &lt;date&gt;3/8/2019 9:24:35 A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ACC4CD3A734147F8BF944C9BB42F1310&lt;/guid&gt;&#10;            &lt;repollguid&gt;F0A35409FDB1406996CADC1D24802CC9&lt;/repollguid&gt;&#10;            &lt;sourceid&gt;24C5658B9537477AA7638AFBFF6DFFA4&lt;/sourceid&gt;&#10;            &lt;questiontext&gt;Which of the following is FALSE regarding the fundamental attribution error? (To help, write “True” or “False” next to each statement. Select the option that you wrote “False” next to&lt;/questiontext&gt;&#10;            &lt;showresults&gt;True&lt;/showresults&gt;&#10;            &lt;firstresponseonly&gt;True&lt;/firstresponseonly&gt;&#10;            &lt;responsegrid&gt;0&lt;/responsegrid&gt;&#10;            &lt;countdowntimer&gt;False&lt;/countdowntimer&gt;&#10;            &lt;countdowntime&gt;30&lt;/countdowntime&gt;&#10;            &lt;correctvalue&gt;1&lt;/correctvalue&gt;&#10;            &lt;incorrectvalue&gt;0&lt;/incorrectvalue&gt;&#10;            &lt;responselimit&gt;1&lt;/responselimit&gt;&#10;            &lt;bulletstyle&gt;2&lt;/bulletstyle&gt;&#10;            &lt;correctanswerindicator&gt;True&lt;/correctanswerindicator&gt;&#10;            &lt;answers&gt;&#10;                &lt;answer&gt;&#10;                    &lt;guid&gt;096BCAAC3AE24AC3B081C75E67759D2A&lt;/guid&gt;&#10;                    &lt;answertext&gt;The theory is concerned with if observers think a behavior is due to disposition or the situation in which the behavior occurs.&lt;/answertext&gt;&#10;                    &lt;valuetype&gt;-1&lt;/valuetype&gt;&#10;                &lt;/answer&gt;&#10;                &lt;answer&gt;&#10;                    &lt;guid&gt;C67745BBB4074A9F8D3F378AEF6223B5&lt;/guid&gt;&#10;                    &lt;answertext&gt;The fundamental attribution error applies to our judgment of the causes for other people’s actions as well as our own actions.&lt;/answertext&gt;&#10;                    &lt;valuetype&gt;1&lt;/valuetype&gt;&#10;                &lt;/answer&gt;&#10;                &lt;answer&gt;&#10;                    &lt;guid&gt;2E3E821ED71040668A418F7C4AF63CAB&lt;/guid&gt;&#10;                    &lt;answertext&gt;The fundamental attribution error involves us attributing a person’s behavior to their disposition.&lt;/answertext&gt;&#10;                    &lt;valuetype&gt;-1&lt;/valuetype&gt;&#10;                &lt;/answer&gt;&#10;                &lt;answer&gt;&#10;                    &lt;guid&gt;7A464AF5B41748E7935D30A21886A6FE&lt;/guid&gt;&#10;                    &lt;answertext&gt;The fundamental attribution error tends to occur when a situation has a strong effect on behavior (for people in general)&lt;/answertext&gt;&#10;                    &lt;valuetype&gt;-1&lt;/valuetype&gt;&#10;                &lt;/answer&gt;&#10;            &lt;/answers&gt;&#10;            &lt;metadata&gt;&#10;                &lt;entry&gt;&#10;                    &lt;key&gt;AUTOFORMATCHART&lt;/key&gt;&#10;                    &lt;value&gt;True&lt;/value&gt;&#10;                &lt;/entry&gt;&#10;                &lt;entry&gt;&#10;                    &lt;key&gt;AUTOOPENPOLL&lt;/key&gt;&#10;                    &lt;value&gt;True&lt;/value&gt;&#10;                &lt;/entry&gt;&#10;                &lt;entry&gt;&#10;                    &lt;key&gt;LIVECHARTING&lt;/key&gt;&#10;                    &lt;value&gt;False&lt;/value&gt;&#10;                &lt;/entry&gt;&#10;            &lt;/metadata&gt;&#10;        &lt;/multichoice&gt;&#10;    &lt;/questions&gt;&#10;&lt;/questionlist&gt;"/>
  <p:tag name="RESULTS" val="{&quot;Title&quot;:&quot;Which of the following is FALSE regarding the fundamental attribution error? (To help, write “True” or “False” next to each statement. Select the option that you wrote “False” next to&quot;,&quot;Responders&quot;:18,&quot;Participants&quot;:20,&quot;Responses&quot;:18,&quot;IsCaseSensitive&quot;:false,&quot;TotalCorrect&quot;:8,&quot;Mean&quot;:2.6666666666666665,&quot;Median&quot;:2.0,&quot;StandardDeviation&quot;:1.0540925533894598,&quot;Variance&quot;:1.1111111111111112,&quot;PageSize&quot;:0,&quot;Offset&quot;:0,&quot;CorrectValues&quot;:&quot;&quot;,&quot;Results&quot;:[{&quot;Count&quot;:2.0,&quot;PointResponses&quot;:null,&quot;Name&quot;:&quot;The theory is concerned with if observers think a behavior is due to disposition or the situation in which the behavior occurs.&quot;,&quot;Bullet&quot;:&quot;A&quot;,&quot;SecondaryName&quot;:&quot;&quot;,&quot;ValueType&quot;:-1,&quot;Key&quot;:&quot;The theory is concerned with if observers think a behavior is due to disposition or the situation in which the behavior occurs.1&quot;},{&quot;Count&quot;:8.0,&quot;PointResponses&quot;:null,&quot;Name&quot;:&quot;The fundamental attribution error applies to our judgment of the causes for other people’s actions as well as our own actions.&quot;,&quot;Bullet&quot;:&quot;B&quot;,&quot;SecondaryName&quot;:&quot;&quot;,&quot;ValueType&quot;:1,&quot;Key&quot;:&quot;The fundamental attribution error applies to our judgment of the causes for other people’s actions as well as our own actions.2&quot;},{&quot;Count&quot;:2.0,&quot;PointResponses&quot;:null,&quot;Name&quot;:&quot;The fundamental attribution error involves us attributing a person’s behavior to their disposition.&quot;,&quot;Bullet&quot;:&quot;C&quot;,&quot;SecondaryName&quot;:&quot;&quot;,&quot;ValueType&quot;:-1,&quot;Key&quot;:&quot;The fundamental attribution error involves us attributing a person’s behavior to their disposition.3&quot;},{&quot;Count&quot;:6.0,&quot;PointResponses&quot;:null,&quot;Name&quot;:&quot;The fundamental attribution error tends to occur when a situation has a strong effect on behavior (for people in general)&quot;,&quot;Bullet&quot;:&quot;D&quot;,&quot;SecondaryName&quot;:&quot;&quot;,&quot;ValueType&quot;:-1,&quot;Key&quot;:&quot;The fundamental attribution error tends to occur when a situation has a strong effect on behavior (for people in general)4&quot;}]}"/>
  <p:tag name="HASRESULTS" val="True"/>
</p:tagLst>
</file>

<file path=ppt/tags/tag15.xml><?xml version="1.0" encoding="utf-8"?>
<p:tagLst xmlns:a="http://schemas.openxmlformats.org/drawingml/2006/main" xmlns:r="http://schemas.openxmlformats.org/officeDocument/2006/relationships" xmlns:p="http://schemas.openxmlformats.org/presentationml/2006/main">
  <p:tag name="TYPE" val="0"/>
  <p:tag name="CHARTFORMAT" val="UEsDBBQABgAIAAAAIQDvhfRvbQUAAK0RAAAPAAAAY2hhcnQvY2hhcnQueG1s3Fhtb9s2EP4+YP/B0HfHliy/ok7h2M02zGmCJm23faMpSuZMkRpJOXaH/fcdXyTLbpAWdQoMy5dQx+Pp7rmHd2e9er3LWWtLpKKCT4Pwohu0CMcioTybBu8frtujoKU04gligpNpsCcqeH354w+v8ASvkdT3BcKkBUa4muBpsNa6mHQ6Cq9JjtSFKAiHvVTIHGl4lFknkegRjOesE3W7g441EngD6BsM5Ijy6rz8mvMiTSkmC4HLnHDtvJCEIQ0IqDUtVHAJwSVIk3DcjVtbxKZBN+gYIUM8cwLC2+/vnVCKkickmQvJAcaGfo4nM6aJ5GBqLriGt/k4869CKkdyUxZtLPICnFtRRvXeugsOgu35WkAcrXfkr5JKoqYBDuMKCFh+BkVOsRRKpPoCLHYcClU2jNlhZ9SJfD4g2DCeKL1nxAUUdiMTbad+r3XhGjG2QnhjsGko16qHfXPwFAxzCjN5g4rbrTyfQqssnAZMh0FL72CVbGC1yiIji4wMVskGVghjyARo+EUlgX0nqXV6laRX6QCqTgeQdot+JelXkkElGQStNaN8A5kw/4JWKtjPTlCtHIPsHTBooFKLB6oZWRBGNEk89k5rS8ljb2HUpNC/NXhmBb8fC2Y8m+2ORAWQsyBY061P6cCSuoMnB8MpE0KaN+g1xRtOVJPOoFnvK5qQj5D8Z3SbKoYjX1BvqhRM6JkkyFhnaC9KbVY54iViy/p5dyMSHwpJMuJA2j8l9ECMLnrHf9Gbds8fc1ANL8JBNx73RtHQLuI3bctlPHn0WF6Mx+Gg8Td059fV9qg7Gg/7URjGPVM9eu4qnDoPUB7iWiHZW8xNLTVRwtOCSmcOC+bMZ1BjCiiaXsxKBWWFJG5zi+R+Lpioak/oxIrYTNLkmAZCJsSb90VN78x7lZbvSGquOGTfSiiHtqB/Sd+SDMpPxRp/KFmumLLnirvz7+7lKzTh4poydm4jgADQhPFzzRwcMogYi0ZC0hQu0FJVZfyb25WDWQF0FsK1eFySjPDkV7L3RPI5hJ0PCPqz6UFVXkE2R/otyj35fUYUyO+JfFJ+R6SpeZ/ZvipXK0bu6afPTS0JAqIsKRSBo2NkZwAwbsOqVUo6Df6evxn0e8NZ2F4MruftOB302+PFOGwPoyiex+O4P7q6+ufQmqBknowJX2hNYbMt9f3VAQxx2J+YsJ/2FYgMLlpCV06DqCYuRjaKJu+9CNA28fEyr2+EFcFpf6lqI+7tX0xdI0XfNXXN+DJUfKSJ9pUp7Nc+oMJnG++hGUGSHdfQ7hffb6IwisM4iv2J042BK2rQreoTVhNeflzKAM6ZrSQHxRPTCiNwITNoC0mBoXYIc3zLKb9BO+Obwf2gmNjWeMRJtLsTnqUrFwzk7jrX0HDN3DmHPjENfiIwniEG06wo4TYAszckqW9Vjv4U8gGa3g0MXc44tB1nDDw53eMwC7tNDWegFtYOcODag3B75oKfPde8TEFrPU6DQQ9I8FRlMwD7WmRGRFVNDi5bdb7tXlUOzKjyB5E+UvPkUPNViq3YjGXcybD2HAPpbZoq4itR2PUU4+KmZJoutwygbKQWHKtJBFfwaTbV/jVI8gyboBdT71dF28bB59nl2/ET7IKfTd+ZVzXj/h+sqsvLM6yyW1dEPxLiM7ZyD+Z6ATc8JWDVnBjN+gNVt5z5ZuopmVBVXMEvuI2a+WKhCsT9TYUusgDuqVuYeaDsnHCwGs5eDPr/1LDztbVB716onK1Esq9NnTNEwWCm9L39leq+QJxnrHiJsdEWUjRJSPoOYlSfoMWMXJ2DOdJvwqh3hyQyCuaTwjSoPycYHcttA7ZdHL6yXP4LAAD//wMAUEsDBBQABgAIAAAAIQC/uqyqxgYAADYbAAAWAAAAY2hhcnQvbWVkaWEvaW1hZ2UxLmJtcOyY2VNTVxzH6T/Q58700bpUpU0IQh+qD636UHcWK0slcQPZusBYBWULYYtEBBsFTSAJssomEAjUhJhAQCABBGVRAqKyCQi4UO1M+733AnNluAxXsdMHfkPOnJz8zu/3+X3POfdy73d7HD63Ic0B7QZ8OLOfT2w+Q48y46c2NsRnzv5ZtVUF/q8KPCetjTS1Wp2dnX3lypX4+Hh0PjYyMvf39yOz0Wikp0Z2MMAwCIMD3DCIzkohzaemUqBYxKcMefEV46Cq1JsL9b2NvW/Hxsaqq6v1en1VVVVfXx8wAAN/gLFCYlIbociK3ymZCj74oKWnOHJQE2etzVl3TGsXPmUX8WKbtyolJaWgoECpVBYVFVEyIgiwl8OD0uYXmko9X7LG0GZq6Z2YmLBYLE2kLQh4SxVr+eNHq5KvSziw7ugtimfrCQV4bty4oVKpoqOjL5NWXl5uMBgWTF/0K3ji4uLgjEImRp4OmHJR79M7+U6hldywKW749Pd+WTKZDPVSuwIyQn8YUshFJ1ukh3oVXvrzTmsFGm7YJDdi+tvjiuTkZIpHp9MtmnTpQZDExsYCaWL0qTbhAOptTDm4/aQC9QJpu3/OPE9ISAhVb1ZWFngKLp0mefi3E53W8ivswqcJnmMZSUlJ4MnMzEQVS6dm+hVVX79+XZqcWCMmeBqSXXf6qUieyR0BOXK5nNIHYtIjVCtjLdJD8Cd4vNTkek1/41MskUjAA2bsH7o/275Bp4HyiF+f7OpwLI+oN4zgmdenp6eHHrNKGWOWEvvHkOj8xeFSav84+hQnJiaCBwWWlJTQ/dn2rfeajRJnq1JgSnJxOF5A8IRPzfNgpRbwQJ9mcj8bEp3WeBYTPJEvHb2LKB7oU1paypaB7t/f2Vwrce5TETyOJ4rsIgh9dgbO6rMYT8wsj8R5jQf4J+0iXzl4z+qDc1pWVkaPz7b/qMtce8G5Tymou+CCsLiYgGeX/zVq/4Cnu7ubHhPr1XTpIPQ0XnDmHcmxC5vkRb7a4l0iFovz8/M/nOdxt6UuyQX61BI8N0me57sDZOApLCxchEdB8fBRBU+QzT03wYsCz01cx8CTk5OTkZFB52fbB0/DRddZfXxKeZEvuWETewIIfRbl0Shimi8R+xl68viZJM9rjq8OV4+8vLzc3FwcebYMdP8nPRZceaA/6nU8WU7wnBsHT3p6OnikUumC9arMmOWpv+jCE2RR+nB8a6APeKAPjhg9Ptt+e50aPFgvnLL1R7UQn3tubAmeinSRmTxfpiRXHv864HnCGfAIhcK0tLTU1FTcMtgy0P3vmWZ5cH3D/ZEX9Zp7dmxvoIxJH3W6iDpf2HU8vsoO+0c4s9H3jlarxRQYOvT4bPud9RXYD9AHPOuP63lRM5zQUfAkJCTgFoDbXFdXFz2mWh5N+eP6wPNSkus1s9Gvke7zIf3uhkpSf0HNeacNJwz2ED901EdSZ7VazWYz2gXBG8rT4U+cR4kzz0tBrdcmf/MCt/f+aiqVkfGP6MQHNviY7IV/gccj5p17Fj14Q7kcynTJD+P6wPGUY7NhyqYAy6PBcbrbe/fvqNNxf0S9uKt+4VWx0c/8pW+ju4jx/xacR01qUEGsJ9ptgWXYbARPYOujoefvzUCf2FSR0XrZDTzahP1Gg7H+/jP80R2W6G/1L+GGjtpHvwHPwNDkEp7L/8msUdxNdbOqBLfi9+PeuvyJ8KTxtA0MrwxPSxV43MFTHbevt6OJFY+HqJZ7dnSL6M2mn+8ODE+xmsvk3FatJHiUAk3svgeseYwUz+ZfOgaGp5lSsBrXZ8d3pHmApzJmb087u8uIe7SBEzK8RfR286/3B0ZWhseYm3Dvmkevkq+O3oP/pVnV4i4yUjy2v3XWtbJ71GJKVJsr7pT99FBB8IyPsOPxIHiGHGL+tg16YLr7mCkFq3FT/vlOmSd4yoW7x0eesJrrLqzhnCF5gsHDbi5TIvB0kfqURu0eG2YX012ow3o5iN5+FfzQ1M5OWyaeystB968R+tyM3MWWxy1KyzkzOMczyJSC1XhVajC1XsURu54NsdsDbpF/fn36Cbl/uus7hljlZXLWXj3VJfPEeS8K/2GULU9EtW3wQ/uoF7ZBPab2ldFHJzulFTvpxE6q0zuYmJnGC24PXCzs/v1qK9rHo6+Y3NiOT48P4Y/trFX//0YBvMb5wETUWzW0eGkDI98MEQ3e3sDwvEwZHnxgeGJaOh0c8OyGFnMRbflhqYmYu8AwThkFMIdTRtIZllM+GOCM6fOR50JKmWJSIpB6EA0l0dKFr/66qsDHUOBfAAAA//8DAFBLAwQUAAAACABSf0pGhI+kftcCAAAhDgAAHgAAAGNoYXJ0L3RoZW1lL3RoZW1lT3ZlcnJpZGUxLnhtbO1X3WoUMRS+VvAdwtzbWWsVKd2W7vZP+0u7LfTy7Gx2J938DEmmde6kvRQEsYo3gndeiFpowZv6NKsVrdBXMLO1NanNUBZBhGVhmZzzfSfnJCf5yMjYQ0bRJpaKCF4Obg2UAoR5JBqEt8rBam3q5r0AKQ28AVRwXA4yrIKx0RvXR2BYx5jhRcOVpIGRicPVMJSDWOtkOAxVZNygBkSCufE1hWSgzVC2woaELROf0XCwVLobMiA8MCGvmZgRlSs5ESMOzEy32GySCJ96Q8v9C94UXPvwuZ/BhpBTBpQbuhYKmnCkswQ3ITKEKlBSlwTNkVasA5QAF8qYS4OlqdJt85//hrpfQ0F4HgWDFcKyR+pP+1meSEWSJLocPDCTBBbu5PDdyeE+Ojnc62wfdLY/dnZ2OtsffOwZ4C2bffzm6Y9Xj9D3/dfHu88LSMomfXn/+POnZwVobaOPXux9Pdg7evnk29tdH2dcQt3m1AjDCi3gLbQsGHDvVLgue6DVYiA2bZy3FHDIiT7KpI4dykIGFHzgCnYXeU0S3vCip9MNp4iVWKaa+NCzMXPQ80LQipD+YmfN1M4apbxVkItMbfAywKY3leqFtphME3OWCHjxMXZSX6KmU6CFOdYo94k2xj7uOiHEKZtEUijR1GidoAoQ/4LVSF1fzpwhzGxiBgVtAg5zDVUE9U40gTddOJiFpt7gmDorPQ2pBuavAhi14XOgY2/iK5mMnI1RWppkMBVosoGV8hIXZeaUMGuut4JumacZc+FSk7YHnucshA2fEO1qDCzx10F4bBPuq7bpdkBLQvtzEvbZOx2bTQNe3CVrBOsebpJVc+9f3ly5J5Xec4aFe+Yz2gR8Ns1IaGnPuRgRfjUxuiBDd/oy1LMMjUsC9Kri0wVfVXKqQjbI/6k4E5DyJczjvuD0BacvOH9LcLq3xz+QGUtVjOGU7z6SmC54U/12G4MZu8+60Z9QSwMEFAAGAAgAAAAhAPzwneC+AAAAMQEAABoAAABjaGFydC9fcmVscy9jaGFydC54bWwucmVsc4SPwQrCMBBE74L/EPZu03oQkSa9iNCTIPoBIdm2wTYJSRT79y6eLAged4d5M1M3r2lkT4zJeiegKkpg6LQ31vUCbtfTZg8sZeWMGr1DATMmaOR6VV9wVJlMabAhMaK4JGDIORw4T3rASaXCB3SkdD5OKtMZex6Uvqse+bYsdzx+M0AumKw1AmJrKmDXOVDyf7bvOqvx6PVjQpd/RPBMvfBMc6M1SGAVe8wCPu+lWBVUHLis+WKofAMAAP//AwBQSwMEFAAGAAgAAAAhAITsoQcTAQAAVAIAABMAAABbQ29udGVudF9UeXBlc10ueG1spJLNTsMwDMfvSLxDlCtq0nFACK3dgY8jcBgPYFK3jciXkmxsb4/brhKbNi5crMT23/7FznK1s4ZtMSbtXcUXouQMnfKNdl3FP9YvxT1nKYNrwHiHFd9j4qv6+mq53gdMjNQuVbzPOTxImVSPFpLwAR1FWh8tZLrGTgZQX9ChvC3LO6m8y+hykYcavF4+YQsbk9nzjtwTyacNnD1OeUOrims76Ae/PKuIaNKJBEIwWkGmt8mta064igOTIOWYk3od0g2BX+gwRI6Zfjc46N5omFE3yN4h5lewRC5VT+fJir+LnKH0basVNl5tLM1MNBG+aTnWiLHqjHu5baadoBztnLT4N8VRuZlBjn+i/gEAAP//AwBQSwMEFAAGAAgAAAAhABmqkvPRAAAAswEAAAsAAABfcmVscy8ucmVsc6yQy4oCMRBF9wP+Q6i9Xd0uRAbTbkRwK/oBNUl1d7DzIImif2+c2UyLMJtZFpc693DXm5sdxZVjMt5JaKoaBDvltXG9hNNxN1+BSJmcptE7lnDnBJt29rE+8Ei5PKXBhCQKxSUJQ87hEzGpgS2lygd2Jel8tJTLGXsMpM7UMy7qeonxNwPaCVPstYS41wsQx3sozX+zfdcZxVuvLpZdflOBxpbuAqTYc5agBooZLWtDP1FTfdkA+N6k+U+Tqeur0rdYVaZ7uuBk6vYBAAD//wMAUEsBAi0AFAAGAAgAAAAhAO+F9G9tBQAArREAAA8AAAAAAAAAAAAAAAAAAAAAAGNoYXJ0L2NoYXJ0LnhtbFBLAQItABQABgAIAAAAIQC/uqyqxgYAADYbAAAWAAAAAAAAAAAAAAAAAJoFAABjaGFydC9tZWRpYS9pbWFnZTEuYm1wUEsBAj8AFAAAAAgAUn9KRoSPpH7XAgAAIQ4AAB4AJAAAAAAAAAAgAAAAlAwAAGNoYXJ0L3RoZW1lL3RoZW1lT3ZlcnJpZGUxLnhtbAoAIAAAAAAAAQAYAFIRHFZ0RdABAIirysnnqAEAiKvKyeeoAVBLAQItABQABgAIAAAAIQD88J3gvgAAADEBAAAaAAAAAAAAAAAAAAAAAKcPAABjaGFydC9fcmVscy9jaGFydC54bWwucmVsc1BLAQItABQABgAIAAAAIQCE7KEHEwEAAFQCAAATAAAAAAAAAAAAAAAAAJ0QAABbQ29udGVudF9UeXBlc10ueG1sUEsBAi0AFAAGAAgAAAAhABmqkvPRAAAAswEAAAsAAAAAAAAAAAAAAAAA4REAAF9yZWxzLy5yZWxzUEsFBgAAAAAGAAYAswEAANsSAAAAAA=="/>
  <p:tag name="COLORTYPE" val="SCHEME"/>
  <p:tag name="DEFINEDCOLORS" val="3,6,10,45,32,50,13,4,9,55,1"/>
  <p:tag name="LABELFORMAT" val="1"/>
  <p:tag name="NUMBERFORMAT" val="0"/>
</p:tagLst>
</file>

<file path=ppt/tags/tag16.xml><?xml version="1.0" encoding="utf-8"?>
<p:tagLst xmlns:a="http://schemas.openxmlformats.org/drawingml/2006/main" xmlns:r="http://schemas.openxmlformats.org/officeDocument/2006/relationships" xmlns:p="http://schemas.openxmlformats.org/presentationml/2006/main">
  <p:tag name="ZEROBASED" val="False"/>
</p:tagLst>
</file>

<file path=ppt/tags/tag17.xml><?xml version="1.0" encoding="utf-8"?>
<p:tagLst xmlns:a="http://schemas.openxmlformats.org/drawingml/2006/main" xmlns:r="http://schemas.openxmlformats.org/officeDocument/2006/relationships" xmlns:p="http://schemas.openxmlformats.org/presentationml/2006/main">
  <p:tag name="ISCAI" val="True"/>
  <p:tag name="TYPE" val="1"/>
</p:tagLst>
</file>

<file path=ppt/tags/tag18.xml><?xml version="1.0" encoding="utf-8"?>
<p:tagLst xmlns:a="http://schemas.openxmlformats.org/drawingml/2006/main" xmlns:r="http://schemas.openxmlformats.org/officeDocument/2006/relationships" xmlns:p="http://schemas.openxmlformats.org/presentationml/2006/main">
  <p:tag name="TYPE" val="MultiChoiceSlide"/>
  <p:tag name="LIVECHARTING" val="False"/>
  <p:tag name="AUTOOPENPOLL" val="True"/>
  <p:tag name="AUTOFORMATCHART" val="True"/>
  <p:tag name="TPQUESTIONXML" val="﻿&lt;?xml version=&quot;1.0&quot; encoding=&quot;utf-8&quot;?&gt;&#10;&lt;questionlist&gt;&#10;    &lt;properties&gt;&#10;        &lt;guid&gt;BF4D8A29B9AB4F2290EE4317A8350A51&lt;/guid&gt;&#10;        &lt;description /&gt;&#10;        &lt;date&gt;4/25/2022 2:26:40 P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E4FE6F0A049044E8A2E551570990988B&lt;/guid&gt;&#10;            &lt;repollguid&gt;C1F3FC997770405AA592A111B6B10B13&lt;/repollguid&gt;&#10;            &lt;sourceid&gt;57442AA8ABAC42CAB60722946BD5AAD2&lt;/sourceid&gt;&#10;            &lt;questiontext&gt;50% of U.S. marriages end in divorce. Of course, you know yourself better than anyone else. How likely is it that you will get divorced?&lt;/questiontext&gt;&#10;            &lt;showresults&gt;True&lt;/showresults&gt;&#10;            &lt;responsegrid&gt;0&lt;/responsegrid&gt;&#10;            &lt;countdowntimer&gt;False&lt;/countdowntimer&gt;&#10;            &lt;countdowntime&gt;10&lt;/countdowntime&gt;&#10;            &lt;correctvalue&gt;1&lt;/correctvalue&gt;&#10;            &lt;incorrectvalue&gt;0.22&lt;/incorrectvalue&gt;&#10;            &lt;responselimit&gt;1&lt;/responselimit&gt;&#10;            &lt;bulletstyle&gt;2&lt;/bulletstyle&gt;&#10;            &lt;answers&gt;&#10;                &lt;answer&gt;&#10;                    &lt;guid&gt;C4311D5516B24C50999D30F277E7EFB9&lt;/guid&gt;&#10;                    &lt;answertext&gt;Less than 50% probability&lt;/answertext&gt;&#10;                    &lt;valuetype&gt;1&lt;/valuetype&gt;&#10;                &lt;/answer&gt;&#10;                &lt;answer&gt;&#10;                    &lt;guid&gt;8DC151F842F84AC7A8F676AE04F7678D&lt;/guid&gt;&#10;                    &lt;answertext&gt;More than 50% probability&lt;/answertext&gt;&#10;                    &lt;valuetype&gt;1&lt;/valuetype&gt;&#10;                &lt;/answer&gt;&#10;                &lt;answer&gt;&#10;                    &lt;guid&gt;77DE1A11C6C845B3840A46464A161FC7&lt;/guid&gt;&#10;                    &lt;answertext&gt;N/A because I don’t think I’ll ever get married&lt;/answertext&gt;&#10;                    &lt;valuetype&gt;1&lt;/valuetype&gt;&#10;                &lt;/answer&gt;&#10;            &lt;/answers&gt;&#10;            &lt;metadata&gt;&#10;                &lt;entry&gt;&#10;                    &lt;key&gt;AUTOFORMATCHART&lt;/key&gt;&#10;                    &lt;value&gt;True&lt;/value&gt;&#10;                &lt;/entry&gt;&#10;                &lt;entry&gt;&#10;                    &lt;key&gt;AUTOOPENPOLL&lt;/key&gt;&#10;                    &lt;value&gt;True&lt;/value&gt;&#10;                &lt;/entry&gt;&#10;                &lt;entry&gt;&#10;                    &lt;key&gt;LIVECHARTING&lt;/key&gt;&#10;                    &lt;value&gt;False&lt;/value&gt;&#10;                &lt;/entry&gt;&#10;            &lt;/metadata&gt;&#10;        &lt;/multichoice&gt;&#10;    &lt;/questions&gt;&#10;&lt;/questionlist&gt;"/>
  <p:tag name="RESULTS" val="{&quot;Title&quot;:&quot;50% of U.S. marriages end in divorce. Of course, you know yourself better than anyone else. How likely is it that you will get divorced?&quot;,&quot;Responders&quot;:18,&quot;Participants&quot;:18,&quot;Responses&quot;:18,&quot;IsCaseSensitive&quot;:false,&quot;TotalCorrect&quot;:18,&quot;Mean&quot;:1.4444444444444444,&quot;Median&quot;:1.0,&quot;StandardDeviation&quot;:0.68493488921877521,&quot;Variance&quot;:0.46913580246913583,&quot;PageSize&quot;:0,&quot;Offset&quot;:0,&quot;CorrectValues&quot;:&quot;&quot;,&quot;Results&quot;:[{&quot;Count&quot;:12.0,&quot;PointResponses&quot;:null,&quot;Name&quot;:&quot;Less than 50% probability&quot;,&quot;Bullet&quot;:&quot;A&quot;,&quot;SecondaryName&quot;:&quot;&quot;,&quot;ValueType&quot;:1,&quot;Key&quot;:&quot;Less than 50% probability1&quot;},{&quot;Count&quot;:4.0,&quot;PointResponses&quot;:null,&quot;Name&quot;:&quot;More than 50% probability&quot;,&quot;Bullet&quot;:&quot;B&quot;,&quot;SecondaryName&quot;:&quot;&quot;,&quot;ValueType&quot;:1,&quot;Key&quot;:&quot;More than 50% probability2&quot;},{&quot;Count&quot;:2.0,&quot;PointResponses&quot;:null,&quot;Name&quot;:&quot;N/A because I don’t think I’ll ever get married&quot;,&quot;Bullet&quot;:&quot;C&quot;,&quot;SecondaryName&quot;:&quot;&quot;,&quot;ValueType&quot;:1,&quot;Key&quot;:&quot;N/A because I don’t think I’ll ever get married3&quot;}]}"/>
  <p:tag name="HASRESULTS" val="True"/>
</p:tagLst>
</file>

<file path=ppt/tags/tag19.xml><?xml version="1.0" encoding="utf-8"?>
<p:tagLst xmlns:a="http://schemas.openxmlformats.org/drawingml/2006/main" xmlns:r="http://schemas.openxmlformats.org/officeDocument/2006/relationships" xmlns:p="http://schemas.openxmlformats.org/presentationml/2006/main">
  <p:tag name="TYPE" val="0"/>
  <p:tag name="COLORTYPE" val="SCHEME"/>
  <p:tag name="DEFINEDCOLORS" val="3,6,10,45,32,50,13,4,9,55,1"/>
  <p:tag name="LABELFORMAT" val="1"/>
  <p:tag name="NUMBERFORMAT" val="3"/>
</p:tagLst>
</file>

<file path=ppt/tags/tag2.xml><?xml version="1.0" encoding="utf-8"?>
<p:tagLst xmlns:a="http://schemas.openxmlformats.org/drawingml/2006/main" xmlns:r="http://schemas.openxmlformats.org/officeDocument/2006/relationships" xmlns:p="http://schemas.openxmlformats.org/presentationml/2006/main">
  <p:tag name="TYPE" val="0"/>
  <p:tag name="COLORTYPE" val="SCHEME"/>
  <p:tag name="DEFINEDCOLORS" val="3,6,10,45,32,50,13,4,9,55,1"/>
  <p:tag name="LABELFORMAT" val="1"/>
  <p:tag name="NUMBERFORMAT" val="3"/>
</p:tagLst>
</file>

<file path=ppt/tags/tag20.xml><?xml version="1.0" encoding="utf-8"?>
<p:tagLst xmlns:a="http://schemas.openxmlformats.org/drawingml/2006/main" xmlns:r="http://schemas.openxmlformats.org/officeDocument/2006/relationships" xmlns:p="http://schemas.openxmlformats.org/presentationml/2006/main">
  <p:tag name="ZEROBASED" val="False"/>
</p:tagLst>
</file>

<file path=ppt/tags/tag21.xml><?xml version="1.0" encoding="utf-8"?>
<p:tagLst xmlns:a="http://schemas.openxmlformats.org/drawingml/2006/main" xmlns:r="http://schemas.openxmlformats.org/officeDocument/2006/relationships" xmlns:p="http://schemas.openxmlformats.org/presentationml/2006/main">
  <p:tag name="TYPE" val="2"/>
  <p:tag name="TPCOUNTDOWNSECONDS" val="10"/>
</p:tagLst>
</file>

<file path=ppt/tags/tag3.xml><?xml version="1.0" encoding="utf-8"?>
<p:tagLst xmlns:a="http://schemas.openxmlformats.org/drawingml/2006/main" xmlns:r="http://schemas.openxmlformats.org/officeDocument/2006/relationships" xmlns:p="http://schemas.openxmlformats.org/presentationml/2006/main">
  <p:tag name="ZEROBASED" val="False"/>
</p:tagLst>
</file>

<file path=ppt/tags/tag4.xml><?xml version="1.0" encoding="utf-8"?>
<p:tagLst xmlns:a="http://schemas.openxmlformats.org/drawingml/2006/main" xmlns:r="http://schemas.openxmlformats.org/officeDocument/2006/relationships" xmlns:p="http://schemas.openxmlformats.org/presentationml/2006/main">
  <p:tag name="TYPE" val="2"/>
  <p:tag name="TPCOUNTDOWNSECONDS" val="10"/>
</p:tagLst>
</file>

<file path=ppt/tags/tag5.xml><?xml version="1.0" encoding="utf-8"?>
<p:tagLst xmlns:a="http://schemas.openxmlformats.org/drawingml/2006/main" xmlns:r="http://schemas.openxmlformats.org/officeDocument/2006/relationships" xmlns:p="http://schemas.openxmlformats.org/presentationml/2006/main">
  <p:tag name="TYPE" val="MultiChoiceSlide"/>
  <p:tag name="AUTOOPENPOLL" val="True"/>
  <p:tag name="AUTOFORMATCHART" val="True"/>
  <p:tag name="LIVECHARTING" val="False"/>
  <p:tag name="TPQUESTIONXML" val="﻿&lt;?xml version=&quot;1.0&quot; encoding=&quot;utf-8&quot;?&gt;&#10;&lt;questionlist&gt;&#10;    &lt;properties&gt;&#10;        &lt;guid&gt;8B66872E92144956896F3B423D7A4268&lt;/guid&gt;&#10;        &lt;description /&gt;&#10;        &lt;date&gt;4/18/2022 2:27:39 P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126927BA8CCB4E7E8CD20D8EBDC6093B&lt;/guid&gt;&#10;            &lt;repollguid&gt;D3D760F45F71420E875D39199F68C621&lt;/repollguid&gt;&#10;            &lt;sourceid&gt;D4EE7B0114674A37B4D6607427F8F08B&lt;/sourceid&gt;&#10;            &lt;questiontext&gt;What would you guess for Alex Trebek’s IQ?100 = average, 115= smarter that 84% of people, 130 = smarter than 97.5% of people&lt;/questiontext&gt;&#10;            &lt;showresults&gt;True&lt;/showresults&gt;&#10;            &lt;responsegrid&gt;0&lt;/responsegrid&gt;&#10;            &lt;countdowntimer&gt;False&lt;/countdowntimer&gt;&#10;            &lt;countdowntime&gt;10&lt;/countdowntime&gt;&#10;            &lt;correctvalue&gt;1&lt;/correctvalue&gt;&#10;            &lt;incorrectvalue&gt;0.22&lt;/incorrectvalue&gt;&#10;            &lt;responselimit&gt;1&lt;/responselimit&gt;&#10;            &lt;bulletstyle&gt;2&lt;/bulletstyle&gt;&#10;            &lt;answers&gt;&#10;                &lt;answer&gt;&#10;                    &lt;guid&gt;55082F13CDF04511A231EB34B4B64EC2&lt;/guid&gt;&#10;                    &lt;answertext&gt;75-85&lt;/answertext&gt;&#10;                    &lt;valuetype&gt;0&lt;/valuetype&gt;&#10;                &lt;/answer&gt;&#10;                &lt;answer&gt;&#10;                    &lt;guid&gt;28717EEB333D4DC28D148015255D8CCD&lt;/guid&gt;&#10;                    &lt;answertext&gt;85-95&lt;/answertext&gt;&#10;                    &lt;valuetype&gt;0&lt;/valuetype&gt;&#10;                &lt;/answer&gt;&#10;                &lt;answer&gt;&#10;                    &lt;guid&gt;ECFDC27AF71A4C938831DC3CE1649F65&lt;/guid&gt;&#10;                    &lt;answertext&gt;95-105&lt;/answertext&gt;&#10;                    &lt;valuetype&gt;0&lt;/valuetype&gt;&#10;                &lt;/answer&gt;&#10;                &lt;answer&gt;&#10;                    &lt;guid&gt;BCF783BC51B64C5188056FE8268B4AC3&lt;/guid&gt;&#10;                    &lt;answertext&gt;105-115&lt;/answertext&gt;&#10;                    &lt;valuetype&gt;0&lt;/valuetype&gt;&#10;                &lt;/answer&gt;&#10;                &lt;answer&gt;&#10;                    &lt;guid&gt;64CE2D1DD328491185DD901A88A83785&lt;/guid&gt;&#10;                    &lt;answertext&gt;115-125&lt;/answertext&gt;&#10;                    &lt;valuetype&gt;0&lt;/valuetype&gt;&#10;                &lt;/answer&gt;&#10;                &lt;answer&gt;&#10;                    &lt;guid&gt;ED6DEA94A44641199E908918F29D23E7&lt;/guid&gt;&#10;                    &lt;answertext&gt;125-135&lt;/answertext&gt;&#10;                    &lt;valuetype&gt;0&lt;/valuetype&gt;&#10;                &lt;/answer&gt;&#10;            &lt;/answers&gt;&#10;            &lt;metadata&gt;&#10;                &lt;entry&gt;&#10;                    &lt;key&gt;AUTOFORMATCHART&lt;/key&gt;&#10;                    &lt;value&gt;True&lt;/value&gt;&#10;                &lt;/entry&gt;&#10;                &lt;entry&gt;&#10;                    &lt;key&gt;AUTOOPENPOLL&lt;/key&gt;&#10;                    &lt;value&gt;True&lt;/value&gt;&#10;                &lt;/entry&gt;&#10;                &lt;entry&gt;&#10;                    &lt;key&gt;LIVECHARTING&lt;/key&gt;&#10;                    &lt;value&gt;False&lt;/value&gt;&#10;                &lt;/entry&gt;&#10;            &lt;/metadata&gt;&#10;        &lt;/multichoice&gt;&#10;    &lt;/questions&gt;&#10;&lt;/questionlist&gt;"/>
  <p:tag name="RESULTS" val="{&quot;Title&quot;:&quot;What would you guess for Alex Trebek’s IQ?100 = average, 115= smarter that 84% of people, 130 = smarter than 97.5% of people&quot;,&quot;Responders&quot;:20,&quot;Participants&quot;:20,&quot;Responses&quot;:20,&quot;IsCaseSensitive&quot;:false,&quot;TotalCorrect&quot;:0,&quot;Mean&quot;:3.95,&quot;Median&quot;:4.0,&quot;StandardDeviation&quot;:0.97339611669658932,&quot;Variance&quot;:0.94750000000000012,&quot;PageSize&quot;:0,&quot;Offset&quot;:0,&quot;CorrectValues&quot;:&quot;&quot;,&quot;Results&quot;:[{&quot;Count&quot;:0.0,&quot;PointResponses&quot;:null,&quot;Name&quot;:&quot;75-85&quot;,&quot;Bullet&quot;:&quot;A&quot;,&quot;SecondaryName&quot;:&quot;&quot;,&quot;ValueType&quot;:0,&quot;Key&quot;:&quot;75-851&quot;},{&quot;Count&quot;:2.0,&quot;PointResponses&quot;:null,&quot;Name&quot;:&quot;85-95&quot;,&quot;Bullet&quot;:&quot;B&quot;,&quot;SecondaryName&quot;:&quot;&quot;,&quot;ValueType&quot;:0,&quot;Key&quot;:&quot;85-952&quot;},{&quot;Count&quot;:4.0,&quot;PointResponses&quot;:null,&quot;Name&quot;:&quot;95-105&quot;,&quot;Bullet&quot;:&quot;C&quot;,&quot;SecondaryName&quot;:&quot;&quot;,&quot;ValueType&quot;:0,&quot;Key&quot;:&quot;95-1053&quot;},{&quot;Count&quot;:7.0,&quot;PointResponses&quot;:null,&quot;Name&quot;:&quot;105-115&quot;,&quot;Bullet&quot;:&quot;D&quot;,&quot;SecondaryName&quot;:&quot;&quot;,&quot;ValueType&quot;:0,&quot;Key&quot;:&quot;105-1154&quot;},{&quot;Count&quot;:7.0,&quot;PointResponses&quot;:null,&quot;Name&quot;:&quot;115-125&quot;,&quot;Bullet&quot;:&quot;E&quot;,&quot;SecondaryName&quot;:&quot;&quot;,&quot;ValueType&quot;:0,&quot;Key&quot;:&quot;115-1255&quot;},{&quot;Count&quot;:0.0,&quot;PointResponses&quot;:null,&quot;Name&quot;:&quot;125-135&quot;,&quot;Bullet&quot;:&quot;F&quot;,&quot;SecondaryName&quot;:&quot;&quot;,&quot;ValueType&quot;:0,&quot;Key&quot;:&quot;125-1356&quot;}]}"/>
  <p:tag name="HASRESULTS" val="True"/>
</p:tagLst>
</file>

<file path=ppt/tags/tag6.xml><?xml version="1.0" encoding="utf-8"?>
<p:tagLst xmlns:a="http://schemas.openxmlformats.org/drawingml/2006/main" xmlns:r="http://schemas.openxmlformats.org/officeDocument/2006/relationships" xmlns:p="http://schemas.openxmlformats.org/presentationml/2006/main">
  <p:tag name="TYPE" val="0"/>
  <p:tag name="COLORTYPE" val="SCHEME"/>
  <p:tag name="DEFINEDCOLORS" val="3,6,10,45,32,50,13,4,9,55,1"/>
  <p:tag name="LABELFORMAT" val="1"/>
  <p:tag name="NUMBERFORMAT" val="0"/>
</p:tagLst>
</file>

<file path=ppt/tags/tag7.xml><?xml version="1.0" encoding="utf-8"?>
<p:tagLst xmlns:a="http://schemas.openxmlformats.org/drawingml/2006/main" xmlns:r="http://schemas.openxmlformats.org/officeDocument/2006/relationships" xmlns:p="http://schemas.openxmlformats.org/presentationml/2006/main">
  <p:tag name="ZEROBASED" val="False"/>
</p:tagLst>
</file>

<file path=ppt/tags/tag8.xml><?xml version="1.0" encoding="utf-8"?>
<p:tagLst xmlns:a="http://schemas.openxmlformats.org/drawingml/2006/main" xmlns:r="http://schemas.openxmlformats.org/officeDocument/2006/relationships" xmlns:p="http://schemas.openxmlformats.org/presentationml/2006/main">
  <p:tag name="TYPE" val="2"/>
  <p:tag name="TPCOUNTDOWNSECONDS" val="10"/>
</p:tagLst>
</file>

<file path=ppt/tags/tag9.xml><?xml version="1.0" encoding="utf-8"?>
<p:tagLst xmlns:a="http://schemas.openxmlformats.org/drawingml/2006/main" xmlns:r="http://schemas.openxmlformats.org/officeDocument/2006/relationships" xmlns:p="http://schemas.openxmlformats.org/presentationml/2006/main">
  <p:tag name="TYPE" val="MultiChoiceSlide"/>
  <p:tag name="LIVECHARTING" val="False"/>
  <p:tag name="AUTOOPENPOLL" val="True"/>
  <p:tag name="AUTOFORMATCHART" val="True"/>
  <p:tag name="TPQUESTIONXML" val="﻿&lt;?xml version=&quot;1.0&quot; encoding=&quot;utf-8&quot;?&gt;&#10;&lt;questionlist&gt;&#10;    &lt;properties&gt;&#10;        &lt;guid&gt;DDAB2E1B6FF24B269A773A44A277E4AF&lt;/guid&gt;&#10;        &lt;description /&gt;&#10;        &lt;date&gt;4/20/2022 1:09:43 P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5CD96252A4844CA7B0456D1D50937604&lt;/guid&gt;&#10;            &lt;repollguid&gt;6061BD76962B44CE8CADC508B5380DAF&lt;/repollguid&gt;&#10;            &lt;sourceid&gt;FD23EBE3BADA48F8931565375BCE114C&lt;/sourceid&gt;&#10;            &lt;questiontext&gt;According to Kelly’s theory of attribution, if Dominic observed someone exhibiting behavior ______ in _______, he would likely make an internal (dispositional) attribution for the actor’s behavior because the actor engages in this behavior in many different situations.&lt;/questiontext&gt;&#10;            &lt;showresults&gt;True&lt;/showresults&gt;&#10;            &lt;responsegrid&gt;0&lt;/responsegrid&gt;&#10;            &lt;countdowntimer&gt;False&lt;/countdowntimer&gt;&#10;            &lt;countdowntime&gt;10&lt;/countdowntime&gt;&#10;            &lt;correctvalue&gt;1&lt;/correctvalue&gt;&#10;            &lt;incorrectvalue&gt;0.22&lt;/incorrectvalue&gt;&#10;            &lt;responselimit&gt;1&lt;/responselimit&gt;&#10;            &lt;bulletstyle&gt;2&lt;/bulletstyle&gt;&#10;            &lt;correctanswerindicator&gt;True&lt;/correctanswerindicator&gt;&#10;            &lt;answers&gt;&#10;                &lt;answer&gt;&#10;                    &lt;guid&gt;F7B97E58C9F04896AC6368D9B6E21BEC&lt;/guid&gt;&#10;                    &lt;answertext&gt;High; Distinctiveness&lt;/answertext&gt;&#10;                    &lt;valuetype&gt;-1&lt;/valuetype&gt;&#10;                &lt;/answer&gt;&#10;                &lt;answer&gt;&#10;                    &lt;guid&gt;504225FFC62C4A8C9AB771A95F1EFB7E&lt;/guid&gt;&#10;                    &lt;answertext&gt;High; Consensus&lt;/answertext&gt;&#10;                    &lt;valuetype&gt;-1&lt;/valuetype&gt;&#10;                &lt;/answer&gt;&#10;                &lt;answer&gt;&#10;                    &lt;guid&gt;FBE6102552AF43E1BFE2F16575E130AF&lt;/guid&gt;&#10;                    &lt;answertext&gt;Low; Distinctiveness&lt;/answertext&gt;&#10;                    &lt;valuetype&gt;1&lt;/valuetype&gt;&#10;                &lt;/answer&gt;&#10;                &lt;answer&gt;&#10;                    &lt;guid&gt;DFF0D990EDA64C56BCFBD2A99D673DCA&lt;/guid&gt;&#10;                    &lt;answertext&gt;Low; Attentiveness&lt;/answertext&gt;&#10;                    &lt;valuetype&gt;-1&lt;/valuetype&gt;&#10;                &lt;/answer&gt;&#10;            &lt;/answers&gt;&#10;            &lt;metadata&gt;&#10;                &lt;entry&gt;&#10;                    &lt;key&gt;AUTOFORMATCHART&lt;/key&gt;&#10;                    &lt;value&gt;True&lt;/value&gt;&#10;                &lt;/entry&gt;&#10;                &lt;entry&gt;&#10;                    &lt;key&gt;AUTOOPENPOLL&lt;/key&gt;&#10;                    &lt;value&gt;True&lt;/value&gt;&#10;                &lt;/entry&gt;&#10;                &lt;entry&gt;&#10;                    &lt;key&gt;LIVECHARTING&lt;/key&gt;&#10;                    &lt;value&gt;False&lt;/value&gt;&#10;                &lt;/entry&gt;&#10;            &lt;/metadata&gt;&#10;        &lt;/multichoice&gt;&#10;    &lt;/questions&gt;&#10;&lt;/questionlist&gt;"/>
  <p:tag name="RESULTS" val="{&quot;Title&quot;:&quot;According to Kelly’s theory of attribution, if Dominic observed someone exhibiting behavior ______ in _______, he would likely make an internal (dispositional) attribution for the actor’s behavior because the actor engages in this behavior in many different situations.&quot;,&quot;Responders&quot;:19,&quot;Participants&quot;:20,&quot;Responses&quot;:19,&quot;IsCaseSensitive&quot;:false,&quot;TotalCorrect&quot;:4,&quot;Mean&quot;:1.736842105263158,&quot;Median&quot;:1.0,&quot;StandardDeviation&quot;:0.96475277788544,&quot;Variance&quot;:0.93074792243767324,&quot;PageSize&quot;:0,&quot;Offset&quot;:0,&quot;CorrectValues&quot;:&quot;&quot;,&quot;Results&quot;:[{&quot;Count&quot;:11.0,&quot;PointResponses&quot;:null,&quot;Name&quot;:&quot;High; Distinctiveness&quot;,&quot;Bullet&quot;:&quot;A&quot;,&quot;SecondaryName&quot;:&quot;&quot;,&quot;ValueType&quot;:-1,&quot;Key&quot;:&quot;High; Distinctiveness1&quot;},{&quot;Count&quot;:3.0,&quot;PointResponses&quot;:null,&quot;Name&quot;:&quot;High; Consensus&quot;,&quot;Bullet&quot;:&quot;B&quot;,&quot;SecondaryName&quot;:&quot;&quot;,&quot;ValueType&quot;:-1,&quot;Key&quot;:&quot;High; Consensus2&quot;},{&quot;Count&quot;:4.0,&quot;PointResponses&quot;:null,&quot;Name&quot;:&quot;Low; Distinctiveness&quot;,&quot;Bullet&quot;:&quot;C&quot;,&quot;SecondaryName&quot;:&quot;&quot;,&quot;ValueType&quot;:1,&quot;Key&quot;:&quot;Low; Distinctiveness3&quot;},{&quot;Count&quot;:1.0,&quot;PointResponses&quot;:null,&quot;Name&quot;:&quot;Low; Attentiveness&quot;,&quot;Bullet&quot;:&quot;D&quot;,&quot;SecondaryName&quot;:&quot;&quot;,&quot;ValueType&quot;:-1,&quot;Key&quot;:&quot;Low; Attentiveness4&quot;}]}"/>
  <p:tag name="HASRESULTS" val="True"/>
</p:tagLst>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met">
  <a:themeElements>
    <a:clrScheme name="Comet 1">
      <a:dk1>
        <a:srgbClr val="000080"/>
      </a:dk1>
      <a:lt1>
        <a:srgbClr val="FFFFFF"/>
      </a:lt1>
      <a:dk2>
        <a:srgbClr val="000000"/>
      </a:dk2>
      <a:lt2>
        <a:srgbClr val="FFCC66"/>
      </a:lt2>
      <a:accent1>
        <a:srgbClr val="3366FF"/>
      </a:accent1>
      <a:accent2>
        <a:srgbClr val="00CCCC"/>
      </a:accent2>
      <a:accent3>
        <a:srgbClr val="AAAAAA"/>
      </a:accent3>
      <a:accent4>
        <a:srgbClr val="DADADA"/>
      </a:accent4>
      <a:accent5>
        <a:srgbClr val="ADB8FF"/>
      </a:accent5>
      <a:accent6>
        <a:srgbClr val="00B9B9"/>
      </a:accent6>
      <a:hlink>
        <a:srgbClr val="FF0033"/>
      </a:hlink>
      <a:folHlink>
        <a:srgbClr val="CCECFF"/>
      </a:folHlink>
    </a:clrScheme>
    <a:fontScheme name="Comet">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Comet 1">
        <a:dk1>
          <a:srgbClr val="000080"/>
        </a:dk1>
        <a:lt1>
          <a:srgbClr val="FFFFFF"/>
        </a:lt1>
        <a:dk2>
          <a:srgbClr val="000000"/>
        </a:dk2>
        <a:lt2>
          <a:srgbClr val="FFCC66"/>
        </a:lt2>
        <a:accent1>
          <a:srgbClr val="3366FF"/>
        </a:accent1>
        <a:accent2>
          <a:srgbClr val="00CCCC"/>
        </a:accent2>
        <a:accent3>
          <a:srgbClr val="AAAAAA"/>
        </a:accent3>
        <a:accent4>
          <a:srgbClr val="DADADA"/>
        </a:accent4>
        <a:accent5>
          <a:srgbClr val="ADB8FF"/>
        </a:accent5>
        <a:accent6>
          <a:srgbClr val="00B9B9"/>
        </a:accent6>
        <a:hlink>
          <a:srgbClr val="FF0033"/>
        </a:hlink>
        <a:folHlink>
          <a:srgbClr val="CCECFF"/>
        </a:folHlink>
      </a:clrScheme>
      <a:clrMap bg1="dk2" tx1="lt1" bg2="dk1" tx2="lt2" accent1="accent1" accent2="accent2" accent3="accent3" accent4="accent4" accent5="accent5" accent6="accent6" hlink="hlink" folHlink="folHlink"/>
    </a:extraClrScheme>
    <a:extraClrScheme>
      <a:clrScheme name="Comet 2">
        <a:dk1>
          <a:srgbClr val="000066"/>
        </a:dk1>
        <a:lt1>
          <a:srgbClr val="99CCFF"/>
        </a:lt1>
        <a:dk2>
          <a:srgbClr val="3366CC"/>
        </a:dk2>
        <a:lt2>
          <a:srgbClr val="000080"/>
        </a:lt2>
        <a:accent1>
          <a:srgbClr val="CCECFF"/>
        </a:accent1>
        <a:accent2>
          <a:srgbClr val="CCFFCC"/>
        </a:accent2>
        <a:accent3>
          <a:srgbClr val="CAE2FF"/>
        </a:accent3>
        <a:accent4>
          <a:srgbClr val="000056"/>
        </a:accent4>
        <a:accent5>
          <a:srgbClr val="E2F4FF"/>
        </a:accent5>
        <a:accent6>
          <a:srgbClr val="B9E7B9"/>
        </a:accent6>
        <a:hlink>
          <a:srgbClr val="FFCCFF"/>
        </a:hlink>
        <a:folHlink>
          <a:srgbClr val="FFFFFF"/>
        </a:folHlink>
      </a:clrScheme>
      <a:clrMap bg1="lt1" tx1="dk1" bg2="lt2" tx2="dk2" accent1="accent1" accent2="accent2" accent3="accent3" accent4="accent4" accent5="accent5" accent6="accent6" hlink="hlink" folHlink="folHlink"/>
    </a:extraClrScheme>
    <a:extraClrScheme>
      <a:clrScheme name="Comet 3">
        <a:dk1>
          <a:srgbClr val="000000"/>
        </a:dk1>
        <a:lt1>
          <a:srgbClr val="FFFFFF"/>
        </a:lt1>
        <a:dk2>
          <a:srgbClr val="000000"/>
        </a:dk2>
        <a:lt2>
          <a:srgbClr val="4D4D4D"/>
        </a:lt2>
        <a:accent1>
          <a:srgbClr val="EAEAEA"/>
        </a:accent1>
        <a:accent2>
          <a:srgbClr val="CBCBCB"/>
        </a:accent2>
        <a:accent3>
          <a:srgbClr val="FFFFFF"/>
        </a:accent3>
        <a:accent4>
          <a:srgbClr val="000000"/>
        </a:accent4>
        <a:accent5>
          <a:srgbClr val="F3F3F3"/>
        </a:accent5>
        <a:accent6>
          <a:srgbClr val="B8B8B8"/>
        </a:accent6>
        <a:hlink>
          <a:srgbClr val="5F5F5F"/>
        </a:hlink>
        <a:folHlink>
          <a:srgbClr val="969696"/>
        </a:folHlink>
      </a:clrScheme>
      <a:clrMap bg1="lt1" tx1="dk1" bg2="lt2" tx2="dk2" accent1="accent1" accent2="accent2" accent3="accent3" accent4="accent4" accent5="accent5" accent6="accent6" hlink="hlink" folHlink="folHlink"/>
    </a:extraClrScheme>
    <a:extraClrScheme>
      <a:clrScheme name="Comet 4">
        <a:dk1>
          <a:srgbClr val="000000"/>
        </a:dk1>
        <a:lt1>
          <a:srgbClr val="FFFFFF"/>
        </a:lt1>
        <a:dk2>
          <a:srgbClr val="003366"/>
        </a:dk2>
        <a:lt2>
          <a:srgbClr val="FFFFCC"/>
        </a:lt2>
        <a:accent1>
          <a:srgbClr val="006699"/>
        </a:accent1>
        <a:accent2>
          <a:srgbClr val="009999"/>
        </a:accent2>
        <a:accent3>
          <a:srgbClr val="AAADB8"/>
        </a:accent3>
        <a:accent4>
          <a:srgbClr val="DADADA"/>
        </a:accent4>
        <a:accent5>
          <a:srgbClr val="AAB8CA"/>
        </a:accent5>
        <a:accent6>
          <a:srgbClr val="008A8A"/>
        </a:accent6>
        <a:hlink>
          <a:srgbClr val="0099CC"/>
        </a:hlink>
        <a:folHlink>
          <a:srgbClr val="CCCCFF"/>
        </a:folHlink>
      </a:clrScheme>
      <a:clrMap bg1="dk2" tx1="lt1" bg2="dk1" tx2="lt2" accent1="accent1" accent2="accent2" accent3="accent3" accent4="accent4" accent5="accent5" accent6="accent6" hlink="hlink" folHlink="folHlink"/>
    </a:extraClrScheme>
    <a:extraClrScheme>
      <a:clrScheme name="Comet 5">
        <a:dk1>
          <a:srgbClr val="000000"/>
        </a:dk1>
        <a:lt1>
          <a:srgbClr val="0099FF"/>
        </a:lt1>
        <a:dk2>
          <a:srgbClr val="000099"/>
        </a:dk2>
        <a:lt2>
          <a:srgbClr val="000066"/>
        </a:lt2>
        <a:accent1>
          <a:srgbClr val="99CCFF"/>
        </a:accent1>
        <a:accent2>
          <a:srgbClr val="FFFFCC"/>
        </a:accent2>
        <a:accent3>
          <a:srgbClr val="AACAFF"/>
        </a:accent3>
        <a:accent4>
          <a:srgbClr val="000000"/>
        </a:accent4>
        <a:accent5>
          <a:srgbClr val="CAE2FF"/>
        </a:accent5>
        <a:accent6>
          <a:srgbClr val="E7E7B9"/>
        </a:accent6>
        <a:hlink>
          <a:srgbClr val="00CCCC"/>
        </a:hlink>
        <a:folHlink>
          <a:srgbClr val="CCECFF"/>
        </a:folHlink>
      </a:clrScheme>
      <a:clrMap bg1="lt1" tx1="dk1" bg2="lt2" tx2="dk2" accent1="accent1" accent2="accent2" accent3="accent3" accent4="accent4" accent5="accent5" accent6="accent6" hlink="hlink" folHlink="folHlink"/>
    </a:extraClrScheme>
    <a:extraClrScheme>
      <a:clrScheme name="Comet 6">
        <a:dk1>
          <a:srgbClr val="000000"/>
        </a:dk1>
        <a:lt1>
          <a:srgbClr val="FFFFFF"/>
        </a:lt1>
        <a:dk2>
          <a:srgbClr val="660066"/>
        </a:dk2>
        <a:lt2>
          <a:srgbClr val="FFCC66"/>
        </a:lt2>
        <a:accent1>
          <a:srgbClr val="6600CC"/>
        </a:accent1>
        <a:accent2>
          <a:srgbClr val="0099CC"/>
        </a:accent2>
        <a:accent3>
          <a:srgbClr val="B8AAB8"/>
        </a:accent3>
        <a:accent4>
          <a:srgbClr val="DADADA"/>
        </a:accent4>
        <a:accent5>
          <a:srgbClr val="B8AAE2"/>
        </a:accent5>
        <a:accent6>
          <a:srgbClr val="008AB9"/>
        </a:accent6>
        <a:hlink>
          <a:srgbClr val="CC66FF"/>
        </a:hlink>
        <a:folHlink>
          <a:srgbClr val="CCCCF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Grid">
  <a:themeElements>
    <a:clrScheme name="Custom 4">
      <a:dk1>
        <a:sysClr val="windowText" lastClr="000000"/>
      </a:dk1>
      <a:lt1>
        <a:sysClr val="window" lastClr="FFFFFF"/>
      </a:lt1>
      <a:dk2>
        <a:srgbClr val="064B64"/>
      </a:dk2>
      <a:lt2>
        <a:srgbClr val="DEDEE0"/>
      </a:lt2>
      <a:accent1>
        <a:srgbClr val="E60512"/>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Grid">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ppt/theme/theme3.xml><?xml version="1.0" encoding="utf-8"?>
<a:theme xmlns:a="http://schemas.openxmlformats.org/drawingml/2006/main" name="1_Grid">
  <a:themeElements>
    <a:clrScheme name="Custom 4">
      <a:dk1>
        <a:sysClr val="windowText" lastClr="000000"/>
      </a:dk1>
      <a:lt1>
        <a:sysClr val="window" lastClr="FFFFFF"/>
      </a:lt1>
      <a:dk2>
        <a:srgbClr val="064B64"/>
      </a:dk2>
      <a:lt2>
        <a:srgbClr val="DEDEE0"/>
      </a:lt2>
      <a:accent1>
        <a:srgbClr val="E60512"/>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Grid">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TotalTime>
  <Words>1826</Words>
  <Application>Microsoft Office PowerPoint</Application>
  <PresentationFormat>Widescreen</PresentationFormat>
  <Paragraphs>288</Paragraphs>
  <Slides>27</Slides>
  <Notes>21</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27</vt:i4>
      </vt:variant>
    </vt:vector>
  </HeadingPairs>
  <TitlesOfParts>
    <vt:vector size="37" baseType="lpstr">
      <vt:lpstr>Arial</vt:lpstr>
      <vt:lpstr>Calibri</vt:lpstr>
      <vt:lpstr>Franklin Gothic Medium</vt:lpstr>
      <vt:lpstr>Segoe UI</vt:lpstr>
      <vt:lpstr>Times New Roman</vt:lpstr>
      <vt:lpstr>Wingdings</vt:lpstr>
      <vt:lpstr>Wingdings 2</vt:lpstr>
      <vt:lpstr>Comet</vt:lpstr>
      <vt:lpstr>Grid</vt:lpstr>
      <vt:lpstr>1_Grid</vt:lpstr>
      <vt:lpstr>Perceiving Persons &amp; Social Cognition – Part V   The Social Self Part I     </vt:lpstr>
      <vt:lpstr>Housekeeping</vt:lpstr>
      <vt:lpstr>9/15 Topics</vt:lpstr>
      <vt:lpstr>50% of U.S. marriages end in divorce. Of course, you know yourself better than anyone else. How likely is it that you will get divorced?</vt:lpstr>
      <vt:lpstr>What would you guess for Alex Trebek’s IQ? 100 = average, 115= smarter that 84% of people, 130 = smarter than 97.5% of people</vt:lpstr>
      <vt:lpstr>The Fundamental Attribution Error</vt:lpstr>
      <vt:lpstr>The Fundamental Attribution Error</vt:lpstr>
      <vt:lpstr>Self-serving attribution Bias</vt:lpstr>
      <vt:lpstr>Self-serving attribution Bias</vt:lpstr>
      <vt:lpstr>Self-serving attribution Bias</vt:lpstr>
      <vt:lpstr>Fundamental Attribution error VS.  Self-serving attribution bias</vt:lpstr>
      <vt:lpstr>Fundamental Attribution error VS.  Self-serving attribution bias</vt:lpstr>
      <vt:lpstr>Fundamental Attribution error VS.  Self-serving attribution bias</vt:lpstr>
      <vt:lpstr>Fundamental Attribution error VS.  Self-serving attribution bias</vt:lpstr>
      <vt:lpstr>Fundamental Attribution error VS.  Self-serving attribution bias</vt:lpstr>
      <vt:lpstr>Fundamental Attribution error VS.  Self-serving attribution bias</vt:lpstr>
      <vt:lpstr>Fundamental Attribution error VS.  Self-serving attribution bias</vt:lpstr>
      <vt:lpstr>According to Kelly’s theory of attribution, if Dominic observed someone exhibiting behavior ______ in _______, he would likely make an internal (dispositional) attribution for the actor’s behavior because the actor engages in this behavior in many different situations.</vt:lpstr>
      <vt:lpstr>Kelley’s theory of attributions – Compare contrast three info types</vt:lpstr>
      <vt:lpstr>Which of the following is FALSE regarding the fundamental attribution error? (To help, write “True” or “False” next to each statement. Select the option that you wrote “False” next to</vt:lpstr>
      <vt:lpstr>Self-behavior Attributions</vt:lpstr>
      <vt:lpstr>Self-behavior Attributions - Example</vt:lpstr>
      <vt:lpstr>Self-behavior Attributions - Example</vt:lpstr>
      <vt:lpstr>Self-behavior Attributions - Example</vt:lpstr>
      <vt:lpstr>Self-behavior Attributions – Explanatory styles</vt:lpstr>
      <vt:lpstr>50% of U.S. marriages end in divorce. Of course, you know yourself better than anyone else. How likely is it that you will get divorced?</vt:lpstr>
      <vt:lpstr>End Chapter 4 Part V  End Chapter 3 part I</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Perceiving Persons &amp; Social Cognition – Part V   The Social Self Part I     </dc:title>
  <dc:creator>Alex McDiarmid</dc:creator>
  <cp:lastModifiedBy>Alex McDiarmid</cp:lastModifiedBy>
  <cp:revision>1</cp:revision>
  <dcterms:created xsi:type="dcterms:W3CDTF">2022-09-17T19:06:02Z</dcterms:created>
  <dcterms:modified xsi:type="dcterms:W3CDTF">2022-09-17T19:12:41Z</dcterms:modified>
</cp:coreProperties>
</file>