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92" r:id="rId3"/>
  </p:sldMasterIdLst>
  <p:notesMasterIdLst>
    <p:notesMasterId r:id="rId21"/>
  </p:notesMasterIdLst>
  <p:sldIdLst>
    <p:sldId id="555" r:id="rId4"/>
    <p:sldId id="546" r:id="rId5"/>
    <p:sldId id="548" r:id="rId6"/>
    <p:sldId id="554" r:id="rId7"/>
    <p:sldId id="528" r:id="rId8"/>
    <p:sldId id="257" r:id="rId9"/>
    <p:sldId id="284" r:id="rId10"/>
    <p:sldId id="331" r:id="rId11"/>
    <p:sldId id="357" r:id="rId12"/>
    <p:sldId id="549" r:id="rId13"/>
    <p:sldId id="545" r:id="rId14"/>
    <p:sldId id="550" r:id="rId15"/>
    <p:sldId id="551" r:id="rId16"/>
    <p:sldId id="261" r:id="rId17"/>
    <p:sldId id="262" r:id="rId18"/>
    <p:sldId id="263" r:id="rId19"/>
    <p:sldId id="264" r:id="rId20"/>
  </p:sldIdLst>
  <p:sldSz cx="12192000" cy="6858000"/>
  <p:notesSz cx="6858000" cy="9144000"/>
  <p:custDataLst>
    <p:tags r:id="rId2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3417" autoAdjust="0"/>
  </p:normalViewPr>
  <p:slideViewPr>
    <p:cSldViewPr snapToGrid="0">
      <p:cViewPr varScale="1">
        <p:scale>
          <a:sx n="71" d="100"/>
          <a:sy n="71" d="100"/>
        </p:scale>
        <p:origin x="446" y="62"/>
      </p:cViewPr>
      <p:guideLst/>
    </p:cSldViewPr>
  </p:slideViewPr>
  <p:notesTextViewPr>
    <p:cViewPr>
      <p:scale>
        <a:sx n="1" d="1"/>
        <a:sy n="1" d="1"/>
      </p:scale>
      <p:origin x="0" y="-163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gs" Target="tags/tag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432F07-C0D6-4A1A-9491-DB5E9035B7C5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1DA7701-5D0B-4106-A8E5-D84E1D879F8E}">
      <dgm:prSet phldrT="[Text]"/>
      <dgm:spPr/>
      <dgm:t>
        <a:bodyPr/>
        <a:lstStyle/>
        <a:p>
          <a:r>
            <a:rPr lang="en-US" dirty="0"/>
            <a:t>Make an Observation</a:t>
          </a:r>
        </a:p>
      </dgm:t>
    </dgm:pt>
    <dgm:pt modelId="{91E254DF-192E-403C-AD9B-DCAB3DFFBC9F}" type="parTrans" cxnId="{6F4882CB-C958-41FC-9584-9F6A97E3F4E6}">
      <dgm:prSet/>
      <dgm:spPr/>
      <dgm:t>
        <a:bodyPr/>
        <a:lstStyle/>
        <a:p>
          <a:endParaRPr lang="en-US"/>
        </a:p>
      </dgm:t>
    </dgm:pt>
    <dgm:pt modelId="{AF20EC58-05AF-4321-924C-17D41D31B18B}" type="sibTrans" cxnId="{6F4882CB-C958-41FC-9584-9F6A97E3F4E6}">
      <dgm:prSet/>
      <dgm:spPr/>
      <dgm:t>
        <a:bodyPr/>
        <a:lstStyle/>
        <a:p>
          <a:endParaRPr lang="en-US"/>
        </a:p>
      </dgm:t>
    </dgm:pt>
    <dgm:pt modelId="{BCDFBB9C-FA66-4ED9-8837-0F00ADE31AAE}">
      <dgm:prSet phldrT="[Text]"/>
      <dgm:spPr/>
      <dgm:t>
        <a:bodyPr/>
        <a:lstStyle/>
        <a:p>
          <a:r>
            <a:rPr lang="en-US" dirty="0"/>
            <a:t>Pose a question and make a prediction (hypothesis)</a:t>
          </a:r>
        </a:p>
      </dgm:t>
    </dgm:pt>
    <dgm:pt modelId="{16EB9017-E6B5-4956-AAC2-123F07D432DF}" type="parTrans" cxnId="{62193515-39DA-44EA-B756-8BB227D2DB66}">
      <dgm:prSet/>
      <dgm:spPr/>
      <dgm:t>
        <a:bodyPr/>
        <a:lstStyle/>
        <a:p>
          <a:endParaRPr lang="en-US"/>
        </a:p>
      </dgm:t>
    </dgm:pt>
    <dgm:pt modelId="{60194A8E-E5E8-494F-BD42-0F179F9BC85C}" type="sibTrans" cxnId="{62193515-39DA-44EA-B756-8BB227D2DB66}">
      <dgm:prSet/>
      <dgm:spPr/>
      <dgm:t>
        <a:bodyPr/>
        <a:lstStyle/>
        <a:p>
          <a:endParaRPr lang="en-US"/>
        </a:p>
      </dgm:t>
    </dgm:pt>
    <dgm:pt modelId="{1F1413FF-A495-4A08-B96F-6728B048A832}">
      <dgm:prSet phldrT="[Text]"/>
      <dgm:spPr/>
      <dgm:t>
        <a:bodyPr/>
        <a:lstStyle/>
        <a:p>
          <a:r>
            <a:rPr lang="en-US" dirty="0"/>
            <a:t>Conduct a study to collect data</a:t>
          </a:r>
        </a:p>
      </dgm:t>
    </dgm:pt>
    <dgm:pt modelId="{CC554CE1-E88E-4930-B3AD-0E69B80DB31E}" type="parTrans" cxnId="{EE3DFEDA-0915-4D87-8754-5EAE56E96350}">
      <dgm:prSet/>
      <dgm:spPr/>
      <dgm:t>
        <a:bodyPr/>
        <a:lstStyle/>
        <a:p>
          <a:endParaRPr lang="en-US"/>
        </a:p>
      </dgm:t>
    </dgm:pt>
    <dgm:pt modelId="{FB476869-6B84-4752-AB5A-ADF9A854B475}" type="sibTrans" cxnId="{EE3DFEDA-0915-4D87-8754-5EAE56E96350}">
      <dgm:prSet/>
      <dgm:spPr/>
      <dgm:t>
        <a:bodyPr/>
        <a:lstStyle/>
        <a:p>
          <a:endParaRPr lang="en-US"/>
        </a:p>
      </dgm:t>
    </dgm:pt>
    <dgm:pt modelId="{B4D73E7C-B2A8-49D5-8002-3739E5A6AD08}">
      <dgm:prSet phldrT="[Text]"/>
      <dgm:spPr/>
      <dgm:t>
        <a:bodyPr/>
        <a:lstStyle/>
        <a:p>
          <a:r>
            <a:rPr lang="en-US" dirty="0"/>
            <a:t>Analyze and interpret the data</a:t>
          </a:r>
        </a:p>
      </dgm:t>
    </dgm:pt>
    <dgm:pt modelId="{2A8C24BA-32B8-4A2E-9418-7488D2752CE0}" type="parTrans" cxnId="{7053D815-2303-4F00-A7B3-61428B4FBC03}">
      <dgm:prSet/>
      <dgm:spPr/>
      <dgm:t>
        <a:bodyPr/>
        <a:lstStyle/>
        <a:p>
          <a:endParaRPr lang="en-US"/>
        </a:p>
      </dgm:t>
    </dgm:pt>
    <dgm:pt modelId="{1C4C17DC-44D0-4519-BE05-A754B93FDC4B}" type="sibTrans" cxnId="{7053D815-2303-4F00-A7B3-61428B4FBC03}">
      <dgm:prSet/>
      <dgm:spPr/>
      <dgm:t>
        <a:bodyPr/>
        <a:lstStyle/>
        <a:p>
          <a:endParaRPr lang="en-US"/>
        </a:p>
      </dgm:t>
    </dgm:pt>
    <dgm:pt modelId="{B1A29E3C-AFA0-4145-A59F-4B3BBDED9195}">
      <dgm:prSet phldrT="[Text]"/>
      <dgm:spPr/>
      <dgm:t>
        <a:bodyPr/>
        <a:lstStyle/>
        <a:p>
          <a:r>
            <a:rPr lang="en-US" dirty="0"/>
            <a:t>Draw conclusions</a:t>
          </a:r>
        </a:p>
      </dgm:t>
    </dgm:pt>
    <dgm:pt modelId="{309863C3-BE8D-4F08-A22C-42331970DE5C}" type="parTrans" cxnId="{CB1EDFFE-57A7-4A46-9C1D-14C4856B4806}">
      <dgm:prSet/>
      <dgm:spPr/>
      <dgm:t>
        <a:bodyPr/>
        <a:lstStyle/>
        <a:p>
          <a:endParaRPr lang="en-US"/>
        </a:p>
      </dgm:t>
    </dgm:pt>
    <dgm:pt modelId="{0D32E117-D6C9-4ADC-AE8B-4A1FEE957694}" type="sibTrans" cxnId="{CB1EDFFE-57A7-4A46-9C1D-14C4856B4806}">
      <dgm:prSet/>
      <dgm:spPr/>
      <dgm:t>
        <a:bodyPr/>
        <a:lstStyle/>
        <a:p>
          <a:endParaRPr lang="en-US"/>
        </a:p>
      </dgm:t>
    </dgm:pt>
    <dgm:pt modelId="{C2DD5997-0C33-483E-8232-5ADB633FCC16}" type="pres">
      <dgm:prSet presAssocID="{0C432F07-C0D6-4A1A-9491-DB5E9035B7C5}" presName="Name0" presStyleCnt="0">
        <dgm:presLayoutVars>
          <dgm:dir/>
          <dgm:resizeHandles val="exact"/>
        </dgm:presLayoutVars>
      </dgm:prSet>
      <dgm:spPr/>
    </dgm:pt>
    <dgm:pt modelId="{D4873735-7915-45B2-9593-E02C3FEF559C}" type="pres">
      <dgm:prSet presAssocID="{0C432F07-C0D6-4A1A-9491-DB5E9035B7C5}" presName="cycle" presStyleCnt="0"/>
      <dgm:spPr/>
    </dgm:pt>
    <dgm:pt modelId="{B7E11408-9106-4E85-A113-2B5BF30B9664}" type="pres">
      <dgm:prSet presAssocID="{61DA7701-5D0B-4106-A8E5-D84E1D879F8E}" presName="nodeFirstNode" presStyleLbl="node1" presStyleIdx="0" presStyleCnt="5">
        <dgm:presLayoutVars>
          <dgm:bulletEnabled val="1"/>
        </dgm:presLayoutVars>
      </dgm:prSet>
      <dgm:spPr/>
    </dgm:pt>
    <dgm:pt modelId="{95B20C8E-FFEF-4ECD-9652-FE0B20B48D96}" type="pres">
      <dgm:prSet presAssocID="{AF20EC58-05AF-4321-924C-17D41D31B18B}" presName="sibTransFirstNode" presStyleLbl="bgShp" presStyleIdx="0" presStyleCnt="1"/>
      <dgm:spPr/>
    </dgm:pt>
    <dgm:pt modelId="{56F949F7-09F3-484D-9C11-AE668E9C2917}" type="pres">
      <dgm:prSet presAssocID="{BCDFBB9C-FA66-4ED9-8837-0F00ADE31AAE}" presName="nodeFollowingNodes" presStyleLbl="node1" presStyleIdx="1" presStyleCnt="5" custScaleX="128683">
        <dgm:presLayoutVars>
          <dgm:bulletEnabled val="1"/>
        </dgm:presLayoutVars>
      </dgm:prSet>
      <dgm:spPr/>
    </dgm:pt>
    <dgm:pt modelId="{BA428E5B-D649-4377-953D-61F11F8ECCE3}" type="pres">
      <dgm:prSet presAssocID="{1F1413FF-A495-4A08-B96F-6728B048A832}" presName="nodeFollowingNodes" presStyleLbl="node1" presStyleIdx="2" presStyleCnt="5" custScaleX="107691">
        <dgm:presLayoutVars>
          <dgm:bulletEnabled val="1"/>
        </dgm:presLayoutVars>
      </dgm:prSet>
      <dgm:spPr/>
    </dgm:pt>
    <dgm:pt modelId="{77E1D684-B521-456F-8625-6A9587E5EC02}" type="pres">
      <dgm:prSet presAssocID="{B4D73E7C-B2A8-49D5-8002-3739E5A6AD08}" presName="nodeFollowingNodes" presStyleLbl="node1" presStyleIdx="3" presStyleCnt="5" custScaleX="112757" custRadScaleRad="110625" custRadScaleInc="10859">
        <dgm:presLayoutVars>
          <dgm:bulletEnabled val="1"/>
        </dgm:presLayoutVars>
      </dgm:prSet>
      <dgm:spPr/>
    </dgm:pt>
    <dgm:pt modelId="{03D29075-ABEC-4FC4-932A-B9D0B777906C}" type="pres">
      <dgm:prSet presAssocID="{B1A29E3C-AFA0-4145-A59F-4B3BBDED9195}" presName="nodeFollowingNodes" presStyleLbl="node1" presStyleIdx="4" presStyleCnt="5" custScaleX="138317">
        <dgm:presLayoutVars>
          <dgm:bulletEnabled val="1"/>
        </dgm:presLayoutVars>
      </dgm:prSet>
      <dgm:spPr/>
    </dgm:pt>
  </dgm:ptLst>
  <dgm:cxnLst>
    <dgm:cxn modelId="{02A21F14-720C-4DD3-AB32-973CA43682FD}" type="presOf" srcId="{B4D73E7C-B2A8-49D5-8002-3739E5A6AD08}" destId="{77E1D684-B521-456F-8625-6A9587E5EC02}" srcOrd="0" destOrd="0" presId="urn:microsoft.com/office/officeart/2005/8/layout/cycle3"/>
    <dgm:cxn modelId="{62193515-39DA-44EA-B756-8BB227D2DB66}" srcId="{0C432F07-C0D6-4A1A-9491-DB5E9035B7C5}" destId="{BCDFBB9C-FA66-4ED9-8837-0F00ADE31AAE}" srcOrd="1" destOrd="0" parTransId="{16EB9017-E6B5-4956-AAC2-123F07D432DF}" sibTransId="{60194A8E-E5E8-494F-BD42-0F179F9BC85C}"/>
    <dgm:cxn modelId="{7053D815-2303-4F00-A7B3-61428B4FBC03}" srcId="{0C432F07-C0D6-4A1A-9491-DB5E9035B7C5}" destId="{B4D73E7C-B2A8-49D5-8002-3739E5A6AD08}" srcOrd="3" destOrd="0" parTransId="{2A8C24BA-32B8-4A2E-9418-7488D2752CE0}" sibTransId="{1C4C17DC-44D0-4519-BE05-A754B93FDC4B}"/>
    <dgm:cxn modelId="{37A1CF36-D0E4-4E8F-834D-AB78896AC511}" type="presOf" srcId="{B1A29E3C-AFA0-4145-A59F-4B3BBDED9195}" destId="{03D29075-ABEC-4FC4-932A-B9D0B777906C}" srcOrd="0" destOrd="0" presId="urn:microsoft.com/office/officeart/2005/8/layout/cycle3"/>
    <dgm:cxn modelId="{92A4AC3C-03C7-45D2-A14F-DC29F3EF6FAB}" type="presOf" srcId="{61DA7701-5D0B-4106-A8E5-D84E1D879F8E}" destId="{B7E11408-9106-4E85-A113-2B5BF30B9664}" srcOrd="0" destOrd="0" presId="urn:microsoft.com/office/officeart/2005/8/layout/cycle3"/>
    <dgm:cxn modelId="{A71F1F3F-2218-4EF9-A7FC-9F6092B362E5}" type="presOf" srcId="{0C432F07-C0D6-4A1A-9491-DB5E9035B7C5}" destId="{C2DD5997-0C33-483E-8232-5ADB633FCC16}" srcOrd="0" destOrd="0" presId="urn:microsoft.com/office/officeart/2005/8/layout/cycle3"/>
    <dgm:cxn modelId="{F210D581-6E79-402C-9962-E8DC43F53C44}" type="presOf" srcId="{AF20EC58-05AF-4321-924C-17D41D31B18B}" destId="{95B20C8E-FFEF-4ECD-9652-FE0B20B48D96}" srcOrd="0" destOrd="0" presId="urn:microsoft.com/office/officeart/2005/8/layout/cycle3"/>
    <dgm:cxn modelId="{2A3375A4-B18D-4E6E-9275-8246B9AF83E5}" type="presOf" srcId="{BCDFBB9C-FA66-4ED9-8837-0F00ADE31AAE}" destId="{56F949F7-09F3-484D-9C11-AE668E9C2917}" srcOrd="0" destOrd="0" presId="urn:microsoft.com/office/officeart/2005/8/layout/cycle3"/>
    <dgm:cxn modelId="{6F4882CB-C958-41FC-9584-9F6A97E3F4E6}" srcId="{0C432F07-C0D6-4A1A-9491-DB5E9035B7C5}" destId="{61DA7701-5D0B-4106-A8E5-D84E1D879F8E}" srcOrd="0" destOrd="0" parTransId="{91E254DF-192E-403C-AD9B-DCAB3DFFBC9F}" sibTransId="{AF20EC58-05AF-4321-924C-17D41D31B18B}"/>
    <dgm:cxn modelId="{60D59FD8-C8D8-4606-90E7-65CF3467E61E}" type="presOf" srcId="{1F1413FF-A495-4A08-B96F-6728B048A832}" destId="{BA428E5B-D649-4377-953D-61F11F8ECCE3}" srcOrd="0" destOrd="0" presId="urn:microsoft.com/office/officeart/2005/8/layout/cycle3"/>
    <dgm:cxn modelId="{EE3DFEDA-0915-4D87-8754-5EAE56E96350}" srcId="{0C432F07-C0D6-4A1A-9491-DB5E9035B7C5}" destId="{1F1413FF-A495-4A08-B96F-6728B048A832}" srcOrd="2" destOrd="0" parTransId="{CC554CE1-E88E-4930-B3AD-0E69B80DB31E}" sibTransId="{FB476869-6B84-4752-AB5A-ADF9A854B475}"/>
    <dgm:cxn modelId="{CB1EDFFE-57A7-4A46-9C1D-14C4856B4806}" srcId="{0C432F07-C0D6-4A1A-9491-DB5E9035B7C5}" destId="{B1A29E3C-AFA0-4145-A59F-4B3BBDED9195}" srcOrd="4" destOrd="0" parTransId="{309863C3-BE8D-4F08-A22C-42331970DE5C}" sibTransId="{0D32E117-D6C9-4ADC-AE8B-4A1FEE957694}"/>
    <dgm:cxn modelId="{839519F1-E662-48AC-B0AB-3B45A75192CB}" type="presParOf" srcId="{C2DD5997-0C33-483E-8232-5ADB633FCC16}" destId="{D4873735-7915-45B2-9593-E02C3FEF559C}" srcOrd="0" destOrd="0" presId="urn:microsoft.com/office/officeart/2005/8/layout/cycle3"/>
    <dgm:cxn modelId="{6BB8FA36-7BB5-4055-8D88-074854AAFB30}" type="presParOf" srcId="{D4873735-7915-45B2-9593-E02C3FEF559C}" destId="{B7E11408-9106-4E85-A113-2B5BF30B9664}" srcOrd="0" destOrd="0" presId="urn:microsoft.com/office/officeart/2005/8/layout/cycle3"/>
    <dgm:cxn modelId="{930898BE-8B40-4F3F-B17C-B4589A901BC3}" type="presParOf" srcId="{D4873735-7915-45B2-9593-E02C3FEF559C}" destId="{95B20C8E-FFEF-4ECD-9652-FE0B20B48D96}" srcOrd="1" destOrd="0" presId="urn:microsoft.com/office/officeart/2005/8/layout/cycle3"/>
    <dgm:cxn modelId="{4667B514-3F4D-482C-81CE-E189D2B912DD}" type="presParOf" srcId="{D4873735-7915-45B2-9593-E02C3FEF559C}" destId="{56F949F7-09F3-484D-9C11-AE668E9C2917}" srcOrd="2" destOrd="0" presId="urn:microsoft.com/office/officeart/2005/8/layout/cycle3"/>
    <dgm:cxn modelId="{92A95AE8-5F91-4265-AED8-48525243AABF}" type="presParOf" srcId="{D4873735-7915-45B2-9593-E02C3FEF559C}" destId="{BA428E5B-D649-4377-953D-61F11F8ECCE3}" srcOrd="3" destOrd="0" presId="urn:microsoft.com/office/officeart/2005/8/layout/cycle3"/>
    <dgm:cxn modelId="{712BC804-4FDA-45C7-A59B-3F411A8A8CAF}" type="presParOf" srcId="{D4873735-7915-45B2-9593-E02C3FEF559C}" destId="{77E1D684-B521-456F-8625-6A9587E5EC02}" srcOrd="4" destOrd="0" presId="urn:microsoft.com/office/officeart/2005/8/layout/cycle3"/>
    <dgm:cxn modelId="{B732E848-7D37-49E3-93CA-3BB93A1C7A2A}" type="presParOf" srcId="{D4873735-7915-45B2-9593-E02C3FEF559C}" destId="{03D29075-ABEC-4FC4-932A-B9D0B777906C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C432F07-C0D6-4A1A-9491-DB5E9035B7C5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1DA7701-5D0B-4106-A8E5-D84E1D879F8E}">
      <dgm:prSet phldrT="[Text]"/>
      <dgm:spPr/>
      <dgm:t>
        <a:bodyPr/>
        <a:lstStyle/>
        <a:p>
          <a:r>
            <a:rPr lang="en-US" dirty="0"/>
            <a:t>Make an Observation</a:t>
          </a:r>
        </a:p>
      </dgm:t>
    </dgm:pt>
    <dgm:pt modelId="{91E254DF-192E-403C-AD9B-DCAB3DFFBC9F}" type="parTrans" cxnId="{6F4882CB-C958-41FC-9584-9F6A97E3F4E6}">
      <dgm:prSet/>
      <dgm:spPr/>
      <dgm:t>
        <a:bodyPr/>
        <a:lstStyle/>
        <a:p>
          <a:endParaRPr lang="en-US"/>
        </a:p>
      </dgm:t>
    </dgm:pt>
    <dgm:pt modelId="{AF20EC58-05AF-4321-924C-17D41D31B18B}" type="sibTrans" cxnId="{6F4882CB-C958-41FC-9584-9F6A97E3F4E6}">
      <dgm:prSet/>
      <dgm:spPr/>
      <dgm:t>
        <a:bodyPr/>
        <a:lstStyle/>
        <a:p>
          <a:endParaRPr lang="en-US"/>
        </a:p>
      </dgm:t>
    </dgm:pt>
    <dgm:pt modelId="{BCDFBB9C-FA66-4ED9-8837-0F00ADE31AAE}">
      <dgm:prSet phldrT="[Text]"/>
      <dgm:spPr/>
      <dgm:t>
        <a:bodyPr/>
        <a:lstStyle/>
        <a:p>
          <a:r>
            <a:rPr lang="en-US" dirty="0"/>
            <a:t>Pose a question and make a prediction (hypothesis)</a:t>
          </a:r>
        </a:p>
      </dgm:t>
    </dgm:pt>
    <dgm:pt modelId="{16EB9017-E6B5-4956-AAC2-123F07D432DF}" type="parTrans" cxnId="{62193515-39DA-44EA-B756-8BB227D2DB66}">
      <dgm:prSet/>
      <dgm:spPr/>
      <dgm:t>
        <a:bodyPr/>
        <a:lstStyle/>
        <a:p>
          <a:endParaRPr lang="en-US"/>
        </a:p>
      </dgm:t>
    </dgm:pt>
    <dgm:pt modelId="{60194A8E-E5E8-494F-BD42-0F179F9BC85C}" type="sibTrans" cxnId="{62193515-39DA-44EA-B756-8BB227D2DB66}">
      <dgm:prSet/>
      <dgm:spPr/>
      <dgm:t>
        <a:bodyPr/>
        <a:lstStyle/>
        <a:p>
          <a:endParaRPr lang="en-US"/>
        </a:p>
      </dgm:t>
    </dgm:pt>
    <dgm:pt modelId="{1F1413FF-A495-4A08-B96F-6728B048A832}">
      <dgm:prSet phldrT="[Text]"/>
      <dgm:spPr/>
      <dgm:t>
        <a:bodyPr/>
        <a:lstStyle/>
        <a:p>
          <a:r>
            <a:rPr lang="en-US" dirty="0"/>
            <a:t>Conduct a study to collect data</a:t>
          </a:r>
        </a:p>
      </dgm:t>
    </dgm:pt>
    <dgm:pt modelId="{CC554CE1-E88E-4930-B3AD-0E69B80DB31E}" type="parTrans" cxnId="{EE3DFEDA-0915-4D87-8754-5EAE56E96350}">
      <dgm:prSet/>
      <dgm:spPr/>
      <dgm:t>
        <a:bodyPr/>
        <a:lstStyle/>
        <a:p>
          <a:endParaRPr lang="en-US"/>
        </a:p>
      </dgm:t>
    </dgm:pt>
    <dgm:pt modelId="{FB476869-6B84-4752-AB5A-ADF9A854B475}" type="sibTrans" cxnId="{EE3DFEDA-0915-4D87-8754-5EAE56E96350}">
      <dgm:prSet/>
      <dgm:spPr/>
      <dgm:t>
        <a:bodyPr/>
        <a:lstStyle/>
        <a:p>
          <a:endParaRPr lang="en-US"/>
        </a:p>
      </dgm:t>
    </dgm:pt>
    <dgm:pt modelId="{B4D73E7C-B2A8-49D5-8002-3739E5A6AD08}">
      <dgm:prSet phldrT="[Text]"/>
      <dgm:spPr/>
      <dgm:t>
        <a:bodyPr/>
        <a:lstStyle/>
        <a:p>
          <a:r>
            <a:rPr lang="en-US" dirty="0"/>
            <a:t>Analyze and interpret the data</a:t>
          </a:r>
        </a:p>
      </dgm:t>
    </dgm:pt>
    <dgm:pt modelId="{2A8C24BA-32B8-4A2E-9418-7488D2752CE0}" type="parTrans" cxnId="{7053D815-2303-4F00-A7B3-61428B4FBC03}">
      <dgm:prSet/>
      <dgm:spPr/>
      <dgm:t>
        <a:bodyPr/>
        <a:lstStyle/>
        <a:p>
          <a:endParaRPr lang="en-US"/>
        </a:p>
      </dgm:t>
    </dgm:pt>
    <dgm:pt modelId="{1C4C17DC-44D0-4519-BE05-A754B93FDC4B}" type="sibTrans" cxnId="{7053D815-2303-4F00-A7B3-61428B4FBC03}">
      <dgm:prSet/>
      <dgm:spPr/>
      <dgm:t>
        <a:bodyPr/>
        <a:lstStyle/>
        <a:p>
          <a:endParaRPr lang="en-US"/>
        </a:p>
      </dgm:t>
    </dgm:pt>
    <dgm:pt modelId="{B1A29E3C-AFA0-4145-A59F-4B3BBDED9195}">
      <dgm:prSet phldrT="[Text]"/>
      <dgm:spPr/>
      <dgm:t>
        <a:bodyPr/>
        <a:lstStyle/>
        <a:p>
          <a:r>
            <a:rPr lang="en-US" dirty="0"/>
            <a:t>Draw conclusions</a:t>
          </a:r>
        </a:p>
      </dgm:t>
    </dgm:pt>
    <dgm:pt modelId="{309863C3-BE8D-4F08-A22C-42331970DE5C}" type="parTrans" cxnId="{CB1EDFFE-57A7-4A46-9C1D-14C4856B4806}">
      <dgm:prSet/>
      <dgm:spPr/>
      <dgm:t>
        <a:bodyPr/>
        <a:lstStyle/>
        <a:p>
          <a:endParaRPr lang="en-US"/>
        </a:p>
      </dgm:t>
    </dgm:pt>
    <dgm:pt modelId="{0D32E117-D6C9-4ADC-AE8B-4A1FEE957694}" type="sibTrans" cxnId="{CB1EDFFE-57A7-4A46-9C1D-14C4856B4806}">
      <dgm:prSet/>
      <dgm:spPr/>
      <dgm:t>
        <a:bodyPr/>
        <a:lstStyle/>
        <a:p>
          <a:endParaRPr lang="en-US"/>
        </a:p>
      </dgm:t>
    </dgm:pt>
    <dgm:pt modelId="{C2DD5997-0C33-483E-8232-5ADB633FCC16}" type="pres">
      <dgm:prSet presAssocID="{0C432F07-C0D6-4A1A-9491-DB5E9035B7C5}" presName="Name0" presStyleCnt="0">
        <dgm:presLayoutVars>
          <dgm:dir/>
          <dgm:resizeHandles val="exact"/>
        </dgm:presLayoutVars>
      </dgm:prSet>
      <dgm:spPr/>
    </dgm:pt>
    <dgm:pt modelId="{D4873735-7915-45B2-9593-E02C3FEF559C}" type="pres">
      <dgm:prSet presAssocID="{0C432F07-C0D6-4A1A-9491-DB5E9035B7C5}" presName="cycle" presStyleCnt="0"/>
      <dgm:spPr/>
    </dgm:pt>
    <dgm:pt modelId="{B7E11408-9106-4E85-A113-2B5BF30B9664}" type="pres">
      <dgm:prSet presAssocID="{61DA7701-5D0B-4106-A8E5-D84E1D879F8E}" presName="nodeFirstNode" presStyleLbl="node1" presStyleIdx="0" presStyleCnt="5">
        <dgm:presLayoutVars>
          <dgm:bulletEnabled val="1"/>
        </dgm:presLayoutVars>
      </dgm:prSet>
      <dgm:spPr/>
    </dgm:pt>
    <dgm:pt modelId="{95B20C8E-FFEF-4ECD-9652-FE0B20B48D96}" type="pres">
      <dgm:prSet presAssocID="{AF20EC58-05AF-4321-924C-17D41D31B18B}" presName="sibTransFirstNode" presStyleLbl="bgShp" presStyleIdx="0" presStyleCnt="1"/>
      <dgm:spPr/>
    </dgm:pt>
    <dgm:pt modelId="{56F949F7-09F3-484D-9C11-AE668E9C2917}" type="pres">
      <dgm:prSet presAssocID="{BCDFBB9C-FA66-4ED9-8837-0F00ADE31AAE}" presName="nodeFollowingNodes" presStyleLbl="node1" presStyleIdx="1" presStyleCnt="5" custScaleX="128683">
        <dgm:presLayoutVars>
          <dgm:bulletEnabled val="1"/>
        </dgm:presLayoutVars>
      </dgm:prSet>
      <dgm:spPr/>
    </dgm:pt>
    <dgm:pt modelId="{BA428E5B-D649-4377-953D-61F11F8ECCE3}" type="pres">
      <dgm:prSet presAssocID="{1F1413FF-A495-4A08-B96F-6728B048A832}" presName="nodeFollowingNodes" presStyleLbl="node1" presStyleIdx="2" presStyleCnt="5" custScaleX="107691">
        <dgm:presLayoutVars>
          <dgm:bulletEnabled val="1"/>
        </dgm:presLayoutVars>
      </dgm:prSet>
      <dgm:spPr/>
    </dgm:pt>
    <dgm:pt modelId="{77E1D684-B521-456F-8625-6A9587E5EC02}" type="pres">
      <dgm:prSet presAssocID="{B4D73E7C-B2A8-49D5-8002-3739E5A6AD08}" presName="nodeFollowingNodes" presStyleLbl="node1" presStyleIdx="3" presStyleCnt="5" custScaleX="112757" custRadScaleRad="110625" custRadScaleInc="10859">
        <dgm:presLayoutVars>
          <dgm:bulletEnabled val="1"/>
        </dgm:presLayoutVars>
      </dgm:prSet>
      <dgm:spPr/>
    </dgm:pt>
    <dgm:pt modelId="{03D29075-ABEC-4FC4-932A-B9D0B777906C}" type="pres">
      <dgm:prSet presAssocID="{B1A29E3C-AFA0-4145-A59F-4B3BBDED9195}" presName="nodeFollowingNodes" presStyleLbl="node1" presStyleIdx="4" presStyleCnt="5" custScaleX="138317">
        <dgm:presLayoutVars>
          <dgm:bulletEnabled val="1"/>
        </dgm:presLayoutVars>
      </dgm:prSet>
      <dgm:spPr/>
    </dgm:pt>
  </dgm:ptLst>
  <dgm:cxnLst>
    <dgm:cxn modelId="{02A21F14-720C-4DD3-AB32-973CA43682FD}" type="presOf" srcId="{B4D73E7C-B2A8-49D5-8002-3739E5A6AD08}" destId="{77E1D684-B521-456F-8625-6A9587E5EC02}" srcOrd="0" destOrd="0" presId="urn:microsoft.com/office/officeart/2005/8/layout/cycle3"/>
    <dgm:cxn modelId="{62193515-39DA-44EA-B756-8BB227D2DB66}" srcId="{0C432F07-C0D6-4A1A-9491-DB5E9035B7C5}" destId="{BCDFBB9C-FA66-4ED9-8837-0F00ADE31AAE}" srcOrd="1" destOrd="0" parTransId="{16EB9017-E6B5-4956-AAC2-123F07D432DF}" sibTransId="{60194A8E-E5E8-494F-BD42-0F179F9BC85C}"/>
    <dgm:cxn modelId="{7053D815-2303-4F00-A7B3-61428B4FBC03}" srcId="{0C432F07-C0D6-4A1A-9491-DB5E9035B7C5}" destId="{B4D73E7C-B2A8-49D5-8002-3739E5A6AD08}" srcOrd="3" destOrd="0" parTransId="{2A8C24BA-32B8-4A2E-9418-7488D2752CE0}" sibTransId="{1C4C17DC-44D0-4519-BE05-A754B93FDC4B}"/>
    <dgm:cxn modelId="{37A1CF36-D0E4-4E8F-834D-AB78896AC511}" type="presOf" srcId="{B1A29E3C-AFA0-4145-A59F-4B3BBDED9195}" destId="{03D29075-ABEC-4FC4-932A-B9D0B777906C}" srcOrd="0" destOrd="0" presId="urn:microsoft.com/office/officeart/2005/8/layout/cycle3"/>
    <dgm:cxn modelId="{92A4AC3C-03C7-45D2-A14F-DC29F3EF6FAB}" type="presOf" srcId="{61DA7701-5D0B-4106-A8E5-D84E1D879F8E}" destId="{B7E11408-9106-4E85-A113-2B5BF30B9664}" srcOrd="0" destOrd="0" presId="urn:microsoft.com/office/officeart/2005/8/layout/cycle3"/>
    <dgm:cxn modelId="{A71F1F3F-2218-4EF9-A7FC-9F6092B362E5}" type="presOf" srcId="{0C432F07-C0D6-4A1A-9491-DB5E9035B7C5}" destId="{C2DD5997-0C33-483E-8232-5ADB633FCC16}" srcOrd="0" destOrd="0" presId="urn:microsoft.com/office/officeart/2005/8/layout/cycle3"/>
    <dgm:cxn modelId="{F210D581-6E79-402C-9962-E8DC43F53C44}" type="presOf" srcId="{AF20EC58-05AF-4321-924C-17D41D31B18B}" destId="{95B20C8E-FFEF-4ECD-9652-FE0B20B48D96}" srcOrd="0" destOrd="0" presId="urn:microsoft.com/office/officeart/2005/8/layout/cycle3"/>
    <dgm:cxn modelId="{2A3375A4-B18D-4E6E-9275-8246B9AF83E5}" type="presOf" srcId="{BCDFBB9C-FA66-4ED9-8837-0F00ADE31AAE}" destId="{56F949F7-09F3-484D-9C11-AE668E9C2917}" srcOrd="0" destOrd="0" presId="urn:microsoft.com/office/officeart/2005/8/layout/cycle3"/>
    <dgm:cxn modelId="{6F4882CB-C958-41FC-9584-9F6A97E3F4E6}" srcId="{0C432F07-C0D6-4A1A-9491-DB5E9035B7C5}" destId="{61DA7701-5D0B-4106-A8E5-D84E1D879F8E}" srcOrd="0" destOrd="0" parTransId="{91E254DF-192E-403C-AD9B-DCAB3DFFBC9F}" sibTransId="{AF20EC58-05AF-4321-924C-17D41D31B18B}"/>
    <dgm:cxn modelId="{60D59FD8-C8D8-4606-90E7-65CF3467E61E}" type="presOf" srcId="{1F1413FF-A495-4A08-B96F-6728B048A832}" destId="{BA428E5B-D649-4377-953D-61F11F8ECCE3}" srcOrd="0" destOrd="0" presId="urn:microsoft.com/office/officeart/2005/8/layout/cycle3"/>
    <dgm:cxn modelId="{EE3DFEDA-0915-4D87-8754-5EAE56E96350}" srcId="{0C432F07-C0D6-4A1A-9491-DB5E9035B7C5}" destId="{1F1413FF-A495-4A08-B96F-6728B048A832}" srcOrd="2" destOrd="0" parTransId="{CC554CE1-E88E-4930-B3AD-0E69B80DB31E}" sibTransId="{FB476869-6B84-4752-AB5A-ADF9A854B475}"/>
    <dgm:cxn modelId="{CB1EDFFE-57A7-4A46-9C1D-14C4856B4806}" srcId="{0C432F07-C0D6-4A1A-9491-DB5E9035B7C5}" destId="{B1A29E3C-AFA0-4145-A59F-4B3BBDED9195}" srcOrd="4" destOrd="0" parTransId="{309863C3-BE8D-4F08-A22C-42331970DE5C}" sibTransId="{0D32E117-D6C9-4ADC-AE8B-4A1FEE957694}"/>
    <dgm:cxn modelId="{839519F1-E662-48AC-B0AB-3B45A75192CB}" type="presParOf" srcId="{C2DD5997-0C33-483E-8232-5ADB633FCC16}" destId="{D4873735-7915-45B2-9593-E02C3FEF559C}" srcOrd="0" destOrd="0" presId="urn:microsoft.com/office/officeart/2005/8/layout/cycle3"/>
    <dgm:cxn modelId="{6BB8FA36-7BB5-4055-8D88-074854AAFB30}" type="presParOf" srcId="{D4873735-7915-45B2-9593-E02C3FEF559C}" destId="{B7E11408-9106-4E85-A113-2B5BF30B9664}" srcOrd="0" destOrd="0" presId="urn:microsoft.com/office/officeart/2005/8/layout/cycle3"/>
    <dgm:cxn modelId="{930898BE-8B40-4F3F-B17C-B4589A901BC3}" type="presParOf" srcId="{D4873735-7915-45B2-9593-E02C3FEF559C}" destId="{95B20C8E-FFEF-4ECD-9652-FE0B20B48D96}" srcOrd="1" destOrd="0" presId="urn:microsoft.com/office/officeart/2005/8/layout/cycle3"/>
    <dgm:cxn modelId="{4667B514-3F4D-482C-81CE-E189D2B912DD}" type="presParOf" srcId="{D4873735-7915-45B2-9593-E02C3FEF559C}" destId="{56F949F7-09F3-484D-9C11-AE668E9C2917}" srcOrd="2" destOrd="0" presId="urn:microsoft.com/office/officeart/2005/8/layout/cycle3"/>
    <dgm:cxn modelId="{92A95AE8-5F91-4265-AED8-48525243AABF}" type="presParOf" srcId="{D4873735-7915-45B2-9593-E02C3FEF559C}" destId="{BA428E5B-D649-4377-953D-61F11F8ECCE3}" srcOrd="3" destOrd="0" presId="urn:microsoft.com/office/officeart/2005/8/layout/cycle3"/>
    <dgm:cxn modelId="{712BC804-4FDA-45C7-A59B-3F411A8A8CAF}" type="presParOf" srcId="{D4873735-7915-45B2-9593-E02C3FEF559C}" destId="{77E1D684-B521-456F-8625-6A9587E5EC02}" srcOrd="4" destOrd="0" presId="urn:microsoft.com/office/officeart/2005/8/layout/cycle3"/>
    <dgm:cxn modelId="{B732E848-7D37-49E3-93CA-3BB93A1C7A2A}" type="presParOf" srcId="{D4873735-7915-45B2-9593-E02C3FEF559C}" destId="{03D29075-ABEC-4FC4-932A-B9D0B777906C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B20C8E-FFEF-4ECD-9652-FE0B20B48D96}">
      <dsp:nvSpPr>
        <dsp:cNvPr id="0" name=""/>
        <dsp:cNvSpPr/>
      </dsp:nvSpPr>
      <dsp:spPr>
        <a:xfrm>
          <a:off x="3435033" y="-27647"/>
          <a:ext cx="4141546" cy="4141546"/>
        </a:xfrm>
        <a:prstGeom prst="circularArrow">
          <a:avLst>
            <a:gd name="adj1" fmla="val 5544"/>
            <a:gd name="adj2" fmla="val 330680"/>
            <a:gd name="adj3" fmla="val 13730109"/>
            <a:gd name="adj4" fmla="val 17413911"/>
            <a:gd name="adj5" fmla="val 575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E11408-9106-4E85-A113-2B5BF30B9664}">
      <dsp:nvSpPr>
        <dsp:cNvPr id="0" name=""/>
        <dsp:cNvSpPr/>
      </dsp:nvSpPr>
      <dsp:spPr>
        <a:xfrm>
          <a:off x="4517044" y="827"/>
          <a:ext cx="1977523" cy="9887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Make an Observation</a:t>
          </a:r>
        </a:p>
      </dsp:txBody>
      <dsp:txXfrm>
        <a:off x="4565311" y="49094"/>
        <a:ext cx="1880989" cy="892227"/>
      </dsp:txXfrm>
    </dsp:sp>
    <dsp:sp modelId="{56F949F7-09F3-484D-9C11-AE668E9C2917}">
      <dsp:nvSpPr>
        <dsp:cNvPr id="0" name=""/>
        <dsp:cNvSpPr/>
      </dsp:nvSpPr>
      <dsp:spPr>
        <a:xfrm>
          <a:off x="5913116" y="1221185"/>
          <a:ext cx="2544736" cy="9887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Pose a question and make a prediction (hypothesis)</a:t>
          </a:r>
        </a:p>
      </dsp:txBody>
      <dsp:txXfrm>
        <a:off x="5961383" y="1269452"/>
        <a:ext cx="2448202" cy="892227"/>
      </dsp:txXfrm>
    </dsp:sp>
    <dsp:sp modelId="{BA428E5B-D649-4377-953D-61F11F8ECCE3}">
      <dsp:nvSpPr>
        <dsp:cNvPr id="0" name=""/>
        <dsp:cNvSpPr/>
      </dsp:nvSpPr>
      <dsp:spPr>
        <a:xfrm>
          <a:off x="5479097" y="3195765"/>
          <a:ext cx="2129614" cy="9887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Conduct a study to collect data</a:t>
          </a:r>
        </a:p>
      </dsp:txBody>
      <dsp:txXfrm>
        <a:off x="5527364" y="3244032"/>
        <a:ext cx="2033080" cy="892227"/>
      </dsp:txXfrm>
    </dsp:sp>
    <dsp:sp modelId="{77E1D684-B521-456F-8625-6A9587E5EC02}">
      <dsp:nvSpPr>
        <dsp:cNvPr id="0" name=""/>
        <dsp:cNvSpPr/>
      </dsp:nvSpPr>
      <dsp:spPr>
        <a:xfrm>
          <a:off x="3070574" y="3196593"/>
          <a:ext cx="2229796" cy="9887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Analyze and interpret the data</a:t>
          </a:r>
        </a:p>
      </dsp:txBody>
      <dsp:txXfrm>
        <a:off x="3118841" y="3244860"/>
        <a:ext cx="2133262" cy="892227"/>
      </dsp:txXfrm>
    </dsp:sp>
    <dsp:sp modelId="{03D29075-ABEC-4FC4-932A-B9D0B777906C}">
      <dsp:nvSpPr>
        <dsp:cNvPr id="0" name=""/>
        <dsp:cNvSpPr/>
      </dsp:nvSpPr>
      <dsp:spPr>
        <a:xfrm>
          <a:off x="2458503" y="1221185"/>
          <a:ext cx="2735251" cy="9887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Draw conclusions</a:t>
          </a:r>
        </a:p>
      </dsp:txBody>
      <dsp:txXfrm>
        <a:off x="2506770" y="1269452"/>
        <a:ext cx="2638717" cy="89222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B20C8E-FFEF-4ECD-9652-FE0B20B48D96}">
      <dsp:nvSpPr>
        <dsp:cNvPr id="0" name=""/>
        <dsp:cNvSpPr/>
      </dsp:nvSpPr>
      <dsp:spPr>
        <a:xfrm>
          <a:off x="3435033" y="-27647"/>
          <a:ext cx="4141546" cy="4141546"/>
        </a:xfrm>
        <a:prstGeom prst="circularArrow">
          <a:avLst>
            <a:gd name="adj1" fmla="val 5544"/>
            <a:gd name="adj2" fmla="val 330680"/>
            <a:gd name="adj3" fmla="val 13730109"/>
            <a:gd name="adj4" fmla="val 17413911"/>
            <a:gd name="adj5" fmla="val 575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E11408-9106-4E85-A113-2B5BF30B9664}">
      <dsp:nvSpPr>
        <dsp:cNvPr id="0" name=""/>
        <dsp:cNvSpPr/>
      </dsp:nvSpPr>
      <dsp:spPr>
        <a:xfrm>
          <a:off x="4517044" y="827"/>
          <a:ext cx="1977523" cy="9887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Make an Observation</a:t>
          </a:r>
        </a:p>
      </dsp:txBody>
      <dsp:txXfrm>
        <a:off x="4565311" y="49094"/>
        <a:ext cx="1880989" cy="892227"/>
      </dsp:txXfrm>
    </dsp:sp>
    <dsp:sp modelId="{56F949F7-09F3-484D-9C11-AE668E9C2917}">
      <dsp:nvSpPr>
        <dsp:cNvPr id="0" name=""/>
        <dsp:cNvSpPr/>
      </dsp:nvSpPr>
      <dsp:spPr>
        <a:xfrm>
          <a:off x="5913116" y="1221185"/>
          <a:ext cx="2544736" cy="9887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Pose a question and make a prediction (hypothesis)</a:t>
          </a:r>
        </a:p>
      </dsp:txBody>
      <dsp:txXfrm>
        <a:off x="5961383" y="1269452"/>
        <a:ext cx="2448202" cy="892227"/>
      </dsp:txXfrm>
    </dsp:sp>
    <dsp:sp modelId="{BA428E5B-D649-4377-953D-61F11F8ECCE3}">
      <dsp:nvSpPr>
        <dsp:cNvPr id="0" name=""/>
        <dsp:cNvSpPr/>
      </dsp:nvSpPr>
      <dsp:spPr>
        <a:xfrm>
          <a:off x="5479097" y="3195765"/>
          <a:ext cx="2129614" cy="9887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Conduct a study to collect data</a:t>
          </a:r>
        </a:p>
      </dsp:txBody>
      <dsp:txXfrm>
        <a:off x="5527364" y="3244032"/>
        <a:ext cx="2033080" cy="892227"/>
      </dsp:txXfrm>
    </dsp:sp>
    <dsp:sp modelId="{77E1D684-B521-456F-8625-6A9587E5EC02}">
      <dsp:nvSpPr>
        <dsp:cNvPr id="0" name=""/>
        <dsp:cNvSpPr/>
      </dsp:nvSpPr>
      <dsp:spPr>
        <a:xfrm>
          <a:off x="3070574" y="3196593"/>
          <a:ext cx="2229796" cy="9887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Analyze and interpret the data</a:t>
          </a:r>
        </a:p>
      </dsp:txBody>
      <dsp:txXfrm>
        <a:off x="3118841" y="3244860"/>
        <a:ext cx="2133262" cy="892227"/>
      </dsp:txXfrm>
    </dsp:sp>
    <dsp:sp modelId="{03D29075-ABEC-4FC4-932A-B9D0B777906C}">
      <dsp:nvSpPr>
        <dsp:cNvPr id="0" name=""/>
        <dsp:cNvSpPr/>
      </dsp:nvSpPr>
      <dsp:spPr>
        <a:xfrm>
          <a:off x="2458503" y="1221185"/>
          <a:ext cx="2735251" cy="9887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Draw conclusions</a:t>
          </a:r>
        </a:p>
      </dsp:txBody>
      <dsp:txXfrm>
        <a:off x="2506770" y="1269452"/>
        <a:ext cx="2638717" cy="8922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BF49D4-233E-420B-A042-F973531A5A9B}" type="datetimeFigureOut">
              <a:rPr lang="en-US" smtClean="0"/>
              <a:t>9/21/2022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208D5A-27BD-4322-A14A-D9F6B932E7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826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208D5A-27BD-4322-A14A-D9F6B932E79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0007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3AB785-268B-438D-9E68-792C8CC67B8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5139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7F215A-3EFB-426E-B948-9093766CC456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37644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When was the last time you may have exhibited confirmation bias?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Motivation for autism belief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455F93-5E78-4944-A807-7D736470220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86312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Attractive</a:t>
            </a:r>
            <a:r>
              <a:rPr lang="en-US" b="1" baseline="0" dirty="0"/>
              <a:t> logic, very easy to stop here even with controlled (type II)</a:t>
            </a:r>
            <a:endParaRPr lang="en-US" b="1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Often don’t want a particular interpretation but want any interpretation that is </a:t>
            </a:r>
            <a:r>
              <a:rPr lang="en-US" b="1" dirty="0"/>
              <a:t>Certain   -</a:t>
            </a:r>
          </a:p>
          <a:p>
            <a:pPr lvl="1"/>
            <a:r>
              <a:rPr lang="en-US" b="1" dirty="0"/>
              <a:t>Save energy, reduces discomfort, allows action </a:t>
            </a:r>
          </a:p>
          <a:p>
            <a:endParaRPr lang="en-US" b="1" dirty="0"/>
          </a:p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7F215A-3EFB-426E-B948-9093766CC456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49439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Attractive</a:t>
            </a:r>
            <a:r>
              <a:rPr lang="en-US" b="1" baseline="0" dirty="0"/>
              <a:t> logic, very easy to stop here even with controlled (type II)</a:t>
            </a:r>
            <a:endParaRPr lang="en-US" b="1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Often don’t want a particular interpretation but want any interpretation that is </a:t>
            </a:r>
            <a:r>
              <a:rPr lang="en-US" b="1" dirty="0"/>
              <a:t>Certain   -</a:t>
            </a:r>
          </a:p>
          <a:p>
            <a:pPr lvl="1"/>
            <a:r>
              <a:rPr lang="en-US" b="1" dirty="0"/>
              <a:t>Save energy, reduces discomfort, allows action </a:t>
            </a:r>
          </a:p>
          <a:p>
            <a:endParaRPr lang="en-US" b="1" dirty="0"/>
          </a:p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7F215A-3EFB-426E-B948-9093766CC456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5299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EA64BEC-41AD-4357-96F1-AF1E54CD205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528195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CB73F2-344A-4177-AD7F-51B288E4842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078186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B571508-06C2-42D0-92D5-B4E204FEAEC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89551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C418D1A-BDE0-4EA7-A91C-12704AE2A18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332994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3C154DF9-08D3-4A0C-B52B-5B05EF916E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Everyone is entitled to their opinion, but not everyone has earned/entitled to others putting any value on you opinion</a:t>
            </a:r>
          </a:p>
        </p:txBody>
      </p:sp>
    </p:spTree>
    <p:extLst>
      <p:ext uri="{BB962C8B-B14F-4D97-AF65-F5344CB8AC3E}">
        <p14:creationId xmlns:p14="http://schemas.microsoft.com/office/powerpoint/2010/main" val="20551819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 of 6 started within 8 hours of deadline</a:t>
            </a:r>
          </a:p>
          <a:p>
            <a:endParaRPr lang="en-US" dirty="0"/>
          </a:p>
          <a:p>
            <a:r>
              <a:rPr lang="en-US" dirty="0"/>
              <a:t>3 of 6 within 8 hours </a:t>
            </a:r>
          </a:p>
          <a:p>
            <a:endParaRPr lang="en-US" dirty="0"/>
          </a:p>
          <a:p>
            <a:r>
              <a:rPr lang="en-US" dirty="0"/>
              <a:t>14 students started before Monday (24 hours)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Not average time per attempt</a:t>
            </a:r>
          </a:p>
          <a:p>
            <a:endParaRPr lang="en-US" dirty="0"/>
          </a:p>
          <a:p>
            <a:r>
              <a:rPr lang="en-US" dirty="0"/>
              <a:t>Not problem with not using attempts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EA64BEC-41AD-4357-96F1-AF1E54CD205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12994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3AB785-268B-438D-9E68-792C8CC67B88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870479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347200" y="152399"/>
            <a:ext cx="26416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3200" y="153923"/>
            <a:ext cx="89408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47200" y="2052960"/>
            <a:ext cx="26416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617DEF1-9C33-2940-8E7E-2851A50F100B}" type="datetime1">
              <a:rPr lang="en-US" smtClean="0">
                <a:solidFill>
                  <a:srgbClr val="DEDEE0"/>
                </a:solidFill>
              </a:rPr>
              <a:pPr/>
              <a:t>9/21/2022</a:t>
            </a:fld>
            <a:endParaRPr lang="en-US" dirty="0">
              <a:solidFill>
                <a:srgbClr val="DEDEE0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2A6CD65-B223-9C41-8CEC-A55C726DCCB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>
              <a:solidFill>
                <a:srgbClr val="DEDEE0"/>
              </a:solidFill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609600" y="2052960"/>
            <a:ext cx="84328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6219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7DF5F-0004-2F48-BFD7-1888FCCAB61C}" type="datetime1">
              <a:rPr lang="en-US" smtClean="0">
                <a:solidFill>
                  <a:srgbClr val="064B64"/>
                </a:solidFill>
              </a:rPr>
              <a:pPr/>
              <a:t>9/21/2022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 dirty="0">
              <a:solidFill>
                <a:srgbClr val="064B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882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03200" y="147319"/>
            <a:ext cx="89408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347200" y="147319"/>
            <a:ext cx="2608061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50400" y="274639"/>
            <a:ext cx="2235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9A530-DD91-FF45-941E-8D4354890BDE}" type="datetime1">
              <a:rPr lang="en-US" smtClean="0">
                <a:solidFill>
                  <a:srgbClr val="064B64"/>
                </a:solidFill>
              </a:rPr>
              <a:pPr/>
              <a:t>9/21/2022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2A6CD65-B223-9C41-8CEC-A55C726DCCB3}" type="slidenum">
              <a:rPr lang="en-US" smtClean="0">
                <a:solidFill>
                  <a:srgbClr val="DEDEE0"/>
                </a:solidFill>
              </a:rPr>
              <a:pPr/>
              <a:t>‹#›</a:t>
            </a:fld>
            <a:endParaRPr lang="en-US" dirty="0">
              <a:solidFill>
                <a:srgbClr val="DEDEE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3863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5306FC97-2AF7-1D44-BB14-2C58C3210AB9}" type="datetime1">
              <a:rPr lang="en-US" smtClean="0">
                <a:solidFill>
                  <a:srgbClr val="064B64"/>
                </a:solidFill>
              </a:rPr>
              <a:pPr defTabSz="457200"/>
              <a:t>9/21/2022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12A6CD65-B223-9C41-8CEC-A55C726DCCB3}" type="slidenum">
              <a:rPr lang="en-US" smtClean="0">
                <a:solidFill>
                  <a:srgbClr val="064B64"/>
                </a:solidFill>
              </a:rPr>
              <a:pPr defTabSz="457200"/>
              <a:t>‹#›</a:t>
            </a:fld>
            <a:endParaRPr lang="en-US" dirty="0">
              <a:solidFill>
                <a:srgbClr val="064B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37235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FE578-4570-4B52-8D08-AB2F5BE79F78}" type="datetime1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t>9/21/2022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8C14E-BC55-40F8-96EC-78A07DBED387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1978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DE28F-152B-4837-A4BC-31AA1ADB9D80}" type="datetime1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t>9/21/2022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8C14E-BC55-40F8-96EC-78A07DBED387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7587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2B5C2-11D7-41A6-A4F7-FFA2A9DC1918}" type="datetime1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t>9/21/2022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8C14E-BC55-40F8-96EC-78A07DBED387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7934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9C15C-10FF-4747-B93E-B4AE28D689F9}" type="datetime1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t>9/21/2022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8C14E-BC55-40F8-96EC-78A07DBED387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3954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F4339-BD17-470A-BAB1-8F6F0A1DC380}" type="datetime1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t>9/21/2022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8C14E-BC55-40F8-96EC-78A07DBED387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4460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B6A3C-2EA1-41DC-A744-5DD380E8147B}" type="datetime1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t>9/21/2022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8C14E-BC55-40F8-96EC-78A07DBED387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4667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A9251-F37B-4EE8-946F-1394281C9CB1}" type="datetime1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t>9/21/2022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8C14E-BC55-40F8-96EC-78A07DBED387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438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34566-E8DC-D047-9136-D165B78CFB80}" type="datetime1">
              <a:rPr lang="en-US" smtClean="0">
                <a:solidFill>
                  <a:srgbClr val="064B64"/>
                </a:solidFill>
              </a:rPr>
              <a:pPr/>
              <a:t>9/21/2022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09832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14BA8-FE0E-4191-9497-FEA9B98D5920}" type="datetime1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t>9/21/2022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8C14E-BC55-40F8-96EC-78A07DBED387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6083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9AD7-F94A-4D14-B879-8750D9DAD989}" type="datetime1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t>9/21/2022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8C14E-BC55-40F8-96EC-78A07DBED387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557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B5895-8499-4552-8557-0DB3C18C4F71}" type="datetime1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t>9/21/2022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8C14E-BC55-40F8-96EC-78A07DBED387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5605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515DC-8E67-417F-A0E7-5BB73998CB06}" type="datetime1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t>9/21/2022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8C14E-BC55-40F8-96EC-78A07DBED387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5622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C48A8-2E36-4BA1-9E05-D9829BB6213F}" type="datetime1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t>9/21/2022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8C14E-BC55-40F8-96EC-78A07DBED387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318530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78CDB-371C-4FD6-B921-0934611CB1F3}" type="datetime1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t>9/21/2022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8C14E-BC55-40F8-96EC-78A07DBED387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4166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84971-353F-45AE-A9D0-9AE5F987C087}" type="datetime1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t>9/21/2022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8C14E-BC55-40F8-96EC-78A07DBED387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622619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5FE3D-E7CB-4ABA-B20F-8E85EF90A820}" type="datetime1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t>9/21/2022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8C14E-BC55-40F8-96EC-78A07DBED387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645998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3AAF6-3FA3-4376-9D49-A6E6BFB58797}" type="datetime1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t>9/21/2022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8C14E-BC55-40F8-96EC-78A07DBED387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5737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A39F0-9CD0-47C3-866E-EFB0913FFE80}" type="datetime1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t>9/21/2022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8C14E-BC55-40F8-96EC-78A07DBED387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9472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347200" y="152399"/>
            <a:ext cx="26416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3200" y="153923"/>
            <a:ext cx="89408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50400" y="2892277"/>
            <a:ext cx="21336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2E8C239-5E7A-9044-BDC8-1BC7F182CD70}" type="datetime1">
              <a:rPr lang="en-US" smtClean="0"/>
              <a:pPr/>
              <a:t>9/21/2022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2A6CD65-B223-9C41-8CEC-A55C726DCCB3}" type="slidenum">
              <a:rPr lang="en-US" smtClean="0">
                <a:solidFill>
                  <a:srgbClr val="DEDEE0"/>
                </a:solidFill>
              </a:rPr>
              <a:pPr/>
              <a:t>‹#›</a:t>
            </a:fld>
            <a:endParaRPr lang="en-US" dirty="0">
              <a:solidFill>
                <a:srgbClr val="DEDEE0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508000" y="2892277"/>
            <a:ext cx="84328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5719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33DF70-2D42-42D2-B03A-9AF75B8D9D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762E98-037F-41BB-A949-381556DB19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2A99E3-4251-412D-905C-B15F873CCA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E3637-9480-4B8A-98C2-3D398AE57FD8}" type="datetime1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t>9/21/2022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6102DC-D96D-4A3A-B86F-D02C85D9F2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A70417-19C3-4C18-884E-A82CDFDB3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8C14E-BC55-40F8-96EC-78A07DBED387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57329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347200" y="152399"/>
            <a:ext cx="26416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3200" y="153923"/>
            <a:ext cx="89408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47200" y="2052960"/>
            <a:ext cx="26416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617DEF1-9C33-2940-8E7E-2851A50F100B}" type="datetime1">
              <a:rPr lang="en-US" smtClean="0">
                <a:solidFill>
                  <a:srgbClr val="DEDEE0"/>
                </a:solidFill>
              </a:rPr>
              <a:pPr/>
              <a:t>9/21/2022</a:t>
            </a:fld>
            <a:endParaRPr lang="en-US" dirty="0">
              <a:solidFill>
                <a:srgbClr val="DEDEE0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2A6CD65-B223-9C41-8CEC-A55C726DCCB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>
              <a:solidFill>
                <a:srgbClr val="DEDEE0"/>
              </a:solidFill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609600" y="2052960"/>
            <a:ext cx="84328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60493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34566-E8DC-D047-9136-D165B78CFB80}" type="datetime1">
              <a:rPr lang="en-US" smtClean="0">
                <a:solidFill>
                  <a:srgbClr val="064B64"/>
                </a:solidFill>
              </a:rPr>
              <a:pPr/>
              <a:t>9/21/2022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016801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347200" y="152399"/>
            <a:ext cx="26416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3200" y="153923"/>
            <a:ext cx="89408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50400" y="2892277"/>
            <a:ext cx="21336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2E8C239-5E7A-9044-BDC8-1BC7F182CD70}" type="datetime1">
              <a:rPr lang="en-US" smtClean="0"/>
              <a:pPr/>
              <a:t>9/21/2022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2A6CD65-B223-9C41-8CEC-A55C726DCCB3}" type="slidenum">
              <a:rPr lang="en-US" smtClean="0">
                <a:solidFill>
                  <a:srgbClr val="DEDEE0"/>
                </a:solidFill>
              </a:rPr>
              <a:pPr/>
              <a:t>‹#›</a:t>
            </a:fld>
            <a:endParaRPr lang="en-US" dirty="0">
              <a:solidFill>
                <a:srgbClr val="DEDEE0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508000" y="2892277"/>
            <a:ext cx="84328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83287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19072"/>
            <a:ext cx="53848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9072"/>
            <a:ext cx="53848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1764B-AD00-7B4D-ADEA-4A61D45815AE}" type="datetime1">
              <a:rPr lang="en-US" smtClean="0">
                <a:solidFill>
                  <a:srgbClr val="064B64"/>
                </a:solidFill>
              </a:rPr>
              <a:pPr/>
              <a:t>9/21/2022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0667267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22438"/>
            <a:ext cx="5386917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38400"/>
            <a:ext cx="5386917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722438"/>
            <a:ext cx="5389033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38400"/>
            <a:ext cx="5389033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07CF8-E638-BE4B-A0E1-967256E195C9}" type="datetime1">
              <a:rPr lang="en-US" smtClean="0">
                <a:solidFill>
                  <a:srgbClr val="064B64"/>
                </a:solidFill>
              </a:rPr>
              <a:pPr/>
              <a:t>9/21/2022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0518242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E0F0A-1245-B849-8211-17CF5FE32104}" type="datetime1">
              <a:rPr lang="en-US" smtClean="0">
                <a:solidFill>
                  <a:srgbClr val="064B64"/>
                </a:solidFill>
              </a:rPr>
              <a:pPr/>
              <a:t>9/21/2022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0371982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03200" y="150919"/>
            <a:ext cx="11775736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25921-2AED-FC43-9F62-DEA825785707}" type="datetime1">
              <a:rPr lang="en-US" smtClean="0">
                <a:solidFill>
                  <a:srgbClr val="064B64"/>
                </a:solidFill>
              </a:rPr>
              <a:pPr/>
              <a:t>9/21/2022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 dirty="0">
              <a:solidFill>
                <a:srgbClr val="064B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68823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347200" y="150876"/>
            <a:ext cx="26416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1800" dirty="0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203200" y="152400"/>
            <a:ext cx="89408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0" y="304801"/>
            <a:ext cx="7823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46336" y="2130552"/>
            <a:ext cx="2231136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D77BD-5D96-2F47-B5B5-882F1923E73F}" type="datetime1">
              <a:rPr lang="en-US" smtClean="0">
                <a:solidFill>
                  <a:srgbClr val="064B64"/>
                </a:solidFill>
              </a:rPr>
              <a:pPr/>
              <a:t>9/21/2022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2A6CD65-B223-9C41-8CEC-A55C726DCCB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9546336" y="457200"/>
            <a:ext cx="2234213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8561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1800" dirty="0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9347200" y="150876"/>
            <a:ext cx="26416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3200" y="152400"/>
            <a:ext cx="89408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50400" y="2133600"/>
            <a:ext cx="22352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AA561-5CD9-0347-8EB7-5C4281B8F0C9}" type="datetime1">
              <a:rPr lang="en-US" smtClean="0">
                <a:solidFill>
                  <a:srgbClr val="DEDEE0"/>
                </a:solidFill>
              </a:rPr>
              <a:pPr/>
              <a:t>9/21/2022</a:t>
            </a:fld>
            <a:endParaRPr lang="en-US" dirty="0">
              <a:solidFill>
                <a:srgbClr val="DEDEE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EDEE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DEDEE0"/>
                </a:solidFill>
              </a:rPr>
              <a:pPr/>
              <a:t>‹#›</a:t>
            </a:fld>
            <a:endParaRPr lang="en-US" dirty="0">
              <a:solidFill>
                <a:srgbClr val="DEDEE0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550400" y="460248"/>
            <a:ext cx="22352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95245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19072"/>
            <a:ext cx="53848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9072"/>
            <a:ext cx="53848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1764B-AD00-7B4D-ADEA-4A61D45815AE}" type="datetime1">
              <a:rPr lang="en-US" smtClean="0">
                <a:solidFill>
                  <a:srgbClr val="064B64"/>
                </a:solidFill>
              </a:rPr>
              <a:pPr/>
              <a:t>9/21/2022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3142191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7DF5F-0004-2F48-BFD7-1888FCCAB61C}" type="datetime1">
              <a:rPr lang="en-US" smtClean="0">
                <a:solidFill>
                  <a:srgbClr val="064B64"/>
                </a:solidFill>
              </a:rPr>
              <a:pPr/>
              <a:t>9/21/2022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 dirty="0">
              <a:solidFill>
                <a:srgbClr val="064B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18425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03200" y="147319"/>
            <a:ext cx="89408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347200" y="147319"/>
            <a:ext cx="2608061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50400" y="274639"/>
            <a:ext cx="2235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9A530-DD91-FF45-941E-8D4354890BDE}" type="datetime1">
              <a:rPr lang="en-US" smtClean="0">
                <a:solidFill>
                  <a:srgbClr val="064B64"/>
                </a:solidFill>
              </a:rPr>
              <a:pPr/>
              <a:t>9/21/2022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2A6CD65-B223-9C41-8CEC-A55C726DCCB3}" type="slidenum">
              <a:rPr lang="en-US" smtClean="0">
                <a:solidFill>
                  <a:srgbClr val="DEDEE0"/>
                </a:solidFill>
              </a:rPr>
              <a:pPr/>
              <a:t>‹#›</a:t>
            </a:fld>
            <a:endParaRPr lang="en-US" dirty="0">
              <a:solidFill>
                <a:srgbClr val="DEDEE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02871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5306FC97-2AF7-1D44-BB14-2C58C3210AB9}" type="datetime1">
              <a:rPr lang="en-US" smtClean="0">
                <a:solidFill>
                  <a:srgbClr val="064B64"/>
                </a:solidFill>
              </a:rPr>
              <a:pPr defTabSz="457200"/>
              <a:t>9/21/2022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12A6CD65-B223-9C41-8CEC-A55C726DCCB3}" type="slidenum">
              <a:rPr lang="en-US" smtClean="0">
                <a:solidFill>
                  <a:srgbClr val="064B64"/>
                </a:solidFill>
              </a:rPr>
              <a:pPr defTabSz="457200"/>
              <a:t>‹#›</a:t>
            </a:fld>
            <a:endParaRPr lang="en-US" dirty="0">
              <a:solidFill>
                <a:srgbClr val="064B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856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22438"/>
            <a:ext cx="5386917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38400"/>
            <a:ext cx="5386917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722438"/>
            <a:ext cx="5389033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38400"/>
            <a:ext cx="5389033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07CF8-E638-BE4B-A0E1-967256E195C9}" type="datetime1">
              <a:rPr lang="en-US" smtClean="0">
                <a:solidFill>
                  <a:srgbClr val="064B64"/>
                </a:solidFill>
              </a:rPr>
              <a:pPr/>
              <a:t>9/21/2022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33638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E0F0A-1245-B849-8211-17CF5FE32104}" type="datetime1">
              <a:rPr lang="en-US" smtClean="0">
                <a:solidFill>
                  <a:srgbClr val="064B64"/>
                </a:solidFill>
              </a:rPr>
              <a:pPr/>
              <a:t>9/21/2022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3153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03200" y="150919"/>
            <a:ext cx="11775736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25921-2AED-FC43-9F62-DEA825785707}" type="datetime1">
              <a:rPr lang="en-US" smtClean="0">
                <a:solidFill>
                  <a:srgbClr val="064B64"/>
                </a:solidFill>
              </a:rPr>
              <a:pPr/>
              <a:t>9/21/2022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 dirty="0">
              <a:solidFill>
                <a:srgbClr val="064B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6013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347200" y="150876"/>
            <a:ext cx="26416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203200" y="152400"/>
            <a:ext cx="89408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0" y="304801"/>
            <a:ext cx="7823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46336" y="2130552"/>
            <a:ext cx="2231136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D77BD-5D96-2F47-B5B5-882F1923E73F}" type="datetime1">
              <a:rPr lang="en-US" smtClean="0">
                <a:solidFill>
                  <a:srgbClr val="064B64"/>
                </a:solidFill>
              </a:rPr>
              <a:pPr/>
              <a:t>9/21/2022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2A6CD65-B223-9C41-8CEC-A55C726DCCB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9546336" y="457200"/>
            <a:ext cx="2234213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98880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9347200" y="150876"/>
            <a:ext cx="26416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3200" y="152400"/>
            <a:ext cx="89408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50400" y="2133600"/>
            <a:ext cx="22352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AA561-5CD9-0347-8EB7-5C4281B8F0C9}" type="datetime1">
              <a:rPr lang="en-US" smtClean="0">
                <a:solidFill>
                  <a:srgbClr val="DEDEE0"/>
                </a:solidFill>
              </a:rPr>
              <a:pPr/>
              <a:t>9/21/2022</a:t>
            </a:fld>
            <a:endParaRPr lang="en-US" dirty="0">
              <a:solidFill>
                <a:srgbClr val="DEDEE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EDEE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DEDEE0"/>
                </a:solidFill>
              </a:rPr>
              <a:pPr/>
              <a:t>‹#›</a:t>
            </a:fld>
            <a:endParaRPr lang="en-US" dirty="0">
              <a:solidFill>
                <a:srgbClr val="DEDEE0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550400" y="460248"/>
            <a:ext cx="22352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52439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15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23" Type="http://schemas.openxmlformats.org/officeDocument/2006/relationships/image" Target="../media/image6.png"/><Relationship Id="rId10" Type="http://schemas.openxmlformats.org/officeDocument/2006/relationships/slideLayout" Target="../slideLayouts/slideLayout22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Relationship Id="rId22" Type="http://schemas.openxmlformats.org/officeDocument/2006/relationships/image" Target="../media/image5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03200" y="1634971"/>
            <a:ext cx="11775736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3199" y="152401"/>
            <a:ext cx="11752063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55847"/>
            <a:ext cx="11175013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999" y="1719071"/>
            <a:ext cx="11210524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517" y="6356350"/>
            <a:ext cx="2844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pPr defTabSz="457200"/>
            <a:fld id="{5306FC97-2AF7-1D44-BB14-2C58C3210AB9}" type="datetime1">
              <a:rPr lang="en-US" smtClean="0">
                <a:solidFill>
                  <a:srgbClr val="064B64"/>
                </a:solidFill>
              </a:rPr>
              <a:pPr defTabSz="457200"/>
              <a:t>9/21/2022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64000" y="6356350"/>
            <a:ext cx="4470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pPr defTabSz="457200"/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79573" y="6355080"/>
            <a:ext cx="777288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pPr defTabSz="457200"/>
            <a:fld id="{12A6CD65-B223-9C41-8CEC-A55C726DCCB3}" type="slidenum">
              <a:rPr lang="en-US" smtClean="0">
                <a:solidFill>
                  <a:srgbClr val="064B64"/>
                </a:solidFill>
              </a:rPr>
              <a:pPr defTabSz="457200"/>
              <a:t>‹#›</a:t>
            </a:fld>
            <a:endParaRPr lang="en-US" dirty="0">
              <a:solidFill>
                <a:srgbClr val="064B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232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4AC5596-41E7-40E5-B7F8-1654B82ACD22}" type="datetime1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t>9/21/2022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78C14E-BC55-40F8-96EC-78A07DBED387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0830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  <p:sldLayoutId id="2147483690" r:id="rId17"/>
    <p:sldLayoutId id="2147483691" r:id="rId18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03200" y="1634971"/>
            <a:ext cx="11775736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3199" y="152401"/>
            <a:ext cx="11752063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55847"/>
            <a:ext cx="11175013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999" y="1719071"/>
            <a:ext cx="11210524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517" y="6356350"/>
            <a:ext cx="2844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pPr defTabSz="457200"/>
            <a:fld id="{5306FC97-2AF7-1D44-BB14-2C58C3210AB9}" type="datetime1">
              <a:rPr lang="en-US" smtClean="0">
                <a:solidFill>
                  <a:srgbClr val="064B64"/>
                </a:solidFill>
              </a:rPr>
              <a:pPr defTabSz="457200"/>
              <a:t>9/21/2022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64000" y="6356350"/>
            <a:ext cx="4470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pPr defTabSz="457200"/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79573" y="6355080"/>
            <a:ext cx="777288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pPr defTabSz="457200"/>
            <a:fld id="{12A6CD65-B223-9C41-8CEC-A55C726DCCB3}" type="slidenum">
              <a:rPr lang="en-US" smtClean="0">
                <a:solidFill>
                  <a:srgbClr val="064B64"/>
                </a:solidFill>
              </a:rPr>
              <a:pPr defTabSz="457200"/>
              <a:t>‹#›</a:t>
            </a:fld>
            <a:endParaRPr lang="en-US" dirty="0">
              <a:solidFill>
                <a:srgbClr val="064B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067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vadM25bzqTw" TargetMode="Externa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8.xml"/><Relationship Id="rId7" Type="http://schemas.openxmlformats.org/officeDocument/2006/relationships/notesSlide" Target="../notesSlides/notesSlide10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slideLayout" Target="../slideLayouts/slideLayout37.xml"/><Relationship Id="rId5" Type="http://schemas.openxmlformats.org/officeDocument/2006/relationships/tags" Target="../tags/tag10.xml"/><Relationship Id="rId4" Type="http://schemas.openxmlformats.org/officeDocument/2006/relationships/tags" Target="../tags/tag9.xml"/><Relationship Id="rId9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image" Target="../media/image9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8.png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47C758D6-3705-4E4D-BE3E-C658BEFCFDF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29F14B4-3DBE-4FEF-86C1-EF470F2CECC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79FEFF9-17CB-4081-BA40-DA28925B62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3 Part I </a:t>
            </a:r>
            <a:br>
              <a:rPr lang="en-US" dirty="0"/>
            </a:br>
            <a:r>
              <a:rPr lang="en-US" dirty="0"/>
              <a:t>Wrap-up</a:t>
            </a:r>
          </a:p>
        </p:txBody>
      </p:sp>
    </p:spTree>
    <p:extLst>
      <p:ext uri="{BB962C8B-B14F-4D97-AF65-F5344CB8AC3E}">
        <p14:creationId xmlns:p14="http://schemas.microsoft.com/office/powerpoint/2010/main" val="19232092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E18FEA-31A3-4CAF-8F2D-8F43352E12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Internal validity &amp; External validity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F15430-DC09-478C-893F-0D2AFE2112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6399" y="1654885"/>
            <a:ext cx="10364340" cy="4352364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Internal validity </a:t>
            </a:r>
            <a:r>
              <a:rPr lang="en-US" dirty="0"/>
              <a:t>– are differences in the </a:t>
            </a:r>
            <a:r>
              <a:rPr lang="en-US" dirty="0">
                <a:solidFill>
                  <a:srgbClr val="00B050"/>
                </a:solidFill>
              </a:rPr>
              <a:t>DV</a:t>
            </a:r>
            <a:r>
              <a:rPr lang="en-US" dirty="0"/>
              <a:t> only due to differences in the </a:t>
            </a:r>
            <a:r>
              <a:rPr lang="en-US" dirty="0">
                <a:solidFill>
                  <a:srgbClr val="00B050"/>
                </a:solidFill>
              </a:rPr>
              <a:t>IV</a:t>
            </a:r>
          </a:p>
          <a:p>
            <a:endParaRPr lang="en-US" dirty="0">
              <a:solidFill>
                <a:srgbClr val="00B050"/>
              </a:solidFill>
            </a:endParaRPr>
          </a:p>
          <a:p>
            <a:r>
              <a:rPr lang="en-US" dirty="0">
                <a:solidFill>
                  <a:srgbClr val="FFFF00"/>
                </a:solidFill>
              </a:rPr>
              <a:t>External Validity </a:t>
            </a:r>
            <a:r>
              <a:rPr lang="en-US" dirty="0"/>
              <a:t>– is the relationship we are seeing generalizable? Would it happen in the </a:t>
            </a:r>
            <a:r>
              <a:rPr lang="en-US" dirty="0">
                <a:solidFill>
                  <a:srgbClr val="00B050"/>
                </a:solidFill>
              </a:rPr>
              <a:t>real world</a:t>
            </a:r>
            <a:r>
              <a:rPr lang="en-US" dirty="0"/>
              <a:t> in this manner? With </a:t>
            </a:r>
            <a:r>
              <a:rPr lang="en-US" dirty="0">
                <a:solidFill>
                  <a:srgbClr val="00B050"/>
                </a:solidFill>
              </a:rPr>
              <a:t>other samples?</a:t>
            </a:r>
          </a:p>
          <a:p>
            <a:pPr lvl="1"/>
            <a:r>
              <a:rPr lang="en-US" dirty="0">
                <a:hlinkClick r:id="rId2"/>
              </a:rPr>
              <a:t>Misattribution of arousal study</a:t>
            </a:r>
            <a:r>
              <a:rPr lang="en-US" dirty="0"/>
              <a:t> [1:16]</a:t>
            </a:r>
          </a:p>
          <a:p>
            <a:endParaRPr lang="en-US" dirty="0">
              <a:solidFill>
                <a:srgbClr val="00B050"/>
              </a:solidFill>
            </a:endParaRPr>
          </a:p>
          <a:p>
            <a:endParaRPr lang="en-US" dirty="0">
              <a:solidFill>
                <a:srgbClr val="00B050"/>
              </a:solidFill>
            </a:endParaRPr>
          </a:p>
          <a:p>
            <a:r>
              <a:rPr lang="en-US" dirty="0"/>
              <a:t>Often a tradeoff – laboratory setting make it easier to know are not </a:t>
            </a:r>
            <a:r>
              <a:rPr lang="en-US" dirty="0">
                <a:solidFill>
                  <a:srgbClr val="FFFF00"/>
                </a:solidFill>
              </a:rPr>
              <a:t>confounding variables </a:t>
            </a:r>
            <a:r>
              <a:rPr lang="en-US" dirty="0"/>
              <a:t>and cause and effect relationship.</a:t>
            </a:r>
          </a:p>
          <a:p>
            <a:r>
              <a:rPr lang="en-US" dirty="0"/>
              <a:t> But highly controlled environments may not literally be like real world relationships </a:t>
            </a:r>
            <a:r>
              <a:rPr lang="en-US" b="1" u="sng" dirty="0"/>
              <a:t>and </a:t>
            </a:r>
            <a:r>
              <a:rPr lang="en-US" dirty="0"/>
              <a:t>not feel to participants like a real experience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D68826-E2EF-4082-AE17-8D82A6014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78C14E-BC55-40F8-96EC-78A07DBED387}" type="slidenum"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7141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E6B800C-0F3B-488E-B321-97A7D467F3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45/45 – 13 student</a:t>
            </a:r>
          </a:p>
          <a:p>
            <a:r>
              <a:rPr lang="en-US" dirty="0"/>
              <a:t>40/45 – 5 students</a:t>
            </a:r>
          </a:p>
          <a:p>
            <a:r>
              <a:rPr lang="en-US" dirty="0"/>
              <a:t>25/45 – 6 students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Mean = 38.96/45 points (86.6%)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rgbClr val="00B0F0"/>
                </a:solidFill>
              </a:rPr>
              <a:t>What allowed for success?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5008417-BA28-43D7-9BF3-55F59BE78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DCD81DA-D942-416E-8450-80DAF3462F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Quiz 1</a:t>
            </a:r>
          </a:p>
        </p:txBody>
      </p:sp>
    </p:spTree>
    <p:extLst>
      <p:ext uri="{BB962C8B-B14F-4D97-AF65-F5344CB8AC3E}">
        <p14:creationId xmlns:p14="http://schemas.microsoft.com/office/powerpoint/2010/main" val="206234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Session</a:t>
            </a:r>
          </a:p>
        </p:txBody>
      </p:sp>
    </p:spTree>
    <p:extLst>
      <p:ext uri="{BB962C8B-B14F-4D97-AF65-F5344CB8AC3E}">
        <p14:creationId xmlns:p14="http://schemas.microsoft.com/office/powerpoint/2010/main" val="12109449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PChart" descr="A. got 0.25, B. got 0.25, C. got 0.25, D. got 0.25, "/>
          <p:cNvSpPr/>
          <p:nvPr>
            <p:custDataLst>
              <p:tags r:id="rId2"/>
            </p:custDataLst>
          </p:nvPr>
        </p:nvSpPr>
        <p:spPr>
          <a:xfrm>
            <a:off x="5964262" y="1848612"/>
            <a:ext cx="6096000" cy="4780788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2" name="TPQuestion" title="Question Text Shape"/>
          <p:cNvSpPr>
            <a:spLocks noGrp="1"/>
          </p:cNvSpPr>
          <p:nvPr>
            <p:ph type="title" idx="4294967295"/>
          </p:nvPr>
        </p:nvSpPr>
        <p:spPr>
          <a:xfrm>
            <a:off x="0" y="355600"/>
            <a:ext cx="11945938" cy="1054100"/>
          </a:xfrm>
        </p:spPr>
        <p:txBody>
          <a:bodyPr/>
          <a:lstStyle/>
          <a:p>
            <a:r>
              <a:rPr lang="en-US" sz="2400" dirty="0">
                <a:solidFill>
                  <a:schemeClr val="tx1"/>
                </a:solidFill>
              </a:rPr>
              <a:t>Which of the following is </a:t>
            </a:r>
            <a:r>
              <a:rPr lang="en-US" sz="2400" b="1" dirty="0">
                <a:solidFill>
                  <a:srgbClr val="FF0000"/>
                </a:solidFill>
              </a:rPr>
              <a:t>FALSE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dirty="0">
                <a:solidFill>
                  <a:schemeClr val="tx1"/>
                </a:solidFill>
              </a:rPr>
              <a:t>regarding the fundamental attribution error? </a:t>
            </a:r>
          </a:p>
        </p:txBody>
      </p:sp>
      <p:sp>
        <p:nvSpPr>
          <p:cNvPr id="3" name="TPAnswers" title="Answer Text Shape"/>
          <p:cNvSpPr>
            <a:spLocks noGrp="1"/>
          </p:cNvSpPr>
          <p:nvPr>
            <p:ph type="body" idx="4294967295"/>
            <p:custDataLst>
              <p:tags r:id="rId3"/>
            </p:custDataLst>
          </p:nvPr>
        </p:nvSpPr>
        <p:spPr>
          <a:xfrm>
            <a:off x="705119" y="1554956"/>
            <a:ext cx="5588000" cy="4408488"/>
          </a:xfrm>
        </p:spPr>
        <p:txBody>
          <a:bodyPr>
            <a:normAutofit/>
          </a:bodyPr>
          <a:lstStyle/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The theory is concerned with if observers think a behavior is due to the person’s disposition Vs. the situation in which the behavior occurs.</a:t>
            </a:r>
          </a:p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The fundamental attribution error applies to our judgment of the causes for other peoples’ behaviors as well as our own behaviors.</a:t>
            </a:r>
          </a:p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The fundamental attribution error involves us attributing a person’s behavior to their disposition/internal causes.</a:t>
            </a:r>
          </a:p>
        </p:txBody>
      </p:sp>
      <p:sp>
        <p:nvSpPr>
          <p:cNvPr id="5" name="TPPolling"/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7" name="CAI1"/>
          <p:cNvSpPr/>
          <p:nvPr>
            <p:custDataLst>
              <p:tags r:id="rId4"/>
            </p:custDataLst>
          </p:nvPr>
        </p:nvSpPr>
        <p:spPr>
          <a:xfrm rot="10800000">
            <a:off x="396649" y="3121025"/>
            <a:ext cx="330200" cy="330200"/>
          </a:xfrm>
          <a:custGeom>
            <a:avLst/>
            <a:gdLst/>
            <a:ahLst/>
            <a:cxnLst/>
            <a:rect l="0" t="0" r="0" b="0"/>
            <a:pathLst>
              <a:path w="1524001" h="1752601">
                <a:moveTo>
                  <a:pt x="1295400" y="1066800"/>
                </a:moveTo>
                <a:lnTo>
                  <a:pt x="1524000" y="533400"/>
                </a:lnTo>
                <a:lnTo>
                  <a:pt x="914400" y="0"/>
                </a:lnTo>
                <a:lnTo>
                  <a:pt x="0" y="1447800"/>
                </a:lnTo>
                <a:lnTo>
                  <a:pt x="0" y="1752600"/>
                </a:lnTo>
                <a:lnTo>
                  <a:pt x="990600" y="533400"/>
                </a:lnTo>
                <a:close/>
              </a:path>
            </a:pathLst>
          </a:custGeom>
          <a:solidFill>
            <a:srgbClr val="00C800"/>
          </a:solid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grpSp>
        <p:nvGrpSpPr>
          <p:cNvPr id="11" name="TPCountdown" title="Countdown Timer">
            <a:extLst>
              <a:ext uri="{FF2B5EF4-FFF2-40B4-BE49-F238E27FC236}">
                <a16:creationId xmlns:a16="http://schemas.microsoft.com/office/drawing/2014/main" id="{6858670B-EA56-413E-BF34-28EC2A65B3AE}"/>
              </a:ext>
            </a:extLst>
          </p:cNvPr>
          <p:cNvGrpSpPr>
            <a:grpSpLocks noChangeAspect="1"/>
          </p:cNvGrpSpPr>
          <p:nvPr>
            <p:custDataLst>
              <p:tags r:id="rId5"/>
            </p:custDataLst>
          </p:nvPr>
        </p:nvGrpSpPr>
        <p:grpSpPr>
          <a:xfrm>
            <a:off x="4342207" y="5857240"/>
            <a:ext cx="1270000" cy="635000"/>
            <a:chOff x="7683500" y="5842000"/>
            <a:chExt cx="1270000" cy="635000"/>
          </a:xfrm>
        </p:grpSpPr>
        <p:sp>
          <p:nvSpPr>
            <p:cNvPr id="8" name="CountdownShape">
              <a:extLst>
                <a:ext uri="{FF2B5EF4-FFF2-40B4-BE49-F238E27FC236}">
                  <a16:creationId xmlns:a16="http://schemas.microsoft.com/office/drawing/2014/main" id="{77BF6155-128B-4052-B466-346A94FFAB5B}"/>
                </a:ext>
              </a:extLst>
            </p:cNvPr>
            <p:cNvSpPr/>
            <p:nvPr/>
          </p:nvSpPr>
          <p:spPr>
            <a:xfrm>
              <a:off x="7683500" y="5842000"/>
              <a:ext cx="1270000" cy="635000"/>
            </a:xfrm>
            <a:prstGeom prst="cube">
              <a:avLst/>
            </a:prstGeom>
            <a:solidFill>
              <a:srgbClr val="3333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endParaRPr>
            </a:p>
          </p:txBody>
        </p:sp>
        <p:sp>
          <p:nvSpPr>
            <p:cNvPr id="9" name="CountdownText">
              <a:extLst>
                <a:ext uri="{FF2B5EF4-FFF2-40B4-BE49-F238E27FC236}">
                  <a16:creationId xmlns:a16="http://schemas.microsoft.com/office/drawing/2014/main" id="{121B53D6-876B-4348-99D1-A5C16DA4DE70}"/>
                </a:ext>
              </a:extLst>
            </p:cNvPr>
            <p:cNvSpPr txBox="1"/>
            <p:nvPr/>
          </p:nvSpPr>
          <p:spPr>
            <a:xfrm>
              <a:off x="7785100" y="6045200"/>
              <a:ext cx="889000" cy="381000"/>
            </a:xfrm>
            <a:prstGeom prst="rect">
              <a:avLst/>
            </a:prstGeom>
            <a:blipFill>
              <a:blip r:embed="rId9"/>
              <a:stretch>
                <a:fillRect/>
              </a:stretch>
            </a:blipFill>
            <a:ln>
              <a:solidFill>
                <a:srgbClr val="000000"/>
              </a:solidFill>
            </a:ln>
          </p:spPr>
          <p:txBody>
            <a:bodyPr vert="horz" rtlCol="0" anchor="ctr" anchorCtr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+mn-cs"/>
              </a:endParaRPr>
            </a:p>
          </p:txBody>
        </p:sp>
        <p:cxnSp>
          <p:nvCxnSpPr>
            <p:cNvPr id="10" name="CountdownLine">
              <a:extLst>
                <a:ext uri="{FF2B5EF4-FFF2-40B4-BE49-F238E27FC236}">
                  <a16:creationId xmlns:a16="http://schemas.microsoft.com/office/drawing/2014/main" id="{9E0E2539-177B-41C5-9F2F-69D9AEFFCE87}"/>
                </a:ext>
              </a:extLst>
            </p:cNvPr>
            <p:cNvCxnSpPr/>
            <p:nvPr/>
          </p:nvCxnSpPr>
          <p:spPr>
            <a:xfrm>
              <a:off x="8001000" y="5943600"/>
              <a:ext cx="508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2932471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5" grpId="1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692" y="492369"/>
            <a:ext cx="10363200" cy="1143000"/>
          </a:xfrm>
        </p:spPr>
        <p:txBody>
          <a:bodyPr/>
          <a:lstStyle/>
          <a:p>
            <a:r>
              <a:rPr lang="en-US" dirty="0"/>
              <a:t>Biases in selecting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7169" y="1418491"/>
            <a:ext cx="10363200" cy="4390637"/>
          </a:xfrm>
        </p:spPr>
        <p:txBody>
          <a:bodyPr>
            <a:normAutofit/>
          </a:bodyPr>
          <a:lstStyle/>
          <a:p>
            <a:pPr>
              <a:spcBef>
                <a:spcPct val="0"/>
              </a:spcBef>
            </a:pPr>
            <a:endParaRPr lang="en-US" altLang="en-US" dirty="0"/>
          </a:p>
          <a:p>
            <a:pPr>
              <a:spcBef>
                <a:spcPct val="0"/>
              </a:spcBef>
            </a:pPr>
            <a:r>
              <a:rPr lang="en-US" altLang="en-US" dirty="0"/>
              <a:t>Three types of confirmation bias</a:t>
            </a:r>
          </a:p>
          <a:p>
            <a:pPr>
              <a:spcBef>
                <a:spcPct val="0"/>
              </a:spcBef>
            </a:pPr>
            <a:endParaRPr lang="en-US" altLang="en-US" dirty="0"/>
          </a:p>
          <a:p>
            <a:pPr lvl="1">
              <a:spcBef>
                <a:spcPct val="0"/>
              </a:spcBef>
            </a:pPr>
            <a:r>
              <a:rPr lang="en-US" altLang="en-US" b="1" dirty="0"/>
              <a:t>Certainty </a:t>
            </a:r>
            <a:r>
              <a:rPr lang="en-US" altLang="en-US" dirty="0"/>
              <a:t>motivated: Having a notion that something is true and finding information that makes you confident (more certain) that your initial idea was correct.</a:t>
            </a:r>
          </a:p>
          <a:p>
            <a:pPr lvl="2">
              <a:spcBef>
                <a:spcPct val="0"/>
              </a:spcBef>
            </a:pPr>
            <a:r>
              <a:rPr lang="en-US" altLang="en-US" dirty="0"/>
              <a:t>Now we can stop thinking about it and comfortably act on idea</a:t>
            </a:r>
          </a:p>
          <a:p>
            <a:pPr lvl="2">
              <a:spcBef>
                <a:spcPct val="0"/>
              </a:spcBef>
            </a:pPr>
            <a:endParaRPr lang="en-US" altLang="en-US" dirty="0"/>
          </a:p>
          <a:p>
            <a:pPr lvl="1">
              <a:spcBef>
                <a:spcPct val="0"/>
              </a:spcBef>
            </a:pPr>
            <a:r>
              <a:rPr lang="en-US" altLang="en-US" b="1" dirty="0"/>
              <a:t>Conclusion</a:t>
            </a:r>
            <a:r>
              <a:rPr lang="en-US" altLang="en-US" dirty="0"/>
              <a:t> motivated: Having a desire to reach a particular conclusions by finding the evidence that supports what you want to believe</a:t>
            </a:r>
          </a:p>
          <a:p>
            <a:pPr lvl="1">
              <a:spcBef>
                <a:spcPct val="0"/>
              </a:spcBef>
            </a:pPr>
            <a:endParaRPr lang="en-US" altLang="en-US" dirty="0"/>
          </a:p>
          <a:p>
            <a:pPr lvl="1">
              <a:spcBef>
                <a:spcPct val="0"/>
              </a:spcBef>
            </a:pPr>
            <a:endParaRPr lang="en-US" altLang="en-US" dirty="0"/>
          </a:p>
          <a:p>
            <a:pPr lvl="2">
              <a:spcBef>
                <a:spcPct val="0"/>
              </a:spcBef>
            </a:pPr>
            <a:r>
              <a:rPr lang="en-US" altLang="en-US" dirty="0"/>
              <a:t>Want to find evidence for specific answer vs. want to quickly find information for any answer</a:t>
            </a:r>
          </a:p>
          <a:p>
            <a:pPr lvl="1">
              <a:spcBef>
                <a:spcPct val="0"/>
              </a:spcBef>
            </a:pPr>
            <a:endParaRPr lang="en-US" altLang="en-US" dirty="0"/>
          </a:p>
          <a:p>
            <a:pPr lvl="1">
              <a:spcBef>
                <a:spcPct val="0"/>
              </a:spcBef>
            </a:pPr>
            <a:r>
              <a:rPr lang="en-US" altLang="en-US" b="1" dirty="0"/>
              <a:t>Unmotivated</a:t>
            </a:r>
            <a:r>
              <a:rPr lang="en-US" altLang="en-US" dirty="0"/>
              <a:t> confirmation bias</a:t>
            </a:r>
          </a:p>
          <a:p>
            <a:pPr lvl="1">
              <a:spcBef>
                <a:spcPct val="0"/>
              </a:spcBef>
            </a:pPr>
            <a:endParaRPr lang="en-US" altLang="en-US" dirty="0"/>
          </a:p>
          <a:p>
            <a:pPr lvl="1">
              <a:spcBef>
                <a:spcPct val="0"/>
              </a:spcBef>
            </a:pPr>
            <a:endParaRPr lang="en-US" altLang="en-US" dirty="0"/>
          </a:p>
          <a:p>
            <a:pPr>
              <a:spcBef>
                <a:spcPct val="0"/>
              </a:spcBef>
            </a:pPr>
            <a:endParaRPr lang="en-US" altLang="en-US" sz="2400" dirty="0"/>
          </a:p>
          <a:p>
            <a:pPr>
              <a:spcBef>
                <a:spcPct val="0"/>
              </a:spcBef>
            </a:pPr>
            <a:endParaRPr lang="en-US" altLang="en-US" sz="2400" dirty="0"/>
          </a:p>
          <a:p>
            <a:pPr>
              <a:spcBef>
                <a:spcPct val="0"/>
              </a:spcBef>
              <a:buFontTx/>
              <a:buNone/>
            </a:pPr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433311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Biases in Selecting Information -</a:t>
            </a:r>
            <a:br>
              <a:rPr lang="en-US" dirty="0"/>
            </a:br>
            <a:r>
              <a:rPr lang="en-US" dirty="0"/>
              <a:t>Confirmation Bias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Other examples (certainty motivated)</a:t>
            </a:r>
          </a:p>
          <a:p>
            <a:endParaRPr lang="en-US" dirty="0"/>
          </a:p>
          <a:p>
            <a:pPr lvl="1"/>
            <a:r>
              <a:rPr lang="en-US" dirty="0"/>
              <a:t>Gay acquaintance? – don’t care if gay or not but want answer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Should orange juice be a health part of my diet? – Neither particularly like or dislike but want to know so can accept or decline</a:t>
            </a:r>
          </a:p>
          <a:p>
            <a:pPr>
              <a:spcBef>
                <a:spcPct val="0"/>
              </a:spcBef>
            </a:pPr>
            <a:endParaRPr lang="en-US" altLang="en-US" dirty="0"/>
          </a:p>
          <a:p>
            <a:pPr>
              <a:spcBef>
                <a:spcPct val="0"/>
              </a:spcBef>
            </a:pPr>
            <a:endParaRPr lang="en-US" altLang="en-US" dirty="0"/>
          </a:p>
          <a:p>
            <a:pPr>
              <a:spcBef>
                <a:spcPct val="0"/>
              </a:spcBef>
            </a:pPr>
            <a:r>
              <a:rPr lang="en-US" altLang="en-US" dirty="0"/>
              <a:t>Other Examples: (conclusion motivated)</a:t>
            </a:r>
          </a:p>
          <a:p>
            <a:pPr lvl="1"/>
            <a:r>
              <a:rPr lang="en-US" dirty="0"/>
              <a:t>Avoid laptop jealousy – find info suggesting your laptop is better</a:t>
            </a:r>
          </a:p>
          <a:p>
            <a:pPr lvl="1"/>
            <a:r>
              <a:rPr lang="en-US" dirty="0"/>
              <a:t>Maintain belief that vaccines cause autism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5802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708" y="2625970"/>
            <a:ext cx="8815754" cy="3903783"/>
          </a:xfrm>
          <a:prstGeom prst="rect">
            <a:avLst/>
          </a:prstGeom>
        </p:spPr>
      </p:pic>
      <p:graphicFrame>
        <p:nvGraphicFramePr>
          <p:cNvPr id="9" name="Content Placeholder 3"/>
          <p:cNvGraphicFramePr>
            <a:graphicFrameLocks/>
          </p:cNvGraphicFramePr>
          <p:nvPr/>
        </p:nvGraphicFramePr>
        <p:xfrm>
          <a:off x="562708" y="1057276"/>
          <a:ext cx="5181600" cy="13811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40012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686" marB="45686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Practiced</a:t>
                      </a:r>
                      <a:r>
                        <a:rPr lang="en-US" sz="1800" baseline="0" dirty="0"/>
                        <a:t> day before</a:t>
                      </a:r>
                      <a:endParaRPr lang="en-US" sz="1800" dirty="0"/>
                    </a:p>
                  </a:txBody>
                  <a:tcPr marT="45686" marB="45686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557">
                <a:tc>
                  <a:txBody>
                    <a:bodyPr/>
                    <a:lstStyle/>
                    <a:p>
                      <a:r>
                        <a:rPr lang="en-US" sz="1800" dirty="0"/>
                        <a:t>Won</a:t>
                      </a:r>
                    </a:p>
                  </a:txBody>
                  <a:tcPr marT="45686" marB="45686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60</a:t>
                      </a:r>
                    </a:p>
                  </a:txBody>
                  <a:tcPr marT="45686" marB="45686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557">
                <a:tc>
                  <a:txBody>
                    <a:bodyPr/>
                    <a:lstStyle/>
                    <a:p>
                      <a:r>
                        <a:rPr lang="en-US" sz="1800" dirty="0"/>
                        <a:t>Lost</a:t>
                      </a:r>
                    </a:p>
                  </a:txBody>
                  <a:tcPr marT="45686" marB="45686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686" marB="45686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2708" y="1020247"/>
            <a:ext cx="5218628" cy="151193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2708" y="998661"/>
            <a:ext cx="5218628" cy="1511939"/>
          </a:xfrm>
          <a:prstGeom prst="rect">
            <a:avLst/>
          </a:prstGeom>
        </p:spPr>
      </p:pic>
      <p:graphicFrame>
        <p:nvGraphicFramePr>
          <p:cNvPr id="6" name="Content Placeholder 3"/>
          <p:cNvGraphicFramePr>
            <a:graphicFrameLocks/>
          </p:cNvGraphicFramePr>
          <p:nvPr/>
        </p:nvGraphicFramePr>
        <p:xfrm>
          <a:off x="562708" y="1047415"/>
          <a:ext cx="5181600" cy="13811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40012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686" marB="45686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Practiced</a:t>
                      </a:r>
                      <a:r>
                        <a:rPr lang="en-US" sz="1800" baseline="0" dirty="0"/>
                        <a:t> day before</a:t>
                      </a:r>
                      <a:endParaRPr lang="en-US" sz="1800" dirty="0"/>
                    </a:p>
                  </a:txBody>
                  <a:tcPr marT="45686" marB="45686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557">
                <a:tc>
                  <a:txBody>
                    <a:bodyPr/>
                    <a:lstStyle/>
                    <a:p>
                      <a:r>
                        <a:rPr lang="en-US" sz="1800" dirty="0"/>
                        <a:t>Won</a:t>
                      </a:r>
                    </a:p>
                  </a:txBody>
                  <a:tcPr marT="45686" marB="45686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60</a:t>
                      </a:r>
                    </a:p>
                  </a:txBody>
                  <a:tcPr marT="45686" marB="45686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557">
                <a:tc>
                  <a:txBody>
                    <a:bodyPr/>
                    <a:lstStyle/>
                    <a:p>
                      <a:r>
                        <a:rPr lang="en-US" sz="1800" dirty="0"/>
                        <a:t>Lost</a:t>
                      </a:r>
                    </a:p>
                  </a:txBody>
                  <a:tcPr marT="45686" marB="45686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40</a:t>
                      </a:r>
                    </a:p>
                  </a:txBody>
                  <a:tcPr marT="45686" marB="45686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76884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708" y="2625970"/>
            <a:ext cx="8815754" cy="3903783"/>
          </a:xfrm>
          <a:prstGeom prst="rect">
            <a:avLst/>
          </a:prstGeom>
        </p:spPr>
      </p:pic>
      <p:graphicFrame>
        <p:nvGraphicFramePr>
          <p:cNvPr id="6" name="Content Placeholder 3"/>
          <p:cNvGraphicFramePr>
            <a:graphicFrameLocks/>
          </p:cNvGraphicFramePr>
          <p:nvPr/>
        </p:nvGraphicFramePr>
        <p:xfrm>
          <a:off x="684628" y="315463"/>
          <a:ext cx="7772400" cy="13811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40012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686" marB="45686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Practiced</a:t>
                      </a:r>
                      <a:r>
                        <a:rPr lang="en-US" sz="1800" baseline="0" dirty="0"/>
                        <a:t> day before</a:t>
                      </a:r>
                      <a:endParaRPr lang="en-US" sz="1800" dirty="0"/>
                    </a:p>
                  </a:txBody>
                  <a:tcPr marT="45686" marB="45686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Did not practice the day before</a:t>
                      </a:r>
                    </a:p>
                  </a:txBody>
                  <a:tcPr marT="45686" marB="45686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557">
                <a:tc>
                  <a:txBody>
                    <a:bodyPr/>
                    <a:lstStyle/>
                    <a:p>
                      <a:r>
                        <a:rPr lang="en-US" sz="1800" dirty="0"/>
                        <a:t>Won</a:t>
                      </a:r>
                    </a:p>
                  </a:txBody>
                  <a:tcPr marT="45686" marB="45686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60</a:t>
                      </a:r>
                    </a:p>
                  </a:txBody>
                  <a:tcPr marT="45686" marB="45686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80</a:t>
                      </a:r>
                    </a:p>
                  </a:txBody>
                  <a:tcPr marT="45686" marB="45686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557">
                <a:tc>
                  <a:txBody>
                    <a:bodyPr/>
                    <a:lstStyle/>
                    <a:p>
                      <a:r>
                        <a:rPr lang="en-US" sz="1800" dirty="0"/>
                        <a:t>Lost</a:t>
                      </a:r>
                    </a:p>
                  </a:txBody>
                  <a:tcPr marT="45686" marB="45686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40</a:t>
                      </a:r>
                    </a:p>
                  </a:txBody>
                  <a:tcPr marT="45686" marB="45686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30</a:t>
                      </a:r>
                    </a:p>
                  </a:txBody>
                  <a:tcPr marT="45686" marB="45686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062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E4DB7A9-BFCF-49A5-9E4A-727EA69318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000" y="1682495"/>
            <a:ext cx="11210524" cy="4819658"/>
          </a:xfrm>
        </p:spPr>
        <p:txBody>
          <a:bodyPr>
            <a:normAutofit lnSpcReduction="10000"/>
          </a:bodyPr>
          <a:lstStyle/>
          <a:p>
            <a:endParaRPr lang="en-US" dirty="0"/>
          </a:p>
          <a:p>
            <a:r>
              <a:rPr lang="en-US" dirty="0"/>
              <a:t>Bring pencil &amp; pen to exam Thursday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Will ask you to leave backpack, cell phone etc. by the wall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Check in about every 15 minutes or so to answer questions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Anticipate 10-20% of the points to come from short answer questions (Apr. 3 sentences)</a:t>
            </a:r>
          </a:p>
          <a:p>
            <a:pPr lvl="1"/>
            <a:r>
              <a:rPr lang="en-US" dirty="0"/>
              <a:t>Throwing the kitchen sink and hoping; I’ll mark you down if you say things that are </a:t>
            </a:r>
            <a:r>
              <a:rPr lang="en-US" u="sng" dirty="0"/>
              <a:t>incorrect</a:t>
            </a:r>
            <a:r>
              <a:rPr lang="en-US" dirty="0"/>
              <a:t> even if you have the correct answer somewhere in the paragraph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1EE31E0-D3FC-4820-976F-DB3141ED0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765A1CF-38D0-4DB2-B093-B6F15F32FD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Housekeeping</a:t>
            </a:r>
          </a:p>
        </p:txBody>
      </p:sp>
    </p:spTree>
    <p:extLst>
      <p:ext uri="{BB962C8B-B14F-4D97-AF65-F5344CB8AC3E}">
        <p14:creationId xmlns:p14="http://schemas.microsoft.com/office/powerpoint/2010/main" val="8604431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0294FF3-5F0F-4AB4-B79D-E9E275CE1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00031" y="1719071"/>
            <a:ext cx="2318491" cy="4407408"/>
          </a:xfrm>
        </p:spPr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E6074D-90F0-40DB-9529-7834BB583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930E634-FE9E-458C-BD6B-836E6C8BC2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ow Benjamin Bloom's Taxonomy Helps Us Develop Critical Thinking Skills |  by Marcin Borecki | The Startup | Medium">
            <a:extLst>
              <a:ext uri="{FF2B5EF4-FFF2-40B4-BE49-F238E27FC236}">
                <a16:creationId xmlns:a16="http://schemas.microsoft.com/office/drawing/2014/main" id="{402B26A9-9600-4603-943F-361151BAF5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346" y="470637"/>
            <a:ext cx="9835978" cy="6031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61734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PChart">
            <a:extLst>
              <a:ext uri="{FF2B5EF4-FFF2-40B4-BE49-F238E27FC236}">
                <a16:creationId xmlns:a16="http://schemas.microsoft.com/office/drawing/2014/main" id="{795897C1-F346-423D-871D-8CD44B1C3B29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6032500" y="1714500"/>
            <a:ext cx="6096000" cy="4640578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2" name="TPQuestion" title="Question Text">
            <a:extLst>
              <a:ext uri="{FF2B5EF4-FFF2-40B4-BE49-F238E27FC236}">
                <a16:creationId xmlns:a16="http://schemas.microsoft.com/office/drawing/2014/main" id="{369F6BB9-9216-4A01-9B4D-C1B0BE3FF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50% of U.S. marriages end in divorce. Of course, you know yourself better than anyone else. How likely is it that </a:t>
            </a:r>
            <a:r>
              <a:rPr lang="en-US" sz="2400" u="sng" dirty="0"/>
              <a:t>you</a:t>
            </a:r>
            <a:r>
              <a:rPr lang="en-US" sz="2400" dirty="0"/>
              <a:t> will get divorced?</a:t>
            </a:r>
          </a:p>
        </p:txBody>
      </p:sp>
      <p:sp>
        <p:nvSpPr>
          <p:cNvPr id="3" name="TPAnswers" title="Answer Text">
            <a:extLst>
              <a:ext uri="{FF2B5EF4-FFF2-40B4-BE49-F238E27FC236}">
                <a16:creationId xmlns:a16="http://schemas.microsoft.com/office/drawing/2014/main" id="{B65429A2-DC72-434D-BAD8-509769619542}"/>
              </a:ext>
            </a:extLst>
          </p:cNvPr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508000" y="1719071"/>
            <a:ext cx="5588001" cy="4407408"/>
          </a:xfrm>
        </p:spPr>
        <p:txBody>
          <a:bodyPr>
            <a:normAutofit/>
          </a:bodyPr>
          <a:lstStyle/>
          <a:p>
            <a:pPr marL="502920" indent="-457200">
              <a:buFont typeface="Wingdings 2" pitchFamily="18" charset="2"/>
              <a:buAutoNum type="alphaUcPeriod"/>
            </a:pPr>
            <a:r>
              <a:rPr lang="en-US" sz="2800" u="sng" dirty="0"/>
              <a:t>Less than </a:t>
            </a:r>
            <a:r>
              <a:rPr lang="en-US" sz="2800" dirty="0"/>
              <a:t>50% probability</a:t>
            </a:r>
          </a:p>
          <a:p>
            <a:pPr marL="502920" indent="-457200">
              <a:buFont typeface="Wingdings 2" pitchFamily="18" charset="2"/>
              <a:buAutoNum type="alphaUcPeriod"/>
            </a:pPr>
            <a:r>
              <a:rPr lang="en-US" sz="2800" u="sng" dirty="0"/>
              <a:t>More than </a:t>
            </a:r>
            <a:r>
              <a:rPr lang="en-US" sz="2800" dirty="0"/>
              <a:t>50% probability</a:t>
            </a:r>
          </a:p>
          <a:p>
            <a:pPr marL="502920" indent="-457200">
              <a:buFont typeface="Wingdings 2" pitchFamily="18" charset="2"/>
              <a:buAutoNum type="alphaUcPeriod"/>
            </a:pPr>
            <a:r>
              <a:rPr lang="en-US" sz="2800" dirty="0"/>
              <a:t>N/A because I don’t think I’ll ever get married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F9677E-2DA7-43B7-8AFC-E014B8157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5" name="TPPolling" title="Polling Shape">
            <a:extLst>
              <a:ext uri="{FF2B5EF4-FFF2-40B4-BE49-F238E27FC236}">
                <a16:creationId xmlns:a16="http://schemas.microsoft.com/office/drawing/2014/main" id="{C3BF4AAD-C394-420F-9741-FC847B36DC57}"/>
              </a:ext>
            </a:extLst>
          </p:cNvPr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grpSp>
        <p:nvGrpSpPr>
          <p:cNvPr id="10" name="TPCountdown" title="Countdown Timer">
            <a:extLst>
              <a:ext uri="{FF2B5EF4-FFF2-40B4-BE49-F238E27FC236}">
                <a16:creationId xmlns:a16="http://schemas.microsoft.com/office/drawing/2014/main" id="{FA53E774-CA79-4CC8-866D-1B62340D7F9F}"/>
              </a:ext>
            </a:extLst>
          </p:cNvPr>
          <p:cNvGrpSpPr>
            <a:grpSpLocks noChangeAspect="1"/>
          </p:cNvGrpSpPr>
          <p:nvPr>
            <p:custDataLst>
              <p:tags r:id="rId4"/>
            </p:custDataLst>
          </p:nvPr>
        </p:nvGrpSpPr>
        <p:grpSpPr>
          <a:xfrm>
            <a:off x="4762500" y="5720080"/>
            <a:ext cx="1270000" cy="635000"/>
            <a:chOff x="7683500" y="5842000"/>
            <a:chExt cx="1270000" cy="635000"/>
          </a:xfrm>
        </p:grpSpPr>
        <p:sp>
          <p:nvSpPr>
            <p:cNvPr id="7" name="CountdownShape">
              <a:extLst>
                <a:ext uri="{FF2B5EF4-FFF2-40B4-BE49-F238E27FC236}">
                  <a16:creationId xmlns:a16="http://schemas.microsoft.com/office/drawing/2014/main" id="{F47072C8-489A-4D58-8068-A3EDB12EE2F4}"/>
                </a:ext>
              </a:extLst>
            </p:cNvPr>
            <p:cNvSpPr/>
            <p:nvPr/>
          </p:nvSpPr>
          <p:spPr>
            <a:xfrm>
              <a:off x="7683500" y="5842000"/>
              <a:ext cx="1270000" cy="635000"/>
            </a:xfrm>
            <a:prstGeom prst="cube">
              <a:avLst/>
            </a:prstGeom>
            <a:solidFill>
              <a:srgbClr val="3333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endParaRPr>
            </a:p>
          </p:txBody>
        </p:sp>
        <p:sp>
          <p:nvSpPr>
            <p:cNvPr id="8" name="CountdownText">
              <a:extLst>
                <a:ext uri="{FF2B5EF4-FFF2-40B4-BE49-F238E27FC236}">
                  <a16:creationId xmlns:a16="http://schemas.microsoft.com/office/drawing/2014/main" id="{553DFBD6-3358-4B72-9FB5-8FD06A1E5BC7}"/>
                </a:ext>
              </a:extLst>
            </p:cNvPr>
            <p:cNvSpPr txBox="1"/>
            <p:nvPr/>
          </p:nvSpPr>
          <p:spPr>
            <a:xfrm>
              <a:off x="7785100" y="6045200"/>
              <a:ext cx="889000" cy="381000"/>
            </a:xfrm>
            <a:prstGeom prst="rect">
              <a:avLst/>
            </a:prstGeom>
            <a:blipFill>
              <a:blip r:embed="rId7"/>
              <a:stretch>
                <a:fillRect/>
              </a:stretch>
            </a:blipFill>
            <a:ln>
              <a:solidFill>
                <a:srgbClr val="000000"/>
              </a:solidFill>
            </a:ln>
          </p:spPr>
          <p:txBody>
            <a:bodyPr vert="horz" rtlCol="0" anchor="ctr" anchorCtr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+mn-cs"/>
              </a:endParaRPr>
            </a:p>
          </p:txBody>
        </p:sp>
        <p:cxnSp>
          <p:nvCxnSpPr>
            <p:cNvPr id="9" name="CountdownLine">
              <a:extLst>
                <a:ext uri="{FF2B5EF4-FFF2-40B4-BE49-F238E27FC236}">
                  <a16:creationId xmlns:a16="http://schemas.microsoft.com/office/drawing/2014/main" id="{7C08F712-8256-4B39-B717-56FC65EDC39F}"/>
                </a:ext>
              </a:extLst>
            </p:cNvPr>
            <p:cNvCxnSpPr/>
            <p:nvPr/>
          </p:nvCxnSpPr>
          <p:spPr>
            <a:xfrm>
              <a:off x="8001000" y="5943600"/>
              <a:ext cx="508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877382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5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81505CF-D4E7-4420-AEFB-6538191D05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118" y="1316735"/>
            <a:ext cx="11720577" cy="4407408"/>
          </a:xfrm>
        </p:spPr>
        <p:txBody>
          <a:bodyPr>
            <a:noAutofit/>
          </a:bodyPr>
          <a:lstStyle/>
          <a:p>
            <a:endParaRPr lang="en-US" b="1" dirty="0"/>
          </a:p>
          <a:p>
            <a:r>
              <a:rPr lang="en-US" dirty="0"/>
              <a:t>Overestimation of positive future:</a:t>
            </a:r>
          </a:p>
          <a:p>
            <a:pPr lvl="1"/>
            <a:r>
              <a:rPr lang="en-US" sz="2000" dirty="0"/>
              <a:t>People told divorce rate 50% within 10 years. Most still believe they have a less than 50% chance of divorce</a:t>
            </a:r>
          </a:p>
          <a:p>
            <a:pPr lvl="1"/>
            <a:r>
              <a:rPr lang="en-US" sz="2000" dirty="0"/>
              <a:t>Very optimistic about getting into graduate school knowing actual admission rate</a:t>
            </a:r>
          </a:p>
          <a:p>
            <a:pPr marL="45720" indent="0">
              <a:buNone/>
            </a:pPr>
            <a:endParaRPr lang="en-US" dirty="0"/>
          </a:p>
          <a:p>
            <a:r>
              <a:rPr lang="en-US" dirty="0"/>
              <a:t>Overestimation of ability: </a:t>
            </a:r>
          </a:p>
          <a:p>
            <a:pPr lvl="1"/>
            <a:r>
              <a:rPr lang="en-US" sz="2000" dirty="0"/>
              <a:t>How good of a driver are you? Most people believe better than average. But most people can’t be better than average by definition</a:t>
            </a:r>
          </a:p>
          <a:p>
            <a:endParaRPr lang="en-US" dirty="0"/>
          </a:p>
          <a:p>
            <a:r>
              <a:rPr lang="en-US" dirty="0"/>
              <a:t>Overestimation of self-control: </a:t>
            </a:r>
          </a:p>
          <a:p>
            <a:pPr lvl="1"/>
            <a:r>
              <a:rPr lang="en-US" sz="2000" dirty="0"/>
              <a:t>People think they have better odds of winning if they throw dice (vs someone else)</a:t>
            </a:r>
          </a:p>
          <a:p>
            <a:pPr marL="45720" indent="0">
              <a:buNone/>
            </a:pPr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Which of these illusion are </a:t>
            </a:r>
            <a:r>
              <a:rPr lang="en-US" u="sng" dirty="0">
                <a:solidFill>
                  <a:srgbClr val="FF0000"/>
                </a:solidFill>
              </a:rPr>
              <a:t>overall more helpful</a:t>
            </a:r>
            <a:r>
              <a:rPr lang="en-US" dirty="0">
                <a:solidFill>
                  <a:srgbClr val="FF0000"/>
                </a:solidFill>
              </a:rPr>
              <a:t>, or </a:t>
            </a:r>
            <a:r>
              <a:rPr lang="en-US" u="sng" dirty="0">
                <a:solidFill>
                  <a:srgbClr val="FF0000"/>
                </a:solidFill>
              </a:rPr>
              <a:t>overall more harmful</a:t>
            </a:r>
            <a:r>
              <a:rPr lang="en-US" dirty="0">
                <a:solidFill>
                  <a:srgbClr val="FF0000"/>
                </a:solidFill>
              </a:rPr>
              <a:t>? </a:t>
            </a:r>
            <a:r>
              <a:rPr lang="en-US" dirty="0"/>
              <a:t>Advantages and disadvantages. What leads you to that opinion? </a:t>
            </a:r>
            <a:r>
              <a:rPr lang="en-US" dirty="0">
                <a:solidFill>
                  <a:srgbClr val="00B0F0"/>
                </a:solidFill>
              </a:rPr>
              <a:t>Reasons for the bias?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4B458ED-CB37-454B-BA06-76D9CD112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AB14901-416D-474F-850C-D4A73459F1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Positive self Illusions</a:t>
            </a:r>
          </a:p>
        </p:txBody>
      </p:sp>
    </p:spTree>
    <p:extLst>
      <p:ext uri="{BB962C8B-B14F-4D97-AF65-F5344CB8AC3E}">
        <p14:creationId xmlns:p14="http://schemas.microsoft.com/office/powerpoint/2010/main" val="3060472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Chapter 2: Research Methodology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PY 211 - Part 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78C14E-BC55-40F8-96EC-78A07DBED387}" type="slidenum"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55667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The Scientific Method</a:t>
            </a:r>
          </a:p>
        </p:txBody>
      </p:sp>
      <p:sp>
        <p:nvSpPr>
          <p:cNvPr id="102451" name="Rectangle 51"/>
          <p:cNvSpPr>
            <a:spLocks noChangeArrowheads="1"/>
          </p:cNvSpPr>
          <p:nvPr/>
        </p:nvSpPr>
        <p:spPr bwMode="auto">
          <a:xfrm>
            <a:off x="1524000" y="6324600"/>
            <a:ext cx="9144000" cy="533400"/>
          </a:xfrm>
          <a:prstGeom prst="rect">
            <a:avLst/>
          </a:pr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graphicFrame>
        <p:nvGraphicFramePr>
          <p:cNvPr id="36" name="Diagram 35">
            <a:extLst>
              <a:ext uri="{FF2B5EF4-FFF2-40B4-BE49-F238E27FC236}">
                <a16:creationId xmlns:a16="http://schemas.microsoft.com/office/drawing/2014/main" id="{3F26CA47-E7AC-4422-B4B6-6EC507213DBD}"/>
              </a:ext>
            </a:extLst>
          </p:cNvPr>
          <p:cNvGraphicFramePr/>
          <p:nvPr/>
        </p:nvGraphicFramePr>
        <p:xfrm>
          <a:off x="231065" y="1853248"/>
          <a:ext cx="10916356" cy="41853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336C5CA-ECA8-40C3-9532-C5C4186F8C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78C14E-BC55-40F8-96EC-78A07DBED387}" type="slidenum"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09255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E4C60E-2EAC-4395-BB33-2B56EDFD5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Theory vs. Hypothesis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1BB778-303A-4D29-9D43-913D85D3DE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5200" y="1615597"/>
            <a:ext cx="10777823" cy="4679186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Theory – an explanation (organized set of principles) that explains a phenomenon in many contexts (broad; could measure variables multiple ways)</a:t>
            </a:r>
          </a:p>
          <a:p>
            <a:pPr lvl="1"/>
            <a:r>
              <a:rPr lang="en-US" dirty="0"/>
              <a:t>E.g., People interpret the meaning and quality of evidence in a way that supports their preexisting beliefs (</a:t>
            </a:r>
            <a:r>
              <a:rPr lang="en-US" b="1" dirty="0">
                <a:solidFill>
                  <a:srgbClr val="FFFF00"/>
                </a:solidFill>
              </a:rPr>
              <a:t>confirmation bias</a:t>
            </a:r>
            <a:r>
              <a:rPr lang="en-US" dirty="0"/>
              <a:t>)</a:t>
            </a:r>
          </a:p>
          <a:p>
            <a:endParaRPr lang="en-US" dirty="0"/>
          </a:p>
          <a:p>
            <a:r>
              <a:rPr lang="en-US" dirty="0"/>
              <a:t>Hypothesis – a specific prediction that can be true or false in an experiment</a:t>
            </a:r>
          </a:p>
          <a:p>
            <a:pPr lvl="1"/>
            <a:r>
              <a:rPr lang="en-US" dirty="0"/>
              <a:t>E.g., Republicans will be more critical of the quality of research findings (</a:t>
            </a:r>
            <a:r>
              <a:rPr lang="en-US" dirty="0">
                <a:solidFill>
                  <a:srgbClr val="FFFF00"/>
                </a:solidFill>
              </a:rPr>
              <a:t>operationalize</a:t>
            </a:r>
            <a:r>
              <a:rPr lang="en-US" dirty="0"/>
              <a:t> variable) depending on if they show guns reduce or increase violence (operationalize. .)</a:t>
            </a:r>
          </a:p>
          <a:p>
            <a:pPr lvl="1"/>
            <a:r>
              <a:rPr lang="en-US" dirty="0"/>
              <a:t>E.g., Democrats will be more skeptical of news (operationalize) if it comes from Fox news than if the same news comes from MSNBC (operationalize)</a:t>
            </a:r>
          </a:p>
          <a:p>
            <a:pPr lvl="1"/>
            <a:endParaRPr lang="en-US" dirty="0"/>
          </a:p>
          <a:p>
            <a:r>
              <a:rPr lang="en-US" dirty="0"/>
              <a:t>We test hypotheses to see if the </a:t>
            </a:r>
            <a:r>
              <a:rPr lang="en-US" u="sng" dirty="0"/>
              <a:t>specific prediction</a:t>
            </a:r>
            <a:r>
              <a:rPr lang="en-US" dirty="0"/>
              <a:t> supports or contradicts our </a:t>
            </a:r>
            <a:r>
              <a:rPr lang="en-US" u="sng" dirty="0"/>
              <a:t>broad theory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3D5A80-D7D8-4B6F-9F06-59ABA6E4A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78C14E-BC55-40F8-96EC-78A07DBED387}" type="slidenum"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43285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800" dirty="0"/>
              <a:t>The Scientific Method – for 101, I want you to </a:t>
            </a:r>
            <a:r>
              <a:rPr lang="en-US" altLang="en-US" sz="2800" dirty="0">
                <a:solidFill>
                  <a:srgbClr val="FF0000"/>
                </a:solidFill>
              </a:rPr>
              <a:t>improve ability to*</a:t>
            </a:r>
          </a:p>
        </p:txBody>
      </p:sp>
      <p:sp>
        <p:nvSpPr>
          <p:cNvPr id="102451" name="Rectangle 51"/>
          <p:cNvSpPr>
            <a:spLocks noChangeArrowheads="1"/>
          </p:cNvSpPr>
          <p:nvPr/>
        </p:nvSpPr>
        <p:spPr bwMode="auto">
          <a:xfrm>
            <a:off x="1524000" y="6324600"/>
            <a:ext cx="9144000" cy="533400"/>
          </a:xfrm>
          <a:prstGeom prst="rect">
            <a:avLst/>
          </a:pr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graphicFrame>
        <p:nvGraphicFramePr>
          <p:cNvPr id="36" name="Diagram 35">
            <a:extLst>
              <a:ext uri="{FF2B5EF4-FFF2-40B4-BE49-F238E27FC236}">
                <a16:creationId xmlns:a16="http://schemas.microsoft.com/office/drawing/2014/main" id="{3F26CA47-E7AC-4422-B4B6-6EC507213DBD}"/>
              </a:ext>
            </a:extLst>
          </p:cNvPr>
          <p:cNvGraphicFramePr/>
          <p:nvPr/>
        </p:nvGraphicFramePr>
        <p:xfrm>
          <a:off x="231065" y="1853248"/>
          <a:ext cx="10916356" cy="41853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52055775-23DD-4C44-A843-8229DFE45356}"/>
              </a:ext>
            </a:extLst>
          </p:cNvPr>
          <p:cNvSpPr txBox="1"/>
          <p:nvPr/>
        </p:nvSpPr>
        <p:spPr>
          <a:xfrm>
            <a:off x="9069486" y="1743998"/>
            <a:ext cx="292873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Be inspired by </a:t>
            </a:r>
            <a:r>
              <a:rPr kumimoji="0" lang="en-US" sz="2400" b="0" i="0" u="sng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earned observations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 to creatively offer </a:t>
            </a:r>
            <a:r>
              <a:rPr kumimoji="0" lang="en-US" sz="2400" b="0" i="0" u="sng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educated speculation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regarding 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unknown*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 answers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E7138F13-699C-4D9B-AA7B-F8BE44E9CE04}"/>
              </a:ext>
            </a:extLst>
          </p:cNvPr>
          <p:cNvCxnSpPr>
            <a:cxnSpLocks/>
          </p:cNvCxnSpPr>
          <p:nvPr/>
        </p:nvCxnSpPr>
        <p:spPr>
          <a:xfrm flipH="1">
            <a:off x="7496246" y="2444414"/>
            <a:ext cx="1378813" cy="341162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3248AA8C-A0AE-49FB-BE41-1690714EC977}"/>
              </a:ext>
            </a:extLst>
          </p:cNvPr>
          <p:cNvSpPr txBox="1"/>
          <p:nvPr/>
        </p:nvSpPr>
        <p:spPr>
          <a:xfrm>
            <a:off x="450960" y="1973704"/>
            <a:ext cx="23986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Use </a:t>
            </a:r>
            <a:r>
              <a:rPr kumimoji="0" lang="en-US" sz="2400" b="0" i="0" u="sng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reputable information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to make your own </a:t>
            </a:r>
            <a:r>
              <a:rPr kumimoji="0" lang="en-US" sz="2400" b="0" i="0" u="sng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creative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observations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564D0F1-E113-4A9A-AD25-B5E7F5156BD1}"/>
              </a:ext>
            </a:extLst>
          </p:cNvPr>
          <p:cNvCxnSpPr>
            <a:cxnSpLocks/>
          </p:cNvCxnSpPr>
          <p:nvPr/>
        </p:nvCxnSpPr>
        <p:spPr>
          <a:xfrm>
            <a:off x="2849604" y="2671978"/>
            <a:ext cx="1201281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440010-3CE5-4842-8BC4-223677F94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78C14E-BC55-40F8-96EC-78A07DBED387}" type="slidenum"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175471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PRESENTATIONGUID" val="6528a91f-d439-448e-b3b8-7bffea64f18c"/>
  <p:tag name="TPVERSION" val="8"/>
  <p:tag name="TPFULLVERSION" val="9.0.5.7"/>
  <p:tag name="PPTVERSION" val="16"/>
  <p:tag name="TPOS" val="2"/>
  <p:tag name="TPLASTSAVEVERSION" val="6.4 PC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2"/>
  <p:tag name="TPCOUNTDOWNSECONDS" val="1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LIVECHARTING" val="False"/>
  <p:tag name="AUTOOPENPOLL" val="True"/>
  <p:tag name="AUTOFORMATCHART" val="True"/>
  <p:tag name="RESULTS" val="{&quot;Title&quot;:&quot;50% of U.S. marriages end in divorce. Of course, you know yourself better than anyone else. How likely is it that you will get divorced?&quot;,&quot;Responders&quot;:18,&quot;Participants&quot;:18,&quot;Responses&quot;:18,&quot;IsCaseSensitive&quot;:false,&quot;TotalCorrect&quot;:18,&quot;Mean&quot;:1.4444444444444444,&quot;Median&quot;:1.0,&quot;StandardDeviation&quot;:0.68493488921877521,&quot;Variance&quot;:0.46913580246913583,&quot;PageSize&quot;:0,&quot;Offset&quot;:0,&quot;CorrectValues&quot;:&quot;&quot;,&quot;Results&quot;:[{&quot;Count&quot;:12.0,&quot;PointResponses&quot;:null,&quot;Name&quot;:&quot;Less than 50% probability&quot;,&quot;Bullet&quot;:&quot;A&quot;,&quot;SecondaryName&quot;:&quot;&quot;,&quot;ValueType&quot;:1,&quot;Key&quot;:&quot;Less than 50% probability1&quot;},{&quot;Count&quot;:4.0,&quot;PointResponses&quot;:null,&quot;Name&quot;:&quot;More than 50% probability&quot;,&quot;Bullet&quot;:&quot;B&quot;,&quot;SecondaryName&quot;:&quot;&quot;,&quot;ValueType&quot;:1,&quot;Key&quot;:&quot;More than 50% probability2&quot;},{&quot;Count&quot;:2.0,&quot;PointResponses&quot;:null,&quot;Name&quot;:&quot;N/A because I don’t think I’ll ever get married&quot;,&quot;Bullet&quot;:&quot;C&quot;,&quot;SecondaryName&quot;:&quot;&quot;,&quot;ValueType&quot;:1,&quot;Key&quot;:&quot;N/A because I don’t think I’ll ever get married3&quot;}]}"/>
  <p:tag name="HASRESULTS" val="True"/>
  <p:tag name="TPQUESTIONXML" val="﻿&lt;?xml version=&quot;1.0&quot; encoding=&quot;utf-8&quot;?&gt;&#10;&lt;questionlist&gt;&#10;    &lt;properties&gt;&#10;        &lt;guid&gt;BF4D8A29B9AB4F2290EE4317A8350A51&lt;/guid&gt;&#10;        &lt;description /&gt;&#10;        &lt;date&gt;4/25/2022 2:26:40 P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rationalefont&gt;Verdana&lt;/rationalefont&gt;&#10;        &lt;rationalefontsize&gt;12&lt;/rationalefontsize&gt;&#10;        &lt;narrativefont&gt;Verdana&lt;/narrativefont&gt;&#10;        &lt;narrativefontsize&gt;12&lt;/narrativefontsize&gt;&#10;        &lt;standardfont&gt;Verdana&lt;/standardfont&gt;&#10;        &lt;standardfontsize&gt;12&lt;/standard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F269B9C00237462BB75D319901ECA6E8&lt;/guid&gt;&#10;            &lt;repollguid&gt;C1F3FC997770405AA592A111B6B10B13&lt;/repollguid&gt;&#10;            &lt;sourceid&gt;57442AA8ABAC42CAB60722946BD5AAD2&lt;/sourceid&gt;&#10;            &lt;narrativeguid&gt;00000000000000000000000000000000&lt;/narrativeguid&gt;&#10;            &lt;questiontext&gt;50% of U.S. marriages end in divorce. Of course, you know yourself better than anyone else. How likely is it that you will get divorced?&lt;/questiontext&gt;&#10;            &lt;rationale&gt;&#10;                &lt;rationaletext /&gt;&#10;            &lt;/rationale&gt;&#10;            &lt;showresults&gt;True&lt;/showresults&gt;&#10;            &lt;responsegrid&gt;0&lt;/responsegrid&gt;&#10;            &lt;countdowntimer&gt;False&lt;/countdowntimer&gt;&#10;            &lt;countdowntime&gt;10&lt;/countdowntime&gt;&#10;            &lt;correctvalue&gt;1&lt;/correctvalue&gt;&#10;            &lt;incorrectvalue&gt;0.22&lt;/incorrectvalue&gt;&#10;            &lt;responselimit&gt;1&lt;/responselimit&gt;&#10;            &lt;bulletstyle&gt;2&lt;/bulletstyle&gt;&#10;            &lt;answers&gt;&#10;                &lt;answer&gt;&#10;                    &lt;guid&gt;C4311D5516B24C50999D30F277E7EFB9&lt;/guid&gt;&#10;                    &lt;answertext&gt;Less than 50% probability&lt;/answertext&gt;&#10;                    &lt;valuetype&gt;1&lt;/valuetype&gt;&#10;                &lt;/answer&gt;&#10;                &lt;answer&gt;&#10;                    &lt;guid&gt;8DC151F842F84AC7A8F676AE04F7678D&lt;/guid&gt;&#10;                    &lt;answertext&gt;More than 50% probability&lt;/answertext&gt;&#10;                    &lt;valuetype&gt;1&lt;/valuetype&gt;&#10;                &lt;/answer&gt;&#10;                &lt;answer&gt;&#10;                    &lt;guid&gt;77DE1A11C6C845B3840A46464A161FC7&lt;/guid&gt;&#10;                    &lt;answertext&gt;N/A because I don’t think I’ll ever get married&lt;/answertext&gt;&#10;                    &lt;valuetype&gt;1&lt;/valuetype&gt;&#10;                &lt;/answer&gt;&#10;            &lt;/answers&gt;&#10;            &lt;metadata&gt;&#10;                &lt;entry&gt;&#10;                    &lt;key&gt;AUTOFORMATCHART&lt;/key&gt;&#10;                    &lt;value&gt;True&lt;/value&gt;&#10;                &lt;/entry&gt;&#10;                &lt;entry&gt;&#10;                    &lt;key&gt;AUTOOPENPOLL&lt;/key&gt;&#10;                    &lt;value&gt;True&lt;/value&gt;&#10;                &lt;/entry&gt;&#10;                &lt;entry&gt;&#10;                    &lt;key&gt;LIVECHARTING&lt;/key&gt;&#10;                    &lt;value&gt;False&lt;/value&gt;&#10;                &lt;/entry&gt;&#10;            &lt;/metadata&gt;&#10;        &lt;/multichoice&gt;&#10;    &lt;/questions&gt;&#10;&lt;/questionlist&gt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LABELFORMAT" val="1"/>
  <p:tag name="NUMBERFORMAT" val="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2"/>
  <p:tag name="TPCOUNTDOWNSECONDS" val="1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RESULTS" val="{&quot;Title&quot;:&quot;Which of the following is FALSE regarding the fundamental attribution error? &quot;,&quot;Responders&quot;:41,&quot;Participants&quot;:41,&quot;Responses&quot;:41,&quot;IsCaseSensitive&quot;:false,&quot;TotalCorrect&quot;:20,&quot;Mean&quot;:1.975609756097561,&quot;Median&quot;:2.0,&quot;StandardDeviation&quot;:0.71526235603000887,&quot;Variance&quot;:0.5116002379535991,&quot;PageSize&quot;:0,&quot;Offset&quot;:0,&quot;CorrectValues&quot;:&quot;&quot;,&quot;Results&quot;:[{&quot;Count&quot;:11.0,&quot;PointResponses&quot;:null,&quot;Name&quot;:&quot;The theory is concerned with if observers think a behavior is due to the person’s disposition Vs. the situation in which the behavior occurs.&quot;,&quot;Bullet&quot;:&quot;A&quot;,&quot;SecondaryName&quot;:&quot;&quot;,&quot;ValueType&quot;:-1,&quot;Key&quot;:&quot;The theory is concerned with if observers think a behavior is due to the person’s disposition Vs. the situation in which the behavior occurs.1&quot;},{&quot;Count&quot;:20.0,&quot;PointResponses&quot;:null,&quot;Name&quot;:&quot;The fundamental attribution error applies to our judgment of the causes for other peoples’ behaviors as well as our own behaviors.&quot;,&quot;Bullet&quot;:&quot;B&quot;,&quot;SecondaryName&quot;:&quot;&quot;,&quot;ValueType&quot;:1,&quot;Key&quot;:&quot;The fundamental attribution error applies to our judgment of the causes for other peoples’ behaviors as well as our own behaviors.2&quot;},{&quot;Count&quot;:10.0,&quot;PointResponses&quot;:null,&quot;Name&quot;:&quot;The fundamental attribution error involves us attributing a person’s behavior to their disposition/internal causes.&quot;,&quot;Bullet&quot;:&quot;C&quot;,&quot;SecondaryName&quot;:&quot;&quot;,&quot;ValueType&quot;:-1,&quot;Key&quot;:&quot;The fundamental attribution error involves us attributing a person’s behavior to their disposition/internal causes.3&quot;}]}"/>
  <p:tag name="HASRESULTS" val="True"/>
  <p:tag name="AUTOOPENPOLL" val="True"/>
  <p:tag name="AUTOFORMATCHART" val="True"/>
  <p:tag name="TPQUESTIONXML" val="﻿&lt;?xml version=&quot;1.0&quot; encoding=&quot;utf-8&quot;?&gt;&#10;&lt;questionlist&gt;&#10;    &lt;properties&gt;&#10;        &lt;guid&gt;6CC55F1740F945D5B976BA3762462609&lt;/guid&gt;&#10;        &lt;description /&gt;&#10;        &lt;date&gt;3/8/2019 9:24:35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rationalefont&gt;Verdana&lt;/rationalefont&gt;&#10;        &lt;rationalefontsize&gt;12&lt;/rationalefontsize&gt;&#10;        &lt;narrativefont&gt;Verdana&lt;/narrativefont&gt;&#10;        &lt;narrativefontsize&gt;12&lt;/narrativefontsize&gt;&#10;        &lt;standardfont&gt;Verdana&lt;/standardfont&gt;&#10;        &lt;standardfontsize&gt;12&lt;/standard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EA810F897F4A4B72909C22845975DF0D&lt;/guid&gt;&#10;            &lt;repollguid&gt;F0A35409FDB1406996CADC1D24802CC9&lt;/repollguid&gt;&#10;            &lt;sourceid&gt;24C5658B9537477AA7638AFBFF6DFFA4&lt;/sourceid&gt;&#10;            &lt;narrativeguid&gt;00000000000000000000000000000000&lt;/narrativeguid&gt;&#10;            &lt;questiontext&gt;Which of the following is FALSE regarding the fundamental attribution error? &lt;/questiontext&gt;&#10;            &lt;rationale&gt;&#10;                &lt;rationaletext /&gt;&#10;            &lt;/rationale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.22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096BCAAC3AE24AC3B081C75E67759D2A&lt;/guid&gt;&#10;                    &lt;answertext&gt;The theory is concerned with if observers think a behavior is due to the person’s disposition Vs. the situation in which the behavior occurs.&lt;/answertext&gt;&#10;                    &lt;valuetype&gt;-1&lt;/valuetype&gt;&#10;                &lt;/answer&gt;&#10;                &lt;answer&gt;&#10;                    &lt;guid&gt;C67745BBB4074A9F8D3F378AEF6223B5&lt;/guid&gt;&#10;                    &lt;answertext&gt;The fundamental attribution error applies to our judgment of the causes for other peoples’ behaviors as well as our own behaviors.&lt;/answertext&gt;&#10;                    &lt;valuetype&gt;1&lt;/valuetype&gt;&#10;                &lt;/answer&gt;&#10;                &lt;answer&gt;&#10;                    &lt;guid&gt;2E3E821ED71040668A418F7C4AF63CAB&lt;/guid&gt;&#10;                    &lt;answertext&gt;The fundamental attribution error involves us attributing a person’s behavior to their disposition/internal causes.&lt;/answertext&gt;&#10;                    &lt;valuetype&gt;-1&lt;/valuetype&gt;&#10;                &lt;/answer&gt;&#10;            &lt;/answers&gt;&#10;            &lt;metadata&gt;&#10;                &lt;entry&gt;&#10;                    &lt;key&gt;AUTOFORMATCHART&lt;/key&gt;&#10;                    &lt;value&gt;True&lt;/value&gt;&#10;                &lt;/entry&gt;&#10;                &lt;entry&gt;&#10;                    &lt;key&gt;AUTOOPENPOLL&lt;/key&gt;&#10;                    &lt;value&gt;True&lt;/value&gt;&#10;                &lt;/entry&gt;&#10;                &lt;entry&gt;&#10;                    &lt;key&gt;LIVECHARTING&lt;/key&gt;&#10;                    &lt;value&gt;False&lt;/value&gt;&#10;                &lt;/entry&gt;&#10;            &lt;/metadata&gt;&#10;        &lt;/multichoice&gt;&#10;    &lt;/questions&gt;&#10;&lt;/questionlist&gt;"/>
  <p:tag name="LIVECHARTING" val="Fals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HARTFORMAT" val="UEsDBBQABgAIAAAAIQDvhfRvbQUAAK0RAAAPAAAAY2hhcnQvY2hhcnQueG1s3Fhtb9s2EP4+YP/B0HfHliy/ok7h2M02zGmCJm23faMpSuZMkRpJOXaH/fcdXyTLbpAWdQoMy5dQx+Pp7rmHd2e9er3LWWtLpKKCT4Pwohu0CMcioTybBu8frtujoKU04gligpNpsCcqeH354w+v8ASvkdT3BcKkBUa4muBpsNa6mHQ6Cq9JjtSFKAiHvVTIHGl4lFknkegRjOesE3W7g441EngD6BsM5Ijy6rz8mvMiTSkmC4HLnHDtvJCEIQ0IqDUtVHAJwSVIk3DcjVtbxKZBN+gYIUM8cwLC2+/vnVCKkickmQvJAcaGfo4nM6aJ5GBqLriGt/k4869CKkdyUxZtLPICnFtRRvXeugsOgu35WkAcrXfkr5JKoqYBDuMKCFh+BkVOsRRKpPoCLHYcClU2jNlhZ9SJfD4g2DCeKL1nxAUUdiMTbad+r3XhGjG2QnhjsGko16qHfXPwFAxzCjN5g4rbrTyfQqssnAZMh0FL72CVbGC1yiIji4wMVskGVghjyARo+EUlgX0nqXV6laRX6QCqTgeQdot+JelXkkElGQStNaN8A5kw/4JWKtjPTlCtHIPsHTBooFKLB6oZWRBGNEk89k5rS8ljb2HUpNC/NXhmBb8fC2Y8m+2ORAWQsyBY061P6cCSuoMnB8MpE0KaN+g1xRtOVJPOoFnvK5qQj5D8Z3SbKoYjX1BvqhRM6JkkyFhnaC9KbVY54iViy/p5dyMSHwpJMuJA2j8l9ECMLnrHf9Gbds8fc1ANL8JBNx73RtHQLuI3bctlPHn0WF6Mx+Gg8Td059fV9qg7Gg/7URjGPVM9eu4qnDoPUB7iWiHZW8xNLTVRwtOCSmcOC+bMZ1BjCiiaXsxKBWWFJG5zi+R+Lpioak/oxIrYTNLkmAZCJsSb90VN78x7lZbvSGquOGTfSiiHtqB/Sd+SDMpPxRp/KFmumLLnirvz7+7lKzTh4poydm4jgADQhPFzzRwcMogYi0ZC0hQu0FJVZfyb25WDWQF0FsK1eFySjPDkV7L3RPI5hJ0PCPqz6UFVXkE2R/otyj35fUYUyO+JfFJ+R6SpeZ/ZvipXK0bu6afPTS0JAqIsKRSBo2NkZwAwbsOqVUo6Df6evxn0e8NZ2F4MruftOB302+PFOGwPoyiex+O4P7q6+ufQmqBknowJX2hNYbMt9f3VAQxx2J+YsJ/2FYgMLlpCV06DqCYuRjaKJu+9CNA28fEyr2+EFcFpf6lqI+7tX0xdI0XfNXXN+DJUfKSJ9pUp7Nc+oMJnG++hGUGSHdfQ7hffb6IwisM4iv2J042BK2rQreoTVhNeflzKAM6ZrSQHxRPTCiNwITNoC0mBoXYIc3zLKb9BO+Obwf2gmNjWeMRJtLsTnqUrFwzk7jrX0HDN3DmHPjENfiIwniEG06wo4TYAszckqW9Vjv4U8gGa3g0MXc44tB1nDDw53eMwC7tNDWegFtYOcODag3B75oKfPde8TEFrPU6DQQ9I8FRlMwD7WmRGRFVNDi5bdb7tXlUOzKjyB5E+UvPkUPNViq3YjGXcybD2HAPpbZoq4itR2PUU4+KmZJoutwygbKQWHKtJBFfwaTbV/jVI8gyboBdT71dF28bB59nl2/ET7IKfTd+ZVzXj/h+sqsvLM6yyW1dEPxLiM7ZyD+Z6ATc8JWDVnBjN+gNVt5z5ZuopmVBVXMEvuI2a+WKhCsT9TYUusgDuqVuYeaDsnHCwGs5eDPr/1LDztbVB716onK1Esq9NnTNEwWCm9L39leq+QJxnrHiJsdEWUjRJSPoOYlSfoMWMXJ2DOdJvwqh3hyQyCuaTwjSoPycYHcttA7ZdHL6yXP4LAAD//wMAUEsDBBQABgAIAAAAIQC/uqyqxgYAADYbAAAWAAAAY2hhcnQvbWVkaWEvaW1hZ2UxLmJtcOyY2VNTVxzH6T/Q58700bpUpU0IQh+qD636UHcWK0slcQPZusBYBWULYYtEBBsFTSAJssomEAjUhJhAQCABBGVRAqKyCQi4UO1M+733AnNluAxXsdMHfkPOnJz8zu/3+X3POfdy73d7HD63Ic0B7QZ8OLOfT2w+Q48y46c2NsRnzv5ZtVUF/q8KPCetjTS1Wp2dnX3lypX4+Hh0PjYyMvf39yOz0Wikp0Z2MMAwCIMD3DCIzkohzaemUqBYxKcMefEV46Cq1JsL9b2NvW/Hxsaqq6v1en1VVVVfXx8wAAN/gLFCYlIbociK3ymZCj74oKWnOHJQE2etzVl3TGsXPmUX8WKbtyolJaWgoECpVBYVFVEyIgiwl8OD0uYXmko9X7LG0GZq6Z2YmLBYLE2kLQh4SxVr+eNHq5KvSziw7ugtimfrCQV4bty4oVKpoqOjL5NWXl5uMBgWTF/0K3ji4uLgjEImRp4OmHJR79M7+U6hldywKW749Pd+WTKZDPVSuwIyQn8YUshFJ1ukh3oVXvrzTmsFGm7YJDdi+tvjiuTkZIpHp9MtmnTpQZDExsYCaWL0qTbhAOptTDm4/aQC9QJpu3/OPE9ISAhVb1ZWFngKLp0mefi3E53W8ivswqcJnmMZSUlJ4MnMzEQVS6dm+hVVX79+XZqcWCMmeBqSXXf6qUieyR0BOXK5nNIHYtIjVCtjLdJD8Cd4vNTkek1/41MskUjAA2bsH7o/275Bp4HyiF+f7OpwLI+oN4zgmdenp6eHHrNKGWOWEvvHkOj8xeFSav84+hQnJiaCBwWWlJTQ/dn2rfeajRJnq1JgSnJxOF5A8IRPzfNgpRbwQJ9mcj8bEp3WeBYTPJEvHb2LKB7oU1paypaB7t/f2Vwrce5TETyOJ4rsIgh9dgbO6rMYT8wsj8R5jQf4J+0iXzl4z+qDc1pWVkaPz7b/qMtce8G5Tymou+CCsLiYgGeX/zVq/4Cnu7ubHhPr1XTpIPQ0XnDmHcmxC5vkRb7a4l0iFovz8/M/nOdxt6UuyQX61BI8N0me57sDZOApLCxchEdB8fBRBU+QzT03wYsCz01cx8CTk5OTkZFB52fbB0/DRddZfXxKeZEvuWETewIIfRbl0Shimi8R+xl68viZJM9rjq8OV4+8vLzc3FwcebYMdP8nPRZceaA/6nU8WU7wnBsHT3p6OnikUumC9arMmOWpv+jCE2RR+nB8a6APeKAPjhg9Ptt+e50aPFgvnLL1R7UQn3tubAmeinSRmTxfpiRXHv864HnCGfAIhcK0tLTU1FTcMtgy0P3vmWZ5cH3D/ZEX9Zp7dmxvoIxJH3W6iDpf2HU8vsoO+0c4s9H3jlarxRQYOvT4bPud9RXYD9AHPOuP63lRM5zQUfAkJCTgFoDbXFdXFz2mWh5N+eP6wPNSkus1s9Gvke7zIf3uhkpSf0HNeacNJwz2ED901EdSZ7VazWYz2gXBG8rT4U+cR4kzz0tBrdcmf/MCt/f+aiqVkfGP6MQHNviY7IV/gccj5p17Fj14Q7kcynTJD+P6wPGUY7NhyqYAy6PBcbrbe/fvqNNxf0S9uKt+4VWx0c/8pW+ju4jx/xacR01qUEGsJ9ptgWXYbARPYOujoefvzUCf2FSR0XrZDTzahP1Gg7H+/jP80R2W6G/1L+GGjtpHvwHPwNDkEp7L/8msUdxNdbOqBLfi9+PeuvyJ8KTxtA0MrwxPSxV43MFTHbevt6OJFY+HqJZ7dnSL6M2mn+8ODE+xmsvk3FatJHiUAk3svgeseYwUz+ZfOgaGp5lSsBrXZ8d3pHmApzJmb087u8uIe7SBEzK8RfR286/3B0ZWhseYm3Dvmkevkq+O3oP/pVnV4i4yUjy2v3XWtbJ71GJKVJsr7pT99FBB8IyPsOPxIHiGHGL+tg16YLr7mCkFq3FT/vlOmSd4yoW7x0eesJrrLqzhnCF5gsHDbi5TIvB0kfqURu0eG2YX012ow3o5iN5+FfzQ1M5OWyaeystB968R+tyM3MWWxy1KyzkzOMczyJSC1XhVajC1XsURu54NsdsDbpF/fn36Cbl/uus7hljlZXLWXj3VJfPEeS8K/2GULU9EtW3wQ/uoF7ZBPab2ldFHJzulFTvpxE6q0zuYmJnGC24PXCzs/v1qK9rHo6+Y3NiOT48P4Y/trFX//0YBvMb5wETUWzW0eGkDI98MEQ3e3sDwvEwZHnxgeGJaOh0c8OyGFnMRbflhqYmYu8AwThkFMIdTRtIZllM+GOCM6fOR50JKmWJSIpB6EA0l0dKFr/66qsDHUOBfAAAA//8DAFBLAwQUAAAACABSf0pGhI+kftcCAAAhDgAAHgAAAGNoYXJ0L3RoZW1lL3RoZW1lT3ZlcnJpZGUxLnhtbO1X3WoUMRS+VvAdwtzbWWsVKd2W7vZP+0u7LfTy7Gx2J938DEmmde6kvRQEsYo3gndeiFpowZv6NKsVrdBXMLO1NanNUBZBhGVhmZzzfSfnJCf5yMjYQ0bRJpaKCF4Obg2UAoR5JBqEt8rBam3q5r0AKQ28AVRwXA4yrIKx0RvXR2BYx5jhRcOVpIGRicPVMJSDWOtkOAxVZNygBkSCufE1hWSgzVC2woaELROf0XCwVLobMiA8MCGvmZgRlSs5ESMOzEy32GySCJ96Q8v9C94UXPvwuZ/BhpBTBpQbuhYKmnCkswQ3ITKEKlBSlwTNkVasA5QAF8qYS4OlqdJt85//hrpfQ0F4HgWDFcKyR+pP+1meSEWSJLocPDCTBBbu5PDdyeE+Ojnc62wfdLY/dnZ2OtsffOwZ4C2bffzm6Y9Xj9D3/dfHu88LSMomfXn/+POnZwVobaOPXux9Pdg7evnk29tdH2dcQt3m1AjDCi3gLbQsGHDvVLgue6DVYiA2bZy3FHDIiT7KpI4dykIGFHzgCnYXeU0S3vCip9MNp4iVWKaa+NCzMXPQ80LQipD+YmfN1M4apbxVkItMbfAywKY3leqFtphME3OWCHjxMXZSX6KmU6CFOdYo94k2xj7uOiHEKZtEUijR1GidoAoQ/4LVSF1fzpwhzGxiBgVtAg5zDVUE9U40gTddOJiFpt7gmDorPQ2pBuavAhi14XOgY2/iK5mMnI1RWppkMBVosoGV8hIXZeaUMGuut4JumacZc+FSk7YHnucshA2fEO1qDCzx10F4bBPuq7bpdkBLQvtzEvbZOx2bTQNe3CVrBOsebpJVc+9f3ly5J5Xec4aFe+Yz2gR8Ns1IaGnPuRgRfjUxuiBDd/oy1LMMjUsC9Kri0wVfVXKqQjbI/6k4E5DyJczjvuD0BacvOH9LcLq3xz+QGUtVjOGU7z6SmC54U/12G4MZu8+60Z9QSwMEFAAGAAgAAAAhAPzwneC+AAAAMQEAABoAAABjaGFydC9fcmVscy9jaGFydC54bWwucmVsc4SPwQrCMBBE74L/EPZu03oQkSa9iNCTIPoBIdm2wTYJSRT79y6eLAged4d5M1M3r2lkT4zJeiegKkpg6LQ31vUCbtfTZg8sZeWMGr1DATMmaOR6VV9wVJlMabAhMaK4JGDIORw4T3rASaXCB3SkdD5OKtMZex6Uvqse+bYsdzx+M0AumKw1AmJrKmDXOVDyf7bvOqvx6PVjQpd/RPBMvfBMc6M1SGAVe8wCPu+lWBVUHLis+WKofAMAAP//AwBQSwMEFAAGAAgAAAAhAITsoQcTAQAAVAIAABMAAABbQ29udGVudF9UeXBlc10ueG1spJLNTsMwDMfvSLxDlCtq0nFACK3dgY8jcBgPYFK3jciXkmxsb4/brhKbNi5crMT23/7FznK1s4ZtMSbtXcUXouQMnfKNdl3FP9YvxT1nKYNrwHiHFd9j4qv6+mq53gdMjNQuVbzPOTxImVSPFpLwAR1FWh8tZLrGTgZQX9ChvC3LO6m8y+hykYcavF4+YQsbk9nzjtwTyacNnD1OeUOrims76Ae/PKuIaNKJBEIwWkGmt8mta064igOTIOWYk3od0g2BX+gwRI6Zfjc46N5omFE3yN4h5lewRC5VT+fJir+LnKH0basVNl5tLM1MNBG+aTnWiLHqjHu5baadoBztnLT4N8VRuZlBjn+i/gEAAP//AwBQSwMEFAAGAAgAAAAhABmqkvPRAAAAswEAAAsAAABfcmVscy8ucmVsc6yQy4oCMRBF9wP+Q6i9Xd0uRAbTbkRwK/oBNUl1d7DzIImif2+c2UyLMJtZFpc693DXm5sdxZVjMt5JaKoaBDvltXG9hNNxN1+BSJmcptE7lnDnBJt29rE+8Ei5PKXBhCQKxSUJQ87hEzGpgS2lygd2Jel8tJTLGXsMpM7UMy7qeonxNwPaCVPstYS41wsQx3sozX+zfdcZxVuvLpZdflOBxpbuAqTYc5agBooZLWtDP1FTfdkA+N6k+U+Tqeur0rdYVaZ7uuBk6vYBAAD//wMAUEsBAi0AFAAGAAgAAAAhAO+F9G9tBQAArREAAA8AAAAAAAAAAAAAAAAAAAAAAGNoYXJ0L2NoYXJ0LnhtbFBLAQItABQABgAIAAAAIQC/uqyqxgYAADYbAAAWAAAAAAAAAAAAAAAAAJoFAABjaGFydC9tZWRpYS9pbWFnZTEuYm1wUEsBAj8AFAAAAAgAUn9KRoSPpH7XAgAAIQ4AAB4AJAAAAAAAAAAgAAAAlAwAAGNoYXJ0L3RoZW1lL3RoZW1lT3ZlcnJpZGUxLnhtbAoAIAAAAAAAAQAYAFIRHFZ0RdABAIirysnnqAEAiKvKyeeoAVBLAQItABQABgAIAAAAIQD88J3gvgAAADEBAAAaAAAAAAAAAAAAAAAAAKcPAABjaGFydC9fcmVscy9jaGFydC54bWwucmVsc1BLAQItABQABgAIAAAAIQCE7KEHEwEAAFQCAAATAAAAAAAAAAAAAAAAAJ0QAABbQ29udGVudF9UeXBlc10ueG1sUEsBAi0AFAAGAAgAAAAhABmqkvPRAAAAswEAAAsAAAAAAAAAAAAAAAAA4REAAF9yZWxzLy5yZWxzUEsFBgAAAAAGAAYAswEAANsSAAAAAA=="/>
  <p:tag name="COLORTYPE" val="SCHEME"/>
  <p:tag name="DEFINEDCOLORS" val="3,6,10,45,32,50,13,4,9,55,1"/>
  <p:tag name="LABELFORMAT" val="1"/>
  <p:tag name="NUMBERFORMAT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CAI" val="True"/>
  <p:tag name="TYPE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Custom 4">
      <a:dk1>
        <a:sysClr val="windowText" lastClr="000000"/>
      </a:dk1>
      <a:lt1>
        <a:sysClr val="window" lastClr="FFFFFF"/>
      </a:lt1>
      <a:dk2>
        <a:srgbClr val="064B64"/>
      </a:dk2>
      <a:lt2>
        <a:srgbClr val="DEDEE0"/>
      </a:lt2>
      <a:accent1>
        <a:srgbClr val="E60512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ppt/theme/theme3.xml><?xml version="1.0" encoding="utf-8"?>
<a:theme xmlns:a="http://schemas.openxmlformats.org/drawingml/2006/main" name="1_Grid">
  <a:themeElements>
    <a:clrScheme name="Custom 4">
      <a:dk1>
        <a:sysClr val="windowText" lastClr="000000"/>
      </a:dk1>
      <a:lt1>
        <a:sysClr val="window" lastClr="FFFFFF"/>
      </a:lt1>
      <a:dk2>
        <a:srgbClr val="064B64"/>
      </a:dk2>
      <a:lt2>
        <a:srgbClr val="DEDEE0"/>
      </a:lt2>
      <a:accent1>
        <a:srgbClr val="E60512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1083</Words>
  <Application>Microsoft Office PowerPoint</Application>
  <PresentationFormat>Widescreen</PresentationFormat>
  <Paragraphs>182</Paragraphs>
  <Slides>17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17</vt:i4>
      </vt:variant>
    </vt:vector>
  </HeadingPairs>
  <TitlesOfParts>
    <vt:vector size="28" baseType="lpstr">
      <vt:lpstr>Arial</vt:lpstr>
      <vt:lpstr>Calibri</vt:lpstr>
      <vt:lpstr>Century Gothic</vt:lpstr>
      <vt:lpstr>Franklin Gothic Medium</vt:lpstr>
      <vt:lpstr>Segoe UI</vt:lpstr>
      <vt:lpstr>Wingdings</vt:lpstr>
      <vt:lpstr>Wingdings 2</vt:lpstr>
      <vt:lpstr>Wingdings 3</vt:lpstr>
      <vt:lpstr>Grid</vt:lpstr>
      <vt:lpstr>Ion</vt:lpstr>
      <vt:lpstr>1_Grid</vt:lpstr>
      <vt:lpstr>Chapter 3 Part I  Wrap-up</vt:lpstr>
      <vt:lpstr>Housekeeping</vt:lpstr>
      <vt:lpstr>PowerPoint Presentation</vt:lpstr>
      <vt:lpstr>50% of U.S. marriages end in divorce. Of course, you know yourself better than anyone else. How likely is it that you will get divorced?</vt:lpstr>
      <vt:lpstr>Positive self Illusions</vt:lpstr>
      <vt:lpstr>Chapter 2: Research Methodology</vt:lpstr>
      <vt:lpstr>The Scientific Method</vt:lpstr>
      <vt:lpstr>Theory vs. Hypothesis</vt:lpstr>
      <vt:lpstr>The Scientific Method – for 101, I want you to improve ability to*</vt:lpstr>
      <vt:lpstr>Internal validity &amp; External validity</vt:lpstr>
      <vt:lpstr>Quiz 1</vt:lpstr>
      <vt:lpstr>Review Session</vt:lpstr>
      <vt:lpstr>Which of the following is FALSE regarding the fundamental attribution error? </vt:lpstr>
      <vt:lpstr>Biases in selecting information</vt:lpstr>
      <vt:lpstr>Biases in Selecting Information - Confirmation Bias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3 Part I  Wrap-up</dc:title>
  <dc:creator>Alex McDiarmid</dc:creator>
  <cp:lastModifiedBy>Alex McDiarmid</cp:lastModifiedBy>
  <cp:revision>1</cp:revision>
  <dcterms:created xsi:type="dcterms:W3CDTF">2022-09-21T16:51:09Z</dcterms:created>
  <dcterms:modified xsi:type="dcterms:W3CDTF">2022-09-21T16:56:07Z</dcterms:modified>
</cp:coreProperties>
</file>