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5" r:id="rId4"/>
    <p:sldId id="266" r:id="rId5"/>
    <p:sldId id="268" r:id="rId6"/>
    <p:sldId id="267" r:id="rId7"/>
    <p:sldId id="269" r:id="rId8"/>
    <p:sldId id="271" r:id="rId9"/>
    <p:sldId id="270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242A7B-96FB-4FE8-9D98-7BA70ED807D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C830BD8-21E2-4F17-B295-79758292516C}">
      <dgm:prSet/>
      <dgm:spPr/>
      <dgm:t>
        <a:bodyPr/>
        <a:lstStyle/>
        <a:p>
          <a:r>
            <a:rPr lang="en-US"/>
            <a:t>Passive component that detects light and changes circuit operation depending on the level of light on its sensitive surface</a:t>
          </a:r>
        </a:p>
      </dgm:t>
    </dgm:pt>
    <dgm:pt modelId="{09918214-6F03-4E62-B890-DF580BE31B51}" type="parTrans" cxnId="{D1DFCC36-8EDF-48DE-AE6F-1EA5116DF3E3}">
      <dgm:prSet/>
      <dgm:spPr/>
      <dgm:t>
        <a:bodyPr/>
        <a:lstStyle/>
        <a:p>
          <a:endParaRPr lang="en-US"/>
        </a:p>
      </dgm:t>
    </dgm:pt>
    <dgm:pt modelId="{21829F32-7F16-480A-A3A4-FE93722024A9}" type="sibTrans" cxnId="{D1DFCC36-8EDF-48DE-AE6F-1EA5116DF3E3}">
      <dgm:prSet/>
      <dgm:spPr/>
      <dgm:t>
        <a:bodyPr/>
        <a:lstStyle/>
        <a:p>
          <a:endParaRPr lang="en-US"/>
        </a:p>
      </dgm:t>
    </dgm:pt>
    <dgm:pt modelId="{D92E53B1-5180-4FB1-96DA-D5FA675CC9EC}">
      <dgm:prSet/>
      <dgm:spPr/>
      <dgm:t>
        <a:bodyPr/>
        <a:lstStyle/>
        <a:p>
          <a:r>
            <a:rPr lang="en-US" dirty="0"/>
            <a:t>When light intensity increases, then the photoresistor decreases its resistance</a:t>
          </a:r>
        </a:p>
      </dgm:t>
    </dgm:pt>
    <dgm:pt modelId="{1242D031-AAB3-4557-A576-50FF3A845729}" type="parTrans" cxnId="{C166D17A-1EA6-4669-AA75-6789DAB9D8DE}">
      <dgm:prSet/>
      <dgm:spPr/>
      <dgm:t>
        <a:bodyPr/>
        <a:lstStyle/>
        <a:p>
          <a:endParaRPr lang="en-US"/>
        </a:p>
      </dgm:t>
    </dgm:pt>
    <dgm:pt modelId="{93BD5FEA-78BF-468A-A50D-8D3946DB731D}" type="sibTrans" cxnId="{C166D17A-1EA6-4669-AA75-6789DAB9D8DE}">
      <dgm:prSet/>
      <dgm:spPr/>
      <dgm:t>
        <a:bodyPr/>
        <a:lstStyle/>
        <a:p>
          <a:endParaRPr lang="en-US"/>
        </a:p>
      </dgm:t>
    </dgm:pt>
    <dgm:pt modelId="{1A38EE7D-515E-4ABE-ABF6-19A1D7B0873D}">
      <dgm:prSet/>
      <dgm:spPr/>
      <dgm:t>
        <a:bodyPr/>
        <a:lstStyle/>
        <a:p>
          <a:r>
            <a:rPr lang="en-US"/>
            <a:t>Also known as:</a:t>
          </a:r>
        </a:p>
      </dgm:t>
    </dgm:pt>
    <dgm:pt modelId="{1FBD062E-417A-406A-9E40-5D191C3F6EE7}" type="parTrans" cxnId="{6135A9DE-6632-4728-99AA-122282DF166C}">
      <dgm:prSet/>
      <dgm:spPr/>
      <dgm:t>
        <a:bodyPr/>
        <a:lstStyle/>
        <a:p>
          <a:endParaRPr lang="en-US"/>
        </a:p>
      </dgm:t>
    </dgm:pt>
    <dgm:pt modelId="{6EF8787B-B80D-493D-8BB4-AF082C8EA8D1}" type="sibTrans" cxnId="{6135A9DE-6632-4728-99AA-122282DF166C}">
      <dgm:prSet/>
      <dgm:spPr/>
      <dgm:t>
        <a:bodyPr/>
        <a:lstStyle/>
        <a:p>
          <a:endParaRPr lang="en-US"/>
        </a:p>
      </dgm:t>
    </dgm:pt>
    <dgm:pt modelId="{F43448B1-9D31-4A08-940B-615B2356E9D3}">
      <dgm:prSet/>
      <dgm:spPr/>
      <dgm:t>
        <a:bodyPr/>
        <a:lstStyle/>
        <a:p>
          <a:r>
            <a:rPr lang="en-US"/>
            <a:t>Light dependent resistor</a:t>
          </a:r>
        </a:p>
      </dgm:t>
    </dgm:pt>
    <dgm:pt modelId="{0A5F0A68-DA2E-4A17-81B8-734B4415DB6B}" type="parTrans" cxnId="{39CF7C13-97AE-41A2-8B59-2F97F15B1151}">
      <dgm:prSet/>
      <dgm:spPr/>
      <dgm:t>
        <a:bodyPr/>
        <a:lstStyle/>
        <a:p>
          <a:endParaRPr lang="en-US"/>
        </a:p>
      </dgm:t>
    </dgm:pt>
    <dgm:pt modelId="{93D46891-1DC7-45C6-9555-FDC8BB8393A4}" type="sibTrans" cxnId="{39CF7C13-97AE-41A2-8B59-2F97F15B1151}">
      <dgm:prSet/>
      <dgm:spPr/>
      <dgm:t>
        <a:bodyPr/>
        <a:lstStyle/>
        <a:p>
          <a:endParaRPr lang="en-US"/>
        </a:p>
      </dgm:t>
    </dgm:pt>
    <dgm:pt modelId="{AFA2701D-4028-4348-8B0D-DADEF771E16C}">
      <dgm:prSet/>
      <dgm:spPr/>
      <dgm:t>
        <a:bodyPr/>
        <a:lstStyle/>
        <a:p>
          <a:r>
            <a:rPr lang="en-US"/>
            <a:t>LDR</a:t>
          </a:r>
        </a:p>
      </dgm:t>
    </dgm:pt>
    <dgm:pt modelId="{FA232747-8614-439E-9260-323871BF5D35}" type="parTrans" cxnId="{897342A3-FECD-4112-98DD-02C9D136817A}">
      <dgm:prSet/>
      <dgm:spPr/>
      <dgm:t>
        <a:bodyPr/>
        <a:lstStyle/>
        <a:p>
          <a:endParaRPr lang="en-US"/>
        </a:p>
      </dgm:t>
    </dgm:pt>
    <dgm:pt modelId="{AC084602-02B3-4F78-AC0E-366FB01F1D68}" type="sibTrans" cxnId="{897342A3-FECD-4112-98DD-02C9D136817A}">
      <dgm:prSet/>
      <dgm:spPr/>
      <dgm:t>
        <a:bodyPr/>
        <a:lstStyle/>
        <a:p>
          <a:endParaRPr lang="en-US"/>
        </a:p>
      </dgm:t>
    </dgm:pt>
    <dgm:pt modelId="{989E26B9-A864-4306-A306-2A3EFB2E8B1F}">
      <dgm:prSet/>
      <dgm:spPr/>
      <dgm:t>
        <a:bodyPr/>
        <a:lstStyle/>
        <a:p>
          <a:r>
            <a:rPr lang="en-US"/>
            <a:t>Photocell</a:t>
          </a:r>
        </a:p>
      </dgm:t>
    </dgm:pt>
    <dgm:pt modelId="{CB284BFA-4D3D-4582-B221-64F591839895}" type="parTrans" cxnId="{333BB588-3E96-4ACD-A270-46322EAB3F5A}">
      <dgm:prSet/>
      <dgm:spPr/>
      <dgm:t>
        <a:bodyPr/>
        <a:lstStyle/>
        <a:p>
          <a:endParaRPr lang="en-US"/>
        </a:p>
      </dgm:t>
    </dgm:pt>
    <dgm:pt modelId="{0818EE57-EBE9-496F-9029-0D4F656C4F34}" type="sibTrans" cxnId="{333BB588-3E96-4ACD-A270-46322EAB3F5A}">
      <dgm:prSet/>
      <dgm:spPr/>
      <dgm:t>
        <a:bodyPr/>
        <a:lstStyle/>
        <a:p>
          <a:endParaRPr lang="en-US"/>
        </a:p>
      </dgm:t>
    </dgm:pt>
    <dgm:pt modelId="{9D178D92-8367-4FF1-B8E1-151285D59D16}">
      <dgm:prSet/>
      <dgm:spPr/>
      <dgm:t>
        <a:bodyPr/>
        <a:lstStyle/>
        <a:p>
          <a:r>
            <a:rPr lang="en-US"/>
            <a:t>Photoconductor</a:t>
          </a:r>
        </a:p>
      </dgm:t>
    </dgm:pt>
    <dgm:pt modelId="{EFCCD5C7-FF8C-4577-81E1-FA3A2DD1A3B8}" type="parTrans" cxnId="{4E78DF96-6BB4-4679-A493-1762AE44234F}">
      <dgm:prSet/>
      <dgm:spPr/>
      <dgm:t>
        <a:bodyPr/>
        <a:lstStyle/>
        <a:p>
          <a:endParaRPr lang="en-US"/>
        </a:p>
      </dgm:t>
    </dgm:pt>
    <dgm:pt modelId="{DCCE5606-DDAA-4394-A1D7-6A4D3E086CDA}" type="sibTrans" cxnId="{4E78DF96-6BB4-4679-A493-1762AE44234F}">
      <dgm:prSet/>
      <dgm:spPr/>
      <dgm:t>
        <a:bodyPr/>
        <a:lstStyle/>
        <a:p>
          <a:endParaRPr lang="en-US"/>
        </a:p>
      </dgm:t>
    </dgm:pt>
    <dgm:pt modelId="{88FC6BB8-F43F-42FE-AD7A-12FE25399C5C}" type="pres">
      <dgm:prSet presAssocID="{2D242A7B-96FB-4FE8-9D98-7BA70ED807DE}" presName="linear" presStyleCnt="0">
        <dgm:presLayoutVars>
          <dgm:animLvl val="lvl"/>
          <dgm:resizeHandles val="exact"/>
        </dgm:presLayoutVars>
      </dgm:prSet>
      <dgm:spPr/>
    </dgm:pt>
    <dgm:pt modelId="{78DBA323-E5D2-467B-9DA1-C05955954AD7}" type="pres">
      <dgm:prSet presAssocID="{8C830BD8-21E2-4F17-B295-79758292516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335689E-B1D4-4C34-949B-C40A410D330F}" type="pres">
      <dgm:prSet presAssocID="{21829F32-7F16-480A-A3A4-FE93722024A9}" presName="spacer" presStyleCnt="0"/>
      <dgm:spPr/>
    </dgm:pt>
    <dgm:pt modelId="{08F049F2-C478-4862-B35B-DD5935A2B003}" type="pres">
      <dgm:prSet presAssocID="{D92E53B1-5180-4FB1-96DA-D5FA675CC9E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8C2EE09-D3E4-4AE8-8787-3EB433280704}" type="pres">
      <dgm:prSet presAssocID="{93BD5FEA-78BF-468A-A50D-8D3946DB731D}" presName="spacer" presStyleCnt="0"/>
      <dgm:spPr/>
    </dgm:pt>
    <dgm:pt modelId="{1EEE0E9C-0272-4583-BF0A-0E866ECD231C}" type="pres">
      <dgm:prSet presAssocID="{1A38EE7D-515E-4ABE-ABF6-19A1D7B0873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564A28F-277A-4C2C-99E1-717F3C7933E9}" type="pres">
      <dgm:prSet presAssocID="{1A38EE7D-515E-4ABE-ABF6-19A1D7B0873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9CF7C13-97AE-41A2-8B59-2F97F15B1151}" srcId="{1A38EE7D-515E-4ABE-ABF6-19A1D7B0873D}" destId="{F43448B1-9D31-4A08-940B-615B2356E9D3}" srcOrd="0" destOrd="0" parTransId="{0A5F0A68-DA2E-4A17-81B8-734B4415DB6B}" sibTransId="{93D46891-1DC7-45C6-9555-FDC8BB8393A4}"/>
    <dgm:cxn modelId="{D3A78B1E-9131-45B0-91BF-3655DD0259BF}" type="presOf" srcId="{D92E53B1-5180-4FB1-96DA-D5FA675CC9EC}" destId="{08F049F2-C478-4862-B35B-DD5935A2B003}" srcOrd="0" destOrd="0" presId="urn:microsoft.com/office/officeart/2005/8/layout/vList2"/>
    <dgm:cxn modelId="{4901C51F-C785-46D5-A488-CF2A72E88BE7}" type="presOf" srcId="{AFA2701D-4028-4348-8B0D-DADEF771E16C}" destId="{0564A28F-277A-4C2C-99E1-717F3C7933E9}" srcOrd="0" destOrd="1" presId="urn:microsoft.com/office/officeart/2005/8/layout/vList2"/>
    <dgm:cxn modelId="{D1DFCC36-8EDF-48DE-AE6F-1EA5116DF3E3}" srcId="{2D242A7B-96FB-4FE8-9D98-7BA70ED807DE}" destId="{8C830BD8-21E2-4F17-B295-79758292516C}" srcOrd="0" destOrd="0" parTransId="{09918214-6F03-4E62-B890-DF580BE31B51}" sibTransId="{21829F32-7F16-480A-A3A4-FE93722024A9}"/>
    <dgm:cxn modelId="{56ABE65C-1187-4A91-BFE1-1963C07C1912}" type="presOf" srcId="{F43448B1-9D31-4A08-940B-615B2356E9D3}" destId="{0564A28F-277A-4C2C-99E1-717F3C7933E9}" srcOrd="0" destOrd="0" presId="urn:microsoft.com/office/officeart/2005/8/layout/vList2"/>
    <dgm:cxn modelId="{4ED1AE5E-3E51-4F15-B586-8BC54EBBF4E5}" type="presOf" srcId="{2D242A7B-96FB-4FE8-9D98-7BA70ED807DE}" destId="{88FC6BB8-F43F-42FE-AD7A-12FE25399C5C}" srcOrd="0" destOrd="0" presId="urn:microsoft.com/office/officeart/2005/8/layout/vList2"/>
    <dgm:cxn modelId="{CE13876C-36D6-4B92-BA97-2C79ED66EC6A}" type="presOf" srcId="{989E26B9-A864-4306-A306-2A3EFB2E8B1F}" destId="{0564A28F-277A-4C2C-99E1-717F3C7933E9}" srcOrd="0" destOrd="2" presId="urn:microsoft.com/office/officeart/2005/8/layout/vList2"/>
    <dgm:cxn modelId="{C166D17A-1EA6-4669-AA75-6789DAB9D8DE}" srcId="{2D242A7B-96FB-4FE8-9D98-7BA70ED807DE}" destId="{D92E53B1-5180-4FB1-96DA-D5FA675CC9EC}" srcOrd="1" destOrd="0" parTransId="{1242D031-AAB3-4557-A576-50FF3A845729}" sibTransId="{93BD5FEA-78BF-468A-A50D-8D3946DB731D}"/>
    <dgm:cxn modelId="{333BB588-3E96-4ACD-A270-46322EAB3F5A}" srcId="{1A38EE7D-515E-4ABE-ABF6-19A1D7B0873D}" destId="{989E26B9-A864-4306-A306-2A3EFB2E8B1F}" srcOrd="2" destOrd="0" parTransId="{CB284BFA-4D3D-4582-B221-64F591839895}" sibTransId="{0818EE57-EBE9-496F-9029-0D4F656C4F34}"/>
    <dgm:cxn modelId="{4E78DF96-6BB4-4679-A493-1762AE44234F}" srcId="{1A38EE7D-515E-4ABE-ABF6-19A1D7B0873D}" destId="{9D178D92-8367-4FF1-B8E1-151285D59D16}" srcOrd="3" destOrd="0" parTransId="{EFCCD5C7-FF8C-4577-81E1-FA3A2DD1A3B8}" sibTransId="{DCCE5606-DDAA-4394-A1D7-6A4D3E086CDA}"/>
    <dgm:cxn modelId="{897342A3-FECD-4112-98DD-02C9D136817A}" srcId="{1A38EE7D-515E-4ABE-ABF6-19A1D7B0873D}" destId="{AFA2701D-4028-4348-8B0D-DADEF771E16C}" srcOrd="1" destOrd="0" parTransId="{FA232747-8614-439E-9260-323871BF5D35}" sibTransId="{AC084602-02B3-4F78-AC0E-366FB01F1D68}"/>
    <dgm:cxn modelId="{DC01CEC7-0CBE-42F9-A468-BF9D71BCC6C8}" type="presOf" srcId="{8C830BD8-21E2-4F17-B295-79758292516C}" destId="{78DBA323-E5D2-467B-9DA1-C05955954AD7}" srcOrd="0" destOrd="0" presId="urn:microsoft.com/office/officeart/2005/8/layout/vList2"/>
    <dgm:cxn modelId="{BFD9BED1-E92F-4DCE-B469-EA9209203E80}" type="presOf" srcId="{9D178D92-8367-4FF1-B8E1-151285D59D16}" destId="{0564A28F-277A-4C2C-99E1-717F3C7933E9}" srcOrd="0" destOrd="3" presId="urn:microsoft.com/office/officeart/2005/8/layout/vList2"/>
    <dgm:cxn modelId="{94CF7FD9-4AFE-4E62-B0A9-BAB915CCB285}" type="presOf" srcId="{1A38EE7D-515E-4ABE-ABF6-19A1D7B0873D}" destId="{1EEE0E9C-0272-4583-BF0A-0E866ECD231C}" srcOrd="0" destOrd="0" presId="urn:microsoft.com/office/officeart/2005/8/layout/vList2"/>
    <dgm:cxn modelId="{6135A9DE-6632-4728-99AA-122282DF166C}" srcId="{2D242A7B-96FB-4FE8-9D98-7BA70ED807DE}" destId="{1A38EE7D-515E-4ABE-ABF6-19A1D7B0873D}" srcOrd="2" destOrd="0" parTransId="{1FBD062E-417A-406A-9E40-5D191C3F6EE7}" sibTransId="{6EF8787B-B80D-493D-8BB4-AF082C8EA8D1}"/>
    <dgm:cxn modelId="{78A89A20-0C36-4F11-8626-E4652B17E0D5}" type="presParOf" srcId="{88FC6BB8-F43F-42FE-AD7A-12FE25399C5C}" destId="{78DBA323-E5D2-467B-9DA1-C05955954AD7}" srcOrd="0" destOrd="0" presId="urn:microsoft.com/office/officeart/2005/8/layout/vList2"/>
    <dgm:cxn modelId="{7C732E9C-0435-43BF-B1F8-096A9620796F}" type="presParOf" srcId="{88FC6BB8-F43F-42FE-AD7A-12FE25399C5C}" destId="{6335689E-B1D4-4C34-949B-C40A410D330F}" srcOrd="1" destOrd="0" presId="urn:microsoft.com/office/officeart/2005/8/layout/vList2"/>
    <dgm:cxn modelId="{238DB7DA-EE94-455A-B0F0-5C7829DE86B0}" type="presParOf" srcId="{88FC6BB8-F43F-42FE-AD7A-12FE25399C5C}" destId="{08F049F2-C478-4862-B35B-DD5935A2B003}" srcOrd="2" destOrd="0" presId="urn:microsoft.com/office/officeart/2005/8/layout/vList2"/>
    <dgm:cxn modelId="{22C3C549-5A7D-4CA1-87A2-28BAB4249F70}" type="presParOf" srcId="{88FC6BB8-F43F-42FE-AD7A-12FE25399C5C}" destId="{68C2EE09-D3E4-4AE8-8787-3EB433280704}" srcOrd="3" destOrd="0" presId="urn:microsoft.com/office/officeart/2005/8/layout/vList2"/>
    <dgm:cxn modelId="{F4A0EA36-CD0A-45AF-A44F-71D627E91F0C}" type="presParOf" srcId="{88FC6BB8-F43F-42FE-AD7A-12FE25399C5C}" destId="{1EEE0E9C-0272-4583-BF0A-0E866ECD231C}" srcOrd="4" destOrd="0" presId="urn:microsoft.com/office/officeart/2005/8/layout/vList2"/>
    <dgm:cxn modelId="{0BB06699-92A6-494F-B3B5-CEC5FFA1D0E3}" type="presParOf" srcId="{88FC6BB8-F43F-42FE-AD7A-12FE25399C5C}" destId="{0564A28F-277A-4C2C-99E1-717F3C7933E9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DBA323-E5D2-467B-9DA1-C05955954AD7}">
      <dsp:nvSpPr>
        <dsp:cNvPr id="0" name=""/>
        <dsp:cNvSpPr/>
      </dsp:nvSpPr>
      <dsp:spPr>
        <a:xfrm>
          <a:off x="0" y="49895"/>
          <a:ext cx="6364224" cy="13197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Passive component that detects light and changes circuit operation depending on the level of light on its sensitive surface</a:t>
          </a:r>
        </a:p>
      </dsp:txBody>
      <dsp:txXfrm>
        <a:off x="64425" y="114320"/>
        <a:ext cx="6235374" cy="1190909"/>
      </dsp:txXfrm>
    </dsp:sp>
    <dsp:sp modelId="{08F049F2-C478-4862-B35B-DD5935A2B003}">
      <dsp:nvSpPr>
        <dsp:cNvPr id="0" name=""/>
        <dsp:cNvSpPr/>
      </dsp:nvSpPr>
      <dsp:spPr>
        <a:xfrm>
          <a:off x="0" y="1438775"/>
          <a:ext cx="6364224" cy="1319759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When light intensity increases, then the photoresistor decreases its resistance</a:t>
          </a:r>
        </a:p>
      </dsp:txBody>
      <dsp:txXfrm>
        <a:off x="64425" y="1503200"/>
        <a:ext cx="6235374" cy="1190909"/>
      </dsp:txXfrm>
    </dsp:sp>
    <dsp:sp modelId="{1EEE0E9C-0272-4583-BF0A-0E866ECD231C}">
      <dsp:nvSpPr>
        <dsp:cNvPr id="0" name=""/>
        <dsp:cNvSpPr/>
      </dsp:nvSpPr>
      <dsp:spPr>
        <a:xfrm>
          <a:off x="0" y="2827655"/>
          <a:ext cx="6364224" cy="1319759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Also known as:</a:t>
          </a:r>
        </a:p>
      </dsp:txBody>
      <dsp:txXfrm>
        <a:off x="64425" y="2892080"/>
        <a:ext cx="6235374" cy="1190909"/>
      </dsp:txXfrm>
    </dsp:sp>
    <dsp:sp modelId="{0564A28F-277A-4C2C-99E1-717F3C7933E9}">
      <dsp:nvSpPr>
        <dsp:cNvPr id="0" name=""/>
        <dsp:cNvSpPr/>
      </dsp:nvSpPr>
      <dsp:spPr>
        <a:xfrm>
          <a:off x="0" y="4147415"/>
          <a:ext cx="6364224" cy="1316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064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/>
            <a:t>Light dependent resistor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/>
            <a:t>LDR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/>
            <a:t>Photocell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/>
            <a:t>Photoconductor</a:t>
          </a:r>
        </a:p>
      </dsp:txBody>
      <dsp:txXfrm>
        <a:off x="0" y="4147415"/>
        <a:ext cx="6364224" cy="1316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BEBDD-86B9-C08B-035E-BD5D056E17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D7DAEF-D9C1-2B8F-697B-108941E342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DFCD-18A2-416D-5AC3-578B77657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D2D9B-A45E-A07F-C058-9354D0297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6418A-D2B4-180C-C4E5-BAB256CFC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56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C8F9C-3918-2E94-230E-D656C3B2B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69A11D-735E-BDC4-876F-D255FF614A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63600-87C1-FF1C-A908-71BFE156C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D0599-2C44-B69C-FC6D-EF3A97B1C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46D47-31D5-1985-8270-D6DD51A6E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4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32EE6A-A83A-810E-2A4A-66B0E9C7D9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4F957-658D-E8BD-D634-A152C02CE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FF024-8DD6-EF36-508C-B4C1B91B2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AF070-6FE0-FB56-5B23-601BA345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015C7-3141-9371-55D1-F557E5ED2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47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13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68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08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91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284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23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53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2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3E1ED-5A8F-4B6D-39CD-567800304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14C2D-DEF8-9F26-19A7-B6BA0EC294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B5634-21B0-BFD8-2F17-52B81D408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2D7BF-933A-E6FE-613C-285FC0D6F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E7336-47A1-9CBB-C621-A96FACD9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000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92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281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7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B32A6-934C-6394-8C11-13BBC7F70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283F8-585F-CC31-3CDF-317874DFB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FC9E8-1E31-8F4F-CBEF-587BCF75D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D5B00-AF28-3AAB-A7E5-762229AFD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149A0-29AD-5E44-5E0C-310D7D0E9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45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3B514-AB83-CBA3-1DD5-3C846AC2B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A16F1-BAFA-6182-5E6D-95327007C3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E2C65E-389A-D8B6-848B-D3EB48044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CE3B58-5A9A-247E-D6FA-A0BF75368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78B58-86E3-4DE1-0141-198C56ADD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26D913-AAB0-0A3A-77E4-F79BCE54D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73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B14D6-DFE8-203A-30E6-105CE8173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3AD93-0D2D-FE80-270F-90A4A3282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42A37-DB33-FDC6-F50E-B9B9D7C65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8B3F87-7E63-1911-5F01-808F23ED17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E4EFAC-6E9E-6A40-B80E-4940AE2C0A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050F58-F918-F18A-8108-D3C53F16E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D7180A-5C36-AE7C-04F0-BFDD41C5F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2D84CF-70FB-FD56-B0F2-1CF10C493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98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7F2A0-70CA-864B-F9BC-1FB669F5C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C9F97-EBDA-442B-E904-97651A466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CDC93-384A-C579-C2CD-8F3965910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E855D8-DDBE-5C22-3E25-C80445F3B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98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10D703-E3A8-8878-936C-80618B682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365A5E-38C6-2E96-702C-3BCC722AC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6E910-8749-4836-1E3F-B131028A4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6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5C679-7BFD-B47E-970F-3D176D55E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403FD-01B3-CCB2-B7C3-D379C5FD8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3BAE35-DE50-0413-24F9-3524AB322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68970-C8F7-BE01-84F5-6F651C123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D0690-5771-03A6-CFA8-021BBBE7D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BE9C0-79F1-FF74-5E64-CD4BA0784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9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3697E-8AB6-2CBE-551A-A9D91AB0C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0C8362-E2FF-9BBD-6BDF-1D7423309D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3A18DA-6440-9CDA-E351-6E553F6DB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2B327-EDFA-A27E-3E60-3B099A1E3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D4A861-463C-3C6F-A738-55C6E632B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333D9-1F9C-82CA-8A78-395166853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8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13D0AF-267E-D948-E654-97064C38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BAF55-8222-BFB5-1D9B-BCEAD9A57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A72A1-3CE0-1252-E0B3-044DD6B5F9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11E67-0B52-41C3-BF91-454DD6EEA8E0}" type="datetimeFigureOut">
              <a:rPr lang="en-US" smtClean="0"/>
              <a:t>9/21/2022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061B3-7D22-A742-134E-6FF671CB2D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9E392-5C62-3A27-5358-8DAAB6EF2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FDD24-82BC-4890-8073-418B39A98E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2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9/21/2022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01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257E7-A457-E08C-7EB5-BEC37C1620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4614" y="1783959"/>
            <a:ext cx="4087306" cy="2889114"/>
          </a:xfrm>
        </p:spPr>
        <p:txBody>
          <a:bodyPr anchor="b">
            <a:normAutofit/>
          </a:bodyPr>
          <a:lstStyle/>
          <a:p>
            <a:pPr algn="l"/>
            <a:r>
              <a:rPr lang="en-US" sz="5000"/>
              <a:t>Photoresistors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BC30BE-3F9A-2C84-215B-D95F6F243B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2000"/>
              <a:t>CAC 240</a:t>
            </a:r>
          </a:p>
          <a:p>
            <a:pPr algn="l"/>
            <a:r>
              <a:rPr lang="en-US" sz="2000"/>
              <a:t>Anthony Winchester</a:t>
            </a:r>
          </a:p>
        </p:txBody>
      </p:sp>
      <p:sp>
        <p:nvSpPr>
          <p:cNvPr id="11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9CDE6B6E-215B-ADE2-3045-93D1F3F0FF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856" r="18090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41409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6BDCA6B-3C9C-4213-A0D9-30BD5F0B0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8426302" cy="6858000"/>
          </a:xfrm>
          <a:custGeom>
            <a:avLst/>
            <a:gdLst>
              <a:gd name="connsiteX0" fmla="*/ 184095 w 8426302"/>
              <a:gd name="connsiteY0" fmla="*/ 6858000 h 6858000"/>
              <a:gd name="connsiteX1" fmla="*/ 8426302 w 8426302"/>
              <a:gd name="connsiteY1" fmla="*/ 6858000 h 6858000"/>
              <a:gd name="connsiteX2" fmla="*/ 8426302 w 8426302"/>
              <a:gd name="connsiteY2" fmla="*/ 0 h 6858000"/>
              <a:gd name="connsiteX3" fmla="*/ 2743435 w 8426302"/>
              <a:gd name="connsiteY3" fmla="*/ 0 h 6858000"/>
              <a:gd name="connsiteX4" fmla="*/ 2688451 w 8426302"/>
              <a:gd name="connsiteY4" fmla="*/ 37385 h 6858000"/>
              <a:gd name="connsiteX5" fmla="*/ 0 w 8426302"/>
              <a:gd name="connsiteY5" fmla="*/ 5321277 h 6858000"/>
              <a:gd name="connsiteX6" fmla="*/ 116943 w 8426302"/>
              <a:gd name="connsiteY6" fmla="*/ 65584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6302" h="6858000">
                <a:moveTo>
                  <a:pt x="184095" y="6858000"/>
                </a:moveTo>
                <a:lnTo>
                  <a:pt x="8426302" y="6858000"/>
                </a:lnTo>
                <a:lnTo>
                  <a:pt x="8426302" y="0"/>
                </a:lnTo>
                <a:lnTo>
                  <a:pt x="2743435" y="0"/>
                </a:lnTo>
                <a:lnTo>
                  <a:pt x="2688451" y="37385"/>
                </a:lnTo>
                <a:cubicBezTo>
                  <a:pt x="1058888" y="1225893"/>
                  <a:pt x="0" y="3149927"/>
                  <a:pt x="0" y="5321277"/>
                </a:cubicBezTo>
                <a:cubicBezTo>
                  <a:pt x="0" y="5744268"/>
                  <a:pt x="40184" y="6157873"/>
                  <a:pt x="116943" y="6558484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DA12F62-867F-4684-B28B-E085D09DC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8174932" cy="6858000"/>
          </a:xfrm>
          <a:custGeom>
            <a:avLst/>
            <a:gdLst>
              <a:gd name="connsiteX0" fmla="*/ 190266 w 8174932"/>
              <a:gd name="connsiteY0" fmla="*/ 6858000 h 6858000"/>
              <a:gd name="connsiteX1" fmla="*/ 8174932 w 8174932"/>
              <a:gd name="connsiteY1" fmla="*/ 6858000 h 6858000"/>
              <a:gd name="connsiteX2" fmla="*/ 8174932 w 8174932"/>
              <a:gd name="connsiteY2" fmla="*/ 0 h 6858000"/>
              <a:gd name="connsiteX3" fmla="*/ 2944847 w 8174932"/>
              <a:gd name="connsiteY3" fmla="*/ 0 h 6858000"/>
              <a:gd name="connsiteX4" fmla="*/ 2646373 w 8174932"/>
              <a:gd name="connsiteY4" fmla="*/ 196447 h 6858000"/>
              <a:gd name="connsiteX5" fmla="*/ 0 w 8174932"/>
              <a:gd name="connsiteY5" fmla="*/ 5321277 h 6858000"/>
              <a:gd name="connsiteX6" fmla="*/ 112445 w 8174932"/>
              <a:gd name="connsiteY6" fmla="*/ 65108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74932" h="6858000">
                <a:moveTo>
                  <a:pt x="190266" y="6858000"/>
                </a:moveTo>
                <a:lnTo>
                  <a:pt x="8174932" y="6858000"/>
                </a:lnTo>
                <a:lnTo>
                  <a:pt x="8174932" y="0"/>
                </a:lnTo>
                <a:lnTo>
                  <a:pt x="2944847" y="0"/>
                </a:lnTo>
                <a:lnTo>
                  <a:pt x="2646373" y="196447"/>
                </a:lnTo>
                <a:cubicBezTo>
                  <a:pt x="1044779" y="1335395"/>
                  <a:pt x="0" y="3206327"/>
                  <a:pt x="0" y="5321277"/>
                </a:cubicBezTo>
                <a:cubicBezTo>
                  <a:pt x="0" y="5727999"/>
                  <a:pt x="38639" y="6125696"/>
                  <a:pt x="112445" y="6510898"/>
                </a:cubicBez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80EDC8-907F-1117-54D9-784AE6E51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34110"/>
            <a:ext cx="5936370" cy="34662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7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Before we test the photoresistors…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942DDD-87E0-38E4-9518-2A17A5E9C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672" y="4180354"/>
            <a:ext cx="5649289" cy="12799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…we need to know what they are and how they operate</a:t>
            </a:r>
          </a:p>
        </p:txBody>
      </p:sp>
    </p:spTree>
    <p:extLst>
      <p:ext uri="{BB962C8B-B14F-4D97-AF65-F5344CB8AC3E}">
        <p14:creationId xmlns:p14="http://schemas.microsoft.com/office/powerpoint/2010/main" val="460532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9F2CC1-5C87-92CE-4859-EA22FE7E7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sz="4000"/>
              <a:t>What is a Photoresistor?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DAD26B6-42C7-A8FE-FB06-B2532F0E1F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217007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5572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480E592-827C-BEB4-33E7-0486441AE99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5" r="8079" b="1"/>
          <a:stretch/>
        </p:blipFill>
        <p:spPr>
          <a:xfrm>
            <a:off x="5182104" y="10"/>
            <a:ext cx="7009896" cy="6857990"/>
          </a:xfrm>
          <a:custGeom>
            <a:avLst/>
            <a:gdLst/>
            <a:ahLst/>
            <a:cxnLst/>
            <a:rect l="l" t="t" r="r" b="b"/>
            <a:pathLst>
              <a:path w="7009896" h="6858000">
                <a:moveTo>
                  <a:pt x="0" y="0"/>
                </a:moveTo>
                <a:lnTo>
                  <a:pt x="7009896" y="0"/>
                </a:lnTo>
                <a:lnTo>
                  <a:pt x="7009896" y="6858000"/>
                </a:lnTo>
                <a:lnTo>
                  <a:pt x="21616" y="6858000"/>
                </a:lnTo>
                <a:lnTo>
                  <a:pt x="129867" y="6647018"/>
                </a:lnTo>
                <a:cubicBezTo>
                  <a:pt x="1043295" y="4758249"/>
                  <a:pt x="1332296" y="2559611"/>
                  <a:pt x="814641" y="380651"/>
                </a:cubicBezTo>
                <a:lnTo>
                  <a:pt x="714685" y="1"/>
                </a:lnTo>
                <a:lnTo>
                  <a:pt x="0" y="1"/>
                </a:lnTo>
                <a:close/>
              </a:path>
            </a:pathLst>
          </a:custGeom>
        </p:spPr>
      </p:pic>
      <p:sp>
        <p:nvSpPr>
          <p:cNvPr id="15" name="Freeform: Shape 10">
            <a:extLst>
              <a:ext uri="{FF2B5EF4-FFF2-40B4-BE49-F238E27FC236}">
                <a16:creationId xmlns:a16="http://schemas.microsoft.com/office/drawing/2014/main" id="{5FDF4720-5445-47BE-89FE-E40D1AE6F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6480073" cy="6858002"/>
          </a:xfrm>
          <a:custGeom>
            <a:avLst/>
            <a:gdLst>
              <a:gd name="connsiteX0" fmla="*/ 6130244 w 6480073"/>
              <a:gd name="connsiteY0" fmla="*/ 0 h 6858002"/>
              <a:gd name="connsiteX1" fmla="*/ 6212951 w 6480073"/>
              <a:gd name="connsiteY1" fmla="*/ 314584 h 6858002"/>
              <a:gd name="connsiteX2" fmla="*/ 5540779 w 6480073"/>
              <a:gd name="connsiteY2" fmla="*/ 6756649 h 6858002"/>
              <a:gd name="connsiteX3" fmla="*/ 5489971 w 6480073"/>
              <a:gd name="connsiteY3" fmla="*/ 6858002 h 6858002"/>
              <a:gd name="connsiteX4" fmla="*/ 0 w 6480073"/>
              <a:gd name="connsiteY4" fmla="*/ 6858002 h 6858002"/>
              <a:gd name="connsiteX5" fmla="*/ 0 w 6480073"/>
              <a:gd name="connsiteY5" fmla="*/ 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0073" h="6858002">
                <a:moveTo>
                  <a:pt x="6130244" y="0"/>
                </a:moveTo>
                <a:lnTo>
                  <a:pt x="6212951" y="314584"/>
                </a:lnTo>
                <a:cubicBezTo>
                  <a:pt x="6745828" y="2551616"/>
                  <a:pt x="6460994" y="4808873"/>
                  <a:pt x="5540779" y="6756649"/>
                </a:cubicBezTo>
                <a:lnTo>
                  <a:pt x="5489971" y="6858002"/>
                </a:lnTo>
                <a:lnTo>
                  <a:pt x="0" y="685800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6" name="Freeform: Shape 12">
            <a:extLst>
              <a:ext uri="{FF2B5EF4-FFF2-40B4-BE49-F238E27FC236}">
                <a16:creationId xmlns:a16="http://schemas.microsoft.com/office/drawing/2014/main" id="{AC8710B4-A815-4082-9E4F-F13A00070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49216" cy="6858001"/>
          </a:xfrm>
          <a:custGeom>
            <a:avLst/>
            <a:gdLst>
              <a:gd name="connsiteX0" fmla="*/ 0 w 6249216"/>
              <a:gd name="connsiteY0" fmla="*/ 0 h 6858001"/>
              <a:gd name="connsiteX1" fmla="*/ 5893742 w 6249216"/>
              <a:gd name="connsiteY1" fmla="*/ 1 h 6858001"/>
              <a:gd name="connsiteX2" fmla="*/ 5993697 w 6249216"/>
              <a:gd name="connsiteY2" fmla="*/ 380651 h 6858001"/>
              <a:gd name="connsiteX3" fmla="*/ 5308924 w 6249216"/>
              <a:gd name="connsiteY3" fmla="*/ 6647018 h 6858001"/>
              <a:gd name="connsiteX4" fmla="*/ 5200672 w 6249216"/>
              <a:gd name="connsiteY4" fmla="*/ 6858001 h 6858001"/>
              <a:gd name="connsiteX5" fmla="*/ 1 w 6249216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216" h="6858001">
                <a:moveTo>
                  <a:pt x="0" y="0"/>
                </a:moveTo>
                <a:lnTo>
                  <a:pt x="5893742" y="1"/>
                </a:lnTo>
                <a:lnTo>
                  <a:pt x="5993697" y="380651"/>
                </a:lnTo>
                <a:cubicBezTo>
                  <a:pt x="6511353" y="2559611"/>
                  <a:pt x="6222352" y="4758249"/>
                  <a:pt x="5308924" y="6647018"/>
                </a:cubicBezTo>
                <a:lnTo>
                  <a:pt x="5200672" y="6858001"/>
                </a:lnTo>
                <a:lnTo>
                  <a:pt x="1" y="685800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39EB51-4F04-C55B-A1B0-81DD136E2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3" y="1396289"/>
            <a:ext cx="4782458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/>
              <a:t>Sample Photoresistor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5FDFF5-AAD6-7C69-D6E5-6CA531F23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672" y="2871982"/>
            <a:ext cx="4782458" cy="3181684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1800" dirty="0"/>
              <a:t>This is a photo of a sample light dependent resistor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800" dirty="0"/>
              <a:t>Most photoresistors have metal contacts up top with a pattern across to take in the light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94285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D21898E-86C0-4C8A-A76C-DF33E844C8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542" y="0"/>
            <a:ext cx="10432916" cy="6858000"/>
          </a:xfrm>
          <a:custGeom>
            <a:avLst/>
            <a:gdLst>
              <a:gd name="connsiteX0" fmla="*/ 1287962 w 10432916"/>
              <a:gd name="connsiteY0" fmla="*/ 0 h 6858000"/>
              <a:gd name="connsiteX1" fmla="*/ 9144956 w 10432916"/>
              <a:gd name="connsiteY1" fmla="*/ 0 h 6858000"/>
              <a:gd name="connsiteX2" fmla="*/ 9241731 w 10432916"/>
              <a:gd name="connsiteY2" fmla="*/ 111692 h 6858000"/>
              <a:gd name="connsiteX3" fmla="*/ 10432916 w 10432916"/>
              <a:gd name="connsiteY3" fmla="*/ 3429001 h 6858000"/>
              <a:gd name="connsiteX4" fmla="*/ 9241730 w 10432916"/>
              <a:gd name="connsiteY4" fmla="*/ 6746310 h 6858000"/>
              <a:gd name="connsiteX5" fmla="*/ 9144957 w 10432916"/>
              <a:gd name="connsiteY5" fmla="*/ 6858000 h 6858000"/>
              <a:gd name="connsiteX6" fmla="*/ 1287959 w 10432916"/>
              <a:gd name="connsiteY6" fmla="*/ 6858000 h 6858000"/>
              <a:gd name="connsiteX7" fmla="*/ 1191186 w 10432916"/>
              <a:gd name="connsiteY7" fmla="*/ 6746310 h 6858000"/>
              <a:gd name="connsiteX8" fmla="*/ 0 w 10432916"/>
              <a:gd name="connsiteY8" fmla="*/ 3429001 h 6858000"/>
              <a:gd name="connsiteX9" fmla="*/ 1191186 w 10432916"/>
              <a:gd name="connsiteY9" fmla="*/ 11169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432916" h="6858000">
                <a:moveTo>
                  <a:pt x="1287962" y="0"/>
                </a:moveTo>
                <a:lnTo>
                  <a:pt x="9144956" y="0"/>
                </a:lnTo>
                <a:lnTo>
                  <a:pt x="9241731" y="111692"/>
                </a:lnTo>
                <a:cubicBezTo>
                  <a:pt x="9985889" y="1013175"/>
                  <a:pt x="10432916" y="2168897"/>
                  <a:pt x="10432916" y="3429001"/>
                </a:cubicBezTo>
                <a:cubicBezTo>
                  <a:pt x="10432916" y="4689105"/>
                  <a:pt x="9985889" y="5844827"/>
                  <a:pt x="9241730" y="6746310"/>
                </a:cubicBezTo>
                <a:lnTo>
                  <a:pt x="9144957" y="6858000"/>
                </a:lnTo>
                <a:lnTo>
                  <a:pt x="1287959" y="6858000"/>
                </a:lnTo>
                <a:lnTo>
                  <a:pt x="1191186" y="6746310"/>
                </a:lnTo>
                <a:cubicBezTo>
                  <a:pt x="447027" y="5844827"/>
                  <a:pt x="0" y="4689105"/>
                  <a:pt x="0" y="3429001"/>
                </a:cubicBezTo>
                <a:cubicBezTo>
                  <a:pt x="0" y="2168897"/>
                  <a:pt x="447027" y="1013175"/>
                  <a:pt x="1191186" y="11169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C8F04BD-D093-45D0-B54C-50FDB308B4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4942" y="0"/>
            <a:ext cx="9922116" cy="6858000"/>
          </a:xfrm>
          <a:custGeom>
            <a:avLst/>
            <a:gdLst>
              <a:gd name="connsiteX0" fmla="*/ 1378575 w 9922116"/>
              <a:gd name="connsiteY0" fmla="*/ 0 h 6858000"/>
              <a:gd name="connsiteX1" fmla="*/ 8543542 w 9922116"/>
              <a:gd name="connsiteY1" fmla="*/ 0 h 6858000"/>
              <a:gd name="connsiteX2" fmla="*/ 8633323 w 9922116"/>
              <a:gd name="connsiteY2" fmla="*/ 94145 h 6858000"/>
              <a:gd name="connsiteX3" fmla="*/ 9922116 w 9922116"/>
              <a:gd name="connsiteY3" fmla="*/ 3429001 h 6858000"/>
              <a:gd name="connsiteX4" fmla="*/ 8633323 w 9922116"/>
              <a:gd name="connsiteY4" fmla="*/ 6763858 h 6858000"/>
              <a:gd name="connsiteX5" fmla="*/ 8543544 w 9922116"/>
              <a:gd name="connsiteY5" fmla="*/ 6858000 h 6858000"/>
              <a:gd name="connsiteX6" fmla="*/ 1378573 w 9922116"/>
              <a:gd name="connsiteY6" fmla="*/ 6858000 h 6858000"/>
              <a:gd name="connsiteX7" fmla="*/ 1288793 w 9922116"/>
              <a:gd name="connsiteY7" fmla="*/ 6763858 h 6858000"/>
              <a:gd name="connsiteX8" fmla="*/ 0 w 9922116"/>
              <a:gd name="connsiteY8" fmla="*/ 3429001 h 6858000"/>
              <a:gd name="connsiteX9" fmla="*/ 1288793 w 9922116"/>
              <a:gd name="connsiteY9" fmla="*/ 941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22116" h="6858000">
                <a:moveTo>
                  <a:pt x="1378575" y="0"/>
                </a:moveTo>
                <a:lnTo>
                  <a:pt x="8543542" y="0"/>
                </a:lnTo>
                <a:lnTo>
                  <a:pt x="8633323" y="94145"/>
                </a:lnTo>
                <a:cubicBezTo>
                  <a:pt x="9434072" y="974941"/>
                  <a:pt x="9922116" y="2144991"/>
                  <a:pt x="9922116" y="3429001"/>
                </a:cubicBezTo>
                <a:cubicBezTo>
                  <a:pt x="9922116" y="4713011"/>
                  <a:pt x="9434072" y="5883061"/>
                  <a:pt x="8633323" y="6763858"/>
                </a:cubicBezTo>
                <a:lnTo>
                  <a:pt x="8543544" y="6858000"/>
                </a:lnTo>
                <a:lnTo>
                  <a:pt x="1378573" y="6858000"/>
                </a:lnTo>
                <a:lnTo>
                  <a:pt x="1288793" y="6763858"/>
                </a:lnTo>
                <a:cubicBezTo>
                  <a:pt x="488044" y="5883061"/>
                  <a:pt x="0" y="4713011"/>
                  <a:pt x="0" y="3429001"/>
                </a:cubicBezTo>
                <a:cubicBezTo>
                  <a:pt x="0" y="2144991"/>
                  <a:pt x="488044" y="974941"/>
                  <a:pt x="1288793" y="94145"/>
                </a:cubicBez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3212FF-6A07-B843-B853-402A9A2C1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1147" y="365760"/>
            <a:ext cx="7569706" cy="1288238"/>
          </a:xfrm>
        </p:spPr>
        <p:txBody>
          <a:bodyPr anchor="ctr">
            <a:normAutofit/>
          </a:bodyPr>
          <a:lstStyle/>
          <a:p>
            <a:pPr algn="ctr"/>
            <a:r>
              <a:rPr lang="en-US" sz="4100"/>
              <a:t>Where are Photoresistors Found?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980F-CD54-FBBF-293E-3E77DC222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5569" y="1956816"/>
            <a:ext cx="7860863" cy="4024884"/>
          </a:xfrm>
        </p:spPr>
        <p:txBody>
          <a:bodyPr anchor="t">
            <a:normAutofit lnSpcReduction="10000"/>
          </a:bodyPr>
          <a:lstStyle/>
          <a:p>
            <a:r>
              <a:rPr lang="en-US" sz="2200" dirty="0"/>
              <a:t>Found in a wide variety of items:</a:t>
            </a:r>
          </a:p>
          <a:p>
            <a:pPr lvl="1"/>
            <a:r>
              <a:rPr lang="en-US" sz="2200" dirty="0"/>
              <a:t>Camera light meters</a:t>
            </a:r>
          </a:p>
          <a:p>
            <a:pPr lvl="1"/>
            <a:r>
              <a:rPr lang="en-US" sz="2200" dirty="0"/>
              <a:t>Fire / smoke alarms</a:t>
            </a:r>
          </a:p>
          <a:p>
            <a:pPr lvl="1"/>
            <a:r>
              <a:rPr lang="en-US" sz="2200" dirty="0"/>
              <a:t>Clock radios</a:t>
            </a:r>
          </a:p>
          <a:p>
            <a:pPr lvl="1"/>
            <a:r>
              <a:rPr lang="en-US" sz="2200" dirty="0"/>
              <a:t>Alarm devices (as the detector for a light beam)</a:t>
            </a:r>
          </a:p>
          <a:p>
            <a:pPr lvl="1"/>
            <a:r>
              <a:rPr lang="en-US" sz="2200" dirty="0"/>
              <a:t>Nightlights</a:t>
            </a:r>
          </a:p>
          <a:p>
            <a:pPr lvl="1"/>
            <a:r>
              <a:rPr lang="en-US" sz="2200" dirty="0"/>
              <a:t>Outdoor clocks</a:t>
            </a:r>
          </a:p>
          <a:p>
            <a:pPr lvl="1"/>
            <a:r>
              <a:rPr lang="en-US" sz="2200" dirty="0"/>
              <a:t>Solar street lamps</a:t>
            </a:r>
          </a:p>
          <a:p>
            <a:pPr lvl="1"/>
            <a:r>
              <a:rPr lang="en-US" sz="2200" dirty="0"/>
              <a:t>Solar road studs</a:t>
            </a:r>
          </a:p>
          <a:p>
            <a:pPr lvl="1"/>
            <a:r>
              <a:rPr lang="en-US" sz="2200" dirty="0"/>
              <a:t>Laser-based security systems</a:t>
            </a:r>
          </a:p>
          <a:p>
            <a:pPr lvl="2"/>
            <a:r>
              <a:rPr lang="en-US" sz="2200" dirty="0"/>
              <a:t>Detects changes in light intensity when a person/object passes through the laser beam</a:t>
            </a:r>
          </a:p>
        </p:txBody>
      </p:sp>
    </p:spTree>
    <p:extLst>
      <p:ext uri="{BB962C8B-B14F-4D97-AF65-F5344CB8AC3E}">
        <p14:creationId xmlns:p14="http://schemas.microsoft.com/office/powerpoint/2010/main" val="14708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F9857ED-1DEF-4481-AEB4-E7759342AC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457275" cy="6858000"/>
          </a:xfrm>
          <a:custGeom>
            <a:avLst/>
            <a:gdLst>
              <a:gd name="connsiteX0" fmla="*/ 5457275 w 5457275"/>
              <a:gd name="connsiteY0" fmla="*/ 0 h 6858000"/>
              <a:gd name="connsiteX1" fmla="*/ 361354 w 5457275"/>
              <a:gd name="connsiteY1" fmla="*/ 0 h 6858000"/>
              <a:gd name="connsiteX2" fmla="*/ 335637 w 5457275"/>
              <a:gd name="connsiteY2" fmla="*/ 94722 h 6858000"/>
              <a:gd name="connsiteX3" fmla="*/ 690849 w 5457275"/>
              <a:gd name="connsiteY3" fmla="*/ 6842426 h 6858000"/>
              <a:gd name="connsiteX4" fmla="*/ 696735 w 5457275"/>
              <a:gd name="connsiteY4" fmla="*/ 6858000 h 6858000"/>
              <a:gd name="connsiteX5" fmla="*/ 5457275 w 545727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57275" h="6858000">
                <a:moveTo>
                  <a:pt x="5457275" y="0"/>
                </a:moveTo>
                <a:lnTo>
                  <a:pt x="361354" y="0"/>
                </a:lnTo>
                <a:lnTo>
                  <a:pt x="335637" y="94722"/>
                </a:lnTo>
                <a:cubicBezTo>
                  <a:pt x="-226206" y="2374054"/>
                  <a:pt x="-65870" y="4704140"/>
                  <a:pt x="690849" y="6842426"/>
                </a:cubicBezTo>
                <a:lnTo>
                  <a:pt x="696735" y="6858000"/>
                </a:lnTo>
                <a:lnTo>
                  <a:pt x="5457275" y="685800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E4FBE1-8E8A-42A6-B693-88C8979D80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228693" cy="6858000"/>
          </a:xfrm>
          <a:custGeom>
            <a:avLst/>
            <a:gdLst>
              <a:gd name="connsiteX0" fmla="*/ 5228693 w 5228693"/>
              <a:gd name="connsiteY0" fmla="*/ 0 h 6858000"/>
              <a:gd name="connsiteX1" fmla="*/ 371685 w 5228693"/>
              <a:gd name="connsiteY1" fmla="*/ 1 h 6858000"/>
              <a:gd name="connsiteX2" fmla="*/ 319533 w 5228693"/>
              <a:gd name="connsiteY2" fmla="*/ 193787 h 6858000"/>
              <a:gd name="connsiteX3" fmla="*/ 623642 w 5228693"/>
              <a:gd name="connsiteY3" fmla="*/ 6599363 h 6858000"/>
              <a:gd name="connsiteX4" fmla="*/ 717029 w 5228693"/>
              <a:gd name="connsiteY4" fmla="*/ 6858000 h 6858000"/>
              <a:gd name="connsiteX5" fmla="*/ 5228693 w 5228693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28693" h="6858000">
                <a:moveTo>
                  <a:pt x="5228693" y="0"/>
                </a:moveTo>
                <a:lnTo>
                  <a:pt x="371685" y="1"/>
                </a:lnTo>
                <a:lnTo>
                  <a:pt x="319533" y="193787"/>
                </a:lnTo>
                <a:cubicBezTo>
                  <a:pt x="-206622" y="2355719"/>
                  <a:pt x="-67685" y="4563346"/>
                  <a:pt x="623642" y="6599363"/>
                </a:cubicBezTo>
                <a:lnTo>
                  <a:pt x="717029" y="6858000"/>
                </a:lnTo>
                <a:lnTo>
                  <a:pt x="5228693" y="6858000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41819C-9DBF-A3E8-674B-C69971291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330007"/>
            <a:ext cx="3820669" cy="4692396"/>
          </a:xfrm>
        </p:spPr>
        <p:txBody>
          <a:bodyPr anchor="ctr">
            <a:normAutofit/>
          </a:bodyPr>
          <a:lstStyle/>
          <a:p>
            <a:r>
              <a:rPr lang="en-US" sz="5000"/>
              <a:t>How does a Photoresistor Operate?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0EA13-84C1-F061-8D36-3D53871AC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1616" y="1330007"/>
            <a:ext cx="5477256" cy="469239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Electrical current consists of the movement of electrons within a material</a:t>
            </a:r>
          </a:p>
          <a:p>
            <a:pPr lvl="1"/>
            <a:r>
              <a:rPr lang="en-US" sz="2000" dirty="0"/>
              <a:t>Conductors have a large number of free electrons</a:t>
            </a:r>
          </a:p>
          <a:p>
            <a:pPr lvl="1"/>
            <a:r>
              <a:rPr lang="en-US" sz="2000" dirty="0"/>
              <a:t>Insulators with a high resistance have very few free electrons</a:t>
            </a:r>
          </a:p>
          <a:p>
            <a:r>
              <a:rPr lang="en-US" sz="2400" dirty="0"/>
              <a:t>Photoresistors have high resistance because there are very few electrons free and able to move</a:t>
            </a:r>
          </a:p>
          <a:p>
            <a:pPr lvl="1"/>
            <a:r>
              <a:rPr lang="en-US" sz="2000" dirty="0"/>
              <a:t>Most electrons are locked into the photoresistor’s crystal lattice and unable to move</a:t>
            </a:r>
          </a:p>
        </p:txBody>
      </p:sp>
    </p:spTree>
    <p:extLst>
      <p:ext uri="{BB962C8B-B14F-4D97-AF65-F5344CB8AC3E}">
        <p14:creationId xmlns:p14="http://schemas.microsoft.com/office/powerpoint/2010/main" val="668273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F9857ED-1DEF-4481-AEB4-E7759342AC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457275" cy="6858000"/>
          </a:xfrm>
          <a:custGeom>
            <a:avLst/>
            <a:gdLst>
              <a:gd name="connsiteX0" fmla="*/ 5457275 w 5457275"/>
              <a:gd name="connsiteY0" fmla="*/ 0 h 6858000"/>
              <a:gd name="connsiteX1" fmla="*/ 361354 w 5457275"/>
              <a:gd name="connsiteY1" fmla="*/ 0 h 6858000"/>
              <a:gd name="connsiteX2" fmla="*/ 335637 w 5457275"/>
              <a:gd name="connsiteY2" fmla="*/ 94722 h 6858000"/>
              <a:gd name="connsiteX3" fmla="*/ 690849 w 5457275"/>
              <a:gd name="connsiteY3" fmla="*/ 6842426 h 6858000"/>
              <a:gd name="connsiteX4" fmla="*/ 696735 w 5457275"/>
              <a:gd name="connsiteY4" fmla="*/ 6858000 h 6858000"/>
              <a:gd name="connsiteX5" fmla="*/ 5457275 w 545727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57275" h="6858000">
                <a:moveTo>
                  <a:pt x="5457275" y="0"/>
                </a:moveTo>
                <a:lnTo>
                  <a:pt x="361354" y="0"/>
                </a:lnTo>
                <a:lnTo>
                  <a:pt x="335637" y="94722"/>
                </a:lnTo>
                <a:cubicBezTo>
                  <a:pt x="-226206" y="2374054"/>
                  <a:pt x="-65870" y="4704140"/>
                  <a:pt x="690849" y="6842426"/>
                </a:cubicBezTo>
                <a:lnTo>
                  <a:pt x="696735" y="6858000"/>
                </a:lnTo>
                <a:lnTo>
                  <a:pt x="5457275" y="685800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E4FBE1-8E8A-42A6-B693-88C8979D80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228693" cy="6858000"/>
          </a:xfrm>
          <a:custGeom>
            <a:avLst/>
            <a:gdLst>
              <a:gd name="connsiteX0" fmla="*/ 5228693 w 5228693"/>
              <a:gd name="connsiteY0" fmla="*/ 0 h 6858000"/>
              <a:gd name="connsiteX1" fmla="*/ 371685 w 5228693"/>
              <a:gd name="connsiteY1" fmla="*/ 1 h 6858000"/>
              <a:gd name="connsiteX2" fmla="*/ 319533 w 5228693"/>
              <a:gd name="connsiteY2" fmla="*/ 193787 h 6858000"/>
              <a:gd name="connsiteX3" fmla="*/ 623642 w 5228693"/>
              <a:gd name="connsiteY3" fmla="*/ 6599363 h 6858000"/>
              <a:gd name="connsiteX4" fmla="*/ 717029 w 5228693"/>
              <a:gd name="connsiteY4" fmla="*/ 6858000 h 6858000"/>
              <a:gd name="connsiteX5" fmla="*/ 5228693 w 5228693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28693" h="6858000">
                <a:moveTo>
                  <a:pt x="5228693" y="0"/>
                </a:moveTo>
                <a:lnTo>
                  <a:pt x="371685" y="1"/>
                </a:lnTo>
                <a:lnTo>
                  <a:pt x="319533" y="193787"/>
                </a:lnTo>
                <a:cubicBezTo>
                  <a:pt x="-206622" y="2355719"/>
                  <a:pt x="-67685" y="4563346"/>
                  <a:pt x="623642" y="6599363"/>
                </a:cubicBezTo>
                <a:lnTo>
                  <a:pt x="717029" y="6858000"/>
                </a:lnTo>
                <a:lnTo>
                  <a:pt x="5228693" y="6858000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41819C-9DBF-A3E8-674B-C69971291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1330007"/>
            <a:ext cx="3820669" cy="4692396"/>
          </a:xfrm>
        </p:spPr>
        <p:txBody>
          <a:bodyPr anchor="ctr">
            <a:normAutofit/>
          </a:bodyPr>
          <a:lstStyle/>
          <a:p>
            <a:r>
              <a:rPr lang="en-US" sz="5000" dirty="0"/>
              <a:t>How does a Photoresistor Operate?</a:t>
            </a:r>
            <a:br>
              <a:rPr lang="en-US" sz="5000" dirty="0"/>
            </a:br>
            <a:r>
              <a:rPr lang="en-US" sz="5000" dirty="0"/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0EA13-84C1-F061-8D36-3D53871AC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1616" y="1330007"/>
            <a:ext cx="5477256" cy="469239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Light falls on the semiconductor of the photoresistor</a:t>
            </a:r>
          </a:p>
          <a:p>
            <a:r>
              <a:rPr lang="en-US" sz="2400" dirty="0"/>
              <a:t>Light photons are absorbed by the semiconductor lattice and energy is transferred to the electrons</a:t>
            </a:r>
          </a:p>
          <a:p>
            <a:r>
              <a:rPr lang="en-US" sz="2400" dirty="0"/>
              <a:t>This new energy from the light breaks the electrons free from the crystal lattice – making them available to conduct electricity</a:t>
            </a:r>
          </a:p>
        </p:txBody>
      </p:sp>
    </p:spTree>
    <p:extLst>
      <p:ext uri="{BB962C8B-B14F-4D97-AF65-F5344CB8AC3E}">
        <p14:creationId xmlns:p14="http://schemas.microsoft.com/office/powerpoint/2010/main" val="21370139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894750E-44D8-027A-4AA2-6A4F0B971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2321" y="1152363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dirty="0"/>
              <a:t>Now we are ready to run a photoresistor test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DAD44-4A80-739D-835D-9693C7AB1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02322" y="4496586"/>
            <a:ext cx="4087305" cy="156714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Take note: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ADC = analog-to-digital conversion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Analog light hitting photoresistor and sending digital output to screen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522A62-07D5-D168-3B6E-6DCBF9AEFB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78" r="18569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277876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F710FDB-0919-493E-8539-8240C23F1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EEE4B5-99B1-474F-ABFA-01711AEC4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82" y="908957"/>
            <a:ext cx="3819375" cy="3352767"/>
          </a:xfrm>
        </p:spPr>
        <p:txBody>
          <a:bodyPr>
            <a:normAutofit/>
          </a:bodyPr>
          <a:lstStyle/>
          <a:p>
            <a:r>
              <a:rPr lang="en-US"/>
              <a:t>Photoresistor Test</a:t>
            </a:r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230C0A8-3E5C-476B-A64B-4D4FDE8D5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16383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9118B-0AF5-48FB-8115-8C7B7FECE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990" y="908957"/>
            <a:ext cx="6620910" cy="522332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Enter the following commands in the Raspberry Pi terminal to test ADC module for light tracking: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cd ~/Freenove_4WD_Smart_Car_Kit_for_Raspberry_Pi/Code/Server</a:t>
            </a:r>
            <a:r>
              <a:rPr lang="en-US" dirty="0"/>
              <a:t> </a:t>
            </a:r>
            <a:r>
              <a:rPr lang="en-US" b="1" dirty="0"/>
              <a:t>&lt;press enter&gt;</a:t>
            </a:r>
          </a:p>
          <a:p>
            <a:pPr lvl="1">
              <a:lnSpc>
                <a:spcPct val="110000"/>
              </a:lnSpc>
            </a:pPr>
            <a:r>
              <a:rPr lang="en-US" b="1" dirty="0" err="1"/>
              <a:t>sudo</a:t>
            </a:r>
            <a:r>
              <a:rPr lang="en-US" b="1" dirty="0"/>
              <a:t> python test.py ADC</a:t>
            </a:r>
            <a:r>
              <a:rPr lang="en-US" dirty="0"/>
              <a:t> </a:t>
            </a:r>
            <a:r>
              <a:rPr lang="en-US" b="1" dirty="0"/>
              <a:t>&lt;press enter&gt;</a:t>
            </a:r>
          </a:p>
          <a:p>
            <a:pPr>
              <a:lnSpc>
                <a:spcPct val="110000"/>
              </a:lnSpc>
            </a:pPr>
            <a:r>
              <a:rPr lang="en-US" dirty="0"/>
              <a:t>Result: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Every second, the voltage values of the two photoresistors and the battery are output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When you shine a cell phone light on the photoresistors, take note of what happens with the voltage values on the screen</a:t>
            </a:r>
          </a:p>
          <a:p>
            <a:pPr lvl="1">
              <a:lnSpc>
                <a:spcPct val="110000"/>
              </a:lnSpc>
            </a:pPr>
            <a:r>
              <a:rPr lang="en-US" u="sng" dirty="0"/>
              <a:t>NOTE</a:t>
            </a:r>
            <a:r>
              <a:rPr lang="en-US" dirty="0"/>
              <a:t>: When you are just starting up the Raspberry Pi, these values may be inaccurate at first. The values will become stable later. Press "Ctrl + C" to end execution</a:t>
            </a:r>
          </a:p>
        </p:txBody>
      </p:sp>
    </p:spTree>
    <p:extLst>
      <p:ext uri="{BB962C8B-B14F-4D97-AF65-F5344CB8AC3E}">
        <p14:creationId xmlns:p14="http://schemas.microsoft.com/office/powerpoint/2010/main" val="2008343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hronicleVTI">
  <a:themeElements>
    <a:clrScheme name="AnalogousFromDarkSeedLeftStep">
      <a:dk1>
        <a:srgbClr val="000000"/>
      </a:dk1>
      <a:lt1>
        <a:srgbClr val="FFFFFF"/>
      </a:lt1>
      <a:dk2>
        <a:srgbClr val="2F2B1B"/>
      </a:dk2>
      <a:lt2>
        <a:srgbClr val="F0F3F3"/>
      </a:lt2>
      <a:accent1>
        <a:srgbClr val="CC6044"/>
      </a:accent1>
      <a:accent2>
        <a:srgbClr val="BA324E"/>
      </a:accent2>
      <a:accent3>
        <a:srgbClr val="CC4499"/>
      </a:accent3>
      <a:accent4>
        <a:srgbClr val="B532BA"/>
      </a:accent4>
      <a:accent5>
        <a:srgbClr val="8E44CC"/>
      </a:accent5>
      <a:accent6>
        <a:srgbClr val="5545C1"/>
      </a:accent6>
      <a:hlink>
        <a:srgbClr val="9A3FBF"/>
      </a:hlink>
      <a:folHlink>
        <a:srgbClr val="7F7F7F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429</Words>
  <Application>Microsoft Office PowerPoint</Application>
  <PresentationFormat>Widescreen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Calisto MT</vt:lpstr>
      <vt:lpstr>Univers Condensed</vt:lpstr>
      <vt:lpstr>Office Theme</vt:lpstr>
      <vt:lpstr>ChronicleVTI</vt:lpstr>
      <vt:lpstr>Photoresistors</vt:lpstr>
      <vt:lpstr>Before we test the photoresistors…</vt:lpstr>
      <vt:lpstr>What is a Photoresistor?</vt:lpstr>
      <vt:lpstr>Sample Photoresistor</vt:lpstr>
      <vt:lpstr>Where are Photoresistors Found?</vt:lpstr>
      <vt:lpstr>How does a Photoresistor Operate?</vt:lpstr>
      <vt:lpstr>How does a Photoresistor Operate? (continued)</vt:lpstr>
      <vt:lpstr>Now we are ready to run a photoresistor test</vt:lpstr>
      <vt:lpstr>Photoresistor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Photoresistors</dc:title>
  <dc:creator>Anthony Winchester</dc:creator>
  <cp:lastModifiedBy>Anthony Winchester</cp:lastModifiedBy>
  <cp:revision>6</cp:revision>
  <dcterms:created xsi:type="dcterms:W3CDTF">2022-09-22T04:48:48Z</dcterms:created>
  <dcterms:modified xsi:type="dcterms:W3CDTF">2022-09-22T05:29:37Z</dcterms:modified>
</cp:coreProperties>
</file>