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 id="2147483698" r:id="rId3"/>
  </p:sldMasterIdLst>
  <p:notesMasterIdLst>
    <p:notesMasterId r:id="rId35"/>
  </p:notesMasterIdLst>
  <p:sldIdLst>
    <p:sldId id="379" r:id="rId4"/>
    <p:sldId id="546" r:id="rId5"/>
    <p:sldId id="548" r:id="rId6"/>
    <p:sldId id="366" r:id="rId7"/>
    <p:sldId id="367" r:id="rId8"/>
    <p:sldId id="368" r:id="rId9"/>
    <p:sldId id="370" r:id="rId10"/>
    <p:sldId id="267" r:id="rId11"/>
    <p:sldId id="349" r:id="rId12"/>
    <p:sldId id="362" r:id="rId13"/>
    <p:sldId id="266" r:id="rId14"/>
    <p:sldId id="373" r:id="rId15"/>
    <p:sldId id="374" r:id="rId16"/>
    <p:sldId id="272" r:id="rId17"/>
    <p:sldId id="279" r:id="rId18"/>
    <p:sldId id="270" r:id="rId19"/>
    <p:sldId id="271" r:id="rId20"/>
    <p:sldId id="283" r:id="rId21"/>
    <p:sldId id="347" r:id="rId22"/>
    <p:sldId id="376" r:id="rId23"/>
    <p:sldId id="277" r:id="rId24"/>
    <p:sldId id="315" r:id="rId25"/>
    <p:sldId id="342" r:id="rId26"/>
    <p:sldId id="378" r:id="rId27"/>
    <p:sldId id="256" r:id="rId28"/>
    <p:sldId id="385" r:id="rId29"/>
    <p:sldId id="386" r:id="rId30"/>
    <p:sldId id="380" r:id="rId31"/>
    <p:sldId id="355" r:id="rId32"/>
    <p:sldId id="356" r:id="rId33"/>
    <p:sldId id="35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7563" autoAdjust="0"/>
  </p:normalViewPr>
  <p:slideViewPr>
    <p:cSldViewPr snapToGrid="0">
      <p:cViewPr varScale="1">
        <p:scale>
          <a:sx n="75" d="100"/>
          <a:sy n="75" d="100"/>
        </p:scale>
        <p:origin x="97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FA18E4-523E-4B4E-B40C-AF511E149534}" type="datetimeFigureOut">
              <a:rPr lang="en-US" smtClean="0"/>
              <a:t>9/26/2022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E8E1CB-2696-4D9E-B74E-32C4C593565B}" type="slidenum">
              <a:rPr lang="en-US" smtClean="0"/>
              <a:t>‹#›</a:t>
            </a:fld>
            <a:endParaRPr lang="en-US"/>
          </a:p>
        </p:txBody>
      </p:sp>
    </p:spTree>
    <p:extLst>
      <p:ext uri="{BB962C8B-B14F-4D97-AF65-F5344CB8AC3E}">
        <p14:creationId xmlns:p14="http://schemas.microsoft.com/office/powerpoint/2010/main" val="3828817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71508-06C2-42D0-92D5-B4E204FEAEC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380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71508-06C2-42D0-92D5-B4E204FEAEC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8803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316"/>
          <p:cNvSpPr>
            <a:spLocks noGrp="1" noRot="1" noChangeAspect="1"/>
          </p:cNvSpPr>
          <p:nvPr>
            <p:ph type="sldImg" idx="2"/>
          </p:nvPr>
        </p:nvSpPr>
        <p:spPr>
          <a:ln w="9525">
            <a:miter lim="800000"/>
            <a:headEnd/>
            <a:tailEnd/>
          </a:ln>
        </p:spPr>
      </p:sp>
      <p:sp>
        <p:nvSpPr>
          <p:cNvPr id="31746" name="Shape 317"/>
          <p:cNvSpPr txBox="1">
            <a:spLocks noGrp="1"/>
          </p:cNvSpPr>
          <p:nvPr>
            <p:ph type="body" idx="1"/>
          </p:nvPr>
        </p:nvSpPr>
        <p:spPr bwMode="auto">
          <a:noFill/>
        </p:spPr>
        <p:txBody>
          <a:bodyPr vert="horz" wrap="square" tIns="45700" bIns="45700" numCol="1" compatLnSpc="1">
            <a:prstTxWarp prst="textNoShape">
              <a:avLst/>
            </a:prstTxWarp>
          </a:bodyPr>
          <a:lstStyle/>
          <a:p>
            <a:pPr eaLnBrk="1" hangingPunct="1">
              <a:spcBef>
                <a:spcPct val="0"/>
              </a:spcBef>
              <a:spcAft>
                <a:spcPct val="0"/>
              </a:spcAft>
              <a:buSzPct val="25000"/>
            </a:pPr>
            <a:endParaRPr lang="en-US" baseline="0" dirty="0">
              <a:solidFill>
                <a:srgbClr val="000000"/>
              </a:solidFill>
              <a:latin typeface="Calibri" pitchFamily="34" charset="0"/>
              <a:sym typeface="Calibri" pitchFamily="34" charset="0"/>
            </a:endParaRPr>
          </a:p>
          <a:p>
            <a:pPr eaLnBrk="1" hangingPunct="1">
              <a:spcBef>
                <a:spcPct val="0"/>
              </a:spcBef>
              <a:spcAft>
                <a:spcPct val="0"/>
              </a:spcAft>
              <a:buSzPct val="25000"/>
            </a:pPr>
            <a:r>
              <a:rPr lang="en-US" baseline="0" dirty="0">
                <a:solidFill>
                  <a:srgbClr val="000000"/>
                </a:solidFill>
                <a:latin typeface="Calibri" pitchFamily="34" charset="0"/>
                <a:sym typeface="Calibri" pitchFamily="34" charset="0"/>
              </a:rPr>
              <a:t>Help us predict : when we know one piece of information we can more accurately predict predict another piece of information</a:t>
            </a:r>
            <a:endParaRPr lang="en-US" dirty="0">
              <a:solidFill>
                <a:srgbClr val="000000"/>
              </a:solidFill>
              <a:latin typeface="Calibri" pitchFamily="34" charset="0"/>
              <a:sym typeface="Calibri" pitchFamily="34" charset="0"/>
            </a:endParaRPr>
          </a:p>
        </p:txBody>
      </p:sp>
      <p:sp>
        <p:nvSpPr>
          <p:cNvPr id="31747" name="Shape 318"/>
          <p:cNvSpPr txBox="1">
            <a:spLocks noChangeArrowheads="1"/>
          </p:cNvSpPr>
          <p:nvPr/>
        </p:nvSpPr>
        <p:spPr bwMode="auto">
          <a:xfrm>
            <a:off x="3884613" y="8685213"/>
            <a:ext cx="2971800" cy="457200"/>
          </a:xfrm>
          <a:prstGeom prst="rect">
            <a:avLst/>
          </a:prstGeom>
          <a:noFill/>
          <a:ln w="9525">
            <a:noFill/>
            <a:miter lim="800000"/>
            <a:headEnd/>
            <a:tailEnd/>
          </a:ln>
        </p:spPr>
        <p:txBody>
          <a:bodyPr lIns="91425" tIns="45700" rIns="91425" bIns="45700" anchor="b"/>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43A216F5-F76A-435C-896C-8AE437ADD6D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ct val="25000"/>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768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64C4EC-E8B6-41EF-9E46-DBDB8434AB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3736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Manipulate grief – do you want to use a phone or go to the hospital</a:t>
            </a:r>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71508-06C2-42D0-92D5-B4E204FEAEC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5720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64C4EC-E8B6-41EF-9E46-DBDB8434AB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4628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Manipulate grief – do you want to use a phone or go to the hospital</a:t>
            </a:r>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571508-06C2-42D0-92D5-B4E204FEAEC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6650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353"/>
          <p:cNvSpPr>
            <a:spLocks noGrp="1" noRot="1" noChangeAspect="1"/>
          </p:cNvSpPr>
          <p:nvPr>
            <p:ph type="sldImg" idx="2"/>
          </p:nvPr>
        </p:nvSpPr>
        <p:spPr>
          <a:ln>
            <a:headEnd/>
            <a:tailEnd/>
          </a:ln>
        </p:spPr>
      </p:sp>
      <p:sp>
        <p:nvSpPr>
          <p:cNvPr id="33794" name="Shape 354"/>
          <p:cNvSpPr txBox="1">
            <a:spLocks noGrp="1"/>
          </p:cNvSpPr>
          <p:nvPr>
            <p:ph type="body" idx="1"/>
          </p:nvPr>
        </p:nvSpPr>
        <p:spPr bwMode="auto">
          <a:noFill/>
        </p:spPr>
        <p:txBody>
          <a:bodyPr vert="horz" wrap="square" tIns="45700" bIns="45700" numCol="1" compatLnSpc="1">
            <a:prstTxWarp prst="textNoShape">
              <a:avLst/>
            </a:prstTxWarp>
          </a:bodyPr>
          <a:lstStyle/>
          <a:p>
            <a:pPr eaLnBrk="1" hangingPunct="1">
              <a:spcBef>
                <a:spcPct val="0"/>
              </a:spcBef>
              <a:spcAft>
                <a:spcPct val="0"/>
              </a:spcAft>
              <a:buSzPct val="25000"/>
            </a:pPr>
            <a:endParaRPr lang="en-US" b="1" baseline="0" dirty="0">
              <a:solidFill>
                <a:srgbClr val="000000"/>
              </a:solidFill>
              <a:latin typeface="Calibri" pitchFamily="34" charset="0"/>
              <a:sym typeface="Calibri" pitchFamily="34" charset="0"/>
            </a:endParaRPr>
          </a:p>
          <a:p>
            <a:pPr eaLnBrk="1" hangingPunct="1">
              <a:spcBef>
                <a:spcPct val="0"/>
              </a:spcBef>
              <a:spcAft>
                <a:spcPct val="0"/>
              </a:spcAft>
              <a:buSzPct val="25000"/>
            </a:pPr>
            <a:r>
              <a:rPr lang="en-US" b="1" baseline="0" dirty="0">
                <a:solidFill>
                  <a:srgbClr val="000000"/>
                </a:solidFill>
                <a:latin typeface="Calibri" pitchFamily="34" charset="0"/>
                <a:sym typeface="Calibri" pitchFamily="34" charset="0"/>
              </a:rPr>
              <a:t>Knowledge about safe sex &amp; having sex: Many teenagers who have sex are exposed to partners information (also more motivated to self-educate)</a:t>
            </a:r>
            <a:endParaRPr lang="en-US" b="1" dirty="0">
              <a:solidFill>
                <a:srgbClr val="000000"/>
              </a:solidFill>
              <a:latin typeface="Calibri" pitchFamily="34" charset="0"/>
              <a:sym typeface="Calibri" pitchFamily="34" charset="0"/>
            </a:endParaRPr>
          </a:p>
        </p:txBody>
      </p:sp>
      <p:sp>
        <p:nvSpPr>
          <p:cNvPr id="33795" name="Shape 355"/>
          <p:cNvSpPr>
            <a:spLocks noGrp="1"/>
          </p:cNvSpPr>
          <p:nvPr>
            <p:ph type="sldNum" sz="quarter" idx="4294967295"/>
          </p:nvPr>
        </p:nvSpPr>
        <p:spPr bwMode="auto">
          <a:xfrm>
            <a:off x="3884613" y="8685213"/>
            <a:ext cx="2971800" cy="457200"/>
          </a:xfrm>
          <a:prstGeom prst="rect">
            <a:avLst/>
          </a:prstGeom>
          <a:noFill/>
          <a:ln>
            <a:miter lim="800000"/>
            <a:headEnd/>
            <a:tailEnd/>
          </a:ln>
        </p:spPr>
        <p:txBody>
          <a:bodyPr lIns="91425" tIns="45700" rIns="91425" bIns="45700" anchor="b"/>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461D999B-292E-4235-9B2D-8093BFCB5FC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ct val="25000"/>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6021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FE1789-98CC-4CB3-B250-27FC7574C5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6083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F3ADF1-4EDB-4CCA-84EA-3E8B34B9A11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2308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Paper deadline: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A64BEC-41AD-4357-96F1-AF1E54CD20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2819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4BFB9C-8642-45CB-BA83-E37F65478C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7974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4BFB9C-8642-45CB-BA83-E37F65478CC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4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FD5F510F-299B-4995-B00F-2124D5065992}"/>
              </a:ext>
            </a:extLst>
          </p:cNvPr>
          <p:cNvSpPr>
            <a:spLocks noGrp="1"/>
          </p:cNvSpPr>
          <p:nvPr>
            <p:ph type="body" idx="1"/>
          </p:nvPr>
        </p:nvSpPr>
        <p:spPr/>
        <p:txBody>
          <a:bodyPr/>
          <a:lstStyle/>
          <a:p>
            <a:pPr lvl="1"/>
            <a:r>
              <a:rPr lang="en-US" dirty="0"/>
              <a:t>What percentage of the time are parents watching children at the playground?</a:t>
            </a:r>
          </a:p>
          <a:p>
            <a:pPr lvl="1"/>
            <a:r>
              <a:rPr lang="en-US" dirty="0"/>
              <a:t>What percentage of the time do people correctly identify the criminal?</a:t>
            </a:r>
          </a:p>
          <a:p>
            <a:pPr lvl="1"/>
            <a:r>
              <a:rPr lang="en-US" dirty="0"/>
              <a:t>How many times does the average person pick their nose in a day?</a:t>
            </a:r>
          </a:p>
          <a:p>
            <a:endParaRPr lang="en-US" dirty="0"/>
          </a:p>
          <a:p>
            <a:endParaRPr lang="en-US" dirty="0"/>
          </a:p>
          <a:p>
            <a:r>
              <a:rPr lang="en-US" dirty="0" err="1"/>
              <a:t>Nnot</a:t>
            </a:r>
            <a:r>
              <a:rPr lang="en-US" dirty="0"/>
              <a:t> how related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Case studies vs. observational vs. self-report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90-98%</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49" name="Shape 205"/>
          <p:cNvSpPr>
            <a:spLocks noGrp="1" noRot="1" noChangeAspect="1" noTextEdit="1"/>
          </p:cNvSpPr>
          <p:nvPr>
            <p:ph type="sldImg" idx="2"/>
          </p:nvPr>
        </p:nvSpPr>
        <p:spPr>
          <a:ln w="9525">
            <a:miter lim="800000"/>
            <a:headEnd/>
            <a:tailEnd/>
          </a:ln>
        </p:spPr>
      </p:sp>
      <p:sp>
        <p:nvSpPr>
          <p:cNvPr id="27650" name="Shape 206"/>
          <p:cNvSpPr txBox="1">
            <a:spLocks noGrp="1"/>
          </p:cNvSpPr>
          <p:nvPr>
            <p:ph type="body" idx="1"/>
          </p:nvPr>
        </p:nvSpPr>
        <p:spPr bwMode="auto">
          <a:noFill/>
        </p:spPr>
        <p:txBody>
          <a:bodyPr vert="horz" wrap="square" tIns="45700" bIns="45700" numCol="1" compatLnSpc="1">
            <a:prstTxWarp prst="textNoShape">
              <a:avLst/>
            </a:prstTxWarp>
          </a:bodyPr>
          <a:lstStyle/>
          <a:p>
            <a:pPr eaLnBrk="1" hangingPunct="1">
              <a:spcBef>
                <a:spcPct val="0"/>
              </a:spcBef>
              <a:spcAft>
                <a:spcPct val="0"/>
              </a:spcAft>
              <a:buSzPct val="25000"/>
            </a:pPr>
            <a:endParaRPr lang="en-US" dirty="0">
              <a:solidFill>
                <a:srgbClr val="000000"/>
              </a:solidFill>
              <a:latin typeface="Calibri" pitchFamily="34" charset="0"/>
              <a:sym typeface="Calibri" pitchFamily="34" charset="0"/>
            </a:endParaRPr>
          </a:p>
        </p:txBody>
      </p:sp>
      <p:sp>
        <p:nvSpPr>
          <p:cNvPr id="27651" name="Shape 207"/>
          <p:cNvSpPr txBox="1">
            <a:spLocks noGrp="1"/>
          </p:cNvSpPr>
          <p:nvPr/>
        </p:nvSpPr>
        <p:spPr bwMode="auto">
          <a:xfrm>
            <a:off x="3884613" y="8685213"/>
            <a:ext cx="2971800" cy="457200"/>
          </a:xfrm>
          <a:prstGeom prst="rect">
            <a:avLst/>
          </a:prstGeom>
          <a:noFill/>
          <a:ln w="9525">
            <a:noFill/>
            <a:miter lim="800000"/>
            <a:headEnd/>
            <a:tailEnd/>
          </a:ln>
        </p:spPr>
        <p:txBody>
          <a:bodyPr lIns="91425" tIns="45700" rIns="91425" bIns="45700" anchor="b"/>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7D325C30-D672-42FE-B12D-EC42C3E7AD9A}"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ct val="25000"/>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4215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316"/>
          <p:cNvSpPr>
            <a:spLocks noGrp="1" noRot="1" noChangeAspect="1"/>
          </p:cNvSpPr>
          <p:nvPr>
            <p:ph type="sldImg" idx="2"/>
          </p:nvPr>
        </p:nvSpPr>
        <p:spPr>
          <a:ln w="9525">
            <a:miter lim="800000"/>
            <a:headEnd/>
            <a:tailEnd/>
          </a:ln>
        </p:spPr>
      </p:sp>
      <p:sp>
        <p:nvSpPr>
          <p:cNvPr id="31746" name="Shape 317"/>
          <p:cNvSpPr txBox="1">
            <a:spLocks noGrp="1"/>
          </p:cNvSpPr>
          <p:nvPr>
            <p:ph type="body" idx="1"/>
          </p:nvPr>
        </p:nvSpPr>
        <p:spPr bwMode="auto">
          <a:noFill/>
        </p:spPr>
        <p:txBody>
          <a:bodyPr vert="horz" wrap="square" tIns="45700" bIns="45700" numCol="1" compatLnSpc="1">
            <a:prstTxWarp prst="textNoShape">
              <a:avLst/>
            </a:prstTxWarp>
          </a:bodyPr>
          <a:lstStyle/>
          <a:p>
            <a:pPr eaLnBrk="1" hangingPunct="1">
              <a:spcBef>
                <a:spcPct val="0"/>
              </a:spcBef>
              <a:spcAft>
                <a:spcPct val="0"/>
              </a:spcAft>
              <a:buSzPct val="25000"/>
            </a:pPr>
            <a:endParaRPr lang="en-US" b="1" baseline="0" dirty="0">
              <a:solidFill>
                <a:srgbClr val="000000"/>
              </a:solidFill>
              <a:latin typeface="Calibri" pitchFamily="34" charset="0"/>
              <a:sym typeface="Calibri" pitchFamily="34" charset="0"/>
            </a:endParaRPr>
          </a:p>
          <a:p>
            <a:pPr eaLnBrk="1" hangingPunct="1">
              <a:spcBef>
                <a:spcPct val="0"/>
              </a:spcBef>
              <a:spcAft>
                <a:spcPct val="0"/>
              </a:spcAft>
              <a:buSzPct val="25000"/>
            </a:pPr>
            <a:r>
              <a:rPr lang="en-US" b="1" baseline="0" dirty="0">
                <a:solidFill>
                  <a:srgbClr val="000000"/>
                </a:solidFill>
                <a:latin typeface="Calibri" pitchFamily="34" charset="0"/>
                <a:sym typeface="Calibri" pitchFamily="34" charset="0"/>
              </a:rPr>
              <a:t>	</a:t>
            </a:r>
          </a:p>
        </p:txBody>
      </p:sp>
      <p:sp>
        <p:nvSpPr>
          <p:cNvPr id="31747" name="Shape 318"/>
          <p:cNvSpPr txBox="1">
            <a:spLocks noChangeArrowheads="1"/>
          </p:cNvSpPr>
          <p:nvPr/>
        </p:nvSpPr>
        <p:spPr bwMode="auto">
          <a:xfrm>
            <a:off x="3884613" y="8685213"/>
            <a:ext cx="2971800" cy="457200"/>
          </a:xfrm>
          <a:prstGeom prst="rect">
            <a:avLst/>
          </a:prstGeom>
          <a:noFill/>
          <a:ln w="9525">
            <a:noFill/>
            <a:miter lim="800000"/>
            <a:headEnd/>
            <a:tailEnd/>
          </a:ln>
        </p:spPr>
        <p:txBody>
          <a:bodyPr lIns="91425" tIns="45700" rIns="91425" bIns="45700" anchor="b"/>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43A216F5-F76A-435C-896C-8AE437ADD6D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ct val="25000"/>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59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316"/>
          <p:cNvSpPr>
            <a:spLocks noGrp="1" noRot="1" noChangeAspect="1"/>
          </p:cNvSpPr>
          <p:nvPr>
            <p:ph type="sldImg" idx="2"/>
          </p:nvPr>
        </p:nvSpPr>
        <p:spPr>
          <a:ln w="9525">
            <a:miter lim="800000"/>
            <a:headEnd/>
            <a:tailEnd/>
          </a:ln>
        </p:spPr>
      </p:sp>
      <p:sp>
        <p:nvSpPr>
          <p:cNvPr id="31746" name="Shape 317"/>
          <p:cNvSpPr txBox="1">
            <a:spLocks noGrp="1"/>
          </p:cNvSpPr>
          <p:nvPr>
            <p:ph type="body" idx="1"/>
          </p:nvPr>
        </p:nvSpPr>
        <p:spPr bwMode="auto">
          <a:noFill/>
        </p:spPr>
        <p:txBody>
          <a:bodyPr vert="horz" wrap="square" tIns="45700" bIns="45700" numCol="1" compatLnSpc="1">
            <a:prstTxWarp prst="textNoShape">
              <a:avLst/>
            </a:prstTxWarp>
          </a:bodyPr>
          <a:lstStyle/>
          <a:p>
            <a:pPr eaLnBrk="1" hangingPunct="1">
              <a:spcBef>
                <a:spcPct val="0"/>
              </a:spcBef>
              <a:spcAft>
                <a:spcPct val="0"/>
              </a:spcAft>
              <a:buSzPct val="25000"/>
            </a:pPr>
            <a:endParaRPr lang="en-US" b="1" baseline="0" dirty="0">
              <a:solidFill>
                <a:srgbClr val="000000"/>
              </a:solidFill>
              <a:latin typeface="Calibri" pitchFamily="34" charset="0"/>
              <a:sym typeface="Calibri" pitchFamily="34" charset="0"/>
            </a:endParaRPr>
          </a:p>
          <a:p>
            <a:pPr eaLnBrk="1" hangingPunct="1">
              <a:spcBef>
                <a:spcPct val="0"/>
              </a:spcBef>
              <a:spcAft>
                <a:spcPct val="0"/>
              </a:spcAft>
              <a:buSzPct val="25000"/>
            </a:pPr>
            <a:r>
              <a:rPr lang="en-US" b="1" baseline="0" dirty="0">
                <a:solidFill>
                  <a:srgbClr val="000000"/>
                </a:solidFill>
                <a:latin typeface="Calibri" pitchFamily="34" charset="0"/>
                <a:sym typeface="Calibri" pitchFamily="34" charset="0"/>
              </a:rPr>
              <a:t>	</a:t>
            </a:r>
          </a:p>
        </p:txBody>
      </p:sp>
      <p:sp>
        <p:nvSpPr>
          <p:cNvPr id="31747" name="Shape 318"/>
          <p:cNvSpPr txBox="1">
            <a:spLocks noChangeArrowheads="1"/>
          </p:cNvSpPr>
          <p:nvPr/>
        </p:nvSpPr>
        <p:spPr bwMode="auto">
          <a:xfrm>
            <a:off x="3884613" y="8685213"/>
            <a:ext cx="2971800" cy="457200"/>
          </a:xfrm>
          <a:prstGeom prst="rect">
            <a:avLst/>
          </a:prstGeom>
          <a:noFill/>
          <a:ln w="9525">
            <a:noFill/>
            <a:miter lim="800000"/>
            <a:headEnd/>
            <a:tailEnd/>
          </a:ln>
        </p:spPr>
        <p:txBody>
          <a:bodyPr lIns="91425" tIns="45700" rIns="91425" bIns="45700" anchor="b"/>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43A216F5-F76A-435C-896C-8AE437ADD6D2}"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ct val="25000"/>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3758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would we predict for someone height who is 250 pounds?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64C4EC-E8B6-41EF-9E46-DBDB8434AB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8264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67851C-BBF4-4F02-A154-25DEEC711FF0}"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74294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4F0C7CB-9B47-4D76-92A3-58922B707FEC}"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47232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19F8354-5B1B-4844-82FB-430D80208DB9}"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8351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3F9BB32-5A3D-40EC-BD1A-9F85803DBD42}"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r>
              <a:rPr lang="en-US" dirty="0">
                <a:solidFill>
                  <a:srgbClr val="1E5155">
                    <a:lumMod val="40000"/>
                    <a:lumOff val="60000"/>
                  </a:srgbClr>
                </a:solidFill>
              </a:rPr>
              <a:t>”</a:t>
            </a:r>
          </a:p>
        </p:txBody>
      </p:sp>
    </p:spTree>
    <p:extLst>
      <p:ext uri="{BB962C8B-B14F-4D97-AF65-F5344CB8AC3E}">
        <p14:creationId xmlns:p14="http://schemas.microsoft.com/office/powerpoint/2010/main" val="2746998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30969F-88B6-420E-B208-2411D9725934}"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91700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603D61-9EB8-41B4-8915-E56A06EA28E3}"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57459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5775029-943D-4422-BEDB-DE5095055C85}"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4"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39792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C4E1D1F-DEAF-428F-A5F8-DD78DF74E534}"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2385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661E3A-E234-4A3B-B25F-7EFE693138EB}"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14977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EAE1F3-D579-4ACB-BF46-D89DC7B4DC14}"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0741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81F58EC-8ACC-434A-BCF3-5529312A84B6}"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244135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E50244B-AE8D-49CA-AB1C-FA6D7C0B6EF9}"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67335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1FA5A1AB-44C8-48E2-B7C6-C5C02FF56A93}"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1247455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6B1665-F0CF-4F90-BD34-324A6808FAF5}"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5883539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91E9AB-F1FB-4E8D-B284-742DEAD0AE19}" type="datetime1">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3267305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A281D0-F63F-44DA-9811-629962AB1F18}" type="datetime1">
              <a:rPr lang="en-US" smtClean="0"/>
              <a:t>9/26/2022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3809635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F2D1B047-8FA6-4358-9182-E87B239328FE}" type="datetime1">
              <a:rPr lang="en-US" smtClean="0"/>
              <a:t>9/26/2022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29618723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E83F2CA-47DD-48CE-8184-96B42A43AABE}" type="datetime1">
              <a:rPr lang="en-US" smtClean="0"/>
              <a:t>9/26/2022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12850169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F822F7EE-246C-430A-B70F-80C6397323A0}" type="datetime1">
              <a:rPr lang="en-US" smtClean="0"/>
              <a:t>9/26/2022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217504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8FCFF3-E5B8-45B7-AFA0-CD3697EFD92A}" type="datetime1">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39169425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BB00B1-65A3-40B9-9DCE-63699184FE37}" type="datetime1">
              <a:rPr lang="en-US" smtClean="0"/>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1067637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EBBA12A-B7D4-496E-BCA1-746F77BF3D2D}"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4085250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05E997F-F7BC-4B55-81C2-B0F60397B633}"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5415482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03A344E-E756-423E-A5E0-4E161D5F568B}"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669230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029BF0-BD76-40E9-9F92-5074CB49D176}"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21624795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3D85717-881A-4189-AF94-130285A5E80F}" type="datetime1">
              <a:rPr lang="en-US" smtClean="0"/>
              <a:t>9/26/2022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1301458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E2E6E63-F767-4863-B128-3D352AECA944}" type="datetime1">
              <a:rPr lang="en-US" smtClean="0"/>
              <a:t>9/26/2022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7314070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208F13-7093-489D-BAD5-EF344ED96445}"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16683869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1DD30-DEEB-4829-BBDE-DE6C9DCAC2A8}"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2987464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472A58-A864-4C35-BD09-39F0F1E49CC0}" type="datetime1">
              <a:rPr lang="en-US" smtClean="0"/>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CC7A26-2141-438D-B2C0-2D88A537F41B}" type="slidenum">
              <a:rPr lang="en-US" smtClean="0"/>
              <a:t>‹#›</a:t>
            </a:fld>
            <a:endParaRPr lang="en-US"/>
          </a:p>
        </p:txBody>
      </p:sp>
    </p:spTree>
    <p:extLst>
      <p:ext uri="{BB962C8B-B14F-4D97-AF65-F5344CB8AC3E}">
        <p14:creationId xmlns:p14="http://schemas.microsoft.com/office/powerpoint/2010/main" val="8946987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9/26/2022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732139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9456274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9/26/2022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41187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787473-A9D4-4150-8D2A-06970B42DE63}"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528639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29592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9591268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64944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9442303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02171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0219968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1748247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9/26/2022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117449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9/26/2022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0710460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9/26/2022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11841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EA7C95-3A68-4F81-8EE3-372C53007703}"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0904536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469941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7009431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0790789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9/26/2022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631931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457200"/>
            <a:fld id="{5306FC97-2AF7-1D44-BB14-2C58C3210AB9}" type="datetime1">
              <a:rPr lang="en-US" smtClean="0">
                <a:solidFill>
                  <a:srgbClr val="064B64"/>
                </a:solidFill>
              </a:rPr>
              <a:pPr defTabSz="457200"/>
              <a:t>9/26/2022</a:t>
            </a:fld>
            <a:endParaRPr lang="en-US" dirty="0">
              <a:solidFill>
                <a:srgbClr val="064B64"/>
              </a:solidFill>
            </a:endParaRPr>
          </a:p>
        </p:txBody>
      </p:sp>
      <p:sp>
        <p:nvSpPr>
          <p:cNvPr id="5" name="Footer Placeholder 4"/>
          <p:cNvSpPr>
            <a:spLocks noGrp="1"/>
          </p:cNvSpPr>
          <p:nvPr>
            <p:ph type="ftr" sz="quarter" idx="11"/>
          </p:nvPr>
        </p:nvSpPr>
        <p:spPr/>
        <p:txBody>
          <a:bodyPr/>
          <a:lstStyle/>
          <a:p>
            <a:pPr defTabSz="457200"/>
            <a:endParaRPr lang="en-US" dirty="0">
              <a:solidFill>
                <a:srgbClr val="064B64"/>
              </a:solidFill>
            </a:endParaRPr>
          </a:p>
        </p:txBody>
      </p:sp>
      <p:sp>
        <p:nvSpPr>
          <p:cNvPr id="6" name="Slide Number Placeholder 5"/>
          <p:cNvSpPr>
            <a:spLocks noGrp="1"/>
          </p:cNvSpPr>
          <p:nvPr>
            <p:ph type="sldNum" sz="quarter" idx="12"/>
          </p:nvPr>
        </p:nvSpPr>
        <p:spPr/>
        <p:txBody>
          <a:bodyPr/>
          <a:lstStyle/>
          <a:p>
            <a:pPr defTabSz="457200"/>
            <a:fld id="{12A6CD65-B223-9C41-8CEC-A55C726DCCB3}" type="slidenum">
              <a:rPr lang="en-US" smtClean="0">
                <a:solidFill>
                  <a:srgbClr val="064B64"/>
                </a:solidFill>
              </a:rPr>
              <a:pPr defTabSz="457200"/>
              <a:t>‹#›</a:t>
            </a:fld>
            <a:endParaRPr lang="en-US" dirty="0">
              <a:solidFill>
                <a:srgbClr val="064B64"/>
              </a:solidFill>
            </a:endParaRPr>
          </a:p>
        </p:txBody>
      </p:sp>
    </p:spTree>
    <p:extLst>
      <p:ext uri="{BB962C8B-B14F-4D97-AF65-F5344CB8AC3E}">
        <p14:creationId xmlns:p14="http://schemas.microsoft.com/office/powerpoint/2010/main" val="4257891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191B3AEF-75BE-4D93-824C-C0EA12ECEA92}"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3"/>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2817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481D8F1-F1D3-4C88-B642-EA8C70B21816}"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2"/>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49349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0D83C71-4028-497B-8A78-38F84CFFF366}"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5"/>
          <p:cNvSpPr>
            <a:spLocks noGrp="1"/>
          </p:cNvSpPr>
          <p:nvPr>
            <p:ph type="ftr" sz="quarter" idx="11"/>
          </p:nvPr>
        </p:nvSpPr>
        <p:spPr/>
        <p:txBody>
          <a:bodyPr/>
          <a:lstStyle/>
          <a:p>
            <a:endParaRPr lang="en-US">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91557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50E535-C5F5-4338-A7D1-847024038C7F}"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751132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3.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2.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image" Target="../media/image5.png"/><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image" Target="../media/image6.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2821CEA-9009-4E78-81D3-9A0A173D3919}" type="datetime1">
              <a:rPr lang="en-US" smtClean="0">
                <a:solidFill>
                  <a:prstClr val="white">
                    <a:tint val="75000"/>
                    <a:alpha val="60000"/>
                  </a:prstClr>
                </a:solidFill>
              </a:rPr>
              <a:t>9/26/2022</a:t>
            </a:fld>
            <a:endParaRPr lang="en-US">
              <a:solidFill>
                <a:prstClr val="white">
                  <a:tint val="75000"/>
                  <a:alpha val="60000"/>
                </a:prstClr>
              </a:solidFill>
            </a:endParaRP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solidFill>
                <a:prstClr val="white">
                  <a:tint val="75000"/>
                  <a:alpha val="60000"/>
                </a:prstClr>
              </a:solidFill>
            </a:endParaRP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E78C14E-BC55-40F8-96EC-78A07DBED387}"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8239878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1882C7-EA94-43BD-81AF-CBA586DE6CF2}" type="datetime1">
              <a:rPr lang="en-US" smtClean="0"/>
              <a:t>9/26/2022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2CC7A26-2141-438D-B2C0-2D88A537F41B}" type="slidenum">
              <a:rPr lang="en-US" smtClean="0"/>
              <a:t>‹#›</a:t>
            </a:fld>
            <a:endParaRPr lang="en-US"/>
          </a:p>
        </p:txBody>
      </p:sp>
    </p:spTree>
    <p:extLst>
      <p:ext uri="{BB962C8B-B14F-4D97-AF65-F5344CB8AC3E}">
        <p14:creationId xmlns:p14="http://schemas.microsoft.com/office/powerpoint/2010/main" val="1142468070"/>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9/26/2022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3002854020"/>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3.xml"/><Relationship Id="rId7" Type="http://schemas.openxmlformats.org/officeDocument/2006/relationships/image" Target="../media/image1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8.xml"/><Relationship Id="rId5" Type="http://schemas.openxmlformats.org/officeDocument/2006/relationships/tags" Target="../tags/tag5.xml"/><Relationship Id="rId4" Type="http://schemas.openxmlformats.org/officeDocument/2006/relationships/tags" Target="../tags/tag4.xml"/></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xml"/><Relationship Id="rId7" Type="http://schemas.openxmlformats.org/officeDocument/2006/relationships/image" Target="../media/image13.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Layout" Target="../slideLayouts/slideLayout18.xml"/><Relationship Id="rId5" Type="http://schemas.openxmlformats.org/officeDocument/2006/relationships/tags" Target="../tags/tag10.xml"/><Relationship Id="rId4" Type="http://schemas.openxmlformats.org/officeDocument/2006/relationships/tags" Target="../tags/tag9.xml"/></Relationships>
</file>

<file path=ppt/slides/_rels/slide28.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4.png"/><Relationship Id="rId5" Type="http://schemas.openxmlformats.org/officeDocument/2006/relationships/slideLayout" Target="../slideLayouts/slideLayout54.xml"/><Relationship Id="rId4" Type="http://schemas.openxmlformats.org/officeDocument/2006/relationships/tags" Target="../tags/tag14.xml"/></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7.xml"/><Relationship Id="rId7" Type="http://schemas.openxmlformats.org/officeDocument/2006/relationships/image" Target="../media/image15.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54.xml"/><Relationship Id="rId5" Type="http://schemas.openxmlformats.org/officeDocument/2006/relationships/tags" Target="../tags/tag19.xml"/><Relationship Id="rId4"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2.xml"/><Relationship Id="rId7" Type="http://schemas.openxmlformats.org/officeDocument/2006/relationships/notesSlide" Target="../notesSlides/notesSlide18.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54.xml"/><Relationship Id="rId5" Type="http://schemas.openxmlformats.org/officeDocument/2006/relationships/tags" Target="../tags/tag24.xml"/><Relationship Id="rId4" Type="http://schemas.openxmlformats.org/officeDocument/2006/relationships/tags" Target="../tags/tag23.xml"/><Relationship Id="rId9" Type="http://schemas.openxmlformats.org/officeDocument/2006/relationships/image" Target="../media/image17.png"/></Relationships>
</file>

<file path=ppt/slides/_rels/slide3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27.xml"/><Relationship Id="rId7" Type="http://schemas.openxmlformats.org/officeDocument/2006/relationships/image" Target="../media/image18.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Layout" Target="../slideLayouts/slideLayout54.xml"/><Relationship Id="rId5" Type="http://schemas.openxmlformats.org/officeDocument/2006/relationships/tags" Target="../tags/tag29.xml"/><Relationship Id="rId4" Type="http://schemas.openxmlformats.org/officeDocument/2006/relationships/tags" Target="../tags/tag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Chapter 2: Research Methodology</a:t>
            </a:r>
          </a:p>
        </p:txBody>
      </p:sp>
      <p:sp>
        <p:nvSpPr>
          <p:cNvPr id="3" name="Subtitle 2"/>
          <p:cNvSpPr>
            <a:spLocks noGrp="1"/>
          </p:cNvSpPr>
          <p:nvPr>
            <p:ph type="subTitle" idx="1"/>
          </p:nvPr>
        </p:nvSpPr>
        <p:spPr/>
        <p:txBody>
          <a:bodyPr>
            <a:normAutofit/>
          </a:bodyPr>
          <a:lstStyle/>
          <a:p>
            <a:r>
              <a:rPr lang="en-US" sz="3600" dirty="0"/>
              <a:t>PY 101 - Part II</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85578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7786-1F72-4BDE-84D8-388D78155701}"/>
              </a:ext>
            </a:extLst>
          </p:cNvPr>
          <p:cNvSpPr>
            <a:spLocks noGrp="1"/>
          </p:cNvSpPr>
          <p:nvPr>
            <p:ph type="title"/>
          </p:nvPr>
        </p:nvSpPr>
        <p:spPr/>
        <p:txBody>
          <a:bodyPr/>
          <a:lstStyle/>
          <a:p>
            <a:r>
              <a:rPr lang="en-US" dirty="0"/>
              <a:t>True Experimental Research</a:t>
            </a:r>
          </a:p>
        </p:txBody>
      </p:sp>
      <p:sp>
        <p:nvSpPr>
          <p:cNvPr id="3" name="Content Placeholder 2">
            <a:extLst>
              <a:ext uri="{FF2B5EF4-FFF2-40B4-BE49-F238E27FC236}">
                <a16:creationId xmlns:a16="http://schemas.microsoft.com/office/drawing/2014/main" id="{F3A1DFA1-E330-4DD9-B922-EDDDBB256D8D}"/>
              </a:ext>
            </a:extLst>
          </p:cNvPr>
          <p:cNvSpPr>
            <a:spLocks noGrp="1"/>
          </p:cNvSpPr>
          <p:nvPr>
            <p:ph idx="1"/>
          </p:nvPr>
        </p:nvSpPr>
        <p:spPr>
          <a:xfrm>
            <a:off x="759454" y="1369437"/>
            <a:ext cx="10618460" cy="5192834"/>
          </a:xfrm>
        </p:spPr>
        <p:txBody>
          <a:bodyPr>
            <a:normAutofit/>
          </a:bodyPr>
          <a:lstStyle/>
          <a:p>
            <a:r>
              <a:rPr lang="en-US" sz="2100" dirty="0"/>
              <a:t>Basic example: half the people with a disease receive a drug, and half receive a placebo</a:t>
            </a:r>
          </a:p>
          <a:p>
            <a:endParaRPr lang="en-US" sz="2100" dirty="0"/>
          </a:p>
          <a:p>
            <a:r>
              <a:rPr lang="en-US" sz="2200" dirty="0">
                <a:solidFill>
                  <a:srgbClr val="FFFF00"/>
                </a:solidFill>
              </a:rPr>
              <a:t>Random assignment + Manipulation </a:t>
            </a:r>
            <a:r>
              <a:rPr lang="en-US" sz="2200" dirty="0"/>
              <a:t>= have evidence of why people differ in disease recovery</a:t>
            </a:r>
          </a:p>
          <a:p>
            <a:pPr marL="0" indent="0">
              <a:buNone/>
            </a:pPr>
            <a:endParaRPr lang="en-US" sz="2100" dirty="0"/>
          </a:p>
          <a:p>
            <a:r>
              <a:rPr lang="en-US" sz="2100" dirty="0"/>
              <a:t>Term recap:</a:t>
            </a:r>
          </a:p>
          <a:p>
            <a:pPr lvl="1"/>
            <a:r>
              <a:rPr lang="en-US" sz="1900" dirty="0"/>
              <a:t>Continuous vs. categorical variables</a:t>
            </a:r>
          </a:p>
          <a:p>
            <a:pPr lvl="1"/>
            <a:r>
              <a:rPr lang="en-US" sz="1900" dirty="0"/>
              <a:t>Goals: What, when, why</a:t>
            </a:r>
          </a:p>
          <a:p>
            <a:pPr lvl="1"/>
            <a:r>
              <a:rPr lang="en-US" sz="1900" dirty="0"/>
              <a:t>Research type: Descriptive, correlational, true experiment </a:t>
            </a:r>
          </a:p>
          <a:p>
            <a:pPr lvl="1"/>
            <a:r>
              <a:rPr lang="en-US" sz="1900" dirty="0"/>
              <a:t>True experiment – manipulation, random assignment, </a:t>
            </a:r>
            <a:r>
              <a:rPr lang="en-US" sz="1900" dirty="0">
                <a:solidFill>
                  <a:srgbClr val="00B0F0"/>
                </a:solidFill>
              </a:rPr>
              <a:t>independent variable, dependent variable</a:t>
            </a:r>
          </a:p>
          <a:p>
            <a:endParaRPr lang="en-US" sz="2100" dirty="0"/>
          </a:p>
          <a:p>
            <a:endParaRPr lang="en-US" sz="2100" dirty="0"/>
          </a:p>
          <a:p>
            <a:endParaRPr lang="en-US" dirty="0"/>
          </a:p>
        </p:txBody>
      </p:sp>
      <p:sp>
        <p:nvSpPr>
          <p:cNvPr id="4" name="Slide Number Placeholder 3">
            <a:extLst>
              <a:ext uri="{FF2B5EF4-FFF2-40B4-BE49-F238E27FC236}">
                <a16:creationId xmlns:a16="http://schemas.microsoft.com/office/drawing/2014/main" id="{0217EDD7-56C6-4852-9940-CB76644F9A4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81412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hape 209"/>
          <p:cNvSpPr txBox="1">
            <a:spLocks noGrp="1"/>
          </p:cNvSpPr>
          <p:nvPr>
            <p:ph type="title" idx="4294967295"/>
          </p:nvPr>
        </p:nvSpPr>
        <p:spPr>
          <a:xfrm>
            <a:off x="931653" y="381000"/>
            <a:ext cx="9050547" cy="1143000"/>
          </a:xfrm>
        </p:spPr>
        <p:txBody>
          <a:bodyPr vert="horz" lIns="91440" tIns="45700" rIns="91440" bIns="45700" rtlCol="0" anchor="t">
            <a:noAutofit/>
          </a:bodyPr>
          <a:lstStyle/>
          <a:p>
            <a:pPr algn="ctr" eaLnBrk="1" hangingPunct="1">
              <a:buSzPct val="25000"/>
            </a:pPr>
            <a:r>
              <a:rPr lang="en-US" sz="4000" dirty="0">
                <a:latin typeface="Calibri" pitchFamily="34" charset="0"/>
                <a:cs typeface="Arial" charset="0"/>
                <a:sym typeface="Calibri" pitchFamily="34" charset="0"/>
              </a:rPr>
              <a:t>Experimental Research</a:t>
            </a:r>
          </a:p>
        </p:txBody>
      </p:sp>
      <p:sp>
        <p:nvSpPr>
          <p:cNvPr id="26626" name="Shape 210"/>
          <p:cNvSpPr txBox="1">
            <a:spLocks noGrp="1"/>
          </p:cNvSpPr>
          <p:nvPr>
            <p:ph type="body" idx="4294967295"/>
          </p:nvPr>
        </p:nvSpPr>
        <p:spPr>
          <a:xfrm>
            <a:off x="586597" y="1897811"/>
            <a:ext cx="9576758" cy="3505200"/>
          </a:xfrm>
        </p:spPr>
        <p:txBody>
          <a:bodyPr vert="horz" lIns="91440" tIns="45700" rIns="91440" bIns="45700" rtlCol="0">
            <a:normAutofit fontScale="92500" lnSpcReduction="20000"/>
          </a:bodyPr>
          <a:lstStyle/>
          <a:p>
            <a:pPr>
              <a:buClr>
                <a:srgbClr val="000000"/>
              </a:buClr>
            </a:pPr>
            <a:r>
              <a:rPr lang="en-US" sz="3200" dirty="0">
                <a:latin typeface="Calibri" pitchFamily="34" charset="0"/>
                <a:cs typeface="Arial" charset="0"/>
                <a:sym typeface="Calibri" pitchFamily="34" charset="0"/>
              </a:rPr>
              <a:t>The </a:t>
            </a:r>
            <a:r>
              <a:rPr lang="en-US" sz="3200" u="sng" dirty="0">
                <a:latin typeface="Calibri" pitchFamily="34" charset="0"/>
                <a:cs typeface="Arial" charset="0"/>
                <a:sym typeface="Calibri" pitchFamily="34" charset="0"/>
              </a:rPr>
              <a:t>manipulated</a:t>
            </a:r>
            <a:r>
              <a:rPr lang="en-US" sz="3200" dirty="0">
                <a:latin typeface="Calibri" pitchFamily="34" charset="0"/>
                <a:cs typeface="Arial" charset="0"/>
                <a:sym typeface="Calibri" pitchFamily="34" charset="0"/>
              </a:rPr>
              <a:t> variable (e.g., </a:t>
            </a:r>
            <a:r>
              <a:rPr lang="en-US" sz="3200" dirty="0">
                <a:solidFill>
                  <a:schemeClr val="accent2">
                    <a:lumMod val="40000"/>
                    <a:lumOff val="60000"/>
                  </a:schemeClr>
                </a:solidFill>
                <a:latin typeface="Calibri" pitchFamily="34" charset="0"/>
                <a:cs typeface="Arial" charset="0"/>
                <a:sym typeface="Calibri" pitchFamily="34" charset="0"/>
              </a:rPr>
              <a:t>word choice</a:t>
            </a:r>
            <a:r>
              <a:rPr lang="en-US" sz="3200" dirty="0">
                <a:latin typeface="Calibri" pitchFamily="34" charset="0"/>
                <a:cs typeface="Arial" charset="0"/>
                <a:sym typeface="Calibri" pitchFamily="34" charset="0"/>
              </a:rPr>
              <a:t>) is the </a:t>
            </a:r>
            <a:r>
              <a:rPr lang="en-US" sz="3200" dirty="0">
                <a:solidFill>
                  <a:srgbClr val="FFFF00"/>
                </a:solidFill>
                <a:latin typeface="Calibri" pitchFamily="34" charset="0"/>
                <a:cs typeface="Arial" charset="0"/>
                <a:sym typeface="Calibri" pitchFamily="34" charset="0"/>
              </a:rPr>
              <a:t>independent variable</a:t>
            </a:r>
          </a:p>
          <a:p>
            <a:pPr>
              <a:buClr>
                <a:srgbClr val="000000"/>
              </a:buClr>
            </a:pPr>
            <a:r>
              <a:rPr lang="en-US" sz="3200" dirty="0">
                <a:latin typeface="Calibri" pitchFamily="34" charset="0"/>
                <a:cs typeface="Arial" charset="0"/>
                <a:sym typeface="Calibri" pitchFamily="34" charset="0"/>
              </a:rPr>
              <a:t>The </a:t>
            </a:r>
            <a:r>
              <a:rPr lang="en-US" sz="3200" u="sng" dirty="0">
                <a:latin typeface="Calibri" pitchFamily="34" charset="0"/>
                <a:cs typeface="Arial" charset="0"/>
                <a:sym typeface="Calibri" pitchFamily="34" charset="0"/>
              </a:rPr>
              <a:t>affected</a:t>
            </a:r>
            <a:r>
              <a:rPr lang="en-US" sz="3200" dirty="0">
                <a:latin typeface="Calibri" pitchFamily="34" charset="0"/>
                <a:cs typeface="Arial" charset="0"/>
                <a:sym typeface="Calibri" pitchFamily="34" charset="0"/>
              </a:rPr>
              <a:t> variable (</a:t>
            </a:r>
            <a:r>
              <a:rPr lang="en-US" sz="3200" dirty="0">
                <a:solidFill>
                  <a:schemeClr val="accent2">
                    <a:lumMod val="40000"/>
                    <a:lumOff val="60000"/>
                  </a:schemeClr>
                </a:solidFill>
                <a:latin typeface="Calibri" pitchFamily="34" charset="0"/>
                <a:cs typeface="Arial" charset="0"/>
                <a:sym typeface="Calibri" pitchFamily="34" charset="0"/>
              </a:rPr>
              <a:t>estimate of speed</a:t>
            </a:r>
            <a:r>
              <a:rPr lang="en-US" sz="3200" dirty="0">
                <a:latin typeface="Calibri" pitchFamily="34" charset="0"/>
                <a:cs typeface="Arial" charset="0"/>
                <a:sym typeface="Calibri" pitchFamily="34" charset="0"/>
              </a:rPr>
              <a:t>) is the </a:t>
            </a:r>
            <a:r>
              <a:rPr lang="en-US" sz="3200" dirty="0">
                <a:solidFill>
                  <a:srgbClr val="FFFF00"/>
                </a:solidFill>
                <a:latin typeface="Calibri" pitchFamily="34" charset="0"/>
                <a:cs typeface="Arial" charset="0"/>
                <a:sym typeface="Calibri" pitchFamily="34" charset="0"/>
              </a:rPr>
              <a:t>dependent variable</a:t>
            </a:r>
            <a:endParaRPr lang="en-US" sz="2800" dirty="0">
              <a:solidFill>
                <a:srgbClr val="FFFF00"/>
              </a:solidFill>
              <a:latin typeface="Calibri" pitchFamily="34" charset="0"/>
              <a:cs typeface="Arial" charset="0"/>
              <a:sym typeface="Calibri" pitchFamily="34" charset="0"/>
            </a:endParaRPr>
          </a:p>
          <a:p>
            <a:pPr lvl="1">
              <a:spcBef>
                <a:spcPts val="638"/>
              </a:spcBef>
              <a:buClr>
                <a:srgbClr val="000000"/>
              </a:buClr>
            </a:pPr>
            <a:endParaRPr lang="en-US" sz="2800" dirty="0">
              <a:latin typeface="Calibri" pitchFamily="34" charset="0"/>
              <a:cs typeface="Arial" charset="0"/>
              <a:sym typeface="Calibri" pitchFamily="34" charset="0"/>
            </a:endParaRPr>
          </a:p>
          <a:p>
            <a:pPr lvl="1">
              <a:spcBef>
                <a:spcPts val="638"/>
              </a:spcBef>
              <a:buClr>
                <a:srgbClr val="000000"/>
              </a:buClr>
            </a:pPr>
            <a:endParaRPr lang="en-US" sz="2800" dirty="0">
              <a:latin typeface="Calibri" pitchFamily="34" charset="0"/>
              <a:cs typeface="Arial" charset="0"/>
              <a:sym typeface="Calibri" pitchFamily="34" charset="0"/>
            </a:endParaRPr>
          </a:p>
          <a:p>
            <a:pPr>
              <a:spcBef>
                <a:spcPts val="638"/>
              </a:spcBef>
              <a:buClr>
                <a:srgbClr val="000000"/>
              </a:buClr>
            </a:pPr>
            <a:r>
              <a:rPr lang="en-US" sz="3000" dirty="0">
                <a:latin typeface="Calibri" pitchFamily="34" charset="0"/>
                <a:cs typeface="Arial" charset="0"/>
                <a:sym typeface="Calibri" pitchFamily="34" charset="0"/>
              </a:rPr>
              <a:t>When people are manipulated to </a:t>
            </a:r>
            <a:r>
              <a:rPr lang="en-US" sz="3000" dirty="0">
                <a:solidFill>
                  <a:schemeClr val="accent2">
                    <a:lumMod val="40000"/>
                    <a:lumOff val="60000"/>
                  </a:schemeClr>
                </a:solidFill>
                <a:latin typeface="Calibri" pitchFamily="34" charset="0"/>
                <a:cs typeface="Arial" charset="0"/>
                <a:sym typeface="Calibri" pitchFamily="34" charset="0"/>
              </a:rPr>
              <a:t>worry </a:t>
            </a:r>
            <a:r>
              <a:rPr lang="en-US" sz="3000" dirty="0">
                <a:latin typeface="Calibri" pitchFamily="34" charset="0"/>
                <a:cs typeface="Arial" charset="0"/>
                <a:sym typeface="Calibri" pitchFamily="34" charset="0"/>
              </a:rPr>
              <a:t>more or less, this causes people become to become more (or less) </a:t>
            </a:r>
            <a:r>
              <a:rPr lang="en-US" sz="3000" dirty="0">
                <a:solidFill>
                  <a:schemeClr val="accent2">
                    <a:lumMod val="40000"/>
                    <a:lumOff val="60000"/>
                  </a:schemeClr>
                </a:solidFill>
                <a:latin typeface="Calibri" pitchFamily="34" charset="0"/>
                <a:cs typeface="Arial" charset="0"/>
                <a:sym typeface="Calibri" pitchFamily="34" charset="0"/>
              </a:rPr>
              <a:t>productive</a:t>
            </a:r>
          </a:p>
          <a:p>
            <a:pPr>
              <a:spcBef>
                <a:spcPts val="638"/>
              </a:spcBef>
              <a:buClr>
                <a:srgbClr val="000000"/>
              </a:buClr>
            </a:pPr>
            <a:endParaRPr lang="en-US" sz="3000" dirty="0">
              <a:latin typeface="Calibri" pitchFamily="34" charset="0"/>
              <a:cs typeface="Arial" charset="0"/>
              <a:sym typeface="Calibri" pitchFamily="34" charset="0"/>
            </a:endParaRPr>
          </a:p>
          <a:p>
            <a:pPr>
              <a:spcBef>
                <a:spcPts val="638"/>
              </a:spcBef>
              <a:buClr>
                <a:srgbClr val="000000"/>
              </a:buClr>
            </a:pPr>
            <a:endParaRPr lang="en-US" sz="3000" dirty="0">
              <a:latin typeface="Calibri" pitchFamily="34" charset="0"/>
              <a:cs typeface="Arial" charset="0"/>
              <a:sym typeface="Calibri" pitchFamily="34" charset="0"/>
            </a:endParaRPr>
          </a:p>
          <a:p>
            <a:pPr>
              <a:spcBef>
                <a:spcPts val="638"/>
              </a:spcBef>
              <a:buClr>
                <a:srgbClr val="000000"/>
              </a:buClr>
            </a:pPr>
            <a:endParaRPr lang="en-US" sz="3000" dirty="0">
              <a:latin typeface="Calibri" pitchFamily="34" charset="0"/>
              <a:cs typeface="Arial" charset="0"/>
              <a:sym typeface="Calibri" pitchFamily="34" charset="0"/>
            </a:endParaRPr>
          </a:p>
          <a:p>
            <a:pPr marL="457200" lvl="1" indent="0">
              <a:spcBef>
                <a:spcPts val="563"/>
              </a:spcBef>
              <a:buClr>
                <a:srgbClr val="000000"/>
              </a:buClr>
              <a:buNone/>
            </a:pPr>
            <a:endParaRPr lang="en-US" sz="2800" dirty="0">
              <a:latin typeface="Calibri" pitchFamily="34" charset="0"/>
              <a:cs typeface="Arial" charset="0"/>
              <a:sym typeface="Calibri" pitchFamily="34" charset="0"/>
            </a:endParaRPr>
          </a:p>
        </p:txBody>
      </p:sp>
      <p:sp>
        <p:nvSpPr>
          <p:cNvPr id="2" name="TextBox 1"/>
          <p:cNvSpPr txBox="1"/>
          <p:nvPr/>
        </p:nvSpPr>
        <p:spPr>
          <a:xfrm>
            <a:off x="4978879" y="3291924"/>
            <a:ext cx="223424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Century Gothic" panose="020B0502020202020204"/>
                <a:ea typeface="+mn-ea"/>
                <a:cs typeface="+mn-cs"/>
              </a:rPr>
              <a:t>Independent Variable (cause)</a:t>
            </a:r>
          </a:p>
        </p:txBody>
      </p:sp>
      <p:sp>
        <p:nvSpPr>
          <p:cNvPr id="3" name="Down Arrow 2"/>
          <p:cNvSpPr/>
          <p:nvPr/>
        </p:nvSpPr>
        <p:spPr>
          <a:xfrm>
            <a:off x="5853741" y="3938256"/>
            <a:ext cx="258793" cy="2587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TextBox 6"/>
          <p:cNvSpPr txBox="1"/>
          <p:nvPr/>
        </p:nvSpPr>
        <p:spPr>
          <a:xfrm>
            <a:off x="7929113" y="5453656"/>
            <a:ext cx="223424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00"/>
                </a:solidFill>
                <a:effectLst/>
                <a:uLnTx/>
                <a:uFillTx/>
                <a:latin typeface="Century Gothic" panose="020B0502020202020204"/>
                <a:ea typeface="+mn-ea"/>
                <a:cs typeface="+mn-cs"/>
              </a:rPr>
              <a:t>Dependent Variable (effect)</a:t>
            </a:r>
          </a:p>
        </p:txBody>
      </p:sp>
      <p:sp>
        <p:nvSpPr>
          <p:cNvPr id="8" name="Down Arrow 7"/>
          <p:cNvSpPr/>
          <p:nvPr/>
        </p:nvSpPr>
        <p:spPr>
          <a:xfrm rot="10800000">
            <a:off x="8508108" y="5171860"/>
            <a:ext cx="319179" cy="2817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04677246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hape 320"/>
          <p:cNvSpPr txBox="1">
            <a:spLocks noGrp="1"/>
          </p:cNvSpPr>
          <p:nvPr>
            <p:ph type="title"/>
          </p:nvPr>
        </p:nvSpPr>
        <p:spPr>
          <a:xfrm>
            <a:off x="-225877" y="295729"/>
            <a:ext cx="6508642" cy="1400530"/>
          </a:xfrm>
        </p:spPr>
        <p:txBody>
          <a:bodyPr vert="horz" lIns="91440" tIns="45700" rIns="91440" bIns="45700" rtlCol="0" anchor="t">
            <a:noAutofit/>
          </a:bodyPr>
          <a:lstStyle/>
          <a:p>
            <a:pPr algn="ctr" eaLnBrk="1" hangingPunct="1">
              <a:buSzPct val="25000"/>
            </a:pPr>
            <a:r>
              <a:rPr lang="en-US" sz="4000" dirty="0">
                <a:latin typeface="Calibri" pitchFamily="34" charset="0"/>
                <a:cs typeface="Arial" charset="0"/>
                <a:sym typeface="Calibri" pitchFamily="34" charset="0"/>
              </a:rPr>
              <a:t>Correlational Research</a:t>
            </a:r>
          </a:p>
        </p:txBody>
      </p:sp>
      <p:sp>
        <p:nvSpPr>
          <p:cNvPr id="30722" name="Shape 321"/>
          <p:cNvSpPr txBox="1">
            <a:spLocks noGrp="1"/>
          </p:cNvSpPr>
          <p:nvPr>
            <p:ph sz="quarter" idx="1"/>
          </p:nvPr>
        </p:nvSpPr>
        <p:spPr>
          <a:xfrm>
            <a:off x="320544" y="849855"/>
            <a:ext cx="9055921" cy="4609368"/>
          </a:xfrm>
        </p:spPr>
        <p:txBody>
          <a:bodyPr vert="horz" lIns="91440" tIns="45700" rIns="91440" bIns="45700" rtlCol="0">
            <a:normAutofit/>
          </a:bodyPr>
          <a:lstStyle/>
          <a:p>
            <a:pPr>
              <a:lnSpc>
                <a:spcPct val="90000"/>
              </a:lnSpc>
              <a:buClr>
                <a:srgbClr val="000000"/>
              </a:buClr>
              <a:buFont typeface="Wingdings" panose="05000000000000000000" pitchFamily="2" charset="2"/>
              <a:buChar char="Ø"/>
            </a:pPr>
            <a:endParaRPr lang="en-US" sz="2800" dirty="0">
              <a:latin typeface="Calibri" pitchFamily="34" charset="0"/>
              <a:cs typeface="Arial" charset="0"/>
              <a:sym typeface="Calibri" pitchFamily="34" charset="0"/>
            </a:endParaRPr>
          </a:p>
          <a:p>
            <a:pPr lvl="1"/>
            <a:endParaRPr lang="en-US" dirty="0"/>
          </a:p>
          <a:p>
            <a:pPr lvl="1"/>
            <a:endParaRPr lang="en-US" dirty="0"/>
          </a:p>
          <a:p>
            <a:r>
              <a:rPr lang="en-US" sz="2400" dirty="0"/>
              <a:t>Can be either positive or negative (continuous variables)</a:t>
            </a:r>
          </a:p>
          <a:p>
            <a:pPr lvl="1"/>
            <a:r>
              <a:rPr lang="en-US" sz="2400" dirty="0"/>
              <a:t>Positive – the variables</a:t>
            </a:r>
            <a:r>
              <a:rPr lang="en-US" sz="2400" dirty="0">
                <a:solidFill>
                  <a:srgbClr val="FFFF00"/>
                </a:solidFill>
              </a:rPr>
              <a:t>*</a:t>
            </a:r>
            <a:r>
              <a:rPr lang="en-US" sz="2400" dirty="0"/>
              <a:t> </a:t>
            </a:r>
            <a:r>
              <a:rPr lang="en-US" sz="2400" b="1" u="sng" dirty="0"/>
              <a:t>match in direction </a:t>
            </a:r>
          </a:p>
          <a:p>
            <a:pPr lvl="1"/>
            <a:r>
              <a:rPr lang="en-US" sz="2400" dirty="0"/>
              <a:t>The “categorical method</a:t>
            </a:r>
            <a:r>
              <a:rPr lang="en-US" sz="2400" b="1" u="sng" dirty="0"/>
              <a:t>”</a:t>
            </a:r>
            <a:r>
              <a:rPr lang="en-US" sz="2400" dirty="0"/>
              <a:t> for thinking about correlations (easier but doesn’t fully describe correlations)</a:t>
            </a:r>
          </a:p>
          <a:p>
            <a:pPr lvl="3"/>
            <a:r>
              <a:rPr lang="en-US" sz="2400" dirty="0"/>
              <a:t>We can predict people </a:t>
            </a:r>
            <a:r>
              <a:rPr lang="en-US" sz="2400" dirty="0">
                <a:solidFill>
                  <a:srgbClr val="00B0F0"/>
                </a:solidFill>
              </a:rPr>
              <a:t>high/</a:t>
            </a:r>
            <a:r>
              <a:rPr lang="en-US" sz="2400" dirty="0">
                <a:solidFill>
                  <a:srgbClr val="FFC000"/>
                </a:solidFill>
              </a:rPr>
              <a:t>low</a:t>
            </a:r>
            <a:r>
              <a:rPr lang="en-US" sz="2400" dirty="0"/>
              <a:t> in attractiveness to be </a:t>
            </a:r>
            <a:r>
              <a:rPr lang="en-US" sz="2400" dirty="0">
                <a:solidFill>
                  <a:srgbClr val="00B0F0"/>
                </a:solidFill>
              </a:rPr>
              <a:t>high/</a:t>
            </a:r>
            <a:r>
              <a:rPr lang="en-US" sz="2400" dirty="0">
                <a:solidFill>
                  <a:srgbClr val="FFC000"/>
                </a:solidFill>
              </a:rPr>
              <a:t>low</a:t>
            </a:r>
            <a:r>
              <a:rPr lang="en-US" sz="2400" dirty="0"/>
              <a:t> confident</a:t>
            </a:r>
          </a:p>
          <a:p>
            <a:pPr lvl="2"/>
            <a:endParaRPr lang="en-US" dirty="0"/>
          </a:p>
          <a:p>
            <a:pPr lvl="1"/>
            <a:endParaRPr lang="en-US" dirty="0"/>
          </a:p>
          <a:p>
            <a:pPr>
              <a:lnSpc>
                <a:spcPct val="90000"/>
              </a:lnSpc>
              <a:buClr>
                <a:srgbClr val="000000"/>
              </a:buClr>
              <a:buFont typeface="Wingdings" panose="05000000000000000000" pitchFamily="2" charset="2"/>
              <a:buChar char="Ø"/>
            </a:pPr>
            <a:endParaRPr lang="en-US" sz="2800" dirty="0">
              <a:latin typeface="Calibri" pitchFamily="34" charset="0"/>
              <a:cs typeface="Arial" charset="0"/>
              <a:sym typeface="Calibri" pitchFamily="34" charset="0"/>
            </a:endParaRPr>
          </a:p>
          <a:p>
            <a:pPr eaLnBrk="1" hangingPunct="1">
              <a:lnSpc>
                <a:spcPct val="90000"/>
              </a:lnSpc>
              <a:buClr>
                <a:srgbClr val="000000"/>
              </a:buClr>
            </a:pPr>
            <a:endParaRPr lang="en-US" sz="2800" b="1" dirty="0">
              <a:latin typeface="Calibri" pitchFamily="34" charset="0"/>
              <a:cs typeface="Arial" charset="0"/>
              <a:sym typeface="Calibri" pitchFamily="34" charset="0"/>
            </a:endParaRPr>
          </a:p>
          <a:p>
            <a:pPr lvl="1">
              <a:lnSpc>
                <a:spcPct val="90000"/>
              </a:lnSpc>
              <a:spcBef>
                <a:spcPts val="563"/>
              </a:spcBef>
              <a:buClr>
                <a:srgbClr val="000000"/>
              </a:buClr>
            </a:pPr>
            <a:endParaRPr lang="en-US" sz="2800" dirty="0">
              <a:latin typeface="Calibri" pitchFamily="34" charset="0"/>
              <a:cs typeface="Arial" charset="0"/>
              <a:sym typeface="Calibri" pitchFamily="34" charset="0"/>
            </a:endParaRPr>
          </a:p>
        </p:txBody>
      </p:sp>
      <p:sp>
        <p:nvSpPr>
          <p:cNvPr id="2" name="Slide Number Placeholder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3" name="TextBox 2">
            <a:extLst>
              <a:ext uri="{FF2B5EF4-FFF2-40B4-BE49-F238E27FC236}">
                <a16:creationId xmlns:a16="http://schemas.microsoft.com/office/drawing/2014/main" id="{CB590588-C6F6-4829-BFB0-C4D4A27D9753}"/>
              </a:ext>
            </a:extLst>
          </p:cNvPr>
          <p:cNvSpPr txBox="1"/>
          <p:nvPr/>
        </p:nvSpPr>
        <p:spPr>
          <a:xfrm>
            <a:off x="9618562" y="2083443"/>
            <a:ext cx="1898248"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00"/>
                </a:solidFill>
                <a:effectLst/>
                <a:uLnTx/>
                <a:uFillTx/>
                <a:latin typeface="Century Gothic" panose="020B0502020202020204"/>
                <a:ea typeface="+mn-ea"/>
                <a:cs typeface="+mn-cs"/>
              </a:rPr>
              <a:t>*</a:t>
            </a: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we will always talk about </a:t>
            </a:r>
            <a:r>
              <a:rPr kumimoji="0" lang="en-US" sz="1800" b="0" i="0" u="none" strike="noStrike" kern="1200" cap="none" spc="0" normalizeH="0" baseline="0" noProof="0" dirty="0">
                <a:ln>
                  <a:noFill/>
                </a:ln>
                <a:solidFill>
                  <a:srgbClr val="FFFF00"/>
                </a:solidFill>
                <a:effectLst/>
                <a:uLnTx/>
                <a:uFillTx/>
                <a:latin typeface="Century Gothic" panose="020B0502020202020204"/>
                <a:ea typeface="+mn-ea"/>
                <a:cs typeface="+mn-cs"/>
              </a:rPr>
              <a:t>two</a:t>
            </a: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a:ln>
                  <a:noFill/>
                </a:ln>
                <a:solidFill>
                  <a:srgbClr val="FFFF00"/>
                </a:solidFill>
                <a:effectLst/>
                <a:uLnTx/>
                <a:uFillTx/>
                <a:latin typeface="Century Gothic" panose="020B0502020202020204"/>
                <a:ea typeface="+mn-ea"/>
                <a:cs typeface="+mn-cs"/>
              </a:rPr>
              <a:t>variables</a:t>
            </a: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 technically can be &gt; 2</a:t>
            </a:r>
            <a:endParaRPr kumimoji="0" lang="en-US" sz="1800" b="0" i="0" u="none" strike="noStrike" kern="1200" cap="none" spc="0" normalizeH="0" baseline="0" noProof="0" dirty="0">
              <a:ln>
                <a:noFill/>
              </a:ln>
              <a:solidFill>
                <a:srgbClr val="FFFF00"/>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535981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2">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hape 320"/>
          <p:cNvSpPr txBox="1">
            <a:spLocks noGrp="1"/>
          </p:cNvSpPr>
          <p:nvPr>
            <p:ph type="title"/>
          </p:nvPr>
        </p:nvSpPr>
        <p:spPr>
          <a:xfrm>
            <a:off x="-225877" y="295729"/>
            <a:ext cx="6508642" cy="1400530"/>
          </a:xfrm>
        </p:spPr>
        <p:txBody>
          <a:bodyPr vert="horz" lIns="91440" tIns="45700" rIns="91440" bIns="45700" rtlCol="0" anchor="t">
            <a:noAutofit/>
          </a:bodyPr>
          <a:lstStyle/>
          <a:p>
            <a:pPr algn="ctr" eaLnBrk="1" hangingPunct="1">
              <a:buSzPct val="25000"/>
            </a:pPr>
            <a:r>
              <a:rPr lang="en-US" sz="4000" dirty="0">
                <a:latin typeface="Calibri" pitchFamily="34" charset="0"/>
                <a:cs typeface="Arial" charset="0"/>
                <a:sym typeface="Calibri" pitchFamily="34" charset="0"/>
              </a:rPr>
              <a:t>Correlational Research</a:t>
            </a:r>
          </a:p>
        </p:txBody>
      </p:sp>
      <p:sp>
        <p:nvSpPr>
          <p:cNvPr id="30722" name="Shape 321"/>
          <p:cNvSpPr txBox="1">
            <a:spLocks noGrp="1"/>
          </p:cNvSpPr>
          <p:nvPr>
            <p:ph sz="quarter" idx="1"/>
          </p:nvPr>
        </p:nvSpPr>
        <p:spPr>
          <a:xfrm>
            <a:off x="417363" y="818447"/>
            <a:ext cx="9055921" cy="5630479"/>
          </a:xfrm>
        </p:spPr>
        <p:txBody>
          <a:bodyPr vert="horz" lIns="91440" tIns="45700" rIns="91440" bIns="45700" rtlCol="0">
            <a:normAutofit lnSpcReduction="10000"/>
          </a:bodyPr>
          <a:lstStyle/>
          <a:p>
            <a:pPr>
              <a:lnSpc>
                <a:spcPct val="90000"/>
              </a:lnSpc>
              <a:buClr>
                <a:srgbClr val="000000"/>
              </a:buClr>
              <a:buFont typeface="Wingdings" panose="05000000000000000000" pitchFamily="2" charset="2"/>
              <a:buChar char="Ø"/>
            </a:pPr>
            <a:endParaRPr lang="en-US" sz="2800" dirty="0">
              <a:latin typeface="Calibri" pitchFamily="34" charset="0"/>
              <a:cs typeface="Arial" charset="0"/>
              <a:sym typeface="Calibri" pitchFamily="34" charset="0"/>
            </a:endParaRPr>
          </a:p>
          <a:p>
            <a:pPr lvl="1"/>
            <a:r>
              <a:rPr lang="en-US" sz="2000" dirty="0"/>
              <a:t>Positive – the variables </a:t>
            </a:r>
            <a:r>
              <a:rPr lang="en-US" sz="2000" b="1" u="sng" dirty="0"/>
              <a:t>match in direction </a:t>
            </a:r>
          </a:p>
          <a:p>
            <a:pPr lvl="1"/>
            <a:endParaRPr lang="en-US" sz="2000" b="1" u="sng" dirty="0"/>
          </a:p>
          <a:p>
            <a:pPr lvl="1"/>
            <a:r>
              <a:rPr lang="en-US" sz="2000" dirty="0"/>
              <a:t>The categorical method thinking about correlations (easier but doesn’t fully describe correlations)</a:t>
            </a:r>
          </a:p>
          <a:p>
            <a:pPr lvl="2"/>
            <a:r>
              <a:rPr lang="en-US" sz="2200" dirty="0"/>
              <a:t>We can predict people </a:t>
            </a:r>
            <a:r>
              <a:rPr lang="en-US" sz="2200" dirty="0">
                <a:solidFill>
                  <a:srgbClr val="00B0F0"/>
                </a:solidFill>
              </a:rPr>
              <a:t>high/</a:t>
            </a:r>
            <a:r>
              <a:rPr lang="en-US" sz="2200" dirty="0">
                <a:solidFill>
                  <a:srgbClr val="FFC000"/>
                </a:solidFill>
              </a:rPr>
              <a:t>low</a:t>
            </a:r>
            <a:r>
              <a:rPr lang="en-US" sz="2200" dirty="0"/>
              <a:t> in attractiveness to be </a:t>
            </a:r>
            <a:r>
              <a:rPr lang="en-US" sz="2200" dirty="0">
                <a:solidFill>
                  <a:srgbClr val="00B0F0"/>
                </a:solidFill>
              </a:rPr>
              <a:t>high/</a:t>
            </a:r>
            <a:r>
              <a:rPr lang="en-US" sz="2200" dirty="0">
                <a:solidFill>
                  <a:srgbClr val="FFC000"/>
                </a:solidFill>
              </a:rPr>
              <a:t>low</a:t>
            </a:r>
            <a:r>
              <a:rPr lang="en-US" sz="2200" dirty="0"/>
              <a:t> confident</a:t>
            </a:r>
          </a:p>
          <a:p>
            <a:pPr lvl="3"/>
            <a:endParaRPr lang="en-US" sz="2000" dirty="0"/>
          </a:p>
          <a:p>
            <a:pPr lvl="1"/>
            <a:r>
              <a:rPr lang="en-US" sz="2400" dirty="0"/>
              <a:t>The full scale (continuous) ideal method for thinking about correlations</a:t>
            </a:r>
          </a:p>
          <a:p>
            <a:pPr lvl="2"/>
            <a:r>
              <a:rPr lang="en-US" sz="2200" dirty="0"/>
              <a:t>When making predictions about people’s confidence we should make </a:t>
            </a:r>
            <a:r>
              <a:rPr lang="en-US" sz="2200" dirty="0">
                <a:solidFill>
                  <a:srgbClr val="00B0F0"/>
                </a:solidFill>
              </a:rPr>
              <a:t>increasingly higher</a:t>
            </a:r>
            <a:r>
              <a:rPr lang="en-US" sz="2200" dirty="0"/>
              <a:t> predictions for </a:t>
            </a:r>
            <a:r>
              <a:rPr lang="en-US" sz="2200" dirty="0">
                <a:solidFill>
                  <a:schemeClr val="accent2">
                    <a:lumMod val="40000"/>
                    <a:lumOff val="60000"/>
                  </a:schemeClr>
                </a:solidFill>
              </a:rPr>
              <a:t>confidence</a:t>
            </a:r>
            <a:r>
              <a:rPr lang="en-US" sz="2200" dirty="0"/>
              <a:t> score when we get </a:t>
            </a:r>
            <a:r>
              <a:rPr lang="en-US" sz="2200" dirty="0">
                <a:solidFill>
                  <a:srgbClr val="00B0F0"/>
                </a:solidFill>
              </a:rPr>
              <a:t>increasingly higher </a:t>
            </a:r>
            <a:r>
              <a:rPr lang="en-US" sz="2200" dirty="0"/>
              <a:t>scores for </a:t>
            </a:r>
            <a:r>
              <a:rPr lang="en-US" sz="2200" dirty="0">
                <a:solidFill>
                  <a:schemeClr val="accent2">
                    <a:lumMod val="40000"/>
                    <a:lumOff val="60000"/>
                  </a:schemeClr>
                </a:solidFill>
              </a:rPr>
              <a:t>attractiveness</a:t>
            </a:r>
          </a:p>
          <a:p>
            <a:pPr lvl="2"/>
            <a:endParaRPr lang="en-US" dirty="0"/>
          </a:p>
          <a:p>
            <a:pPr lvl="1"/>
            <a:endParaRPr lang="en-US" dirty="0"/>
          </a:p>
          <a:p>
            <a:pPr>
              <a:lnSpc>
                <a:spcPct val="90000"/>
              </a:lnSpc>
              <a:buClr>
                <a:srgbClr val="000000"/>
              </a:buClr>
              <a:buFont typeface="Wingdings" panose="05000000000000000000" pitchFamily="2" charset="2"/>
              <a:buChar char="Ø"/>
            </a:pPr>
            <a:endParaRPr lang="en-US" sz="2800" dirty="0">
              <a:latin typeface="Calibri" pitchFamily="34" charset="0"/>
              <a:cs typeface="Arial" charset="0"/>
              <a:sym typeface="Calibri" pitchFamily="34" charset="0"/>
            </a:endParaRPr>
          </a:p>
          <a:p>
            <a:pPr eaLnBrk="1" hangingPunct="1">
              <a:lnSpc>
                <a:spcPct val="90000"/>
              </a:lnSpc>
              <a:buClr>
                <a:srgbClr val="000000"/>
              </a:buClr>
            </a:pPr>
            <a:endParaRPr lang="en-US" sz="2800" b="1" dirty="0">
              <a:latin typeface="Calibri" pitchFamily="34" charset="0"/>
              <a:cs typeface="Arial" charset="0"/>
              <a:sym typeface="Calibri" pitchFamily="34" charset="0"/>
            </a:endParaRPr>
          </a:p>
          <a:p>
            <a:pPr lvl="1">
              <a:lnSpc>
                <a:spcPct val="90000"/>
              </a:lnSpc>
              <a:spcBef>
                <a:spcPts val="563"/>
              </a:spcBef>
              <a:buClr>
                <a:srgbClr val="000000"/>
              </a:buClr>
            </a:pPr>
            <a:endParaRPr lang="en-US" sz="2800" dirty="0">
              <a:latin typeface="Calibri" pitchFamily="34" charset="0"/>
              <a:cs typeface="Arial" charset="0"/>
              <a:sym typeface="Calibri" pitchFamily="34" charset="0"/>
            </a:endParaRPr>
          </a:p>
        </p:txBody>
      </p:sp>
      <p:sp>
        <p:nvSpPr>
          <p:cNvPr id="2" name="Slide Number Placeholder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5394286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Correlational Research</a:t>
            </a:r>
          </a:p>
        </p:txBody>
      </p:sp>
      <p:pic>
        <p:nvPicPr>
          <p:cNvPr id="4" name="Content Placeholder 3"/>
          <p:cNvPicPr>
            <a:picLocks noGrp="1" noChangeAspect="1"/>
          </p:cNvPicPr>
          <p:nvPr>
            <p:ph idx="1"/>
          </p:nvPr>
        </p:nvPicPr>
        <p:blipFill>
          <a:blip r:embed="rId3"/>
          <a:stretch>
            <a:fillRect/>
          </a:stretch>
        </p:blipFill>
        <p:spPr>
          <a:xfrm>
            <a:off x="951723" y="1412656"/>
            <a:ext cx="10325243" cy="4950822"/>
          </a:xfrm>
          <a:prstGeom prst="rect">
            <a:avLst/>
          </a:prstGeom>
        </p:spPr>
      </p:pic>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Rectangle 4"/>
          <p:cNvSpPr/>
          <p:nvPr/>
        </p:nvSpPr>
        <p:spPr>
          <a:xfrm>
            <a:off x="4959445" y="1412656"/>
            <a:ext cx="6231293" cy="4950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cxnSp>
        <p:nvCxnSpPr>
          <p:cNvPr id="7" name="Straight Connector 6">
            <a:extLst>
              <a:ext uri="{FF2B5EF4-FFF2-40B4-BE49-F238E27FC236}">
                <a16:creationId xmlns:a16="http://schemas.microsoft.com/office/drawing/2014/main" id="{46AB5826-31AF-463D-A59D-3119F7D0B0D7}"/>
              </a:ext>
            </a:extLst>
          </p:cNvPr>
          <p:cNvCxnSpPr/>
          <p:nvPr/>
        </p:nvCxnSpPr>
        <p:spPr>
          <a:xfrm flipH="1">
            <a:off x="1756611" y="2105526"/>
            <a:ext cx="2839452" cy="2634916"/>
          </a:xfrm>
          <a:prstGeom prst="line">
            <a:avLst/>
          </a:prstGeom>
          <a:ln w="38100">
            <a:solidFill>
              <a:srgbClr val="00B0F0"/>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ACF6A730-C06C-4A42-82BD-1CBFC3E022A9}"/>
              </a:ext>
            </a:extLst>
          </p:cNvPr>
          <p:cNvCxnSpPr>
            <a:cxnSpLocks/>
          </p:cNvCxnSpPr>
          <p:nvPr/>
        </p:nvCxnSpPr>
        <p:spPr>
          <a:xfrm>
            <a:off x="2213811" y="4391526"/>
            <a:ext cx="145582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D926FC-3BE2-4757-B0A0-7E7D3AEEA0E6}"/>
              </a:ext>
            </a:extLst>
          </p:cNvPr>
          <p:cNvCxnSpPr>
            <a:cxnSpLocks/>
          </p:cNvCxnSpPr>
          <p:nvPr/>
        </p:nvCxnSpPr>
        <p:spPr>
          <a:xfrm>
            <a:off x="3669632" y="2947737"/>
            <a:ext cx="0" cy="1443789"/>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8ACE71C-AC4E-40B9-BCA2-1609053E3609}"/>
              </a:ext>
            </a:extLst>
          </p:cNvPr>
          <p:cNvSpPr txBox="1"/>
          <p:nvPr/>
        </p:nvSpPr>
        <p:spPr>
          <a:xfrm>
            <a:off x="5308454" y="4470786"/>
            <a:ext cx="182615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130 pounds, we should predict 5’ 6”</a:t>
            </a:r>
          </a:p>
        </p:txBody>
      </p:sp>
      <p:cxnSp>
        <p:nvCxnSpPr>
          <p:cNvPr id="15" name="Straight Arrow Connector 14">
            <a:extLst>
              <a:ext uri="{FF2B5EF4-FFF2-40B4-BE49-F238E27FC236}">
                <a16:creationId xmlns:a16="http://schemas.microsoft.com/office/drawing/2014/main" id="{D7ABF49B-A842-4C05-8C31-EC874DED6319}"/>
              </a:ext>
            </a:extLst>
          </p:cNvPr>
          <p:cNvCxnSpPr>
            <a:cxnSpLocks/>
          </p:cNvCxnSpPr>
          <p:nvPr/>
        </p:nvCxnSpPr>
        <p:spPr>
          <a:xfrm flipH="1" flipV="1">
            <a:off x="2213811" y="4409766"/>
            <a:ext cx="3134662" cy="330677"/>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13FAD5-7A7B-43CF-94F9-605A83706176}"/>
              </a:ext>
            </a:extLst>
          </p:cNvPr>
          <p:cNvCxnSpPr>
            <a:cxnSpLocks/>
          </p:cNvCxnSpPr>
          <p:nvPr/>
        </p:nvCxnSpPr>
        <p:spPr>
          <a:xfrm flipH="1">
            <a:off x="3762430" y="2634917"/>
            <a:ext cx="2974699" cy="33106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679825B-3A46-4C87-96E7-5325899C9C85}"/>
              </a:ext>
            </a:extLst>
          </p:cNvPr>
          <p:cNvSpPr txBox="1"/>
          <p:nvPr/>
        </p:nvSpPr>
        <p:spPr>
          <a:xfrm>
            <a:off x="6942221" y="2202488"/>
            <a:ext cx="1985211"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220 pounds we should predict 6’ 3”</a:t>
            </a:r>
          </a:p>
        </p:txBody>
      </p:sp>
      <p:sp>
        <p:nvSpPr>
          <p:cNvPr id="21" name="TextBox 20">
            <a:extLst>
              <a:ext uri="{FF2B5EF4-FFF2-40B4-BE49-F238E27FC236}">
                <a16:creationId xmlns:a16="http://schemas.microsoft.com/office/drawing/2014/main" id="{E622527C-2107-4398-BCD4-6DC6C738BCB8}"/>
              </a:ext>
            </a:extLst>
          </p:cNvPr>
          <p:cNvSpPr txBox="1"/>
          <p:nvPr/>
        </p:nvSpPr>
        <p:spPr>
          <a:xfrm>
            <a:off x="2599753" y="4446723"/>
            <a:ext cx="98365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B01513"/>
                </a:solidFill>
                <a:effectLst/>
                <a:uLnTx/>
                <a:uFillTx/>
                <a:latin typeface="Century Gothic" panose="020B0502020202020204"/>
                <a:ea typeface="+mn-ea"/>
                <a:cs typeface="+mn-cs"/>
              </a:rPr>
              <a:t>+90</a:t>
            </a:r>
          </a:p>
        </p:txBody>
      </p:sp>
      <p:sp>
        <p:nvSpPr>
          <p:cNvPr id="22" name="TextBox 21">
            <a:extLst>
              <a:ext uri="{FF2B5EF4-FFF2-40B4-BE49-F238E27FC236}">
                <a16:creationId xmlns:a16="http://schemas.microsoft.com/office/drawing/2014/main" id="{6E4EAD2D-F8C6-4CE1-B49D-026EF9AF54D9}"/>
              </a:ext>
            </a:extLst>
          </p:cNvPr>
          <p:cNvSpPr txBox="1"/>
          <p:nvPr/>
        </p:nvSpPr>
        <p:spPr>
          <a:xfrm>
            <a:off x="3714859" y="3389923"/>
            <a:ext cx="98365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B01513"/>
                </a:solidFill>
                <a:effectLst/>
                <a:uLnTx/>
                <a:uFillTx/>
                <a:latin typeface="Century Gothic" panose="020B0502020202020204"/>
                <a:ea typeface="+mn-ea"/>
                <a:cs typeface="+mn-cs"/>
              </a:rPr>
              <a:t>+ 9</a:t>
            </a:r>
          </a:p>
        </p:txBody>
      </p:sp>
    </p:spTree>
    <p:extLst>
      <p:ext uri="{BB962C8B-B14F-4D97-AF65-F5344CB8AC3E}">
        <p14:creationId xmlns:p14="http://schemas.microsoft.com/office/powerpoint/2010/main" val="40600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Correlational Research</a:t>
            </a:r>
          </a:p>
        </p:txBody>
      </p:sp>
      <p:sp>
        <p:nvSpPr>
          <p:cNvPr id="3" name="Content Placeholder 2"/>
          <p:cNvSpPr>
            <a:spLocks noGrp="1"/>
          </p:cNvSpPr>
          <p:nvPr>
            <p:ph idx="1"/>
          </p:nvPr>
        </p:nvSpPr>
        <p:spPr>
          <a:xfrm>
            <a:off x="428004" y="1624649"/>
            <a:ext cx="8391905" cy="4195481"/>
          </a:xfrm>
        </p:spPr>
        <p:txBody>
          <a:bodyPr>
            <a:normAutofit/>
          </a:bodyPr>
          <a:lstStyle/>
          <a:p>
            <a:r>
              <a:rPr lang="en-US" dirty="0"/>
              <a:t>Examples: </a:t>
            </a:r>
            <a:r>
              <a:rPr lang="en-US" dirty="0">
                <a:solidFill>
                  <a:srgbClr val="FFFF00"/>
                </a:solidFill>
              </a:rPr>
              <a:t>Positive correlations - </a:t>
            </a:r>
          </a:p>
          <a:p>
            <a:pPr lvl="1"/>
            <a:r>
              <a:rPr lang="en-US" dirty="0"/>
              <a:t>The </a:t>
            </a:r>
            <a:r>
              <a:rPr lang="en-US" dirty="0">
                <a:solidFill>
                  <a:srgbClr val="00B0F0"/>
                </a:solidFill>
              </a:rPr>
              <a:t>more</a:t>
            </a:r>
            <a:r>
              <a:rPr lang="en-US" dirty="0"/>
              <a:t> a memory is consolidated the </a:t>
            </a:r>
            <a:r>
              <a:rPr lang="en-US" dirty="0">
                <a:solidFill>
                  <a:srgbClr val="00B0F0"/>
                </a:solidFill>
              </a:rPr>
              <a:t>more</a:t>
            </a:r>
            <a:r>
              <a:rPr lang="en-US" dirty="0"/>
              <a:t> likely the memory will be successfully retrieved.</a:t>
            </a:r>
          </a:p>
          <a:p>
            <a:pPr lvl="1"/>
            <a:endParaRPr lang="en-US" dirty="0"/>
          </a:p>
          <a:p>
            <a:pPr lvl="1"/>
            <a:r>
              <a:rPr lang="en-US" dirty="0"/>
              <a:t>The </a:t>
            </a:r>
            <a:r>
              <a:rPr lang="en-US" dirty="0">
                <a:solidFill>
                  <a:srgbClr val="00B0F0"/>
                </a:solidFill>
              </a:rPr>
              <a:t>lower</a:t>
            </a:r>
            <a:r>
              <a:rPr lang="en-US" dirty="0"/>
              <a:t> the temperature the </a:t>
            </a:r>
            <a:r>
              <a:rPr lang="en-US" dirty="0">
                <a:solidFill>
                  <a:srgbClr val="00B0F0"/>
                </a:solidFill>
              </a:rPr>
              <a:t>less</a:t>
            </a:r>
            <a:r>
              <a:rPr lang="en-US" dirty="0"/>
              <a:t> often people will buy Ice Cream</a:t>
            </a:r>
          </a:p>
          <a:p>
            <a:pPr lvl="1"/>
            <a:endParaRPr lang="en-US" dirty="0"/>
          </a:p>
          <a:p>
            <a:pPr lvl="1"/>
            <a:r>
              <a:rPr lang="en-US" dirty="0"/>
              <a:t>The more strongly someone identifies as a hipster, the more frequently they will wear unusual hats</a:t>
            </a:r>
          </a:p>
          <a:p>
            <a:pPr lvl="1"/>
            <a:endParaRPr lang="en-US" dirty="0"/>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1233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clipartkid.com/images/64/old-man-MANuOR-clipar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50168" y="1704392"/>
            <a:ext cx="1843177" cy="2978836"/>
          </a:xfrm>
          <a:prstGeom prst="rect">
            <a:avLst/>
          </a:prstGeom>
          <a:noFill/>
          <a:extLst>
            <a:ext uri="{909E8E84-426E-40DD-AFC4-6F175D3DCCD1}">
              <a14:hiddenFill xmlns:a14="http://schemas.microsoft.com/office/drawing/2010/main">
                <a:solidFill>
                  <a:srgbClr val="FFFFFF"/>
                </a:solidFill>
              </a14:hiddenFill>
            </a:ext>
          </a:extLst>
        </p:spPr>
      </p:pic>
      <p:sp>
        <p:nvSpPr>
          <p:cNvPr id="30721" name="Shape 320"/>
          <p:cNvSpPr txBox="1">
            <a:spLocks noGrp="1"/>
          </p:cNvSpPr>
          <p:nvPr>
            <p:ph type="title"/>
          </p:nvPr>
        </p:nvSpPr>
        <p:spPr/>
        <p:txBody>
          <a:bodyPr vert="horz" lIns="91440" tIns="45700" rIns="91440" bIns="45700" rtlCol="0" anchor="t">
            <a:noAutofit/>
          </a:bodyPr>
          <a:lstStyle/>
          <a:p>
            <a:pPr algn="ctr" eaLnBrk="1" hangingPunct="1">
              <a:buSzPct val="25000"/>
            </a:pPr>
            <a:r>
              <a:rPr lang="en-US" sz="4000" dirty="0">
                <a:latin typeface="Calibri" pitchFamily="34" charset="0"/>
                <a:cs typeface="Arial" charset="0"/>
                <a:sym typeface="Calibri" pitchFamily="34" charset="0"/>
              </a:rPr>
              <a:t>Correlational Research</a:t>
            </a:r>
          </a:p>
        </p:txBody>
      </p:sp>
      <p:sp>
        <p:nvSpPr>
          <p:cNvPr id="30722" name="Shape 321"/>
          <p:cNvSpPr txBox="1">
            <a:spLocks noGrp="1"/>
          </p:cNvSpPr>
          <p:nvPr>
            <p:ph sz="quarter" idx="1"/>
          </p:nvPr>
        </p:nvSpPr>
        <p:spPr>
          <a:xfrm>
            <a:off x="774869" y="1312139"/>
            <a:ext cx="8946541" cy="4741421"/>
          </a:xfrm>
        </p:spPr>
        <p:txBody>
          <a:bodyPr vert="horz" lIns="91440" tIns="45700" rIns="91440" bIns="45700" rtlCol="0">
            <a:normAutofit fontScale="92500" lnSpcReduction="20000"/>
          </a:bodyPr>
          <a:lstStyle/>
          <a:p>
            <a:pPr eaLnBrk="1" hangingPunct="1">
              <a:lnSpc>
                <a:spcPct val="90000"/>
              </a:lnSpc>
              <a:buClr>
                <a:srgbClr val="000000"/>
              </a:buClr>
              <a:buFont typeface="Wingdings" panose="05000000000000000000" pitchFamily="2" charset="2"/>
              <a:buChar char="Ø"/>
            </a:pPr>
            <a:endParaRPr lang="en-US" sz="2800" b="1" dirty="0">
              <a:latin typeface="Calibri" pitchFamily="34" charset="0"/>
              <a:cs typeface="Arial" charset="0"/>
              <a:sym typeface="Calibri" pitchFamily="34" charset="0"/>
            </a:endParaRPr>
          </a:p>
          <a:p>
            <a:pPr>
              <a:lnSpc>
                <a:spcPct val="90000"/>
              </a:lnSpc>
              <a:buClr>
                <a:srgbClr val="000000"/>
              </a:buClr>
              <a:buFont typeface="Wingdings" panose="05000000000000000000" pitchFamily="2" charset="2"/>
              <a:buChar char="Ø"/>
            </a:pPr>
            <a:r>
              <a:rPr lang="en-US" sz="2800" dirty="0">
                <a:solidFill>
                  <a:srgbClr val="FFFF00"/>
                </a:solidFill>
                <a:latin typeface="Calibri" pitchFamily="34" charset="0"/>
                <a:cs typeface="Arial" charset="0"/>
                <a:sym typeface="Calibri" pitchFamily="34" charset="0"/>
              </a:rPr>
              <a:t>Negative correlation</a:t>
            </a:r>
            <a:r>
              <a:rPr lang="en-US" sz="2800" dirty="0">
                <a:latin typeface="Calibri" pitchFamily="34" charset="0"/>
                <a:cs typeface="Arial" charset="0"/>
                <a:sym typeface="Calibri" pitchFamily="34" charset="0"/>
              </a:rPr>
              <a:t>: variables change in </a:t>
            </a:r>
            <a:r>
              <a:rPr lang="en-US" sz="2800" b="1" u="sng" dirty="0">
                <a:latin typeface="Calibri" pitchFamily="34" charset="0"/>
                <a:cs typeface="Arial" charset="0"/>
                <a:sym typeface="Calibri" pitchFamily="34" charset="0"/>
              </a:rPr>
              <a:t>opposing</a:t>
            </a:r>
            <a:r>
              <a:rPr lang="en-US" sz="2800" dirty="0">
                <a:latin typeface="Calibri" pitchFamily="34" charset="0"/>
                <a:cs typeface="Arial" charset="0"/>
                <a:sym typeface="Calibri" pitchFamily="34" charset="0"/>
              </a:rPr>
              <a:t> directions</a:t>
            </a:r>
          </a:p>
          <a:p>
            <a:pPr lvl="1">
              <a:lnSpc>
                <a:spcPct val="90000"/>
              </a:lnSpc>
              <a:buClr>
                <a:srgbClr val="000000"/>
              </a:buClr>
              <a:buFont typeface="Wingdings" panose="05000000000000000000" pitchFamily="2" charset="2"/>
              <a:buChar char="Ø"/>
            </a:pPr>
            <a:r>
              <a:rPr lang="en-US" sz="2600" b="1" dirty="0">
                <a:latin typeface="Calibri" pitchFamily="34" charset="0"/>
                <a:cs typeface="Arial" charset="0"/>
                <a:sym typeface="Calibri" pitchFamily="34" charset="0"/>
              </a:rPr>
              <a:t>As </a:t>
            </a:r>
            <a:r>
              <a:rPr lang="en-US" sz="2600" dirty="0">
                <a:latin typeface="Calibri" pitchFamily="34" charset="0"/>
                <a:cs typeface="Arial" charset="0"/>
                <a:sym typeface="Calibri" pitchFamily="34" charset="0"/>
              </a:rPr>
              <a:t>predictor variable </a:t>
            </a:r>
            <a:r>
              <a:rPr lang="en-US" sz="2600" dirty="0">
                <a:solidFill>
                  <a:srgbClr val="00B0F0"/>
                </a:solidFill>
                <a:latin typeface="Calibri" pitchFamily="34" charset="0"/>
                <a:cs typeface="Arial" charset="0"/>
                <a:sym typeface="Calibri" pitchFamily="34" charset="0"/>
              </a:rPr>
              <a:t>increases,</a:t>
            </a:r>
            <a:r>
              <a:rPr lang="en-US" sz="2600" dirty="0">
                <a:latin typeface="Calibri" pitchFamily="34" charset="0"/>
                <a:cs typeface="Arial" charset="0"/>
                <a:sym typeface="Calibri" pitchFamily="34" charset="0"/>
              </a:rPr>
              <a:t> our guess for the predicted variable should </a:t>
            </a:r>
            <a:r>
              <a:rPr lang="en-US" sz="2600" dirty="0">
                <a:solidFill>
                  <a:srgbClr val="00B0F0"/>
                </a:solidFill>
                <a:latin typeface="Calibri" pitchFamily="34" charset="0"/>
                <a:cs typeface="Arial" charset="0"/>
                <a:sym typeface="Calibri" pitchFamily="34" charset="0"/>
              </a:rPr>
              <a:t>decrease</a:t>
            </a:r>
          </a:p>
          <a:p>
            <a:pPr lvl="1">
              <a:lnSpc>
                <a:spcPct val="90000"/>
              </a:lnSpc>
              <a:buClr>
                <a:srgbClr val="000000"/>
              </a:buClr>
              <a:buFont typeface="Wingdings" panose="05000000000000000000" pitchFamily="2" charset="2"/>
              <a:buChar char="Ø"/>
            </a:pPr>
            <a:r>
              <a:rPr lang="en-US" sz="2600" dirty="0">
                <a:latin typeface="Calibri" pitchFamily="34" charset="0"/>
                <a:cs typeface="Arial" charset="0"/>
                <a:sym typeface="Calibri" pitchFamily="34" charset="0"/>
              </a:rPr>
              <a:t>When predictor variable is </a:t>
            </a:r>
            <a:r>
              <a:rPr lang="en-US" sz="2600" dirty="0">
                <a:solidFill>
                  <a:srgbClr val="00B0F0"/>
                </a:solidFill>
                <a:latin typeface="Calibri" pitchFamily="34" charset="0"/>
                <a:cs typeface="Arial" charset="0"/>
                <a:sym typeface="Calibri" pitchFamily="34" charset="0"/>
              </a:rPr>
              <a:t>high</a:t>
            </a:r>
            <a:r>
              <a:rPr lang="en-US" sz="2600" dirty="0">
                <a:latin typeface="Calibri" pitchFamily="34" charset="0"/>
                <a:cs typeface="Arial" charset="0"/>
                <a:sym typeface="Calibri" pitchFamily="34" charset="0"/>
              </a:rPr>
              <a:t> the predicted variable is </a:t>
            </a:r>
            <a:r>
              <a:rPr lang="en-US" sz="2600" dirty="0">
                <a:solidFill>
                  <a:srgbClr val="00B0F0"/>
                </a:solidFill>
                <a:latin typeface="Calibri" pitchFamily="34" charset="0"/>
                <a:cs typeface="Arial" charset="0"/>
                <a:sym typeface="Calibri" pitchFamily="34" charset="0"/>
              </a:rPr>
              <a:t>low</a:t>
            </a:r>
          </a:p>
          <a:p>
            <a:pPr lvl="1">
              <a:lnSpc>
                <a:spcPct val="90000"/>
              </a:lnSpc>
              <a:buClr>
                <a:srgbClr val="000000"/>
              </a:buClr>
              <a:buFont typeface="Wingdings" panose="05000000000000000000" pitchFamily="2" charset="2"/>
              <a:buChar char="Ø"/>
            </a:pPr>
            <a:endParaRPr lang="en-US" sz="2600" dirty="0">
              <a:latin typeface="Calibri" pitchFamily="34" charset="0"/>
              <a:cs typeface="Arial" charset="0"/>
              <a:sym typeface="Calibri" pitchFamily="34" charset="0"/>
            </a:endParaRPr>
          </a:p>
          <a:p>
            <a:pPr lvl="1">
              <a:lnSpc>
                <a:spcPct val="90000"/>
              </a:lnSpc>
              <a:buClr>
                <a:srgbClr val="000000"/>
              </a:buClr>
              <a:buFont typeface="Wingdings" panose="05000000000000000000" pitchFamily="2" charset="2"/>
              <a:buChar char="Ø"/>
            </a:pPr>
            <a:r>
              <a:rPr lang="en-US" sz="2600" b="1" dirty="0">
                <a:latin typeface="Calibri" pitchFamily="34" charset="0"/>
                <a:cs typeface="Arial" charset="0"/>
                <a:sym typeface="Calibri" pitchFamily="34" charset="0"/>
              </a:rPr>
              <a:t>As </a:t>
            </a:r>
            <a:r>
              <a:rPr lang="en-US" sz="2600" dirty="0">
                <a:latin typeface="Calibri" pitchFamily="34" charset="0"/>
                <a:cs typeface="Arial" charset="0"/>
                <a:sym typeface="Calibri" pitchFamily="34" charset="0"/>
              </a:rPr>
              <a:t>one variable </a:t>
            </a:r>
            <a:r>
              <a:rPr lang="en-US" sz="2600" dirty="0">
                <a:solidFill>
                  <a:srgbClr val="00B0F0"/>
                </a:solidFill>
                <a:latin typeface="Calibri" pitchFamily="34" charset="0"/>
                <a:cs typeface="Arial" charset="0"/>
                <a:sym typeface="Calibri" pitchFamily="34" charset="0"/>
              </a:rPr>
              <a:t>decrease</a:t>
            </a:r>
            <a:r>
              <a:rPr lang="en-US" sz="2600" dirty="0">
                <a:latin typeface="Calibri" pitchFamily="34" charset="0"/>
                <a:cs typeface="Arial" charset="0"/>
                <a:sym typeface="Calibri" pitchFamily="34" charset="0"/>
              </a:rPr>
              <a:t> we predict the other variable </a:t>
            </a:r>
            <a:r>
              <a:rPr lang="en-US" sz="2600" dirty="0">
                <a:solidFill>
                  <a:srgbClr val="00B0F0"/>
                </a:solidFill>
                <a:latin typeface="Calibri" pitchFamily="34" charset="0"/>
                <a:cs typeface="Arial" charset="0"/>
                <a:sym typeface="Calibri" pitchFamily="34" charset="0"/>
              </a:rPr>
              <a:t>increase</a:t>
            </a:r>
          </a:p>
          <a:p>
            <a:pPr lvl="1">
              <a:lnSpc>
                <a:spcPct val="90000"/>
              </a:lnSpc>
              <a:buClr>
                <a:srgbClr val="000000"/>
              </a:buClr>
              <a:buFont typeface="Wingdings" panose="05000000000000000000" pitchFamily="2" charset="2"/>
              <a:buChar char="Ø"/>
            </a:pPr>
            <a:r>
              <a:rPr lang="en-US" sz="2600" dirty="0">
                <a:latin typeface="Calibri" pitchFamily="34" charset="0"/>
                <a:cs typeface="Arial" charset="0"/>
                <a:sym typeface="Calibri" pitchFamily="34" charset="0"/>
              </a:rPr>
              <a:t>When one variable is </a:t>
            </a:r>
            <a:r>
              <a:rPr lang="en-US" sz="2600" dirty="0">
                <a:solidFill>
                  <a:srgbClr val="00B0F0"/>
                </a:solidFill>
                <a:latin typeface="Calibri" pitchFamily="34" charset="0"/>
                <a:cs typeface="Arial" charset="0"/>
                <a:sym typeface="Calibri" pitchFamily="34" charset="0"/>
              </a:rPr>
              <a:t>low</a:t>
            </a:r>
            <a:r>
              <a:rPr lang="en-US" sz="2600" dirty="0">
                <a:latin typeface="Calibri" pitchFamily="34" charset="0"/>
                <a:cs typeface="Arial" charset="0"/>
                <a:sym typeface="Calibri" pitchFamily="34" charset="0"/>
              </a:rPr>
              <a:t> we predict the other variable is </a:t>
            </a:r>
            <a:r>
              <a:rPr lang="en-US" sz="2600" dirty="0">
                <a:solidFill>
                  <a:srgbClr val="00B0F0"/>
                </a:solidFill>
                <a:latin typeface="Calibri" pitchFamily="34" charset="0"/>
                <a:cs typeface="Arial" charset="0"/>
                <a:sym typeface="Calibri" pitchFamily="34" charset="0"/>
              </a:rPr>
              <a:t>high</a:t>
            </a:r>
          </a:p>
          <a:p>
            <a:pPr>
              <a:lnSpc>
                <a:spcPct val="90000"/>
              </a:lnSpc>
              <a:buClr>
                <a:srgbClr val="000000"/>
              </a:buClr>
              <a:buFont typeface="Wingdings" panose="05000000000000000000" pitchFamily="2" charset="2"/>
              <a:buChar char="Ø"/>
            </a:pPr>
            <a:r>
              <a:rPr lang="en-US" sz="2800" dirty="0">
                <a:latin typeface="Calibri" pitchFamily="34" charset="0"/>
                <a:cs typeface="Arial" charset="0"/>
                <a:sym typeface="Calibri" pitchFamily="34" charset="0"/>
              </a:rPr>
              <a:t>Example:</a:t>
            </a:r>
          </a:p>
          <a:p>
            <a:pPr lvl="1">
              <a:lnSpc>
                <a:spcPct val="90000"/>
              </a:lnSpc>
              <a:buClr>
                <a:srgbClr val="000000"/>
              </a:buClr>
              <a:buFont typeface="Wingdings" panose="05000000000000000000" pitchFamily="2" charset="2"/>
              <a:buChar char="Ø"/>
            </a:pPr>
            <a:r>
              <a:rPr lang="en-US" sz="2600" dirty="0">
                <a:latin typeface="Calibri" pitchFamily="34" charset="0"/>
                <a:cs typeface="Arial" charset="0"/>
                <a:sym typeface="Calibri" pitchFamily="34" charset="0"/>
              </a:rPr>
              <a:t>As people get older (</a:t>
            </a:r>
            <a:r>
              <a:rPr lang="en-US" sz="2600" dirty="0">
                <a:solidFill>
                  <a:srgbClr val="00B0F0"/>
                </a:solidFill>
                <a:latin typeface="Calibri" pitchFamily="34" charset="0"/>
                <a:cs typeface="Arial" charset="0"/>
                <a:sym typeface="Calibri" pitchFamily="34" charset="0"/>
              </a:rPr>
              <a:t>increase</a:t>
            </a:r>
            <a:r>
              <a:rPr lang="en-US" sz="2600" dirty="0">
                <a:latin typeface="Calibri" pitchFamily="34" charset="0"/>
                <a:cs typeface="Arial" charset="0"/>
                <a:sym typeface="Calibri" pitchFamily="34" charset="0"/>
              </a:rPr>
              <a:t> in age) they often lose hair (</a:t>
            </a:r>
            <a:r>
              <a:rPr lang="en-US" sz="2600" dirty="0">
                <a:solidFill>
                  <a:srgbClr val="00B0F0"/>
                </a:solidFill>
                <a:latin typeface="Calibri" pitchFamily="34" charset="0"/>
                <a:cs typeface="Arial" charset="0"/>
                <a:sym typeface="Calibri" pitchFamily="34" charset="0"/>
              </a:rPr>
              <a:t>decrease</a:t>
            </a:r>
            <a:r>
              <a:rPr lang="en-US" sz="2600" dirty="0">
                <a:latin typeface="Calibri" pitchFamily="34" charset="0"/>
                <a:cs typeface="Arial" charset="0"/>
                <a:sym typeface="Calibri" pitchFamily="34" charset="0"/>
              </a:rPr>
              <a:t> in hair)</a:t>
            </a:r>
          </a:p>
          <a:p>
            <a:pPr lvl="1">
              <a:lnSpc>
                <a:spcPct val="90000"/>
              </a:lnSpc>
              <a:buClr>
                <a:srgbClr val="000000"/>
              </a:buClr>
              <a:buFont typeface="Wingdings" panose="05000000000000000000" pitchFamily="2" charset="2"/>
              <a:buChar char="Ø"/>
            </a:pPr>
            <a:r>
              <a:rPr lang="en-US" sz="2600" dirty="0">
                <a:latin typeface="Calibri" pitchFamily="34" charset="0"/>
                <a:cs typeface="Arial" charset="0"/>
                <a:sym typeface="Calibri" pitchFamily="34" charset="0"/>
              </a:rPr>
              <a:t>If someone is younger (of </a:t>
            </a:r>
            <a:r>
              <a:rPr lang="en-US" sz="2600" dirty="0">
                <a:solidFill>
                  <a:srgbClr val="00B0F0"/>
                </a:solidFill>
                <a:latin typeface="Calibri" pitchFamily="34" charset="0"/>
                <a:cs typeface="Arial" charset="0"/>
                <a:sym typeface="Calibri" pitchFamily="34" charset="0"/>
              </a:rPr>
              <a:t>fewer</a:t>
            </a:r>
            <a:r>
              <a:rPr lang="en-US" sz="2600" dirty="0">
                <a:latin typeface="Calibri" pitchFamily="34" charset="0"/>
                <a:cs typeface="Arial" charset="0"/>
                <a:sym typeface="Calibri" pitchFamily="34" charset="0"/>
              </a:rPr>
              <a:t> years) than another person, they typically have </a:t>
            </a:r>
            <a:r>
              <a:rPr lang="en-US" sz="2600" dirty="0">
                <a:solidFill>
                  <a:srgbClr val="00B0F0"/>
                </a:solidFill>
                <a:latin typeface="Calibri" pitchFamily="34" charset="0"/>
                <a:cs typeface="Arial" charset="0"/>
                <a:sym typeface="Calibri" pitchFamily="34" charset="0"/>
              </a:rPr>
              <a:t>more</a:t>
            </a:r>
            <a:r>
              <a:rPr lang="en-US" sz="2600" dirty="0">
                <a:latin typeface="Calibri" pitchFamily="34" charset="0"/>
                <a:cs typeface="Arial" charset="0"/>
                <a:sym typeface="Calibri" pitchFamily="34" charset="0"/>
              </a:rPr>
              <a:t> hair than that person</a:t>
            </a:r>
          </a:p>
        </p:txBody>
      </p:sp>
      <p:sp>
        <p:nvSpPr>
          <p:cNvPr id="2" name="Slide Number Placeholder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0028384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2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722">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2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7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Correlational Research</a:t>
            </a:r>
          </a:p>
        </p:txBody>
      </p:sp>
      <p:pic>
        <p:nvPicPr>
          <p:cNvPr id="4" name="Content Placeholder 3"/>
          <p:cNvPicPr>
            <a:picLocks noGrp="1" noChangeAspect="1"/>
          </p:cNvPicPr>
          <p:nvPr>
            <p:ph idx="1"/>
          </p:nvPr>
        </p:nvPicPr>
        <p:blipFill>
          <a:blip r:embed="rId3"/>
          <a:stretch>
            <a:fillRect/>
          </a:stretch>
        </p:blipFill>
        <p:spPr>
          <a:xfrm>
            <a:off x="1611712" y="2039621"/>
            <a:ext cx="8111407" cy="3889316"/>
          </a:xfrm>
          <a:prstGeom prst="rect">
            <a:avLst/>
          </a:prstGeom>
        </p:spPr>
      </p:pic>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Rectangle 4"/>
          <p:cNvSpPr/>
          <p:nvPr/>
        </p:nvSpPr>
        <p:spPr>
          <a:xfrm>
            <a:off x="1611712" y="1625600"/>
            <a:ext cx="2921000" cy="452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Rectangle 5">
            <a:extLst>
              <a:ext uri="{FF2B5EF4-FFF2-40B4-BE49-F238E27FC236}">
                <a16:creationId xmlns:a16="http://schemas.microsoft.com/office/drawing/2014/main" id="{2CB2BB46-7600-4B97-9C44-9A47A496B5DE}"/>
              </a:ext>
            </a:extLst>
          </p:cNvPr>
          <p:cNvSpPr/>
          <p:nvPr/>
        </p:nvSpPr>
        <p:spPr>
          <a:xfrm>
            <a:off x="7129834" y="1625600"/>
            <a:ext cx="2921000" cy="452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16551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Correlational Research</a:t>
            </a:r>
          </a:p>
        </p:txBody>
      </p:sp>
      <p:sp>
        <p:nvSpPr>
          <p:cNvPr id="3" name="Content Placeholder 2"/>
          <p:cNvSpPr>
            <a:spLocks noGrp="1"/>
          </p:cNvSpPr>
          <p:nvPr>
            <p:ph idx="1"/>
          </p:nvPr>
        </p:nvSpPr>
        <p:spPr>
          <a:xfrm>
            <a:off x="646111" y="1578356"/>
            <a:ext cx="10315114" cy="4826926"/>
          </a:xfrm>
        </p:spPr>
        <p:txBody>
          <a:bodyPr>
            <a:normAutofit/>
          </a:bodyPr>
          <a:lstStyle/>
          <a:p>
            <a:r>
              <a:rPr lang="en-US" dirty="0"/>
              <a:t>Negative correlation examples:</a:t>
            </a:r>
          </a:p>
          <a:p>
            <a:pPr lvl="1"/>
            <a:r>
              <a:rPr lang="en-US" dirty="0"/>
              <a:t>How accurately someone can describe a criminal’s gun and how accurate they are in describing their face</a:t>
            </a:r>
          </a:p>
          <a:p>
            <a:pPr lvl="1"/>
            <a:endParaRPr lang="en-US" dirty="0"/>
          </a:p>
          <a:p>
            <a:pPr lvl="1"/>
            <a:r>
              <a:rPr lang="en-US" dirty="0"/>
              <a:t>How many children people have and how much they sleep</a:t>
            </a:r>
          </a:p>
          <a:p>
            <a:pPr lvl="1"/>
            <a:endParaRPr lang="en-US" dirty="0"/>
          </a:p>
          <a:p>
            <a:pPr lvl="1"/>
            <a:endParaRPr lang="en-US" dirty="0"/>
          </a:p>
          <a:p>
            <a:pPr lvl="1"/>
            <a:endParaRPr lang="en-US" dirty="0"/>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5458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Correlational Research</a:t>
            </a:r>
          </a:p>
        </p:txBody>
      </p:sp>
      <p:pic>
        <p:nvPicPr>
          <p:cNvPr id="4" name="Content Placeholder 3"/>
          <p:cNvPicPr>
            <a:picLocks noGrp="1" noChangeAspect="1"/>
          </p:cNvPicPr>
          <p:nvPr>
            <p:ph idx="1"/>
          </p:nvPr>
        </p:nvPicPr>
        <p:blipFill>
          <a:blip r:embed="rId3"/>
          <a:stretch>
            <a:fillRect/>
          </a:stretch>
        </p:blipFill>
        <p:spPr>
          <a:xfrm>
            <a:off x="1611712" y="2039621"/>
            <a:ext cx="8111407" cy="3889316"/>
          </a:xfrm>
          <a:prstGeom prst="rect">
            <a:avLst/>
          </a:prstGeom>
        </p:spPr>
      </p:pic>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Rectangle 4"/>
          <p:cNvSpPr/>
          <p:nvPr/>
        </p:nvSpPr>
        <p:spPr>
          <a:xfrm>
            <a:off x="1611712" y="1625600"/>
            <a:ext cx="2921000" cy="452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Rectangle 5">
            <a:extLst>
              <a:ext uri="{FF2B5EF4-FFF2-40B4-BE49-F238E27FC236}">
                <a16:creationId xmlns:a16="http://schemas.microsoft.com/office/drawing/2014/main" id="{6069AEEE-55DD-4892-938B-EF2142D574B5}"/>
              </a:ext>
            </a:extLst>
          </p:cNvPr>
          <p:cNvSpPr/>
          <p:nvPr/>
        </p:nvSpPr>
        <p:spPr>
          <a:xfrm>
            <a:off x="7642746" y="5336275"/>
            <a:ext cx="1774209" cy="327546"/>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13908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4DB7A9-BFCF-49A5-9E4A-727EA693188C}"/>
              </a:ext>
            </a:extLst>
          </p:cNvPr>
          <p:cNvSpPr>
            <a:spLocks noGrp="1"/>
          </p:cNvSpPr>
          <p:nvPr>
            <p:ph idx="1"/>
          </p:nvPr>
        </p:nvSpPr>
        <p:spPr>
          <a:xfrm>
            <a:off x="490738" y="1292751"/>
            <a:ext cx="11210524" cy="4819658"/>
          </a:xfrm>
        </p:spPr>
        <p:txBody>
          <a:bodyPr>
            <a:normAutofit fontScale="92500"/>
          </a:bodyPr>
          <a:lstStyle/>
          <a:p>
            <a:endParaRPr lang="en-US" dirty="0"/>
          </a:p>
          <a:p>
            <a:r>
              <a:rPr lang="en-US" dirty="0"/>
              <a:t>Bring pencil &amp; pen to exam Thursday</a:t>
            </a:r>
          </a:p>
          <a:p>
            <a:pPr marL="0" indent="0">
              <a:buNone/>
            </a:pPr>
            <a:endParaRPr lang="en-US" dirty="0"/>
          </a:p>
          <a:p>
            <a:r>
              <a:rPr lang="en-US" dirty="0"/>
              <a:t>Will ask you to leave backpack, cell phone etc. by the wall</a:t>
            </a:r>
          </a:p>
          <a:p>
            <a:pPr marL="0" indent="0">
              <a:buNone/>
            </a:pPr>
            <a:endParaRPr lang="en-US" dirty="0"/>
          </a:p>
          <a:p>
            <a:r>
              <a:rPr lang="en-US" dirty="0"/>
              <a:t>Check in about every 15 minutes or so to answer questions</a:t>
            </a:r>
          </a:p>
          <a:p>
            <a:endParaRPr lang="en-US" dirty="0"/>
          </a:p>
          <a:p>
            <a:r>
              <a:rPr lang="en-US" dirty="0"/>
              <a:t>Anticipate 10-20% of the points to come from short answer questions (Apr. 3-5 sentences)</a:t>
            </a:r>
          </a:p>
          <a:p>
            <a:pPr lvl="1"/>
            <a:r>
              <a:rPr lang="en-US" dirty="0"/>
              <a:t>Throwing the kitchen sink and hoping; I’ll mark you down if you say things that are </a:t>
            </a:r>
            <a:r>
              <a:rPr lang="en-US" u="sng" dirty="0"/>
              <a:t>incorrect</a:t>
            </a:r>
            <a:r>
              <a:rPr lang="en-US" dirty="0"/>
              <a:t> even if you have the correct answer somewhere in the paragraph</a:t>
            </a:r>
          </a:p>
          <a:p>
            <a:pPr lvl="1"/>
            <a:endParaRPr lang="en-US" dirty="0"/>
          </a:p>
          <a:p>
            <a:r>
              <a:rPr lang="en-US" dirty="0"/>
              <a:t>Honor Code</a:t>
            </a:r>
          </a:p>
        </p:txBody>
      </p:sp>
      <p:sp>
        <p:nvSpPr>
          <p:cNvPr id="3" name="Slide Number Placeholder 2">
            <a:extLst>
              <a:ext uri="{FF2B5EF4-FFF2-40B4-BE49-F238E27FC236}">
                <a16:creationId xmlns:a16="http://schemas.microsoft.com/office/drawing/2014/main" id="{B1EE31E0-D3FC-4820-976F-DB3141ED06C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a:extLst>
              <a:ext uri="{FF2B5EF4-FFF2-40B4-BE49-F238E27FC236}">
                <a16:creationId xmlns:a16="http://schemas.microsoft.com/office/drawing/2014/main" id="{4765A1CF-38D0-4DB2-B093-B6F15F32FD2E}"/>
              </a:ext>
            </a:extLst>
          </p:cNvPr>
          <p:cNvSpPr>
            <a:spLocks noGrp="1"/>
          </p:cNvSpPr>
          <p:nvPr>
            <p:ph type="title"/>
          </p:nvPr>
        </p:nvSpPr>
        <p:spPr/>
        <p:txBody>
          <a:bodyPr/>
          <a:lstStyle/>
          <a:p>
            <a:r>
              <a:rPr lang="en-US" dirty="0"/>
              <a:t>Housekeeping</a:t>
            </a:r>
          </a:p>
        </p:txBody>
      </p:sp>
    </p:spTree>
    <p:extLst>
      <p:ext uri="{BB962C8B-B14F-4D97-AF65-F5344CB8AC3E}">
        <p14:creationId xmlns:p14="http://schemas.microsoft.com/office/powerpoint/2010/main" val="860443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Correlational Research</a:t>
            </a:r>
          </a:p>
        </p:txBody>
      </p:sp>
      <p:sp>
        <p:nvSpPr>
          <p:cNvPr id="3" name="Content Placeholder 2"/>
          <p:cNvSpPr>
            <a:spLocks noGrp="1"/>
          </p:cNvSpPr>
          <p:nvPr>
            <p:ph idx="1"/>
          </p:nvPr>
        </p:nvSpPr>
        <p:spPr>
          <a:xfrm>
            <a:off x="646111" y="1578356"/>
            <a:ext cx="10315114" cy="4826926"/>
          </a:xfrm>
        </p:spPr>
        <p:txBody>
          <a:bodyPr>
            <a:normAutofit/>
          </a:bodyPr>
          <a:lstStyle/>
          <a:p>
            <a:pPr marL="0" indent="0">
              <a:buNone/>
            </a:pPr>
            <a:r>
              <a:rPr lang="en-US" dirty="0"/>
              <a:t> </a:t>
            </a:r>
            <a:r>
              <a:rPr lang="en-US" sz="2400" dirty="0"/>
              <a:t>Correlation research  advantages –</a:t>
            </a:r>
          </a:p>
          <a:p>
            <a:pPr lvl="1"/>
            <a:r>
              <a:rPr lang="en-US" sz="2400" dirty="0"/>
              <a:t>you can measure variables that </a:t>
            </a:r>
            <a:r>
              <a:rPr lang="en-US" sz="2400" u="sng" dirty="0"/>
              <a:t>you cannot change/manipulate </a:t>
            </a:r>
            <a:r>
              <a:rPr lang="en-US" sz="2400" dirty="0"/>
              <a:t>(as is necessary for a true experiment) or cannot change ethically</a:t>
            </a:r>
          </a:p>
          <a:p>
            <a:pPr lvl="1"/>
            <a:r>
              <a:rPr lang="en-US" sz="2400" dirty="0"/>
              <a:t>You can measure personal differences variables than can’t (easily) be manipulated (e.g., extroversion vs. introversion)</a:t>
            </a:r>
          </a:p>
          <a:p>
            <a:pPr lvl="1"/>
            <a:endParaRPr lang="en-US" dirty="0"/>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0320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hape 357"/>
          <p:cNvSpPr txBox="1">
            <a:spLocks noGrp="1"/>
          </p:cNvSpPr>
          <p:nvPr>
            <p:ph type="title"/>
          </p:nvPr>
        </p:nvSpPr>
        <p:spPr/>
        <p:txBody>
          <a:bodyPr vert="horz" lIns="91440" tIns="45700" rIns="91440" bIns="45700" rtlCol="0" anchor="t">
            <a:noAutofit/>
          </a:bodyPr>
          <a:lstStyle/>
          <a:p>
            <a:pPr algn="ctr" eaLnBrk="1" hangingPunct="1">
              <a:buSzPct val="25000"/>
            </a:pPr>
            <a:r>
              <a:rPr lang="en-US" sz="4000" dirty="0">
                <a:solidFill>
                  <a:srgbClr val="FFFF00"/>
                </a:solidFill>
                <a:latin typeface="Calibri" pitchFamily="34" charset="0"/>
                <a:cs typeface="Arial" charset="0"/>
                <a:sym typeface="Calibri" pitchFamily="34" charset="0"/>
              </a:rPr>
              <a:t>Correlation </a:t>
            </a:r>
            <a:r>
              <a:rPr lang="en-US" sz="4000" dirty="0">
                <a:solidFill>
                  <a:srgbClr val="FFFF00"/>
                </a:solidFill>
              </a:rPr>
              <a:t>≠</a:t>
            </a:r>
            <a:r>
              <a:rPr lang="en-US" sz="4000" dirty="0">
                <a:solidFill>
                  <a:srgbClr val="FFFF00"/>
                </a:solidFill>
                <a:latin typeface="Calibri" pitchFamily="34" charset="0"/>
                <a:cs typeface="Arial" charset="0"/>
                <a:sym typeface="Calibri" pitchFamily="34" charset="0"/>
              </a:rPr>
              <a:t> Causation</a:t>
            </a:r>
          </a:p>
        </p:txBody>
      </p:sp>
      <p:sp>
        <p:nvSpPr>
          <p:cNvPr id="32770" name="Shape 358"/>
          <p:cNvSpPr txBox="1">
            <a:spLocks noGrp="1"/>
          </p:cNvSpPr>
          <p:nvPr>
            <p:ph sz="quarter" idx="1"/>
          </p:nvPr>
        </p:nvSpPr>
        <p:spPr>
          <a:xfrm>
            <a:off x="1103312" y="1458410"/>
            <a:ext cx="8946541" cy="4789989"/>
          </a:xfrm>
        </p:spPr>
        <p:txBody>
          <a:bodyPr vert="horz" lIns="91440" tIns="45700" rIns="91440" bIns="45700" rtlCol="0">
            <a:normAutofit fontScale="85000" lnSpcReduction="10000"/>
          </a:bodyPr>
          <a:lstStyle/>
          <a:p>
            <a:pPr>
              <a:buClr>
                <a:srgbClr val="00B0F0"/>
              </a:buClr>
            </a:pPr>
            <a:r>
              <a:rPr lang="en-US" sz="2800" dirty="0">
                <a:latin typeface="Calibri" pitchFamily="34" charset="0"/>
                <a:cs typeface="Arial" charset="0"/>
                <a:sym typeface="Calibri" pitchFamily="34" charset="0"/>
              </a:rPr>
              <a:t>We cannot conclude from two variable being correlated that one variable causes the other</a:t>
            </a:r>
          </a:p>
          <a:p>
            <a:pPr>
              <a:buClr>
                <a:srgbClr val="00B0F0"/>
              </a:buClr>
            </a:pPr>
            <a:endParaRPr lang="en-US" sz="2800" dirty="0">
              <a:latin typeface="Calibri" pitchFamily="34" charset="0"/>
              <a:cs typeface="Arial" charset="0"/>
              <a:sym typeface="Calibri" pitchFamily="34" charset="0"/>
            </a:endParaRPr>
          </a:p>
          <a:p>
            <a:pPr>
              <a:buClr>
                <a:srgbClr val="00B0F0"/>
              </a:buClr>
            </a:pPr>
            <a:r>
              <a:rPr lang="en-US" sz="2800" dirty="0">
                <a:solidFill>
                  <a:srgbClr val="FFFF00"/>
                </a:solidFill>
                <a:latin typeface="Calibri" pitchFamily="34" charset="0"/>
                <a:cs typeface="Arial" charset="0"/>
                <a:sym typeface="Calibri" pitchFamily="34" charset="0"/>
              </a:rPr>
              <a:t>Directionality problem</a:t>
            </a:r>
            <a:r>
              <a:rPr lang="en-US" sz="2800" dirty="0">
                <a:latin typeface="Calibri" pitchFamily="34" charset="0"/>
                <a:cs typeface="Arial" charset="0"/>
                <a:sym typeface="Calibri" pitchFamily="34" charset="0"/>
              </a:rPr>
              <a:t>: Which one caused the changes in the other?</a:t>
            </a:r>
          </a:p>
          <a:p>
            <a:pPr lvl="1">
              <a:buClr>
                <a:srgbClr val="00B0F0"/>
              </a:buClr>
            </a:pPr>
            <a:r>
              <a:rPr lang="en-US" sz="2600" dirty="0">
                <a:latin typeface="Calibri" pitchFamily="34" charset="0"/>
                <a:cs typeface="Arial" charset="0"/>
                <a:sym typeface="Calibri" pitchFamily="34" charset="0"/>
              </a:rPr>
              <a:t>Example: Does poor sleep causes more stress? Or does more stress cause poorer sleep?</a:t>
            </a:r>
          </a:p>
          <a:p>
            <a:pPr>
              <a:buClr>
                <a:srgbClr val="00B0F0"/>
              </a:buClr>
            </a:pPr>
            <a:endParaRPr lang="en-US" sz="2800" dirty="0">
              <a:latin typeface="Calibri" pitchFamily="34" charset="0"/>
              <a:cs typeface="Arial" charset="0"/>
              <a:sym typeface="Calibri" pitchFamily="34" charset="0"/>
            </a:endParaRPr>
          </a:p>
          <a:p>
            <a:pPr>
              <a:buClr>
                <a:srgbClr val="00B0F0"/>
              </a:buClr>
            </a:pPr>
            <a:r>
              <a:rPr lang="en-US" sz="2800" dirty="0">
                <a:solidFill>
                  <a:srgbClr val="FFFF00"/>
                </a:solidFill>
                <a:latin typeface="Calibri" pitchFamily="34" charset="0"/>
                <a:cs typeface="Arial" charset="0"/>
                <a:sym typeface="Calibri" pitchFamily="34" charset="0"/>
              </a:rPr>
              <a:t>Third variable problem</a:t>
            </a:r>
            <a:r>
              <a:rPr lang="en-US" sz="2800" dirty="0">
                <a:latin typeface="Calibri" pitchFamily="34" charset="0"/>
                <a:cs typeface="Arial" charset="0"/>
                <a:sym typeface="Calibri" pitchFamily="34" charset="0"/>
              </a:rPr>
              <a:t>: Does some other variable influence both?</a:t>
            </a:r>
          </a:p>
          <a:p>
            <a:pPr lvl="1">
              <a:buClr>
                <a:srgbClr val="00B0F0"/>
              </a:buClr>
            </a:pPr>
            <a:r>
              <a:rPr lang="en-US" sz="2600" dirty="0">
                <a:latin typeface="Calibri" pitchFamily="34" charset="0"/>
                <a:cs typeface="Arial" charset="0"/>
                <a:sym typeface="Calibri" pitchFamily="34" charset="0"/>
              </a:rPr>
              <a:t> Example: Eating more chocolate = intelligent? (really a positive relationship here!)</a:t>
            </a:r>
          </a:p>
          <a:p>
            <a:pPr lvl="1">
              <a:buClr>
                <a:srgbClr val="00B0F0"/>
              </a:buClr>
            </a:pPr>
            <a:r>
              <a:rPr lang="en-US" sz="2600" dirty="0">
                <a:latin typeface="Calibri" pitchFamily="34" charset="0"/>
                <a:cs typeface="Arial" charset="0"/>
                <a:sym typeface="Calibri" pitchFamily="34" charset="0"/>
              </a:rPr>
              <a:t>Third variable = wealth</a:t>
            </a:r>
          </a:p>
          <a:p>
            <a:pPr marL="0" indent="0">
              <a:buClr>
                <a:srgbClr val="000000"/>
              </a:buClr>
              <a:buNone/>
            </a:pPr>
            <a:endParaRPr lang="en-US" sz="2800" dirty="0">
              <a:latin typeface="Calibri" pitchFamily="34" charset="0"/>
              <a:cs typeface="Arial" charset="0"/>
              <a:sym typeface="Calibri" pitchFamily="34" charset="0"/>
            </a:endParaRPr>
          </a:p>
        </p:txBody>
      </p:sp>
      <p:sp>
        <p:nvSpPr>
          <p:cNvPr id="2" name="Slide Number Placeholder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1283670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0">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70">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770">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0">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4D2221D-6DD2-439E-8E1C-838FD49E8ED1}"/>
              </a:ext>
            </a:extLst>
          </p:cNvPr>
          <p:cNvSpPr>
            <a:spLocks noGrp="1" noChangeArrowheads="1"/>
          </p:cNvSpPr>
          <p:nvPr>
            <p:ph type="title"/>
          </p:nvPr>
        </p:nvSpPr>
        <p:spPr/>
        <p:txBody>
          <a:bodyPr/>
          <a:lstStyle/>
          <a:p>
            <a:r>
              <a:rPr lang="en-US" altLang="en-US" sz="4000" dirty="0">
                <a:solidFill>
                  <a:schemeClr val="tx1"/>
                </a:solidFill>
              </a:rPr>
              <a:t>CORRELATIONAL STUDIES – 3</a:t>
            </a:r>
            <a:r>
              <a:rPr lang="en-US" altLang="en-US" sz="4000" baseline="30000" dirty="0">
                <a:solidFill>
                  <a:schemeClr val="tx1"/>
                </a:solidFill>
              </a:rPr>
              <a:t>rd</a:t>
            </a:r>
            <a:r>
              <a:rPr lang="en-US" altLang="en-US" sz="4000" dirty="0">
                <a:solidFill>
                  <a:schemeClr val="tx1"/>
                </a:solidFill>
              </a:rPr>
              <a:t> variable problem</a:t>
            </a:r>
          </a:p>
        </p:txBody>
      </p:sp>
      <p:sp>
        <p:nvSpPr>
          <p:cNvPr id="19459" name="Rectangle 3">
            <a:extLst>
              <a:ext uri="{FF2B5EF4-FFF2-40B4-BE49-F238E27FC236}">
                <a16:creationId xmlns:a16="http://schemas.microsoft.com/office/drawing/2014/main" id="{C9BF0E30-FFAF-4182-B599-39F57287A43E}"/>
              </a:ext>
            </a:extLst>
          </p:cNvPr>
          <p:cNvSpPr>
            <a:spLocks noGrp="1" noChangeArrowheads="1"/>
          </p:cNvSpPr>
          <p:nvPr>
            <p:ph type="body" idx="1"/>
          </p:nvPr>
        </p:nvSpPr>
        <p:spPr>
          <a:xfrm>
            <a:off x="646111" y="1487905"/>
            <a:ext cx="7772400" cy="4114800"/>
          </a:xfrm>
        </p:spPr>
        <p:txBody>
          <a:bodyPr>
            <a:normAutofit/>
          </a:bodyPr>
          <a:lstStyle/>
          <a:p>
            <a:pPr>
              <a:lnSpc>
                <a:spcPct val="80000"/>
              </a:lnSpc>
              <a:spcBef>
                <a:spcPct val="0"/>
              </a:spcBef>
              <a:spcAft>
                <a:spcPct val="50000"/>
              </a:spcAft>
            </a:pPr>
            <a:endParaRPr lang="en-US" altLang="en-US" sz="2800" dirty="0"/>
          </a:p>
          <a:p>
            <a:pPr>
              <a:lnSpc>
                <a:spcPct val="80000"/>
              </a:lnSpc>
              <a:spcBef>
                <a:spcPct val="0"/>
              </a:spcBef>
              <a:spcAft>
                <a:spcPct val="50000"/>
              </a:spcAft>
            </a:pPr>
            <a:r>
              <a:rPr lang="en-US" altLang="en-US" sz="2800" dirty="0"/>
              <a:t>Example: As ice cream sales increase, violent crime increases.</a:t>
            </a:r>
          </a:p>
          <a:p>
            <a:pPr lvl="1">
              <a:lnSpc>
                <a:spcPct val="80000"/>
              </a:lnSpc>
              <a:spcBef>
                <a:spcPct val="0"/>
              </a:spcBef>
              <a:spcAft>
                <a:spcPct val="50000"/>
              </a:spcAft>
            </a:pPr>
            <a:r>
              <a:rPr lang="en-US" altLang="en-US" sz="2400" dirty="0"/>
              <a:t>Ban ice cream for crime prevention?!</a:t>
            </a:r>
          </a:p>
          <a:p>
            <a:pPr lvl="1">
              <a:lnSpc>
                <a:spcPct val="80000"/>
              </a:lnSpc>
              <a:spcBef>
                <a:spcPct val="0"/>
              </a:spcBef>
              <a:spcAft>
                <a:spcPct val="50000"/>
              </a:spcAft>
            </a:pPr>
            <a:endParaRPr lang="en-US" altLang="en-US" sz="2400" dirty="0"/>
          </a:p>
          <a:p>
            <a:pPr lvl="1">
              <a:lnSpc>
                <a:spcPct val="80000"/>
              </a:lnSpc>
              <a:spcBef>
                <a:spcPct val="0"/>
              </a:spcBef>
              <a:spcAft>
                <a:spcPct val="50000"/>
              </a:spcAft>
            </a:pPr>
            <a:endParaRPr lang="en-US" altLang="en-US" sz="2400" dirty="0"/>
          </a:p>
          <a:p>
            <a:pPr lvl="1">
              <a:lnSpc>
                <a:spcPct val="80000"/>
              </a:lnSpc>
              <a:spcBef>
                <a:spcPct val="0"/>
              </a:spcBef>
              <a:spcAft>
                <a:spcPct val="50000"/>
              </a:spcAft>
            </a:pPr>
            <a:r>
              <a:rPr lang="en-US" altLang="en-US" sz="2400" dirty="0"/>
              <a:t>No! Heat leads to more people being out of home </a:t>
            </a:r>
            <a:r>
              <a:rPr lang="en-US" altLang="en-US" sz="2400" b="1" u="sng" dirty="0"/>
              <a:t>and</a:t>
            </a:r>
            <a:r>
              <a:rPr lang="en-US" altLang="en-US" sz="2400" dirty="0"/>
              <a:t> more crime, heat also leads to more ice cream sales</a:t>
            </a:r>
          </a:p>
          <a:p>
            <a:pPr>
              <a:lnSpc>
                <a:spcPct val="80000"/>
              </a:lnSpc>
            </a:pPr>
            <a:endParaRPr lang="en-US"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11873"/>
            <a:ext cx="9404723" cy="1641375"/>
          </a:xfrm>
        </p:spPr>
        <p:txBody>
          <a:bodyPr/>
          <a:lstStyle/>
          <a:p>
            <a:r>
              <a:rPr lang="en-US" sz="3600" dirty="0">
                <a:latin typeface="Calibri" pitchFamily="34" charset="0"/>
                <a:cs typeface="Arial" charset="0"/>
                <a:sym typeface="Calibri" pitchFamily="34" charset="0"/>
              </a:rPr>
              <a:t>Correlation </a:t>
            </a:r>
            <a:r>
              <a:rPr lang="en-US" sz="3600" dirty="0"/>
              <a:t>≠</a:t>
            </a:r>
            <a:r>
              <a:rPr lang="en-US" sz="3600" dirty="0">
                <a:latin typeface="Calibri" pitchFamily="34" charset="0"/>
                <a:cs typeface="Arial" charset="0"/>
                <a:sym typeface="Calibri" pitchFamily="34" charset="0"/>
              </a:rPr>
              <a:t> Causation – Practice (you will probably have to do this on the exam)</a:t>
            </a:r>
            <a:endParaRPr lang="en-US" sz="3600" dirty="0"/>
          </a:p>
        </p:txBody>
      </p:sp>
      <p:sp>
        <p:nvSpPr>
          <p:cNvPr id="3" name="Content Placeholder 2"/>
          <p:cNvSpPr>
            <a:spLocks noGrp="1"/>
          </p:cNvSpPr>
          <p:nvPr>
            <p:ph idx="1"/>
          </p:nvPr>
        </p:nvSpPr>
        <p:spPr>
          <a:xfrm>
            <a:off x="1103312" y="2052918"/>
            <a:ext cx="6651726" cy="4195481"/>
          </a:xfrm>
        </p:spPr>
        <p:txBody>
          <a:bodyPr>
            <a:normAutofit lnSpcReduction="10000"/>
          </a:bodyPr>
          <a:lstStyle/>
          <a:p>
            <a:r>
              <a:rPr lang="en-US" dirty="0"/>
              <a:t>Research conclusion: Mothers’ cigarette use increases their kid’s behavior problems (positive correlation)</a:t>
            </a:r>
          </a:p>
          <a:p>
            <a:pPr marL="0" indent="0">
              <a:buNone/>
            </a:pPr>
            <a:endParaRPr lang="en-US" dirty="0"/>
          </a:p>
          <a:p>
            <a:pPr marL="457200" indent="-457200">
              <a:buFont typeface="+mj-lt"/>
              <a:buAutoNum type="arabicPeriod"/>
            </a:pPr>
            <a:r>
              <a:rPr lang="en-US" dirty="0"/>
              <a:t>How could this correlation be explained by the directionality problem?</a:t>
            </a:r>
          </a:p>
          <a:p>
            <a:pPr marL="457200" indent="-457200">
              <a:buFont typeface="+mj-lt"/>
              <a:buAutoNum type="arabicPeriod"/>
            </a:pPr>
            <a:endParaRPr lang="en-US" b="1" dirty="0"/>
          </a:p>
          <a:p>
            <a:pPr marL="457200" indent="-457200">
              <a:buFont typeface="+mj-lt"/>
              <a:buAutoNum type="arabicPeriod"/>
            </a:pPr>
            <a:r>
              <a:rPr lang="en-US" dirty="0"/>
              <a:t>How could this correlation be explained by the third variable problem?</a:t>
            </a:r>
          </a:p>
          <a:p>
            <a:endParaRPr lang="en-US" dirty="0"/>
          </a:p>
          <a:p>
            <a:r>
              <a:rPr lang="en-US" dirty="0"/>
              <a:t>Create your own list</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2CC7A26-2141-438D-B2C0-2D88A537F41B}"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TextBox 4">
            <a:extLst>
              <a:ext uri="{FF2B5EF4-FFF2-40B4-BE49-F238E27FC236}">
                <a16:creationId xmlns:a16="http://schemas.microsoft.com/office/drawing/2014/main" id="{357AF6CF-9289-4B03-ADF6-CB2D06E7F5B4}"/>
              </a:ext>
            </a:extLst>
          </p:cNvPr>
          <p:cNvSpPr txBox="1"/>
          <p:nvPr/>
        </p:nvSpPr>
        <p:spPr>
          <a:xfrm>
            <a:off x="7861328" y="2176633"/>
            <a:ext cx="362880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en-US" sz="1800" b="0" i="0" u="none" strike="noStrike" kern="1200" cap="none" spc="0" normalizeH="0" baseline="0" noProof="0" dirty="0">
                <a:ln>
                  <a:noFill/>
                </a:ln>
                <a:solidFill>
                  <a:prstClr val="white"/>
                </a:solidFill>
                <a:effectLst/>
                <a:uLnTx/>
                <a:uFillTx/>
                <a:latin typeface="Calibri" pitchFamily="34" charset="0"/>
                <a:ea typeface="+mn-ea"/>
                <a:cs typeface="Arial" charset="0"/>
                <a:sym typeface="Calibri" pitchFamily="34" charset="0"/>
              </a:rPr>
              <a:t>Directionality problem: Which one caused the changes in the other?</a:t>
            </a: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itchFamily="34" charset="0"/>
              <a:ea typeface="+mn-ea"/>
              <a:cs typeface="Arial" charset="0"/>
              <a:sym typeface="Calibri" pitchFamily="34" charset="0"/>
            </a:endParaRPr>
          </a:p>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en-US" sz="1800" b="0" i="0" u="none" strike="noStrike" kern="1200" cap="none" spc="0" normalizeH="0" baseline="0" noProof="0" dirty="0">
                <a:ln>
                  <a:noFill/>
                </a:ln>
                <a:solidFill>
                  <a:prstClr val="white"/>
                </a:solidFill>
                <a:effectLst/>
                <a:uLnTx/>
                <a:uFillTx/>
                <a:latin typeface="Calibri" pitchFamily="34" charset="0"/>
                <a:ea typeface="+mn-ea"/>
                <a:cs typeface="Arial" charset="0"/>
                <a:sym typeface="Calibri" pitchFamily="34" charset="0"/>
              </a:rPr>
              <a:t>Third variable problem: Does some other variable influence both?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65167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A7586-AF88-43B5-8ACB-E84EE113E3E1}"/>
              </a:ext>
            </a:extLst>
          </p:cNvPr>
          <p:cNvSpPr>
            <a:spLocks noGrp="1"/>
          </p:cNvSpPr>
          <p:nvPr>
            <p:ph type="title"/>
          </p:nvPr>
        </p:nvSpPr>
        <p:spPr/>
        <p:txBody>
          <a:bodyPr/>
          <a:lstStyle/>
          <a:p>
            <a:r>
              <a:rPr lang="en-US" dirty="0"/>
              <a:t>End Chapter 2 Coverage</a:t>
            </a:r>
          </a:p>
        </p:txBody>
      </p:sp>
      <p:sp>
        <p:nvSpPr>
          <p:cNvPr id="3" name="Text Placeholder 2">
            <a:extLst>
              <a:ext uri="{FF2B5EF4-FFF2-40B4-BE49-F238E27FC236}">
                <a16:creationId xmlns:a16="http://schemas.microsoft.com/office/drawing/2014/main" id="{38E54D46-9948-4107-B991-DC3E7F6AADB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103FAA4-D886-4B8E-8AEB-3CA87D0F4D26}"/>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24</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057351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C4315-A994-4097-9B95-48256F4724EC}"/>
              </a:ext>
            </a:extLst>
          </p:cNvPr>
          <p:cNvSpPr>
            <a:spLocks noGrp="1"/>
          </p:cNvSpPr>
          <p:nvPr>
            <p:ph type="ctrTitle"/>
          </p:nvPr>
        </p:nvSpPr>
        <p:spPr/>
        <p:txBody>
          <a:bodyPr/>
          <a:lstStyle/>
          <a:p>
            <a:r>
              <a:rPr lang="en-US" dirty="0"/>
              <a:t>Exam 1 – Review Session</a:t>
            </a:r>
          </a:p>
        </p:txBody>
      </p:sp>
      <p:sp>
        <p:nvSpPr>
          <p:cNvPr id="3" name="Subtitle 2">
            <a:extLst>
              <a:ext uri="{FF2B5EF4-FFF2-40B4-BE49-F238E27FC236}">
                <a16:creationId xmlns:a16="http://schemas.microsoft.com/office/drawing/2014/main" id="{F73DE3B8-A87E-4D6B-9407-331B7B009BE2}"/>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6634333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44757DFD-4E1B-4976-9E19-E944FE602719}"/>
              </a:ext>
            </a:extLst>
          </p:cNvPr>
          <p:cNvSpPr/>
          <p:nvPr>
            <p:custDataLst>
              <p:tags r:id="rId2"/>
            </p:custDataLst>
          </p:nvPr>
        </p:nvSpPr>
        <p:spPr>
          <a:xfrm>
            <a:off x="6032500" y="1714500"/>
            <a:ext cx="6096000" cy="5143500"/>
          </a:xfrm>
          <a:prstGeom prst="rect">
            <a:avLst/>
          </a:prstGeom>
          <a:blipFill>
            <a:blip r:embed="rId7"/>
            <a:stretch>
              <a:fillRect/>
            </a:stretch>
          </a:blip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88371F22-69D2-444C-B177-791B4F293D3B}"/>
              </a:ext>
            </a:extLst>
          </p:cNvPr>
          <p:cNvSpPr>
            <a:spLocks noGrp="1"/>
          </p:cNvSpPr>
          <p:nvPr>
            <p:ph type="title"/>
          </p:nvPr>
        </p:nvSpPr>
        <p:spPr/>
        <p:txBody>
          <a:bodyPr/>
          <a:lstStyle/>
          <a:p>
            <a:r>
              <a:rPr lang="en-US" sz="2800" dirty="0"/>
              <a:t>A researcher discovers that people who are less thoughtful are also less extroverted. This study is an example of:</a:t>
            </a:r>
          </a:p>
        </p:txBody>
      </p:sp>
      <p:sp>
        <p:nvSpPr>
          <p:cNvPr id="3" name="TPAnswers" title="Answer Text">
            <a:extLst>
              <a:ext uri="{FF2B5EF4-FFF2-40B4-BE49-F238E27FC236}">
                <a16:creationId xmlns:a16="http://schemas.microsoft.com/office/drawing/2014/main" id="{ACCCC11D-9854-4317-BC52-05347AAA4A9D}"/>
              </a:ext>
            </a:extLst>
          </p:cNvPr>
          <p:cNvSpPr>
            <a:spLocks noGrp="1"/>
          </p:cNvSpPr>
          <p:nvPr>
            <p:ph type="body" idx="1"/>
            <p:custDataLst>
              <p:tags r:id="rId3"/>
            </p:custDataLst>
          </p:nvPr>
        </p:nvSpPr>
        <p:spPr>
          <a:xfrm>
            <a:off x="1039812" y="2257883"/>
            <a:ext cx="4992688" cy="4195481"/>
          </a:xfrm>
        </p:spPr>
        <p:txBody>
          <a:bodyPr>
            <a:normAutofit/>
          </a:bodyPr>
          <a:lstStyle/>
          <a:p>
            <a:pPr marL="457200" indent="-457200">
              <a:buFont typeface="Wingdings 3" charset="2"/>
              <a:buAutoNum type="alphaUcPeriod"/>
            </a:pPr>
            <a:r>
              <a:rPr lang="en-US" sz="2800" dirty="0"/>
              <a:t>Descriptive research</a:t>
            </a:r>
          </a:p>
          <a:p>
            <a:pPr marL="457200" indent="-457200">
              <a:buFont typeface="Wingdings 3" charset="2"/>
              <a:buAutoNum type="alphaUcPeriod"/>
            </a:pPr>
            <a:r>
              <a:rPr lang="en-US" sz="2800" dirty="0"/>
              <a:t>A positive correlation</a:t>
            </a:r>
          </a:p>
          <a:p>
            <a:pPr marL="457200" indent="-457200">
              <a:buFont typeface="Wingdings 3" charset="2"/>
              <a:buAutoNum type="alphaUcPeriod"/>
            </a:pPr>
            <a:r>
              <a:rPr lang="en-US" sz="2800" dirty="0"/>
              <a:t>A negative correlation</a:t>
            </a:r>
          </a:p>
        </p:txBody>
      </p:sp>
      <p:sp>
        <p:nvSpPr>
          <p:cNvPr id="4" name="Slide Number Placeholder 3">
            <a:extLst>
              <a:ext uri="{FF2B5EF4-FFF2-40B4-BE49-F238E27FC236}">
                <a16:creationId xmlns:a16="http://schemas.microsoft.com/office/drawing/2014/main" id="{014844E0-D87C-4CAD-A109-669446667874}"/>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TPPolling" title="Polling Shape">
            <a:extLst>
              <a:ext uri="{FF2B5EF4-FFF2-40B4-BE49-F238E27FC236}">
                <a16:creationId xmlns:a16="http://schemas.microsoft.com/office/drawing/2014/main" id="{066DA2EA-978D-4367-A822-3A23E9F40A1D}"/>
              </a:ext>
            </a:extLst>
          </p:cNvPr>
          <p:cNvSpPr/>
          <p:nvPr/>
        </p:nvSpPr>
        <p:spPr>
          <a:xfrm>
            <a:off x="0" y="0"/>
            <a:ext cx="12700" cy="12700"/>
          </a:xfrm>
          <a:prstGeom prst="rect">
            <a:avLst/>
          </a:prstGeom>
          <a:solidFill>
            <a:schemeClr val="accent1">
              <a:alpha val="10000"/>
            </a:schemeClr>
          </a:solid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CAI1" title="Correct Answer Indicator">
            <a:extLst>
              <a:ext uri="{FF2B5EF4-FFF2-40B4-BE49-F238E27FC236}">
                <a16:creationId xmlns:a16="http://schemas.microsoft.com/office/drawing/2014/main" id="{4FD542B1-7B4C-446F-A5A8-AA427EB7C77D}"/>
              </a:ext>
            </a:extLst>
          </p:cNvPr>
          <p:cNvSpPr/>
          <p:nvPr>
            <p:custDataLst>
              <p:tags r:id="rId4"/>
            </p:custDataLst>
          </p:nvPr>
        </p:nvSpPr>
        <p:spPr>
          <a:xfrm rot="10800000">
            <a:off x="684212" y="2878490"/>
            <a:ext cx="444500" cy="444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11" name="TPCountdown" title="Countdown Timer">
            <a:extLst>
              <a:ext uri="{FF2B5EF4-FFF2-40B4-BE49-F238E27FC236}">
                <a16:creationId xmlns:a16="http://schemas.microsoft.com/office/drawing/2014/main" id="{9C283AD6-A92B-48A4-AB1A-CCD654305C6A}"/>
              </a:ext>
            </a:extLst>
          </p:cNvPr>
          <p:cNvGrpSpPr>
            <a:grpSpLocks noChangeAspect="1"/>
          </p:cNvGrpSpPr>
          <p:nvPr>
            <p:custDataLst>
              <p:tags r:id="rId5"/>
            </p:custDataLst>
          </p:nvPr>
        </p:nvGrpSpPr>
        <p:grpSpPr>
          <a:xfrm>
            <a:off x="3684517" y="5656173"/>
            <a:ext cx="1270000" cy="635000"/>
            <a:chOff x="7683500" y="5842000"/>
            <a:chExt cx="1270000" cy="635000"/>
          </a:xfrm>
        </p:grpSpPr>
        <p:sp>
          <p:nvSpPr>
            <p:cNvPr id="8" name="CountdownShape">
              <a:extLst>
                <a:ext uri="{FF2B5EF4-FFF2-40B4-BE49-F238E27FC236}">
                  <a16:creationId xmlns:a16="http://schemas.microsoft.com/office/drawing/2014/main" id="{DC91BB3C-E252-4CA3-A540-AADBE7117072}"/>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CountdownText">
              <a:extLst>
                <a:ext uri="{FF2B5EF4-FFF2-40B4-BE49-F238E27FC236}">
                  <a16:creationId xmlns:a16="http://schemas.microsoft.com/office/drawing/2014/main" id="{CEBDCA55-CC0F-4F40-B4AD-A80773979DB5}"/>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10" name="CountdownLine">
              <a:extLst>
                <a:ext uri="{FF2B5EF4-FFF2-40B4-BE49-F238E27FC236}">
                  <a16:creationId xmlns:a16="http://schemas.microsoft.com/office/drawing/2014/main" id="{48CA91FD-4536-40C9-8613-0ED9DB35A76E}"/>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79925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1"/>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E258E96B-96D1-4B9C-8115-B8999E1F2E42}"/>
              </a:ext>
            </a:extLst>
          </p:cNvPr>
          <p:cNvSpPr/>
          <p:nvPr>
            <p:custDataLst>
              <p:tags r:id="rId2"/>
            </p:custDataLst>
          </p:nvPr>
        </p:nvSpPr>
        <p:spPr>
          <a:xfrm>
            <a:off x="6032500" y="1714500"/>
            <a:ext cx="6096000" cy="5143500"/>
          </a:xfrm>
          <a:prstGeom prst="rect">
            <a:avLst/>
          </a:prstGeom>
          <a:blipFill>
            <a:blip r:embed="rId7"/>
            <a:stretch>
              <a:fillRect/>
            </a:stretch>
          </a:blip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2F9322C0-21D8-43AF-B2A2-EF2004B2F3BB}"/>
              </a:ext>
            </a:extLst>
          </p:cNvPr>
          <p:cNvSpPr>
            <a:spLocks noGrp="1"/>
          </p:cNvSpPr>
          <p:nvPr>
            <p:ph type="title"/>
          </p:nvPr>
        </p:nvSpPr>
        <p:spPr>
          <a:xfrm>
            <a:off x="646111" y="452718"/>
            <a:ext cx="9404723" cy="2976282"/>
          </a:xfrm>
        </p:spPr>
        <p:txBody>
          <a:bodyPr/>
          <a:lstStyle/>
          <a:p>
            <a:r>
              <a:rPr lang="en-US" sz="2000" dirty="0"/>
              <a:t>Suppose Dr. </a:t>
            </a:r>
            <a:r>
              <a:rPr lang="en-US" sz="2000" dirty="0">
                <a:solidFill>
                  <a:srgbClr val="FFFF00"/>
                </a:solidFill>
              </a:rPr>
              <a:t>A</a:t>
            </a:r>
            <a:r>
              <a:rPr lang="en-US" sz="2000" dirty="0"/>
              <a:t> believes that the patient has back pain because they have Libras have more back pain and Dr. </a:t>
            </a:r>
            <a:r>
              <a:rPr lang="en-US" sz="2000" dirty="0">
                <a:solidFill>
                  <a:srgbClr val="FFFF00"/>
                </a:solidFill>
              </a:rPr>
              <a:t>B</a:t>
            </a:r>
            <a:r>
              <a:rPr lang="en-US" sz="2000" dirty="0"/>
              <a:t> believes it is because the patient has a torn muscle in his back. One of the problems with Dr. </a:t>
            </a:r>
            <a:r>
              <a:rPr lang="en-US" sz="2000" dirty="0">
                <a:solidFill>
                  <a:srgbClr val="FFFF00"/>
                </a:solidFill>
              </a:rPr>
              <a:t>A</a:t>
            </a:r>
            <a:r>
              <a:rPr lang="en-US" sz="2000" dirty="0"/>
              <a:t>’s theory is that:</a:t>
            </a:r>
          </a:p>
        </p:txBody>
      </p:sp>
      <p:sp>
        <p:nvSpPr>
          <p:cNvPr id="3" name="TPAnswers" title="Answer Text">
            <a:extLst>
              <a:ext uri="{FF2B5EF4-FFF2-40B4-BE49-F238E27FC236}">
                <a16:creationId xmlns:a16="http://schemas.microsoft.com/office/drawing/2014/main" id="{E9538C1F-1599-4867-A132-D297E53DEC29}"/>
              </a:ext>
            </a:extLst>
          </p:cNvPr>
          <p:cNvSpPr>
            <a:spLocks noGrp="1"/>
          </p:cNvSpPr>
          <p:nvPr>
            <p:ph type="body" idx="1"/>
            <p:custDataLst>
              <p:tags r:id="rId3"/>
            </p:custDataLst>
          </p:nvPr>
        </p:nvSpPr>
        <p:spPr>
          <a:xfrm>
            <a:off x="1103312" y="2052918"/>
            <a:ext cx="4992688" cy="4195481"/>
          </a:xfrm>
        </p:spPr>
        <p:txBody>
          <a:bodyPr/>
          <a:lstStyle/>
          <a:p>
            <a:pPr marL="457200" indent="-457200">
              <a:buFont typeface="Wingdings 3" charset="2"/>
              <a:buAutoNum type="alphaUcPeriod"/>
            </a:pPr>
            <a:r>
              <a:rPr lang="en-US" dirty="0"/>
              <a:t>It is not falsifiable, a study couldn’t provide evidence that libras generally have more back pain than, for example, Leos</a:t>
            </a:r>
          </a:p>
          <a:p>
            <a:pPr marL="457200" indent="-457200">
              <a:buFont typeface="Wingdings 3" charset="2"/>
              <a:buAutoNum type="alphaUcPeriod"/>
            </a:pPr>
            <a:r>
              <a:rPr lang="en-US" dirty="0"/>
              <a:t>Any study testing this theory would not be able to achieve the goal of prediction</a:t>
            </a:r>
          </a:p>
          <a:p>
            <a:pPr marL="457200" indent="-457200">
              <a:buFont typeface="Wingdings 3" charset="2"/>
              <a:buAutoNum type="alphaUcPeriod"/>
            </a:pPr>
            <a:r>
              <a:rPr lang="en-US" dirty="0"/>
              <a:t>It is less parsimonious that the theory of Dr. B</a:t>
            </a:r>
          </a:p>
        </p:txBody>
      </p:sp>
      <p:sp>
        <p:nvSpPr>
          <p:cNvPr id="4" name="Slide Number Placeholder 3">
            <a:extLst>
              <a:ext uri="{FF2B5EF4-FFF2-40B4-BE49-F238E27FC236}">
                <a16:creationId xmlns:a16="http://schemas.microsoft.com/office/drawing/2014/main" id="{2F25A167-B7E4-4A9E-A745-5005FDDACE7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TPPolling" title="Polling Shape">
            <a:extLst>
              <a:ext uri="{FF2B5EF4-FFF2-40B4-BE49-F238E27FC236}">
                <a16:creationId xmlns:a16="http://schemas.microsoft.com/office/drawing/2014/main" id="{75E5123B-C052-4B99-A3F6-D29C74A998B2}"/>
              </a:ext>
            </a:extLst>
          </p:cNvPr>
          <p:cNvSpPr/>
          <p:nvPr/>
        </p:nvSpPr>
        <p:spPr>
          <a:xfrm>
            <a:off x="0" y="0"/>
            <a:ext cx="12700" cy="12700"/>
          </a:xfrm>
          <a:prstGeom prst="rect">
            <a:avLst/>
          </a:prstGeom>
          <a:solidFill>
            <a:schemeClr val="accent1">
              <a:alpha val="10000"/>
            </a:schemeClr>
          </a:solid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CAI1" title="Correct Answer Indicator">
            <a:extLst>
              <a:ext uri="{FF2B5EF4-FFF2-40B4-BE49-F238E27FC236}">
                <a16:creationId xmlns:a16="http://schemas.microsoft.com/office/drawing/2014/main" id="{86BFFAE1-8382-49D1-8936-797B8C9238F8}"/>
              </a:ext>
            </a:extLst>
          </p:cNvPr>
          <p:cNvSpPr/>
          <p:nvPr>
            <p:custDataLst>
              <p:tags r:id="rId4"/>
            </p:custDataLst>
          </p:nvPr>
        </p:nvSpPr>
        <p:spPr>
          <a:xfrm rot="10800000">
            <a:off x="627175" y="4495800"/>
            <a:ext cx="431800" cy="4318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rnd" cmpd="sng" algn="ctr">
            <a:noFill/>
            <a:prstDash val="solid"/>
          </a:ln>
          <a:effectLst/>
          <a:extLst>
            <a:ext uri="{91240B29-F687-4F45-9708-019B960494DF}">
              <a14:hiddenLine xmlns:a14="http://schemas.microsoft.com/office/drawing/2010/main" w="19050"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11" name="TPCountdown" title="Countdown Timer">
            <a:extLst>
              <a:ext uri="{FF2B5EF4-FFF2-40B4-BE49-F238E27FC236}">
                <a16:creationId xmlns:a16="http://schemas.microsoft.com/office/drawing/2014/main" id="{F9BB16BA-2D51-410A-B221-9AF832E06F5D}"/>
              </a:ext>
            </a:extLst>
          </p:cNvPr>
          <p:cNvGrpSpPr>
            <a:grpSpLocks noChangeAspect="1"/>
          </p:cNvGrpSpPr>
          <p:nvPr>
            <p:custDataLst>
              <p:tags r:id="rId5"/>
            </p:custDataLst>
          </p:nvPr>
        </p:nvGrpSpPr>
        <p:grpSpPr>
          <a:xfrm>
            <a:off x="4078472" y="5791512"/>
            <a:ext cx="1270000" cy="635000"/>
            <a:chOff x="7683500" y="5842000"/>
            <a:chExt cx="1270000" cy="635000"/>
          </a:xfrm>
        </p:grpSpPr>
        <p:sp>
          <p:nvSpPr>
            <p:cNvPr id="8" name="CountdownShape">
              <a:extLst>
                <a:ext uri="{FF2B5EF4-FFF2-40B4-BE49-F238E27FC236}">
                  <a16:creationId xmlns:a16="http://schemas.microsoft.com/office/drawing/2014/main" id="{03BECA78-4018-4775-A529-F84A89327567}"/>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CountdownText">
              <a:extLst>
                <a:ext uri="{FF2B5EF4-FFF2-40B4-BE49-F238E27FC236}">
                  <a16:creationId xmlns:a16="http://schemas.microsoft.com/office/drawing/2014/main" id="{C1EC89AB-7577-4065-A338-FB558754CEB4}"/>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10" name="CountdownLine">
              <a:extLst>
                <a:ext uri="{FF2B5EF4-FFF2-40B4-BE49-F238E27FC236}">
                  <a16:creationId xmlns:a16="http://schemas.microsoft.com/office/drawing/2014/main" id="{8036F443-15C5-470A-9E97-CC1F0B2FC38C}"/>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78858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1"/>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2856DC48-CA20-48CA-92B6-160DCF8C2FA6}"/>
              </a:ext>
            </a:extLst>
          </p:cNvPr>
          <p:cNvSpPr/>
          <p:nvPr>
            <p:custDataLst>
              <p:tags r:id="rId2"/>
            </p:custDataLst>
          </p:nvPr>
        </p:nvSpPr>
        <p:spPr>
          <a:xfrm>
            <a:off x="6096000" y="1874902"/>
            <a:ext cx="6096000" cy="4663439"/>
          </a:xfrm>
          <a:prstGeom prst="rect">
            <a:avLst/>
          </a:prstGeom>
          <a:blipFill>
            <a:blip r:embed="rId6"/>
            <a:stretch>
              <a:fillRect/>
            </a:stretch>
          </a:blip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3E19F155-97F4-4A18-BF4C-FF7764751BA5}"/>
              </a:ext>
            </a:extLst>
          </p:cNvPr>
          <p:cNvSpPr>
            <a:spLocks noGrp="1"/>
          </p:cNvSpPr>
          <p:nvPr>
            <p:ph type="title"/>
          </p:nvPr>
        </p:nvSpPr>
        <p:spPr>
          <a:xfrm>
            <a:off x="2895600" y="397565"/>
            <a:ext cx="8610600" cy="1316935"/>
          </a:xfrm>
        </p:spPr>
        <p:txBody>
          <a:bodyPr>
            <a:normAutofit/>
          </a:bodyPr>
          <a:lstStyle/>
          <a:p>
            <a:r>
              <a:rPr lang="en-US" dirty="0"/>
              <a:t>Which of the following is an example of the sleeper effect?</a:t>
            </a:r>
          </a:p>
        </p:txBody>
      </p:sp>
      <p:sp>
        <p:nvSpPr>
          <p:cNvPr id="3" name="TPAnswers" title="Answer Text">
            <a:extLst>
              <a:ext uri="{FF2B5EF4-FFF2-40B4-BE49-F238E27FC236}">
                <a16:creationId xmlns:a16="http://schemas.microsoft.com/office/drawing/2014/main" id="{56A3F833-011E-4564-9BE6-557F1F81D3CB}"/>
              </a:ext>
            </a:extLst>
          </p:cNvPr>
          <p:cNvSpPr>
            <a:spLocks noGrp="1"/>
          </p:cNvSpPr>
          <p:nvPr>
            <p:ph type="body" idx="1"/>
            <p:custDataLst>
              <p:tags r:id="rId3"/>
            </p:custDataLst>
          </p:nvPr>
        </p:nvSpPr>
        <p:spPr>
          <a:xfrm>
            <a:off x="685799" y="2194560"/>
            <a:ext cx="5675243" cy="4024125"/>
          </a:xfrm>
        </p:spPr>
        <p:txBody>
          <a:bodyPr>
            <a:normAutofit lnSpcReduction="10000"/>
          </a:bodyPr>
          <a:lstStyle/>
          <a:p>
            <a:pPr marL="457200" indent="-457200">
              <a:buFont typeface="Arial" panose="020B0604020202020204" pitchFamily="34" charset="0"/>
              <a:buAutoNum type="alphaUcPeriod"/>
            </a:pPr>
            <a:r>
              <a:rPr lang="en-US" dirty="0"/>
              <a:t>Lindsey remembers that Montgomery is the capital of Alabama but cannot remember who told her this information</a:t>
            </a:r>
          </a:p>
          <a:p>
            <a:pPr marL="457200" indent="-457200">
              <a:buFont typeface="Arial" panose="020B0604020202020204" pitchFamily="34" charset="0"/>
              <a:buAutoNum type="alphaUcPeriod"/>
            </a:pPr>
            <a:r>
              <a:rPr lang="en-US" dirty="0"/>
              <a:t>Eric remembers (and believes) that Columbus landed in the United States but has forgotten that he heard this information from his son in the first grade</a:t>
            </a:r>
          </a:p>
          <a:p>
            <a:pPr marL="457200" indent="-457200">
              <a:buFont typeface="Arial" panose="020B0604020202020204" pitchFamily="34" charset="0"/>
              <a:buAutoNum type="alphaUcPeriod"/>
            </a:pPr>
            <a:r>
              <a:rPr lang="en-US" dirty="0"/>
              <a:t>Alex believes that he came-up with an example of a concept for his class but forgot that he actually read that example in the course textbook</a:t>
            </a:r>
          </a:p>
        </p:txBody>
      </p:sp>
      <p:sp>
        <p:nvSpPr>
          <p:cNvPr id="4" name="TPPolling" title="Polling Shape">
            <a:extLst>
              <a:ext uri="{FF2B5EF4-FFF2-40B4-BE49-F238E27FC236}">
                <a16:creationId xmlns:a16="http://schemas.microsoft.com/office/drawing/2014/main" id="{2BC74C70-E990-407D-B886-37ADAFFE4717}"/>
              </a:ext>
            </a:extLst>
          </p:cNvPr>
          <p:cNvSpPr/>
          <p:nvPr/>
        </p:nvSpPr>
        <p:spPr>
          <a:xfrm>
            <a:off x="0" y="0"/>
            <a:ext cx="12700" cy="12700"/>
          </a:xfrm>
          <a:prstGeom prst="rect">
            <a:avLst/>
          </a:prstGeom>
          <a:solidFill>
            <a:schemeClr val="accent1">
              <a:alpha val="10000"/>
            </a:schemeClr>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CAI1" title="Correct Answer Indicator">
            <a:extLst>
              <a:ext uri="{FF2B5EF4-FFF2-40B4-BE49-F238E27FC236}">
                <a16:creationId xmlns:a16="http://schemas.microsoft.com/office/drawing/2014/main" id="{D1DA1C4F-C55D-42DD-87EB-04FE73AF9A2B}"/>
              </a:ext>
            </a:extLst>
          </p:cNvPr>
          <p:cNvSpPr/>
          <p:nvPr>
            <p:custDataLst>
              <p:tags r:id="rId4"/>
            </p:custDataLst>
          </p:nvPr>
        </p:nvSpPr>
        <p:spPr>
          <a:xfrm rot="10800000">
            <a:off x="370839" y="3444410"/>
            <a:ext cx="393700" cy="393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custDataLst>
      <p:tags r:id="rId1"/>
    </p:custDataLst>
    <p:extLst>
      <p:ext uri="{BB962C8B-B14F-4D97-AF65-F5344CB8AC3E}">
        <p14:creationId xmlns:p14="http://schemas.microsoft.com/office/powerpoint/2010/main" val="190886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AB6F65E5-7A54-49EA-A6BC-46521D0A7AC6}"/>
              </a:ext>
            </a:extLst>
          </p:cNvPr>
          <p:cNvSpPr/>
          <p:nvPr>
            <p:custDataLst>
              <p:tags r:id="rId2"/>
            </p:custDataLst>
          </p:nvPr>
        </p:nvSpPr>
        <p:spPr>
          <a:xfrm>
            <a:off x="6032500" y="2411896"/>
            <a:ext cx="6096000" cy="4446104"/>
          </a:xfrm>
          <a:prstGeom prst="rect">
            <a:avLst/>
          </a:prstGeom>
          <a:blipFill>
            <a:blip r:embed="rId7"/>
            <a:stretch>
              <a:fillRect/>
            </a:stretch>
          </a:blip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85E90CF4-06A3-43F9-9B0B-730B1B0C17E4}"/>
              </a:ext>
            </a:extLst>
          </p:cNvPr>
          <p:cNvSpPr>
            <a:spLocks noGrp="1"/>
          </p:cNvSpPr>
          <p:nvPr>
            <p:ph type="title"/>
          </p:nvPr>
        </p:nvSpPr>
        <p:spPr>
          <a:xfrm>
            <a:off x="3319670" y="631852"/>
            <a:ext cx="8610600" cy="1293028"/>
          </a:xfrm>
        </p:spPr>
        <p:txBody>
          <a:bodyPr>
            <a:noAutofit/>
          </a:bodyPr>
          <a:lstStyle/>
          <a:p>
            <a:r>
              <a:rPr lang="en-US" sz="2400" dirty="0"/>
              <a:t>Whenever Dwight knows a mint is available Dwight reaches out his hand to request the mint. Every time a computer makes the “booting-up” sound, Jim offers Dwight a mint. If over time, Dwight is classically conditioned:</a:t>
            </a:r>
          </a:p>
        </p:txBody>
      </p:sp>
      <p:sp>
        <p:nvSpPr>
          <p:cNvPr id="3" name="TPAnswers" title="Answer Text">
            <a:extLst>
              <a:ext uri="{FF2B5EF4-FFF2-40B4-BE49-F238E27FC236}">
                <a16:creationId xmlns:a16="http://schemas.microsoft.com/office/drawing/2014/main" id="{9918DE50-5582-4EA0-ADD2-DA0A3578F1CD}"/>
              </a:ext>
            </a:extLst>
          </p:cNvPr>
          <p:cNvSpPr>
            <a:spLocks noGrp="1"/>
          </p:cNvSpPr>
          <p:nvPr>
            <p:ph type="body" idx="1"/>
            <p:custDataLst>
              <p:tags r:id="rId3"/>
            </p:custDataLst>
          </p:nvPr>
        </p:nvSpPr>
        <p:spPr>
          <a:xfrm>
            <a:off x="500270" y="2618630"/>
            <a:ext cx="5410200" cy="4024125"/>
          </a:xfrm>
        </p:spPr>
        <p:txBody>
          <a:bodyPr/>
          <a:lstStyle/>
          <a:p>
            <a:pPr marL="457200" indent="-457200">
              <a:buFont typeface="Arial" panose="020B0604020202020204" pitchFamily="34" charset="0"/>
              <a:buAutoNum type="alphaUcPeriod"/>
            </a:pPr>
            <a:r>
              <a:rPr lang="en-US" dirty="0"/>
              <a:t>He will eventually completely stop responding unless the reinforcement schedule is a partial reinforcement schedule</a:t>
            </a:r>
          </a:p>
          <a:p>
            <a:pPr marL="457200" indent="-457200">
              <a:buFont typeface="Arial" panose="020B0604020202020204" pitchFamily="34" charset="0"/>
              <a:buAutoNum type="alphaUcPeriod"/>
            </a:pPr>
            <a:r>
              <a:rPr lang="en-US" dirty="0"/>
              <a:t>He has come to associate reaching out his hand with the booting-up sound</a:t>
            </a:r>
          </a:p>
          <a:p>
            <a:pPr marL="457200" indent="-457200">
              <a:buFont typeface="Arial" panose="020B0604020202020204" pitchFamily="34" charset="0"/>
              <a:buAutoNum type="alphaUcPeriod"/>
            </a:pPr>
            <a:r>
              <a:rPr lang="en-US" dirty="0"/>
              <a:t>He will start the reach his hand out in response to the “booting up” sound even before knowing a mint is available</a:t>
            </a:r>
          </a:p>
        </p:txBody>
      </p:sp>
      <p:sp>
        <p:nvSpPr>
          <p:cNvPr id="4" name="TPPolling" title="Polling Shape">
            <a:extLst>
              <a:ext uri="{FF2B5EF4-FFF2-40B4-BE49-F238E27FC236}">
                <a16:creationId xmlns:a16="http://schemas.microsoft.com/office/drawing/2014/main" id="{DFE015FB-A88E-4CA8-B3F2-1BDAC6A4C1CA}"/>
              </a:ext>
            </a:extLst>
          </p:cNvPr>
          <p:cNvSpPr/>
          <p:nvPr/>
        </p:nvSpPr>
        <p:spPr>
          <a:xfrm>
            <a:off x="0" y="0"/>
            <a:ext cx="12700" cy="12700"/>
          </a:xfrm>
          <a:prstGeom prst="rect">
            <a:avLst/>
          </a:prstGeom>
          <a:solidFill>
            <a:schemeClr val="accent1">
              <a:alpha val="10000"/>
            </a:schemeClr>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CAI1" title="Correct Answer Indicator">
            <a:extLst>
              <a:ext uri="{FF2B5EF4-FFF2-40B4-BE49-F238E27FC236}">
                <a16:creationId xmlns:a16="http://schemas.microsoft.com/office/drawing/2014/main" id="{F8F58E1D-691E-4551-83B6-98B96D01DA51}"/>
              </a:ext>
            </a:extLst>
          </p:cNvPr>
          <p:cNvSpPr/>
          <p:nvPr>
            <p:custDataLst>
              <p:tags r:id="rId4"/>
            </p:custDataLst>
          </p:nvPr>
        </p:nvSpPr>
        <p:spPr>
          <a:xfrm rot="10800000">
            <a:off x="88680" y="5042976"/>
            <a:ext cx="431800" cy="4318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10" name="TPCountdown" title="Countdown Timer">
            <a:extLst>
              <a:ext uri="{FF2B5EF4-FFF2-40B4-BE49-F238E27FC236}">
                <a16:creationId xmlns:a16="http://schemas.microsoft.com/office/drawing/2014/main" id="{BD0C9A4E-D36D-4531-99FE-8505A9C01558}"/>
              </a:ext>
            </a:extLst>
          </p:cNvPr>
          <p:cNvGrpSpPr>
            <a:grpSpLocks noChangeAspect="1"/>
          </p:cNvGrpSpPr>
          <p:nvPr>
            <p:custDataLst>
              <p:tags r:id="rId5"/>
            </p:custDataLst>
          </p:nvPr>
        </p:nvGrpSpPr>
        <p:grpSpPr>
          <a:xfrm>
            <a:off x="971440" y="1525988"/>
            <a:ext cx="1270000" cy="635000"/>
            <a:chOff x="7683500" y="5842000"/>
            <a:chExt cx="1270000" cy="635000"/>
          </a:xfrm>
        </p:grpSpPr>
        <p:sp>
          <p:nvSpPr>
            <p:cNvPr id="7" name="CountdownShape">
              <a:extLst>
                <a:ext uri="{FF2B5EF4-FFF2-40B4-BE49-F238E27FC236}">
                  <a16:creationId xmlns:a16="http://schemas.microsoft.com/office/drawing/2014/main" id="{9BA7BB90-900E-46B5-9D61-59364CB0F308}"/>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CountdownText">
              <a:extLst>
                <a:ext uri="{FF2B5EF4-FFF2-40B4-BE49-F238E27FC236}">
                  <a16:creationId xmlns:a16="http://schemas.microsoft.com/office/drawing/2014/main" id="{E644A0D5-1F9F-4BDE-B97E-6565A35067D5}"/>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F45E59D5-96E3-4403-AB08-D58717A0B016}"/>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77075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294FF3-5F0F-4AB4-B79D-E9E275CE1916}"/>
              </a:ext>
            </a:extLst>
          </p:cNvPr>
          <p:cNvSpPr>
            <a:spLocks noGrp="1"/>
          </p:cNvSpPr>
          <p:nvPr>
            <p:ph idx="1"/>
          </p:nvPr>
        </p:nvSpPr>
        <p:spPr>
          <a:xfrm>
            <a:off x="9400031" y="1719071"/>
            <a:ext cx="2318491" cy="4407408"/>
          </a:xfrm>
        </p:spPr>
        <p:txBody>
          <a:bodyPr/>
          <a:lstStyle/>
          <a:p>
            <a:endParaRPr lang="en-US"/>
          </a:p>
        </p:txBody>
      </p:sp>
      <p:sp>
        <p:nvSpPr>
          <p:cNvPr id="3" name="Slide Number Placeholder 2">
            <a:extLst>
              <a:ext uri="{FF2B5EF4-FFF2-40B4-BE49-F238E27FC236}">
                <a16:creationId xmlns:a16="http://schemas.microsoft.com/office/drawing/2014/main" id="{62E6074D-90F0-40DB-9529-7834BB583D18}"/>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a:extLst>
              <a:ext uri="{FF2B5EF4-FFF2-40B4-BE49-F238E27FC236}">
                <a16:creationId xmlns:a16="http://schemas.microsoft.com/office/drawing/2014/main" id="{2930E634-FE9E-458C-BD6B-836E6C8BC203}"/>
              </a:ext>
            </a:extLst>
          </p:cNvPr>
          <p:cNvSpPr>
            <a:spLocks noGrp="1"/>
          </p:cNvSpPr>
          <p:nvPr>
            <p:ph type="title"/>
          </p:nvPr>
        </p:nvSpPr>
        <p:spPr/>
        <p:txBody>
          <a:bodyPr/>
          <a:lstStyle/>
          <a:p>
            <a:endParaRPr lang="en-US"/>
          </a:p>
        </p:txBody>
      </p:sp>
      <p:pic>
        <p:nvPicPr>
          <p:cNvPr id="1026" name="Picture 2" descr="How Benjamin Bloom's Taxonomy Helps Us Develop Critical Thinking Skills |  by Marcin Borecki | The Startup | Medium">
            <a:extLst>
              <a:ext uri="{FF2B5EF4-FFF2-40B4-BE49-F238E27FC236}">
                <a16:creationId xmlns:a16="http://schemas.microsoft.com/office/drawing/2014/main" id="{402B26A9-9600-4603-943F-361151BAF5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346" y="470637"/>
            <a:ext cx="9835978" cy="6031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1734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AB6F65E5-7A54-49EA-A6BC-46521D0A7AC6}"/>
              </a:ext>
            </a:extLst>
          </p:cNvPr>
          <p:cNvSpPr/>
          <p:nvPr>
            <p:custDataLst>
              <p:tags r:id="rId2"/>
            </p:custDataLst>
          </p:nvPr>
        </p:nvSpPr>
        <p:spPr>
          <a:xfrm>
            <a:off x="6032500" y="2411896"/>
            <a:ext cx="6096000" cy="4446104"/>
          </a:xfrm>
          <a:prstGeom prst="rect">
            <a:avLst/>
          </a:prstGeom>
          <a:blipFill>
            <a:blip r:embed="rId8"/>
            <a:stretch>
              <a:fillRect/>
            </a:stretch>
          </a:blip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85E90CF4-06A3-43F9-9B0B-730B1B0C17E4}"/>
              </a:ext>
            </a:extLst>
          </p:cNvPr>
          <p:cNvSpPr>
            <a:spLocks noGrp="1"/>
          </p:cNvSpPr>
          <p:nvPr>
            <p:ph type="title"/>
          </p:nvPr>
        </p:nvSpPr>
        <p:spPr>
          <a:xfrm>
            <a:off x="3319670" y="631852"/>
            <a:ext cx="8610600" cy="1293028"/>
          </a:xfrm>
        </p:spPr>
        <p:txBody>
          <a:bodyPr>
            <a:noAutofit/>
          </a:bodyPr>
          <a:lstStyle/>
          <a:p>
            <a:r>
              <a:rPr lang="en-US" sz="2400" dirty="0"/>
              <a:t>Whenever Dwight knows a mint is available Dwight reaches out his hand to request the mint. Every time a computer makes the “booting-up” sound, Jim offers Dwight a mint. If over time, Dwight is classically conditioned, the mint is the:</a:t>
            </a:r>
          </a:p>
        </p:txBody>
      </p:sp>
      <p:sp>
        <p:nvSpPr>
          <p:cNvPr id="3" name="TPAnswers" title="Answer Text">
            <a:extLst>
              <a:ext uri="{FF2B5EF4-FFF2-40B4-BE49-F238E27FC236}">
                <a16:creationId xmlns:a16="http://schemas.microsoft.com/office/drawing/2014/main" id="{9918DE50-5582-4EA0-ADD2-DA0A3578F1CD}"/>
              </a:ext>
            </a:extLst>
          </p:cNvPr>
          <p:cNvSpPr>
            <a:spLocks noGrp="1"/>
          </p:cNvSpPr>
          <p:nvPr>
            <p:ph type="body" idx="1"/>
            <p:custDataLst>
              <p:tags r:id="rId3"/>
            </p:custDataLst>
          </p:nvPr>
        </p:nvSpPr>
        <p:spPr>
          <a:xfrm>
            <a:off x="500270" y="2618630"/>
            <a:ext cx="5410200" cy="4024125"/>
          </a:xfrm>
        </p:spPr>
        <p:txBody>
          <a:bodyPr/>
          <a:lstStyle/>
          <a:p>
            <a:pPr marL="457200" indent="-457200">
              <a:buFont typeface="Arial" panose="020B0604020202020204" pitchFamily="34" charset="0"/>
              <a:buAutoNum type="alphaUcPeriod"/>
            </a:pPr>
            <a:r>
              <a:rPr lang="en-US" dirty="0"/>
              <a:t>Conditioned stimulus</a:t>
            </a:r>
          </a:p>
          <a:p>
            <a:pPr marL="457200" indent="-457200">
              <a:buFont typeface="Arial" panose="020B0604020202020204" pitchFamily="34" charset="0"/>
              <a:buAutoNum type="alphaUcPeriod"/>
            </a:pPr>
            <a:r>
              <a:rPr lang="en-US" dirty="0"/>
              <a:t>Unconditioned stimulus</a:t>
            </a:r>
          </a:p>
          <a:p>
            <a:pPr marL="457200" indent="-457200">
              <a:buFont typeface="Arial" panose="020B0604020202020204" pitchFamily="34" charset="0"/>
              <a:buAutoNum type="alphaUcPeriod"/>
            </a:pPr>
            <a:r>
              <a:rPr lang="en-US" dirty="0"/>
              <a:t>Conditioned response</a:t>
            </a:r>
          </a:p>
          <a:p>
            <a:pPr marL="457200" indent="-457200">
              <a:buFont typeface="Arial" panose="020B0604020202020204" pitchFamily="34" charset="0"/>
              <a:buAutoNum type="alphaUcPeriod"/>
            </a:pPr>
            <a:r>
              <a:rPr lang="en-US" dirty="0"/>
              <a:t>Unconditioned response</a:t>
            </a:r>
          </a:p>
        </p:txBody>
      </p:sp>
      <p:sp>
        <p:nvSpPr>
          <p:cNvPr id="4" name="TPPolling" title="Polling Shape">
            <a:extLst>
              <a:ext uri="{FF2B5EF4-FFF2-40B4-BE49-F238E27FC236}">
                <a16:creationId xmlns:a16="http://schemas.microsoft.com/office/drawing/2014/main" id="{DFE015FB-A88E-4CA8-B3F2-1BDAC6A4C1CA}"/>
              </a:ext>
            </a:extLst>
          </p:cNvPr>
          <p:cNvSpPr/>
          <p:nvPr/>
        </p:nvSpPr>
        <p:spPr>
          <a:xfrm>
            <a:off x="0" y="0"/>
            <a:ext cx="12700" cy="12700"/>
          </a:xfrm>
          <a:prstGeom prst="rect">
            <a:avLst/>
          </a:prstGeom>
          <a:solidFill>
            <a:schemeClr val="accent1">
              <a:alpha val="10000"/>
            </a:schemeClr>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10" name="TPCountdown" title="Countdown Timer">
            <a:extLst>
              <a:ext uri="{FF2B5EF4-FFF2-40B4-BE49-F238E27FC236}">
                <a16:creationId xmlns:a16="http://schemas.microsoft.com/office/drawing/2014/main" id="{BD0C9A4E-D36D-4531-99FE-8505A9C01558}"/>
              </a:ext>
            </a:extLst>
          </p:cNvPr>
          <p:cNvGrpSpPr>
            <a:grpSpLocks noChangeAspect="1"/>
          </p:cNvGrpSpPr>
          <p:nvPr>
            <p:custDataLst>
              <p:tags r:id="rId4"/>
            </p:custDataLst>
          </p:nvPr>
        </p:nvGrpSpPr>
        <p:grpSpPr>
          <a:xfrm>
            <a:off x="4640470" y="5777948"/>
            <a:ext cx="1270000" cy="635000"/>
            <a:chOff x="7683500" y="5842000"/>
            <a:chExt cx="1270000" cy="635000"/>
          </a:xfrm>
        </p:grpSpPr>
        <p:sp>
          <p:nvSpPr>
            <p:cNvPr id="7" name="CountdownShape">
              <a:extLst>
                <a:ext uri="{FF2B5EF4-FFF2-40B4-BE49-F238E27FC236}">
                  <a16:creationId xmlns:a16="http://schemas.microsoft.com/office/drawing/2014/main" id="{9BA7BB90-900E-46B5-9D61-59364CB0F308}"/>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CountdownText">
              <a:extLst>
                <a:ext uri="{FF2B5EF4-FFF2-40B4-BE49-F238E27FC236}">
                  <a16:creationId xmlns:a16="http://schemas.microsoft.com/office/drawing/2014/main" id="{E644A0D5-1F9F-4BDE-B97E-6565A35067D5}"/>
                </a:ext>
              </a:extLst>
            </p:cNvPr>
            <p:cNvSpPr txBox="1"/>
            <p:nvPr/>
          </p:nvSpPr>
          <p:spPr>
            <a:xfrm>
              <a:off x="7785100" y="6045200"/>
              <a:ext cx="889000" cy="381000"/>
            </a:xfrm>
            <a:prstGeom prst="rect">
              <a:avLst/>
            </a:prstGeom>
            <a:blipFill>
              <a:blip r:embed="rId9"/>
              <a:stretch>
                <a:fillRect/>
              </a:stretch>
            </a:blipFill>
            <a:ln>
              <a:solidFill>
                <a:srgbClr val="000000"/>
              </a:solidFill>
            </a:ln>
          </p:spPr>
          <p:txBody>
            <a:bodyPr vert="horz" rtlCol="0" anchor="ctr" anchorCtr="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F45E59D5-96E3-4403-AB08-D58717A0B016}"/>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CAI1" title="Correct Answer Indicator">
            <a:extLst>
              <a:ext uri="{FF2B5EF4-FFF2-40B4-BE49-F238E27FC236}">
                <a16:creationId xmlns:a16="http://schemas.microsoft.com/office/drawing/2014/main" id="{9B77A1D9-3C32-495E-A3A4-EED3CBBEAD4D}"/>
              </a:ext>
            </a:extLst>
          </p:cNvPr>
          <p:cNvSpPr/>
          <p:nvPr>
            <p:custDataLst>
              <p:tags r:id="rId5"/>
            </p:custDataLst>
          </p:nvPr>
        </p:nvSpPr>
        <p:spPr>
          <a:xfrm rot="10800000">
            <a:off x="225950" y="3080402"/>
            <a:ext cx="342900" cy="3429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custDataLst>
      <p:tags r:id="rId1"/>
    </p:custDataLst>
    <p:extLst>
      <p:ext uri="{BB962C8B-B14F-4D97-AF65-F5344CB8AC3E}">
        <p14:creationId xmlns:p14="http://schemas.microsoft.com/office/powerpoint/2010/main" val="397643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7C68C7FD-C4AC-4113-89B6-9B36E9AFEBCC}"/>
              </a:ext>
            </a:extLst>
          </p:cNvPr>
          <p:cNvSpPr/>
          <p:nvPr>
            <p:custDataLst>
              <p:tags r:id="rId2"/>
            </p:custDataLst>
          </p:nvPr>
        </p:nvSpPr>
        <p:spPr>
          <a:xfrm>
            <a:off x="6032500" y="2286000"/>
            <a:ext cx="6096000" cy="4194810"/>
          </a:xfrm>
          <a:prstGeom prst="rect">
            <a:avLst/>
          </a:prstGeom>
          <a:blipFill>
            <a:blip r:embed="rId7"/>
            <a:stretch>
              <a:fillRect/>
            </a:stretch>
          </a:blip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PQuestion" title="Question Text">
            <a:extLst>
              <a:ext uri="{FF2B5EF4-FFF2-40B4-BE49-F238E27FC236}">
                <a16:creationId xmlns:a16="http://schemas.microsoft.com/office/drawing/2014/main" id="{6E43BFD8-BDF1-459B-8801-7797F7049566}"/>
              </a:ext>
            </a:extLst>
          </p:cNvPr>
          <p:cNvSpPr>
            <a:spLocks noGrp="1"/>
          </p:cNvSpPr>
          <p:nvPr>
            <p:ph type="title"/>
          </p:nvPr>
        </p:nvSpPr>
        <p:spPr>
          <a:xfrm>
            <a:off x="3168926" y="684041"/>
            <a:ext cx="8610600" cy="1293028"/>
          </a:xfrm>
        </p:spPr>
        <p:txBody>
          <a:bodyPr>
            <a:noAutofit/>
          </a:bodyPr>
          <a:lstStyle/>
          <a:p>
            <a:r>
              <a:rPr lang="en-US" sz="2000" dirty="0"/>
              <a:t>Daniel rarely </a:t>
            </a:r>
            <a:r>
              <a:rPr lang="en-US" sz="2000" u="sng" dirty="0"/>
              <a:t>abides the speed limit</a:t>
            </a:r>
            <a:r>
              <a:rPr lang="en-US" sz="2000" dirty="0"/>
              <a:t>. One day, Daniel is fined for his speeding and loses money. Afterwards, he start driving within the speed limit more often. This is an example of ________ for the behavior of driving within the speed limit</a:t>
            </a:r>
          </a:p>
        </p:txBody>
      </p:sp>
      <p:sp>
        <p:nvSpPr>
          <p:cNvPr id="3" name="TPAnswers" title="Answer Text">
            <a:extLst>
              <a:ext uri="{FF2B5EF4-FFF2-40B4-BE49-F238E27FC236}">
                <a16:creationId xmlns:a16="http://schemas.microsoft.com/office/drawing/2014/main" id="{752C013A-7D8E-4105-8408-EA9249B44359}"/>
              </a:ext>
            </a:extLst>
          </p:cNvPr>
          <p:cNvSpPr>
            <a:spLocks noGrp="1"/>
          </p:cNvSpPr>
          <p:nvPr>
            <p:ph type="body" idx="1"/>
            <p:custDataLst>
              <p:tags r:id="rId3"/>
            </p:custDataLst>
          </p:nvPr>
        </p:nvSpPr>
        <p:spPr>
          <a:xfrm>
            <a:off x="685800" y="2114550"/>
            <a:ext cx="5410200" cy="4514953"/>
          </a:xfrm>
        </p:spPr>
        <p:txBody>
          <a:bodyPr/>
          <a:lstStyle/>
          <a:p>
            <a:pPr marL="457200" indent="-457200">
              <a:buFont typeface="Arial" panose="020B0604020202020204" pitchFamily="34" charset="0"/>
              <a:buAutoNum type="alphaUcPeriod"/>
            </a:pPr>
            <a:r>
              <a:rPr lang="en-US" dirty="0"/>
              <a:t>Positive reinforcement</a:t>
            </a:r>
          </a:p>
          <a:p>
            <a:pPr marL="457200" indent="-457200">
              <a:buFont typeface="Arial" panose="020B0604020202020204" pitchFamily="34" charset="0"/>
              <a:buAutoNum type="alphaUcPeriod"/>
            </a:pPr>
            <a:r>
              <a:rPr lang="en-US" dirty="0"/>
              <a:t>Negative reinforcement</a:t>
            </a:r>
          </a:p>
          <a:p>
            <a:pPr marL="457200" indent="-457200">
              <a:buFont typeface="Arial" panose="020B0604020202020204" pitchFamily="34" charset="0"/>
              <a:buAutoNum type="alphaUcPeriod"/>
            </a:pPr>
            <a:r>
              <a:rPr lang="en-US" dirty="0"/>
              <a:t>Positive punishment</a:t>
            </a:r>
          </a:p>
          <a:p>
            <a:pPr marL="457200" indent="-457200">
              <a:buFont typeface="Arial" panose="020B0604020202020204" pitchFamily="34" charset="0"/>
              <a:buAutoNum type="alphaUcPeriod"/>
            </a:pPr>
            <a:r>
              <a:rPr lang="en-US" dirty="0"/>
              <a:t>Negative punishment</a:t>
            </a:r>
          </a:p>
        </p:txBody>
      </p:sp>
      <p:sp>
        <p:nvSpPr>
          <p:cNvPr id="4" name="TPPolling" title="Polling Shape">
            <a:extLst>
              <a:ext uri="{FF2B5EF4-FFF2-40B4-BE49-F238E27FC236}">
                <a16:creationId xmlns:a16="http://schemas.microsoft.com/office/drawing/2014/main" id="{90B59562-D0CA-40DD-9CE3-7B5D71FFB5BB}"/>
              </a:ext>
            </a:extLst>
          </p:cNvPr>
          <p:cNvSpPr/>
          <p:nvPr/>
        </p:nvSpPr>
        <p:spPr>
          <a:xfrm>
            <a:off x="0" y="0"/>
            <a:ext cx="12700" cy="12700"/>
          </a:xfrm>
          <a:prstGeom prst="rect">
            <a:avLst/>
          </a:prstGeom>
          <a:solidFill>
            <a:schemeClr val="accent1">
              <a:alpha val="10000"/>
            </a:schemeClr>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CAI1" title="Correct Answer Indicator">
            <a:extLst>
              <a:ext uri="{FF2B5EF4-FFF2-40B4-BE49-F238E27FC236}">
                <a16:creationId xmlns:a16="http://schemas.microsoft.com/office/drawing/2014/main" id="{205BEF02-72F5-4B3C-ABC4-41134095394C}"/>
              </a:ext>
            </a:extLst>
          </p:cNvPr>
          <p:cNvSpPr/>
          <p:nvPr>
            <p:custDataLst>
              <p:tags r:id="rId4"/>
            </p:custDataLst>
          </p:nvPr>
        </p:nvSpPr>
        <p:spPr>
          <a:xfrm rot="10800000">
            <a:off x="342900" y="2552799"/>
            <a:ext cx="342900" cy="3429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2700" cap="flat" cmpd="sng" algn="ctr">
            <a:noFill/>
            <a:prstDash val="solid"/>
          </a:ln>
          <a:effectLst/>
          <a:extLst>
            <a:ext uri="{91240B29-F687-4F45-9708-019B960494DF}">
              <a14:hiddenLine xmlns:a14="http://schemas.microsoft.com/office/drawing/2010/main" w="127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10" name="TPCountdown" title="Countdown Timer">
            <a:extLst>
              <a:ext uri="{FF2B5EF4-FFF2-40B4-BE49-F238E27FC236}">
                <a16:creationId xmlns:a16="http://schemas.microsoft.com/office/drawing/2014/main" id="{7CE93FBD-9BB6-4146-8305-1EB29E1BCFF2}"/>
              </a:ext>
            </a:extLst>
          </p:cNvPr>
          <p:cNvGrpSpPr>
            <a:grpSpLocks noChangeAspect="1"/>
          </p:cNvGrpSpPr>
          <p:nvPr>
            <p:custDataLst>
              <p:tags r:id="rId5"/>
            </p:custDataLst>
          </p:nvPr>
        </p:nvGrpSpPr>
        <p:grpSpPr>
          <a:xfrm>
            <a:off x="4447209" y="5538959"/>
            <a:ext cx="1270000" cy="635000"/>
            <a:chOff x="7683500" y="5842000"/>
            <a:chExt cx="1270000" cy="635000"/>
          </a:xfrm>
        </p:grpSpPr>
        <p:sp>
          <p:nvSpPr>
            <p:cNvPr id="7" name="CountdownShape">
              <a:extLst>
                <a:ext uri="{FF2B5EF4-FFF2-40B4-BE49-F238E27FC236}">
                  <a16:creationId xmlns:a16="http://schemas.microsoft.com/office/drawing/2014/main" id="{56E66569-3F4F-4974-86D0-90C3689CDEAF}"/>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CountdownText">
              <a:extLst>
                <a:ext uri="{FF2B5EF4-FFF2-40B4-BE49-F238E27FC236}">
                  <a16:creationId xmlns:a16="http://schemas.microsoft.com/office/drawing/2014/main" id="{F80BAE26-7311-4FF3-963A-552B42698F59}"/>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FEDA2CD4-A152-4F2A-A723-96A02EE34BBF}"/>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47061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4037-D515-4F87-98BB-27A98C637DFB}"/>
              </a:ext>
            </a:extLst>
          </p:cNvPr>
          <p:cNvSpPr>
            <a:spLocks noGrp="1"/>
          </p:cNvSpPr>
          <p:nvPr>
            <p:ph type="title"/>
          </p:nvPr>
        </p:nvSpPr>
        <p:spPr/>
        <p:txBody>
          <a:bodyPr/>
          <a:lstStyle/>
          <a:p>
            <a:r>
              <a:rPr lang="en-US" dirty="0"/>
              <a:t>Housekeeping</a:t>
            </a:r>
          </a:p>
        </p:txBody>
      </p:sp>
      <p:sp>
        <p:nvSpPr>
          <p:cNvPr id="3" name="Content Placeholder 2">
            <a:extLst>
              <a:ext uri="{FF2B5EF4-FFF2-40B4-BE49-F238E27FC236}">
                <a16:creationId xmlns:a16="http://schemas.microsoft.com/office/drawing/2014/main" id="{00D2EAB7-A0E9-4958-889F-B49AC0433ACF}"/>
              </a:ext>
            </a:extLst>
          </p:cNvPr>
          <p:cNvSpPr>
            <a:spLocks noGrp="1"/>
          </p:cNvSpPr>
          <p:nvPr>
            <p:ph idx="1"/>
          </p:nvPr>
        </p:nvSpPr>
        <p:spPr/>
        <p:txBody>
          <a:bodyPr>
            <a:normAutofit/>
          </a:bodyPr>
          <a:lstStyle/>
          <a:p>
            <a:r>
              <a:rPr lang="en-US" dirty="0"/>
              <a:t>Self-assessment 1</a:t>
            </a:r>
          </a:p>
          <a:p>
            <a:endParaRPr lang="en-US" dirty="0"/>
          </a:p>
          <a:p>
            <a:r>
              <a:rPr lang="en-US" dirty="0"/>
              <a:t>Quiz 1</a:t>
            </a:r>
          </a:p>
          <a:p>
            <a:endParaRPr lang="en-US" dirty="0"/>
          </a:p>
          <a:p>
            <a:r>
              <a:rPr lang="en-US" dirty="0"/>
              <a:t>Topics spreadsheet</a:t>
            </a:r>
          </a:p>
        </p:txBody>
      </p:sp>
      <p:sp>
        <p:nvSpPr>
          <p:cNvPr id="4" name="Slide Number Placeholder 3">
            <a:extLst>
              <a:ext uri="{FF2B5EF4-FFF2-40B4-BE49-F238E27FC236}">
                <a16:creationId xmlns:a16="http://schemas.microsoft.com/office/drawing/2014/main" id="{709631ED-9D1C-40A6-AC24-F1BBE3344935}"/>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79670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5DA1F-A1F2-42F1-8344-27F01307936E}"/>
              </a:ext>
            </a:extLst>
          </p:cNvPr>
          <p:cNvSpPr>
            <a:spLocks noGrp="1"/>
          </p:cNvSpPr>
          <p:nvPr>
            <p:ph type="title"/>
          </p:nvPr>
        </p:nvSpPr>
        <p:spPr>
          <a:xfrm>
            <a:off x="646111" y="295729"/>
            <a:ext cx="9404723" cy="1400530"/>
          </a:xfrm>
        </p:spPr>
        <p:txBody>
          <a:bodyPr/>
          <a:lstStyle/>
          <a:p>
            <a:r>
              <a:rPr lang="en-US" dirty="0"/>
              <a:t>Topic Outline &amp; Recap</a:t>
            </a:r>
          </a:p>
        </p:txBody>
      </p:sp>
      <p:sp>
        <p:nvSpPr>
          <p:cNvPr id="3" name="Content Placeholder 2">
            <a:extLst>
              <a:ext uri="{FF2B5EF4-FFF2-40B4-BE49-F238E27FC236}">
                <a16:creationId xmlns:a16="http://schemas.microsoft.com/office/drawing/2014/main" id="{85DDDBFC-91ED-4900-A48A-8B09CDFFD634}"/>
              </a:ext>
            </a:extLst>
          </p:cNvPr>
          <p:cNvSpPr>
            <a:spLocks noGrp="1"/>
          </p:cNvSpPr>
          <p:nvPr>
            <p:ph idx="1"/>
          </p:nvPr>
        </p:nvSpPr>
        <p:spPr>
          <a:xfrm>
            <a:off x="726795" y="1331259"/>
            <a:ext cx="5369206" cy="5231012"/>
          </a:xfrm>
        </p:spPr>
        <p:txBody>
          <a:bodyPr>
            <a:normAutofit/>
          </a:bodyPr>
          <a:lstStyle/>
          <a:p>
            <a:pPr marL="0" indent="0">
              <a:buNone/>
            </a:pPr>
            <a:r>
              <a:rPr lang="en-US" dirty="0"/>
              <a:t>1) Scientific method</a:t>
            </a:r>
          </a:p>
          <a:p>
            <a:pPr lvl="1"/>
            <a:r>
              <a:rPr lang="en-US" dirty="0"/>
              <a:t>Observations and anecdotal evidence</a:t>
            </a:r>
          </a:p>
          <a:p>
            <a:pPr lvl="1"/>
            <a:r>
              <a:rPr lang="en-US" dirty="0"/>
              <a:t>Theories and hypotheses</a:t>
            </a:r>
          </a:p>
          <a:p>
            <a:pPr lvl="1"/>
            <a:endParaRPr lang="en-US" dirty="0"/>
          </a:p>
          <a:p>
            <a:pPr marL="0" indent="0">
              <a:buNone/>
            </a:pPr>
            <a:r>
              <a:rPr lang="en-US" dirty="0"/>
              <a:t>2) Key principles: Falsification &amp; Parsimony</a:t>
            </a:r>
          </a:p>
          <a:p>
            <a:endParaRPr lang="en-US" dirty="0"/>
          </a:p>
          <a:p>
            <a:pPr marL="0" indent="0">
              <a:buNone/>
            </a:pPr>
            <a:r>
              <a:rPr lang="en-US" dirty="0"/>
              <a:t>3 ) Goals of psychological science and types of research</a:t>
            </a:r>
          </a:p>
          <a:p>
            <a:pPr lvl="1"/>
            <a:endParaRPr lang="en-US" dirty="0"/>
          </a:p>
        </p:txBody>
      </p:sp>
      <p:sp>
        <p:nvSpPr>
          <p:cNvPr id="4" name="Slide Number Placeholder 3">
            <a:extLst>
              <a:ext uri="{FF2B5EF4-FFF2-40B4-BE49-F238E27FC236}">
                <a16:creationId xmlns:a16="http://schemas.microsoft.com/office/drawing/2014/main" id="{47FD0525-0FFD-46DD-B360-06E762411C9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Content Placeholder 2">
            <a:extLst>
              <a:ext uri="{FF2B5EF4-FFF2-40B4-BE49-F238E27FC236}">
                <a16:creationId xmlns:a16="http://schemas.microsoft.com/office/drawing/2014/main" id="{590ED13D-011D-480A-AE95-F8B421537770}"/>
              </a:ext>
            </a:extLst>
          </p:cNvPr>
          <p:cNvSpPr txBox="1">
            <a:spLocks/>
          </p:cNvSpPr>
          <p:nvPr/>
        </p:nvSpPr>
        <p:spPr>
          <a:xfrm>
            <a:off x="6095999" y="813494"/>
            <a:ext cx="5369206" cy="523101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endParaRPr kumimoji="0" lang="en-US" sz="2000" b="0" i="0" u="none" strike="noStrike" kern="1200" cap="none" spc="0" normalizeH="0" baseline="0" noProof="0" dirty="0">
              <a:ln>
                <a:noFill/>
              </a:ln>
              <a:solidFill>
                <a:prstClr val="white"/>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3152857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5DA1F-A1F2-42F1-8344-27F01307936E}"/>
              </a:ext>
            </a:extLst>
          </p:cNvPr>
          <p:cNvSpPr>
            <a:spLocks noGrp="1"/>
          </p:cNvSpPr>
          <p:nvPr>
            <p:ph type="title"/>
          </p:nvPr>
        </p:nvSpPr>
        <p:spPr>
          <a:xfrm>
            <a:off x="646111" y="295729"/>
            <a:ext cx="9404723" cy="1400530"/>
          </a:xfrm>
        </p:spPr>
        <p:txBody>
          <a:bodyPr/>
          <a:lstStyle/>
          <a:p>
            <a:r>
              <a:rPr lang="en-US" dirty="0"/>
              <a:t>Topic Outline</a:t>
            </a:r>
          </a:p>
        </p:txBody>
      </p:sp>
      <p:sp>
        <p:nvSpPr>
          <p:cNvPr id="3" name="Content Placeholder 2">
            <a:extLst>
              <a:ext uri="{FF2B5EF4-FFF2-40B4-BE49-F238E27FC236}">
                <a16:creationId xmlns:a16="http://schemas.microsoft.com/office/drawing/2014/main" id="{85DDDBFC-91ED-4900-A48A-8B09CDFFD634}"/>
              </a:ext>
            </a:extLst>
          </p:cNvPr>
          <p:cNvSpPr>
            <a:spLocks noGrp="1"/>
          </p:cNvSpPr>
          <p:nvPr>
            <p:ph idx="1"/>
          </p:nvPr>
        </p:nvSpPr>
        <p:spPr>
          <a:xfrm>
            <a:off x="726795" y="1331259"/>
            <a:ext cx="5369206" cy="5231012"/>
          </a:xfrm>
        </p:spPr>
        <p:txBody>
          <a:bodyPr>
            <a:normAutofit/>
          </a:bodyPr>
          <a:lstStyle/>
          <a:p>
            <a:pPr marL="0" indent="0">
              <a:buNone/>
            </a:pPr>
            <a:r>
              <a:rPr lang="en-US" dirty="0"/>
              <a:t>1) Scientific method</a:t>
            </a:r>
          </a:p>
          <a:p>
            <a:pPr lvl="1"/>
            <a:r>
              <a:rPr lang="en-US" dirty="0"/>
              <a:t>Observations and anecdotal evidence</a:t>
            </a:r>
          </a:p>
          <a:p>
            <a:pPr lvl="1"/>
            <a:r>
              <a:rPr lang="en-US" dirty="0"/>
              <a:t>Theories and hypotheses</a:t>
            </a:r>
          </a:p>
          <a:p>
            <a:pPr lvl="1"/>
            <a:endParaRPr lang="en-US" dirty="0"/>
          </a:p>
          <a:p>
            <a:pPr marL="0" indent="0">
              <a:buNone/>
            </a:pPr>
            <a:r>
              <a:rPr lang="en-US" dirty="0"/>
              <a:t>2) Key principles: Falsification &amp; Parsimony</a:t>
            </a:r>
          </a:p>
          <a:p>
            <a:endParaRPr lang="en-US" dirty="0"/>
          </a:p>
          <a:p>
            <a:pPr marL="0" indent="0">
              <a:buNone/>
            </a:pPr>
            <a:r>
              <a:rPr lang="en-US" dirty="0"/>
              <a:t>3 ) Goals of psychological science and types of research</a:t>
            </a:r>
          </a:p>
          <a:p>
            <a:pPr lvl="1"/>
            <a:endParaRPr lang="en-US" dirty="0"/>
          </a:p>
        </p:txBody>
      </p:sp>
      <p:sp>
        <p:nvSpPr>
          <p:cNvPr id="4" name="Slide Number Placeholder 3">
            <a:extLst>
              <a:ext uri="{FF2B5EF4-FFF2-40B4-BE49-F238E27FC236}">
                <a16:creationId xmlns:a16="http://schemas.microsoft.com/office/drawing/2014/main" id="{47FD0525-0FFD-46DD-B360-06E762411C9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6</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5" name="Content Placeholder 2">
            <a:extLst>
              <a:ext uri="{FF2B5EF4-FFF2-40B4-BE49-F238E27FC236}">
                <a16:creationId xmlns:a16="http://schemas.microsoft.com/office/drawing/2014/main" id="{590ED13D-011D-480A-AE95-F8B421537770}"/>
              </a:ext>
            </a:extLst>
          </p:cNvPr>
          <p:cNvSpPr txBox="1">
            <a:spLocks/>
          </p:cNvSpPr>
          <p:nvPr/>
        </p:nvSpPr>
        <p:spPr>
          <a:xfrm>
            <a:off x="6095999" y="813494"/>
            <a:ext cx="5369206" cy="523101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n-US" sz="2000" b="0" i="0" u="none" strike="noStrike" kern="1200" cap="none" spc="0" normalizeH="0" baseline="0" noProof="0" dirty="0">
                <a:ln>
                  <a:noFill/>
                </a:ln>
                <a:solidFill>
                  <a:srgbClr val="00B0F0"/>
                </a:solidFill>
                <a:effectLst/>
                <a:uLnTx/>
                <a:uFillTx/>
                <a:latin typeface="Century Gothic" panose="020B0502020202020204"/>
                <a:ea typeface="+mj-ea"/>
                <a:cs typeface="+mj-cs"/>
              </a:rPr>
              <a:t>4) Independent &amp; dependent variables + True experiments</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2000" b="0" i="0" u="none" strike="noStrike" kern="1200" cap="none" spc="0" normalizeH="0" baseline="0" noProof="0" dirty="0">
              <a:ln>
                <a:noFill/>
              </a:ln>
              <a:solidFill>
                <a:srgbClr val="00B0F0"/>
              </a:solidFill>
              <a:effectLst/>
              <a:uLnTx/>
              <a:uFillTx/>
              <a:latin typeface="Century Gothic" panose="020B0502020202020204"/>
              <a:ea typeface="+mj-ea"/>
              <a:cs typeface="+mj-cs"/>
            </a:endParaRP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n-US" sz="2000" b="0" i="0" u="none" strike="noStrike" kern="1200" cap="none" spc="0" normalizeH="0" baseline="0" noProof="0" dirty="0">
                <a:ln>
                  <a:noFill/>
                </a:ln>
                <a:solidFill>
                  <a:srgbClr val="00B0F0"/>
                </a:solidFill>
                <a:effectLst/>
                <a:uLnTx/>
                <a:uFillTx/>
                <a:latin typeface="Century Gothic" panose="020B0502020202020204"/>
                <a:ea typeface="+mj-ea"/>
                <a:cs typeface="+mj-cs"/>
              </a:rPr>
              <a:t>5) Correlational research</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2000" b="0" i="0" u="none" strike="noStrike" kern="1200" cap="none" spc="0" normalizeH="0" baseline="0" noProof="0" dirty="0">
              <a:ln>
                <a:noFill/>
              </a:ln>
              <a:solidFill>
                <a:srgbClr val="00B0F0"/>
              </a:solidFill>
              <a:effectLst/>
              <a:uLnTx/>
              <a:uFillTx/>
              <a:latin typeface="Century Gothic" panose="020B0502020202020204"/>
              <a:ea typeface="+mj-ea"/>
              <a:cs typeface="+mj-cs"/>
            </a:endParaRP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2000" b="0" i="0" u="none" strike="noStrike" kern="1200" cap="none" spc="0" normalizeH="0" baseline="0" noProof="0" dirty="0">
              <a:ln>
                <a:noFill/>
              </a:ln>
              <a:solidFill>
                <a:srgbClr val="00B0F0"/>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1827510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CE094-0EEE-4272-818F-97AEDC9E4F95}"/>
              </a:ext>
            </a:extLst>
          </p:cNvPr>
          <p:cNvSpPr>
            <a:spLocks noGrp="1"/>
          </p:cNvSpPr>
          <p:nvPr>
            <p:ph type="title"/>
          </p:nvPr>
        </p:nvSpPr>
        <p:spPr/>
        <p:txBody>
          <a:bodyPr/>
          <a:lstStyle/>
          <a:p>
            <a:r>
              <a:rPr lang="en-US" dirty="0"/>
              <a:t>3 goals of psychology research and 3 types of research</a:t>
            </a:r>
          </a:p>
        </p:txBody>
      </p:sp>
      <p:sp>
        <p:nvSpPr>
          <p:cNvPr id="3" name="Content Placeholder 2">
            <a:extLst>
              <a:ext uri="{FF2B5EF4-FFF2-40B4-BE49-F238E27FC236}">
                <a16:creationId xmlns:a16="http://schemas.microsoft.com/office/drawing/2014/main" id="{1F95EA2B-F2D2-48C3-BF67-F4B71F70A844}"/>
              </a:ext>
            </a:extLst>
          </p:cNvPr>
          <p:cNvSpPr>
            <a:spLocks noGrp="1"/>
          </p:cNvSpPr>
          <p:nvPr>
            <p:ph idx="1"/>
          </p:nvPr>
        </p:nvSpPr>
        <p:spPr>
          <a:xfrm>
            <a:off x="468611" y="1988615"/>
            <a:ext cx="11181921" cy="4573656"/>
          </a:xfrm>
        </p:spPr>
        <p:txBody>
          <a:bodyPr/>
          <a:lstStyle/>
          <a:p>
            <a:r>
              <a:rPr lang="en-US" dirty="0">
                <a:solidFill>
                  <a:srgbClr val="FFFF00"/>
                </a:solidFill>
              </a:rPr>
              <a:t>Descriptive research</a:t>
            </a:r>
            <a:r>
              <a:rPr lang="en-US" dirty="0"/>
              <a:t> – describe goal (“</a:t>
            </a:r>
            <a:r>
              <a:rPr lang="en-US" dirty="0">
                <a:solidFill>
                  <a:srgbClr val="00B0F0"/>
                </a:solidFill>
              </a:rPr>
              <a:t>what</a:t>
            </a:r>
            <a:r>
              <a:rPr lang="en-US" dirty="0"/>
              <a:t>”)</a:t>
            </a:r>
          </a:p>
          <a:p>
            <a:pPr lvl="1"/>
            <a:r>
              <a:rPr lang="en-US" dirty="0"/>
              <a:t>% participants in different categories for </a:t>
            </a:r>
            <a:r>
              <a:rPr lang="en-US" dirty="0">
                <a:solidFill>
                  <a:schemeClr val="accent2">
                    <a:lumMod val="40000"/>
                    <a:lumOff val="60000"/>
                  </a:schemeClr>
                </a:solidFill>
              </a:rPr>
              <a:t>working memory</a:t>
            </a:r>
          </a:p>
          <a:p>
            <a:pPr lvl="1"/>
            <a:endParaRPr lang="en-US" dirty="0"/>
          </a:p>
          <a:p>
            <a:r>
              <a:rPr lang="en-US" dirty="0">
                <a:solidFill>
                  <a:srgbClr val="FFFF00"/>
                </a:solidFill>
              </a:rPr>
              <a:t>Correlational research</a:t>
            </a:r>
            <a:r>
              <a:rPr lang="en-US" dirty="0"/>
              <a:t> – describe goal (“</a:t>
            </a:r>
            <a:r>
              <a:rPr lang="en-US" dirty="0">
                <a:solidFill>
                  <a:srgbClr val="00B0F0"/>
                </a:solidFill>
              </a:rPr>
              <a:t>what</a:t>
            </a:r>
            <a:r>
              <a:rPr lang="en-US" dirty="0"/>
              <a:t>”) &amp; predict goal (“</a:t>
            </a:r>
            <a:r>
              <a:rPr lang="en-US" dirty="0">
                <a:solidFill>
                  <a:srgbClr val="00B0F0"/>
                </a:solidFill>
              </a:rPr>
              <a:t>when</a:t>
            </a:r>
            <a:r>
              <a:rPr lang="en-US" dirty="0"/>
              <a:t>”)</a:t>
            </a:r>
          </a:p>
          <a:p>
            <a:pPr lvl="1"/>
            <a:r>
              <a:rPr lang="en-US" dirty="0"/>
              <a:t>We should predict people will </a:t>
            </a:r>
            <a:r>
              <a:rPr lang="en-US" u="sng" dirty="0"/>
              <a:t>score high</a:t>
            </a:r>
            <a:r>
              <a:rPr lang="en-US" dirty="0"/>
              <a:t> on </a:t>
            </a:r>
            <a:r>
              <a:rPr lang="en-US" dirty="0">
                <a:solidFill>
                  <a:schemeClr val="accent2">
                    <a:lumMod val="40000"/>
                    <a:lumOff val="60000"/>
                  </a:schemeClr>
                </a:solidFill>
              </a:rPr>
              <a:t>memory for info</a:t>
            </a:r>
            <a:r>
              <a:rPr lang="en-US" dirty="0">
                <a:solidFill>
                  <a:srgbClr val="FF0000"/>
                </a:solidFill>
              </a:rPr>
              <a:t> </a:t>
            </a:r>
            <a:r>
              <a:rPr lang="en-US" u="sng" dirty="0"/>
              <a:t>when</a:t>
            </a:r>
            <a:r>
              <a:rPr lang="en-US" dirty="0"/>
              <a:t> the information they saw </a:t>
            </a:r>
            <a:r>
              <a:rPr lang="en-US" u="sng" dirty="0"/>
              <a:t>scores high</a:t>
            </a:r>
            <a:r>
              <a:rPr lang="en-US" dirty="0"/>
              <a:t> on the </a:t>
            </a:r>
            <a:r>
              <a:rPr lang="en-US" dirty="0">
                <a:solidFill>
                  <a:schemeClr val="accent2">
                    <a:lumMod val="40000"/>
                    <a:lumOff val="60000"/>
                  </a:schemeClr>
                </a:solidFill>
              </a:rPr>
              <a:t>how strongly do I desire to believe this</a:t>
            </a:r>
            <a:r>
              <a:rPr lang="en-US" dirty="0">
                <a:solidFill>
                  <a:srgbClr val="FF0000"/>
                </a:solidFill>
              </a:rPr>
              <a:t> </a:t>
            </a:r>
            <a:r>
              <a:rPr lang="en-US" dirty="0"/>
              <a:t>scale</a:t>
            </a:r>
          </a:p>
          <a:p>
            <a:pPr lvl="1"/>
            <a:endParaRPr lang="en-US" dirty="0"/>
          </a:p>
          <a:p>
            <a:r>
              <a:rPr lang="en-US" dirty="0">
                <a:solidFill>
                  <a:srgbClr val="FFFF00"/>
                </a:solidFill>
              </a:rPr>
              <a:t>True experiments </a:t>
            </a:r>
            <a:r>
              <a:rPr lang="en-US" dirty="0"/>
              <a:t>– describe goal (“</a:t>
            </a:r>
            <a:r>
              <a:rPr lang="en-US" dirty="0">
                <a:solidFill>
                  <a:srgbClr val="00B0F0"/>
                </a:solidFill>
              </a:rPr>
              <a:t>what</a:t>
            </a:r>
            <a:r>
              <a:rPr lang="en-US" dirty="0"/>
              <a:t>”), predict goal (“</a:t>
            </a:r>
            <a:r>
              <a:rPr lang="en-US" dirty="0">
                <a:solidFill>
                  <a:srgbClr val="00B0F0"/>
                </a:solidFill>
              </a:rPr>
              <a:t>when</a:t>
            </a:r>
            <a:r>
              <a:rPr lang="en-US" dirty="0"/>
              <a:t>”) and explain goal (“</a:t>
            </a:r>
            <a:r>
              <a:rPr lang="en-US" dirty="0">
                <a:solidFill>
                  <a:srgbClr val="00B0F0"/>
                </a:solidFill>
              </a:rPr>
              <a:t>why?/because/cause</a:t>
            </a:r>
            <a:r>
              <a:rPr lang="en-US" dirty="0"/>
              <a:t>”)</a:t>
            </a:r>
          </a:p>
          <a:p>
            <a:pPr lvl="1"/>
            <a:r>
              <a:rPr lang="en-US" dirty="0"/>
              <a:t>Some people make greater estimations for </a:t>
            </a:r>
            <a:r>
              <a:rPr lang="en-US" dirty="0">
                <a:solidFill>
                  <a:schemeClr val="accent2">
                    <a:lumMod val="40000"/>
                    <a:lumOff val="60000"/>
                  </a:schemeClr>
                </a:solidFill>
              </a:rPr>
              <a:t>car speed </a:t>
            </a:r>
            <a:r>
              <a:rPr lang="en-US" dirty="0"/>
              <a:t>during crash </a:t>
            </a:r>
            <a:r>
              <a:rPr lang="en-US" u="sng" dirty="0"/>
              <a:t>because</a:t>
            </a:r>
            <a:r>
              <a:rPr lang="en-US" dirty="0"/>
              <a:t> the manner in which the </a:t>
            </a:r>
            <a:r>
              <a:rPr lang="en-US" dirty="0">
                <a:solidFill>
                  <a:schemeClr val="accent2">
                    <a:lumMod val="40000"/>
                    <a:lumOff val="60000"/>
                  </a:schemeClr>
                </a:solidFill>
              </a:rPr>
              <a:t>question is worded </a:t>
            </a:r>
            <a:r>
              <a:rPr lang="en-US" u="sng" dirty="0"/>
              <a:t>causes</a:t>
            </a:r>
            <a:r>
              <a:rPr lang="en-US" dirty="0"/>
              <a:t> higher estimates</a:t>
            </a:r>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1E95C1E-0559-42A0-B343-724BBADD849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2142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Descriptive Research – addresses the what/describe goal of psychology</a:t>
            </a:r>
          </a:p>
        </p:txBody>
      </p:sp>
      <p:sp>
        <p:nvSpPr>
          <p:cNvPr id="3" name="Content Placeholder 2"/>
          <p:cNvSpPr>
            <a:spLocks noGrp="1"/>
          </p:cNvSpPr>
          <p:nvPr>
            <p:ph idx="1"/>
          </p:nvPr>
        </p:nvSpPr>
        <p:spPr>
          <a:xfrm>
            <a:off x="646111" y="1960320"/>
            <a:ext cx="9846339" cy="4195481"/>
          </a:xfrm>
        </p:spPr>
        <p:txBody>
          <a:bodyPr>
            <a:normAutofit/>
          </a:bodyPr>
          <a:lstStyle/>
          <a:p>
            <a:r>
              <a:rPr lang="en-US" dirty="0"/>
              <a:t>Observing </a:t>
            </a:r>
            <a:r>
              <a:rPr lang="en-US" u="sng" dirty="0">
                <a:solidFill>
                  <a:srgbClr val="00B0F0"/>
                </a:solidFill>
              </a:rPr>
              <a:t>one variable</a:t>
            </a:r>
            <a:r>
              <a:rPr lang="en-US" dirty="0"/>
              <a:t> to describe the typical (average) human experience with that variable</a:t>
            </a:r>
          </a:p>
          <a:p>
            <a:pPr lvl="1"/>
            <a:r>
              <a:rPr lang="en-US" dirty="0"/>
              <a:t>Counting frequency, find average for a variable, % of people who do something</a:t>
            </a:r>
          </a:p>
          <a:p>
            <a:endParaRPr lang="en-US" dirty="0"/>
          </a:p>
          <a:p>
            <a:pPr lvl="1"/>
            <a:endParaRPr lang="en-US" dirty="0"/>
          </a:p>
          <a:p>
            <a:pPr lvl="1"/>
            <a:endParaRPr lang="en-US" dirty="0"/>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28568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7786-1F72-4BDE-84D8-388D78155701}"/>
              </a:ext>
            </a:extLst>
          </p:cNvPr>
          <p:cNvSpPr>
            <a:spLocks noGrp="1"/>
          </p:cNvSpPr>
          <p:nvPr>
            <p:ph type="title"/>
          </p:nvPr>
        </p:nvSpPr>
        <p:spPr/>
        <p:txBody>
          <a:bodyPr/>
          <a:lstStyle/>
          <a:p>
            <a:r>
              <a:rPr lang="en-US" dirty="0"/>
              <a:t>True Experiments – all three goals</a:t>
            </a:r>
          </a:p>
        </p:txBody>
      </p:sp>
      <p:sp>
        <p:nvSpPr>
          <p:cNvPr id="3" name="Content Placeholder 2">
            <a:extLst>
              <a:ext uri="{FF2B5EF4-FFF2-40B4-BE49-F238E27FC236}">
                <a16:creationId xmlns:a16="http://schemas.microsoft.com/office/drawing/2014/main" id="{F3A1DFA1-E330-4DD9-B922-EDDDBB256D8D}"/>
              </a:ext>
            </a:extLst>
          </p:cNvPr>
          <p:cNvSpPr>
            <a:spLocks noGrp="1"/>
          </p:cNvSpPr>
          <p:nvPr>
            <p:ph idx="1"/>
          </p:nvPr>
        </p:nvSpPr>
        <p:spPr>
          <a:xfrm>
            <a:off x="759454" y="1369437"/>
            <a:ext cx="10618460" cy="5192834"/>
          </a:xfrm>
        </p:spPr>
        <p:txBody>
          <a:bodyPr>
            <a:normAutofit/>
          </a:bodyPr>
          <a:lstStyle/>
          <a:p>
            <a:r>
              <a:rPr lang="en-US" dirty="0"/>
              <a:t>True Experiments – The researcher </a:t>
            </a:r>
            <a:r>
              <a:rPr lang="en-US" b="1" u="sng" dirty="0"/>
              <a:t>changes</a:t>
            </a:r>
            <a:r>
              <a:rPr lang="en-US" dirty="0"/>
              <a:t> peoples experience (e.g., </a:t>
            </a:r>
            <a:r>
              <a:rPr lang="en-US" dirty="0">
                <a:solidFill>
                  <a:schemeClr val="accent3">
                    <a:lumMod val="40000"/>
                    <a:lumOff val="60000"/>
                  </a:schemeClr>
                </a:solidFill>
              </a:rPr>
              <a:t>the words they hear</a:t>
            </a:r>
            <a:r>
              <a:rPr lang="en-US" dirty="0"/>
              <a:t>) and measures how people with different experience differ in other things (</a:t>
            </a:r>
            <a:r>
              <a:rPr lang="en-US" dirty="0">
                <a:solidFill>
                  <a:schemeClr val="accent3">
                    <a:lumMod val="40000"/>
                    <a:lumOff val="60000"/>
                  </a:schemeClr>
                </a:solidFill>
              </a:rPr>
              <a:t>perception of car speed</a:t>
            </a:r>
            <a:r>
              <a:rPr lang="en-US" dirty="0"/>
              <a:t>)</a:t>
            </a:r>
          </a:p>
          <a:p>
            <a:pPr lvl="1"/>
            <a:r>
              <a:rPr lang="en-US" dirty="0"/>
              <a:t>This change is called a “</a:t>
            </a:r>
            <a:r>
              <a:rPr lang="en-US" dirty="0">
                <a:solidFill>
                  <a:srgbClr val="FFFF00"/>
                </a:solidFill>
              </a:rPr>
              <a:t>manipulation</a:t>
            </a:r>
            <a:r>
              <a:rPr lang="en-US" dirty="0"/>
              <a:t>”</a:t>
            </a:r>
          </a:p>
          <a:p>
            <a:pPr marL="0" indent="0">
              <a:buNone/>
            </a:pPr>
            <a:endParaRPr lang="en-US" sz="2100" dirty="0"/>
          </a:p>
          <a:p>
            <a:r>
              <a:rPr lang="en-US" sz="2100" dirty="0">
                <a:solidFill>
                  <a:srgbClr val="FFFF00"/>
                </a:solidFill>
              </a:rPr>
              <a:t>Random assignment</a:t>
            </a:r>
            <a:r>
              <a:rPr lang="en-US" sz="2100" dirty="0"/>
              <a:t> – can’t let participants choose which experience they get. Randomly assigned so two groups are (likely) the same before start of study and difference in outcome measured is (logically) </a:t>
            </a:r>
            <a:r>
              <a:rPr lang="en-US" sz="2100" b="1" u="sng" dirty="0"/>
              <a:t>because of (caused) </a:t>
            </a:r>
            <a:r>
              <a:rPr lang="en-US" sz="2100" dirty="0"/>
              <a:t>manipulation of other variable</a:t>
            </a:r>
            <a:endParaRPr lang="en-US" sz="2100" b="1" u="sng" dirty="0"/>
          </a:p>
          <a:p>
            <a:endParaRPr lang="en-US" sz="2100" dirty="0"/>
          </a:p>
          <a:p>
            <a:r>
              <a:rPr lang="en-US" sz="2100" dirty="0"/>
              <a:t>E.g., The </a:t>
            </a:r>
            <a:r>
              <a:rPr lang="en-US" sz="2100" b="1" u="sng" dirty="0"/>
              <a:t>only</a:t>
            </a:r>
            <a:r>
              <a:rPr lang="en-US" sz="2100" dirty="0"/>
              <a:t> way </a:t>
            </a:r>
            <a:r>
              <a:rPr lang="en-US" sz="2100" dirty="0">
                <a:solidFill>
                  <a:schemeClr val="accent3">
                    <a:lumMod val="40000"/>
                    <a:lumOff val="60000"/>
                  </a:schemeClr>
                </a:solidFill>
              </a:rPr>
              <a:t>Symptom reduction</a:t>
            </a:r>
            <a:r>
              <a:rPr lang="en-US" sz="2100" dirty="0"/>
              <a:t> between these two groups (</a:t>
            </a:r>
            <a:r>
              <a:rPr lang="en-US" sz="2100" dirty="0">
                <a:solidFill>
                  <a:schemeClr val="accent3">
                    <a:lumMod val="40000"/>
                    <a:lumOff val="60000"/>
                  </a:schemeClr>
                </a:solidFill>
              </a:rPr>
              <a:t>drug vs. placebo</a:t>
            </a:r>
            <a:r>
              <a:rPr lang="en-US" sz="2100" dirty="0"/>
              <a:t>) vary is in the drug they received. Differences are due to the manipulation alone</a:t>
            </a:r>
          </a:p>
          <a:p>
            <a:endParaRPr lang="en-US" sz="2100" dirty="0"/>
          </a:p>
          <a:p>
            <a:endParaRPr lang="en-US" dirty="0"/>
          </a:p>
        </p:txBody>
      </p:sp>
      <p:sp>
        <p:nvSpPr>
          <p:cNvPr id="4" name="Slide Number Placeholder 3">
            <a:extLst>
              <a:ext uri="{FF2B5EF4-FFF2-40B4-BE49-F238E27FC236}">
                <a16:creationId xmlns:a16="http://schemas.microsoft.com/office/drawing/2014/main" id="{0217EDD7-56C6-4852-9940-CB76644F9A4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E78C14E-BC55-40F8-96EC-78A07DBED387}" type="slidenum">
              <a:rPr kumimoji="0" lang="en-US" sz="2800"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2800"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514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91E8F771867C4537A9639302882437E3&lt;/guid&gt;&#10;        &lt;description /&gt;&#10;        &lt;date&gt;1/31/2020 10:55:03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356911F176E94125A7F64F1BE6B3E6F8&lt;/guid&gt;&#10;            &lt;repollguid&gt;04BD93A8C8A4428E9370B897FCFE7FC2&lt;/repollguid&gt;&#10;            &lt;sourceid&gt;F1E38C503FAC4975AFD1B23F27DE704C&lt;/sourceid&gt;&#10;            &lt;narrativeguid&gt;00000000000000000000000000000000&lt;/narrativeguid&gt;&#10;            &lt;questiontext&gt;A researcher discovers that people who are less thoughtful are also less extroverted. This study is an example of:&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6C10EFB9792841C88B253AC3687B4B52&lt;/guid&gt;&#10;                    &lt;answertext&gt;Descriptive research&lt;/answertext&gt;&#10;                    &lt;valuetype&gt;-1&lt;/valuetype&gt;&#10;                &lt;/answer&gt;&#10;                &lt;answer&gt;&#10;                    &lt;guid&gt;2C6F3595A3974C189C6D6A878CBBA577&lt;/guid&gt;&#10;                    &lt;answertext&gt;A positive correlation&lt;/answertext&gt;&#10;                    &lt;valuetype&gt;1&lt;/valuetype&gt;&#10;                &lt;/answer&gt;&#10;                &lt;answer&gt;&#10;                    &lt;guid&gt;43108E7C23F840C2B9535EB0F55FF474&lt;/guid&gt;&#10;                    &lt;answertext&gt;A negative correlation&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A researcher discovers that people who are less thoughtful are also less extroverted. This study is an example of:&quot;,&quot;Responders&quot;:14,&quot;Participants&quot;:14,&quot;Responses&quot;:14,&quot;IsCaseSensitive&quot;:false,&quot;TotalCorrect&quot;:9,&quot;Mean&quot;:2.0714285714285716,&quot;Median&quot;:2.0,&quot;StandardDeviation&quot;:0.59333027592271959,&quot;Variance&quot;:0.35204081632653061,&quot;PageSize&quot;:0,&quot;Offset&quot;:0,&quot;CorrectValues&quot;:&quot;&quot;,&quot;Results&quot;:[{&quot;Count&quot;:2.0,&quot;PointResponses&quot;:null,&quot;Name&quot;:&quot;Descriptive research&quot;,&quot;Bullet&quot;:&quot;A&quot;,&quot;SecondaryName&quot;:&quot;&quot;,&quot;ValueType&quot;:-1,&quot;Key&quot;:&quot;Descriptive research1&quot;},{&quot;Count&quot;:9.0,&quot;PointResponses&quot;:null,&quot;Name&quot;:&quot;A positive correlation&quot;,&quot;Bullet&quot;:&quot;B&quot;,&quot;SecondaryName&quot;:&quot;&quot;,&quot;ValueType&quot;:1,&quot;Key&quot;:&quot;A positive correlation2&quot;},{&quot;Count&quot;:3.0,&quot;PointResponses&quot;:null,&quot;Name&quot;:&quot;A negative correlation&quot;,&quot;Bullet&quot;:&quot;C&quot;,&quot;SecondaryName&quot;:&quot;&quot;,&quot;ValueType&quot;:-1,&quot;Key&quot;:&quot;A negative correlation3&quot;}]}"/>
  <p:tag name="HASRESULTS" val="True"/>
</p:tagLst>
</file>

<file path=ppt/tags/tag10.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11.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0C54FEAB9724473AB4799EA0F9208FD4&lt;/guid&gt;&#10;        &lt;description /&gt;&#10;        &lt;date&gt;2/3/2020 10:44:36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C178A8859ADF4716A18388EE94E1F438&lt;/guid&gt;&#10;            &lt;repollguid&gt;DBAAB45205524950957F616C6DD58DF0&lt;/repollguid&gt;&#10;            &lt;sourceid&gt;DCF2C444D4A64190A85E6879A35CB828&lt;/sourceid&gt;&#10;            &lt;narrativeguid&gt;00000000000000000000000000000000&lt;/narrativeguid&gt;&#10;            &lt;questiontext&gt;Which of the following is an example of the sleeper effect?&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2D02DC054B90420C9658C4EBC88B5496&lt;/guid&gt;&#10;                    &lt;answertext&gt;Lindsey remembers that Montgomery is the capital of Alabama but cannot remember who told her this information&lt;/answertext&gt;&#10;                    &lt;valuetype&gt;-1&lt;/valuetype&gt;&#10;                &lt;/answer&gt;&#10;                &lt;answer&gt;&#10;                    &lt;guid&gt;E873D8F0EAEF4E4DA3010B88A590AF02&lt;/guid&gt;&#10;                    &lt;answertext&gt;Eric remembers (and believes) that Columbus landed in the United States but has forgotten that he heard this information from his son in the first grade&lt;/answertext&gt;&#10;                    &lt;valuetype&gt;1&lt;/valuetype&gt;&#10;                &lt;/answer&gt;&#10;                &lt;answer&gt;&#10;                    &lt;guid&gt;B2E2CC4ECFDB41128D898E1BACE2E20E&lt;/guid&gt;&#10;                    &lt;answertext&gt;Alex believes that he came-up with an example of a concept for his class but forgot that he actually read that example in the course textbook&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ich of the following is an example of the sleeper effect?&quot;,&quot;Responders&quot;:11,&quot;Participants&quot;:15,&quot;Responses&quot;:11,&quot;IsCaseSensitive&quot;:false,&quot;TotalCorrect&quot;:3,&quot;Mean&quot;:1.6363636363636365,&quot;Median&quot;:1.0,&quot;StandardDeviation&quot;:0.77138921583987008,&quot;Variance&quot;:0.5950413223140496,&quot;PageSize&quot;:0,&quot;Offset&quot;:0,&quot;CorrectValues&quot;:&quot;&quot;,&quot;Results&quot;:[{&quot;Count&quot;:6.0,&quot;PointResponses&quot;:null,&quot;Name&quot;:&quot;Lindsey remembers that Montgomery is the capital of Alabama but cannot remember who told her this information&quot;,&quot;Bullet&quot;:&quot;A&quot;,&quot;SecondaryName&quot;:&quot;&quot;,&quot;ValueType&quot;:-1,&quot;Key&quot;:&quot;Lindsey remembers that Montgomery is the capital of Alabama but cannot remember who told her this information1&quot;},{&quot;Count&quot;:3.0,&quot;PointResponses&quot;:null,&quot;Name&quot;:&quot;Eric remembers (and believes) that Columbus landed in the United States but has forgotten that he heard this information from his son in the first grade&quot;,&quot;Bullet&quot;:&quot;B&quot;,&quot;SecondaryName&quot;:&quot;&quot;,&quot;ValueType&quot;:1,&quot;Key&quot;:&quot;Eric remembers (and believes) that Columbus landed in the United States but has forgotten that he heard this information from his son in the first grade2&quot;},{&quot;Count&quot;:2.0,&quot;PointResponses&quot;:null,&quot;Name&quot;:&quot;Alex believes that he came-up with an example of a concept for his class but forgot that he actually read that example in the course textbook&quot;,&quot;Bullet&quot;:&quot;C&quot;,&quot;SecondaryName&quot;:&quot;&quot;,&quot;ValueType&quot;:-1,&quot;Key&quot;:&quot;Alex believes that he came-up with an example of a concept for his class but forgot that he actually read that example in the course textbook3&quot;}]}"/>
  <p:tag name="HASRESULTS" val="True"/>
</p:tagLst>
</file>

<file path=ppt/tags/tag12.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13.xml><?xml version="1.0" encoding="utf-8"?>
<p:tagLst xmlns:a="http://schemas.openxmlformats.org/drawingml/2006/main" xmlns:r="http://schemas.openxmlformats.org/officeDocument/2006/relationships" xmlns:p="http://schemas.openxmlformats.org/presentationml/2006/main">
  <p:tag name="ZEROBASED" val="False"/>
</p:tagLst>
</file>

<file path=ppt/tags/tag1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5.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9E601DC77C6145549D742C61C308266A&lt;/guid&gt;&#10;        &lt;description /&gt;&#10;        &lt;date&gt;2/3/2020 9:49:57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752B5C9FD7664C2AB98DA861426EBCB2&lt;/guid&gt;&#10;            &lt;repollguid&gt;A72465C362B341BD896B0B892ADBDA59&lt;/repollguid&gt;&#10;            &lt;sourceid&gt;2C7C4A2982D54D0C962E3D0F21764F33&lt;/sourceid&gt;&#10;            &lt;narrativeguid&gt;00000000000000000000000000000000&lt;/narrativeguid&gt;&#10;            &lt;questiontext&gt;Whenever Dwight knows a mint is available Dwight reaches out his hand to request the mint. Every time a computer makes the “booting-up” sound, Jim offers Dwight a mint. If over time, Dwight is classically conditioned:&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C2C8249B75224A50B1190A0C9FDCCE5D&lt;/guid&gt;&#10;                    &lt;answertext&gt;He will eventually completely stop responding unless the reinforcement schedule is a partial reinforcement schedule&lt;/answertext&gt;&#10;                    &lt;valuetype&gt;-1&lt;/valuetype&gt;&#10;                &lt;/answer&gt;&#10;                &lt;answer&gt;&#10;                    &lt;guid&gt;50C84E7AD5234A59BE9BC19B627B2ED9&lt;/guid&gt;&#10;                    &lt;answertext&gt;He has come to associate reaching out his hand with the booting-up sound&lt;/answertext&gt;&#10;                    &lt;valuetype&gt;-1&lt;/valuetype&gt;&#10;                &lt;/answer&gt;&#10;                &lt;answer&gt;&#10;                    &lt;guid&gt;3436DEE73AFF473A95110DD0EE90B6D4&lt;/guid&gt;&#10;                    &lt;answertext&gt;He will start the reach his hand out in response to the “booting up” sound even before knowing a mint is available&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enever Dwight knows a mint is available Dwight reaches out his hand to request the mint. Every time a computer makes the “booting-up” sound, Jim offers Dwight a mint. If over time, Dwight is classically conditioned:&quot;,&quot;Responders&quot;:15,&quot;Participants&quot;:15,&quot;Responses&quot;:15,&quot;IsCaseSensitive&quot;:false,&quot;TotalCorrect&quot;:15,&quot;Mean&quot;:3.0,&quot;Median&quot;:3.0,&quot;StandardDeviation&quot;:0.0,&quot;Variance&quot;:0.0,&quot;PageSize&quot;:0,&quot;Offset&quot;:0,&quot;CorrectValues&quot;:&quot;&quot;,&quot;Results&quot;:[{&quot;Count&quot;:0.0,&quot;PointResponses&quot;:null,&quot;Name&quot;:&quot;He will eventually completely stop responding unless the reinforcement schedule is a partial reinforcement schedule&quot;,&quot;Bullet&quot;:&quot;A&quot;,&quot;SecondaryName&quot;:&quot;&quot;,&quot;ValueType&quot;:-1,&quot;Key&quot;:&quot;He will eventually completely stop responding unless the reinforcement schedule is a partial reinforcement schedule1&quot;},{&quot;Count&quot;:0.0,&quot;PointResponses&quot;:null,&quot;Name&quot;:&quot;He has come to associate reaching out his hand with the booting-up sound&quot;,&quot;Bullet&quot;:&quot;B&quot;,&quot;SecondaryName&quot;:&quot;&quot;,&quot;ValueType&quot;:-1,&quot;Key&quot;:&quot;He has come to associate reaching out his hand with the booting-up sound2&quot;},{&quot;Count&quot;:15.0,&quot;PointResponses&quot;:null,&quot;Name&quot;:&quot;He will start the reach his hand out in response to the “booting up” sound even before knowing a mint is available&quot;,&quot;Bullet&quot;:&quot;C&quot;,&quot;SecondaryName&quot;:&quot;&quot;,&quot;ValueType&quot;:1,&quot;Key&quot;:&quot;He will start the reach his hand out in response to the “booting up” sound even before knowing a mint is available3&quot;}]}"/>
  <p:tag name="HASRESULTS" val="True"/>
</p:tagLst>
</file>

<file path=ppt/tags/tag16.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2"/>
</p:tagLst>
</file>

<file path=ppt/tags/tag17.xml><?xml version="1.0" encoding="utf-8"?>
<p:tagLst xmlns:a="http://schemas.openxmlformats.org/drawingml/2006/main" xmlns:r="http://schemas.openxmlformats.org/officeDocument/2006/relationships" xmlns:p="http://schemas.openxmlformats.org/presentationml/2006/main">
  <p:tag name="ZEROBASED" val="False"/>
</p:tagLst>
</file>

<file path=ppt/tags/tag18.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9.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20.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HASRESULTS" val="False"/>
  <p:tag name="TPQUESTIONXML" val="﻿&lt;?xml version=&quot;1.0&quot; encoding=&quot;utf-8&quot;?&gt;&#10;&lt;questionlist&gt;&#10;    &lt;properties&gt;&#10;        &lt;guid&gt;9E601DC77C6145549D742C61C308266A&lt;/guid&gt;&#10;        &lt;description /&gt;&#10;        &lt;date&gt;2/3/2020 9:49:57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EF44D3F145E7461EAD89379F780D71BA&lt;/guid&gt;&#10;            &lt;repollguid&gt;A72465C362B341BD896B0B892ADBDA59&lt;/repollguid&gt;&#10;            &lt;sourceid&gt;2C7C4A2982D54D0C962E3D0F21764F33&lt;/sourceid&gt;&#10;            &lt;narrativeguid&gt;00000000000000000000000000000000&lt;/narrativeguid&gt;&#10;            &lt;questiontext&gt;Whenever Dwight knows a mint is available Dwight reaches out his hand to request the mint. Every time a computer makes the “booting-up” sound, Jim offers Dwight a mint. If over time, Dwight is classically conditioned, the mint is the:&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C2C8249B75224A50B1190A0C9FDCCE5D&lt;/guid&gt;&#10;                    &lt;answertext&gt;Conditioned stimulus&lt;/answertext&gt;&#10;                    &lt;valuetype&gt;-1&lt;/valuetype&gt;&#10;                &lt;/answer&gt;&#10;                &lt;answer&gt;&#10;                    &lt;guid&gt;50C84E7AD5234A59BE9BC19B627B2ED9&lt;/guid&gt;&#10;                    &lt;answertext&gt;Unconditioned stimulus&lt;/answertext&gt;&#10;                    &lt;valuetype&gt;1&lt;/valuetype&gt;&#10;                &lt;/answer&gt;&#10;                &lt;answer&gt;&#10;                    &lt;guid&gt;3436DEE73AFF473A95110DD0EE90B6D4&lt;/guid&gt;&#10;                    &lt;answertext&gt;Conditioned response&lt;/answertext&gt;&#10;                    &lt;valuetype&gt;-1&lt;/valuetype&gt;&#10;                &lt;/answer&gt;&#10;                &lt;answer&gt;&#10;                    &lt;guid&gt;9AD6FF3A10194E5F8A0D20A5C41F830C&lt;/guid&gt;&#10;                    &lt;answertext&gt;Unconditioned response&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Lst>
</file>

<file path=ppt/tags/tag21.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2"/>
</p:tagLst>
</file>

<file path=ppt/tags/tag22.xml><?xml version="1.0" encoding="utf-8"?>
<p:tagLst xmlns:a="http://schemas.openxmlformats.org/drawingml/2006/main" xmlns:r="http://schemas.openxmlformats.org/officeDocument/2006/relationships" xmlns:p="http://schemas.openxmlformats.org/presentationml/2006/main">
  <p:tag name="ZEROBASED" val="False"/>
</p:tagLst>
</file>

<file path=ppt/tags/tag23.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5.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21C8196D052D481088764AD91674041B&lt;/guid&gt;&#10;        &lt;description /&gt;&#10;        &lt;date&gt;2/3/2020 10:34:5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C6DB8C805496415599789F82D78EF252&lt;/guid&gt;&#10;            &lt;repollguid&gt;076D7277AF3845E180EEFAA2267B9045&lt;/repollguid&gt;&#10;            &lt;sourceid&gt;54E6372B0EB64E91BA5AF71C4F82F2D9&lt;/sourceid&gt;&#10;            &lt;narrativeguid&gt;00000000000000000000000000000000&lt;/narrativeguid&gt;&#10;            &lt;questiontext&gt;Daniel rarely abides the speed limit. One day, Daniel is fined for his speeding and loses money. Afterwards, he start driving within the speed limit more often. This is an example of ________ for the behavior of driving within the speed limit&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F847D61669574589BB578C8DE7B9B317&lt;/guid&gt;&#10;                    &lt;answertext&gt;Positive reinforcement&lt;/answertext&gt;&#10;                    &lt;valuetype&gt;-1&lt;/valuetype&gt;&#10;                &lt;/answer&gt;&#10;                &lt;answer&gt;&#10;                    &lt;guid&gt;2C42C42642874D0DB2F803AD1BAF9E63&lt;/guid&gt;&#10;                    &lt;answertext&gt;Negative reinforcement&lt;/answertext&gt;&#10;                    &lt;valuetype&gt;1&lt;/valuetype&gt;&#10;                &lt;/answer&gt;&#10;                &lt;answer&gt;&#10;                    &lt;guid&gt;FB47BCA9B9DC419A90A4F7F960E4EBEE&lt;/guid&gt;&#10;                    &lt;answertext&gt;Positive punishment&lt;/answertext&gt;&#10;                    &lt;valuetype&gt;-1&lt;/valuetype&gt;&#10;                &lt;/answer&gt;&#10;                &lt;answer&gt;&#10;                    &lt;guid&gt;DF7C5E591DC549C69D5A421C85D9401C&lt;/guid&gt;&#10;                    &lt;answertext&gt;Negative punishment&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Daniel rarely abides the speed limit. One day, Daniel is fined for his speeding and loses money. Afterwards, he start driving within the speed limit more often. This is an example of ________ for the behavior of driving within the speed limit&quot;,&quot;Responders&quot;:15,&quot;Participants&quot;:15,&quot;Responses&quot;:15,&quot;IsCaseSensitive&quot;:false,&quot;TotalCorrect&quot;:10,&quot;Mean&quot;:2.2,&quot;Median&quot;:2.0,&quot;StandardDeviation&quot;:0.83266639978645307,&quot;Variance&quot;:0.69333333333333336,&quot;PageSize&quot;:0,&quot;Offset&quot;:0,&quot;CorrectValues&quot;:&quot;&quot;,&quot;Results&quot;:[{&quot;Count&quot;:2.0,&quot;PointResponses&quot;:null,&quot;Name&quot;:&quot;Positive reinforcement&quot;,&quot;Bullet&quot;:&quot;A&quot;,&quot;SecondaryName&quot;:&quot;&quot;,&quot;ValueType&quot;:-1,&quot;Key&quot;:&quot;Positive reinforcement1&quot;},{&quot;Count&quot;:10.0,&quot;PointResponses&quot;:null,&quot;Name&quot;:&quot;Negative reinforcement&quot;,&quot;Bullet&quot;:&quot;B&quot;,&quot;SecondaryName&quot;:&quot;&quot;,&quot;ValueType&quot;:1,&quot;Key&quot;:&quot;Negative reinforcement2&quot;},{&quot;Count&quot;:1.0,&quot;PointResponses&quot;:null,&quot;Name&quot;:&quot;Positive punishment&quot;,&quot;Bullet&quot;:&quot;C&quot;,&quot;SecondaryName&quot;:&quot;&quot;,&quot;ValueType&quot;:-1,&quot;Key&quot;:&quot;Positive punishment3&quot;},{&quot;Count&quot;:2.0,&quot;PointResponses&quot;:null,&quot;Name&quot;:&quot;Negative punishment&quot;,&quot;Bullet&quot;:&quot;D&quot;,&quot;SecondaryName&quot;:&quot;&quot;,&quot;ValueType&quot;:-1,&quot;Key&quot;:&quot;Negative punishment4&quot;}]}"/>
  <p:tag name="HASRESULTS" val="True"/>
</p:tagLst>
</file>

<file path=ppt/tags/tag26.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27.xml><?xml version="1.0" encoding="utf-8"?>
<p:tagLst xmlns:a="http://schemas.openxmlformats.org/drawingml/2006/main" xmlns:r="http://schemas.openxmlformats.org/officeDocument/2006/relationships" xmlns:p="http://schemas.openxmlformats.org/presentationml/2006/main">
  <p:tag name="ZEROBASED" val="False"/>
</p:tagLst>
</file>

<file path=ppt/tags/tag28.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9.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5.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6.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E4880CF511D0455685120C53430A9259&lt;/guid&gt;&#10;        &lt;description /&gt;&#10;        &lt;date&gt;1/31/2020 10:49:53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00662402E603486FB0F09F5DBBA9BDB9&lt;/guid&gt;&#10;            &lt;repollguid&gt;8331CE03ACFA4D27BD27670651C65DB1&lt;/repollguid&gt;&#10;            &lt;sourceid&gt;4B91E6804BCF4DE5993B8E0B2EACDD9E&lt;/sourceid&gt;&#10;            &lt;narrativeguid&gt;00000000000000000000000000000000&lt;/narrativeguid&gt;&#10;            &lt;questiontext&gt;Suppose Dr. A believes that the patient has back pain because they have Libras have more back pain and Dr. B believes it is because the patient has a torn muscle in his back. One of the problems with Dr. A’s theory is that:&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B46CB377E40545F38D32A7BDB275A46F&lt;/guid&gt;&#10;                    &lt;answertext&gt;It is not falsifiable, a study couldn’t provide evidence that libras generally have more back pain than, for example, Leos&lt;/answertext&gt;&#10;                    &lt;valuetype&gt;-1&lt;/valuetype&gt;&#10;                &lt;/answer&gt;&#10;                &lt;answer&gt;&#10;                    &lt;guid&gt;EE8AB8B35D674DFB951FC625401A02FE&lt;/guid&gt;&#10;                    &lt;answertext&gt;Any study testing this theory would not be able to achieve the goal of prediction&lt;/answertext&gt;&#10;                    &lt;valuetype&gt;-1&lt;/valuetype&gt;&#10;                &lt;/answer&gt;&#10;                &lt;answer&gt;&#10;                    &lt;guid&gt;488D131D555E4BA08CA08A1786C2B1C0&lt;/guid&gt;&#10;                    &lt;answertext&gt;It is less parsimonious that the theory of Dr. B&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Suppose Dr. A believes that the patient has back pain because they have Libras have more back pain and Dr. B believes it is because the patient has a torn muscle in his back. One of the problems with Dr. A’s theory is that:&quot;,&quot;Responders&quot;:14,&quot;Participants&quot;:15,&quot;Responses&quot;:14,&quot;IsCaseSensitive&quot;:false,&quot;TotalCorrect&quot;:5,&quot;Mean&quot;:2.0,&quot;Median&quot;:2.0,&quot;StandardDeviation&quot;:0.84515425472851657,&quot;Variance&quot;:0.7142857142857143,&quot;PageSize&quot;:0,&quot;Offset&quot;:0,&quot;CorrectValues&quot;:&quot;&quot;,&quot;Results&quot;:[{&quot;Count&quot;:5.0,&quot;PointResponses&quot;:null,&quot;Name&quot;:&quot;It is not falsifiable, a study couldn’t provide evidence that libras generally have more back pain than, for example, Leos&quot;,&quot;Bullet&quot;:&quot;A&quot;,&quot;SecondaryName&quot;:&quot;&quot;,&quot;ValueType&quot;:-1,&quot;Key&quot;:&quot;It is not falsifiable, a study couldn’t provide evidence that libras generally have more back pain than, for example, Leos1&quot;},{&quot;Count&quot;:4.0,&quot;PointResponses&quot;:null,&quot;Name&quot;:&quot;Any study testing this theory would not be able to achieve the goal of prediction&quot;,&quot;Bullet&quot;:&quot;B&quot;,&quot;SecondaryName&quot;:&quot;&quot;,&quot;ValueType&quot;:-1,&quot;Key&quot;:&quot;Any study testing this theory would not be able to achieve the goal of prediction2&quot;},{&quot;Count&quot;:5.0,&quot;PointResponses&quot;:null,&quot;Name&quot;:&quot;It is less parsimonious that the theory of Dr. B&quot;,&quot;Bullet&quot;:&quot;C&quot;,&quot;SecondaryName&quot;:&quot;&quot;,&quot;ValueType&quot;:1,&quot;Key&quot;:&quot;It is less parsimonious that the theory of Dr. B3&quot;}]}"/>
  <p:tag name="HASRESULTS" val="True"/>
</p:tagLst>
</file>

<file path=ppt/tags/tag7.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8.xml><?xml version="1.0" encoding="utf-8"?>
<p:tagLst xmlns:a="http://schemas.openxmlformats.org/drawingml/2006/main" xmlns:r="http://schemas.openxmlformats.org/officeDocument/2006/relationships" xmlns:p="http://schemas.openxmlformats.org/presentationml/2006/main">
  <p:tag name="ZEROBASED" val="False"/>
</p:tagLst>
</file>

<file path=ppt/tags/tag9.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3.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1814</Words>
  <Application>Microsoft Office PowerPoint</Application>
  <PresentationFormat>Widescreen</PresentationFormat>
  <Paragraphs>261</Paragraphs>
  <Slides>31</Slides>
  <Notes>18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31</vt:i4>
      </vt:variant>
    </vt:vector>
  </HeadingPairs>
  <TitlesOfParts>
    <vt:vector size="41" baseType="lpstr">
      <vt:lpstr>Arial</vt:lpstr>
      <vt:lpstr>Calibri</vt:lpstr>
      <vt:lpstr>Century Gothic</vt:lpstr>
      <vt:lpstr>Franklin Gothic Medium</vt:lpstr>
      <vt:lpstr>Segoe UI</vt:lpstr>
      <vt:lpstr>Wingdings</vt:lpstr>
      <vt:lpstr>Wingdings 3</vt:lpstr>
      <vt:lpstr>1_Ion</vt:lpstr>
      <vt:lpstr>2_Ion</vt:lpstr>
      <vt:lpstr>Vapor Trail</vt:lpstr>
      <vt:lpstr>Chapter 2: Research Methodology</vt:lpstr>
      <vt:lpstr>Housekeeping</vt:lpstr>
      <vt:lpstr>PowerPoint Presentation</vt:lpstr>
      <vt:lpstr>Housekeeping</vt:lpstr>
      <vt:lpstr>Topic Outline &amp; Recap</vt:lpstr>
      <vt:lpstr>Topic Outline</vt:lpstr>
      <vt:lpstr>3 goals of psychology research and 3 types of research</vt:lpstr>
      <vt:lpstr>Descriptive Research – addresses the what/describe goal of psychology</vt:lpstr>
      <vt:lpstr>True Experiments – all three goals</vt:lpstr>
      <vt:lpstr>True Experimental Research</vt:lpstr>
      <vt:lpstr>Experimental Research</vt:lpstr>
      <vt:lpstr>Correlational Research</vt:lpstr>
      <vt:lpstr>Correlational Research</vt:lpstr>
      <vt:lpstr>Correlational Research</vt:lpstr>
      <vt:lpstr>Correlational Research</vt:lpstr>
      <vt:lpstr>Correlational Research</vt:lpstr>
      <vt:lpstr>Correlational Research</vt:lpstr>
      <vt:lpstr>Correlational Research</vt:lpstr>
      <vt:lpstr>Correlational Research</vt:lpstr>
      <vt:lpstr>Correlational Research</vt:lpstr>
      <vt:lpstr>Correlation ≠ Causation</vt:lpstr>
      <vt:lpstr>CORRELATIONAL STUDIES – 3rd variable problem</vt:lpstr>
      <vt:lpstr>Correlation ≠ Causation – Practice (you will probably have to do this on the exam)</vt:lpstr>
      <vt:lpstr>End Chapter 2 Coverage</vt:lpstr>
      <vt:lpstr>Exam 1 – Review Session</vt:lpstr>
      <vt:lpstr>A researcher discovers that people who are less thoughtful are also less extroverted. This study is an example of:</vt:lpstr>
      <vt:lpstr>Suppose Dr. A believes that the patient has back pain because they have Libras have more back pain and Dr. B believes it is because the patient has a torn muscle in his back. One of the problems with Dr. A’s theory is that:</vt:lpstr>
      <vt:lpstr>Which of the following is an example of the sleeper effect?</vt:lpstr>
      <vt:lpstr>Whenever Dwight knows a mint is available Dwight reaches out his hand to request the mint. Every time a computer makes the “booting-up” sound, Jim offers Dwight a mint. If over time, Dwight is classically conditioned:</vt:lpstr>
      <vt:lpstr>Whenever Dwight knows a mint is available Dwight reaches out his hand to request the mint. Every time a computer makes the “booting-up” sound, Jim offers Dwight a mint. If over time, Dwight is classically conditioned, the mint is the:</vt:lpstr>
      <vt:lpstr>Daniel rarely abides the speed limit. One day, Daniel is fined for his speeding and loses money. Afterwards, he start driving within the speed limit more often. This is an example of ________ for the behavior of driving within the speed limit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Research Methodology</dc:title>
  <dc:creator>Alex McDiarmid</dc:creator>
  <cp:lastModifiedBy>Alex McDiarmid</cp:lastModifiedBy>
  <cp:revision>1</cp:revision>
  <dcterms:created xsi:type="dcterms:W3CDTF">2022-09-26T16:51:14Z</dcterms:created>
  <dcterms:modified xsi:type="dcterms:W3CDTF">2022-09-26T16:58:53Z</dcterms:modified>
</cp:coreProperties>
</file>