
<file path=[Content_Types].xml><?xml version="1.0" encoding="utf-8"?>
<Types xmlns="http://schemas.openxmlformats.org/package/2006/content-types">
  <Default Extension="jpeg" ContentType="image/jpeg"/>
  <Default Extension="m4a" ContentType="audio/mp4"/>
  <Default Extension="mp4" ContentType="video/mp4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84" d="100"/>
          <a:sy n="84" d="100"/>
        </p:scale>
        <p:origin x="643" y="3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25D0A26-6A5B-488C-A759-63E25531A66C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1A3821A5-1B34-4241-9AA3-F63E794F1872}">
      <dgm:prSet/>
      <dgm:spPr/>
      <dgm:t>
        <a:bodyPr/>
        <a:lstStyle/>
        <a:p>
          <a:r>
            <a:rPr lang="en-US"/>
            <a:t>If you remember correctly, in Python, functions begin with the ‘def’ keyword.</a:t>
          </a:r>
        </a:p>
      </dgm:t>
    </dgm:pt>
    <dgm:pt modelId="{12B3B543-F1EA-4935-8C18-EF37C2C15E61}" type="parTrans" cxnId="{BCDFB686-CB80-4890-B36A-1D8BB883123F}">
      <dgm:prSet/>
      <dgm:spPr/>
      <dgm:t>
        <a:bodyPr/>
        <a:lstStyle/>
        <a:p>
          <a:endParaRPr lang="en-US"/>
        </a:p>
      </dgm:t>
    </dgm:pt>
    <dgm:pt modelId="{325C60CA-924E-4158-8A81-7994CA8FF2BF}" type="sibTrans" cxnId="{BCDFB686-CB80-4890-B36A-1D8BB883123F}">
      <dgm:prSet/>
      <dgm:spPr/>
      <dgm:t>
        <a:bodyPr/>
        <a:lstStyle/>
        <a:p>
          <a:endParaRPr lang="en-US"/>
        </a:p>
      </dgm:t>
    </dgm:pt>
    <dgm:pt modelId="{A0037730-A9D2-4E2C-99A2-89C11919585F}">
      <dgm:prSet/>
      <dgm:spPr/>
      <dgm:t>
        <a:bodyPr/>
        <a:lstStyle/>
        <a:p>
          <a:r>
            <a:rPr lang="en-US"/>
            <a:t>The class is defined using ‘class’ keyword</a:t>
          </a:r>
        </a:p>
      </dgm:t>
    </dgm:pt>
    <dgm:pt modelId="{632FD0E2-4E0F-4782-AE50-139A6B4D6E07}" type="parTrans" cxnId="{AE0B9DC3-37AE-4CD0-B94A-BAFD1256D314}">
      <dgm:prSet/>
      <dgm:spPr/>
      <dgm:t>
        <a:bodyPr/>
        <a:lstStyle/>
        <a:p>
          <a:endParaRPr lang="en-US"/>
        </a:p>
      </dgm:t>
    </dgm:pt>
    <dgm:pt modelId="{A59718A5-B219-4D4B-9DAC-9E4EB95C920F}" type="sibTrans" cxnId="{AE0B9DC3-37AE-4CD0-B94A-BAFD1256D314}">
      <dgm:prSet/>
      <dgm:spPr/>
      <dgm:t>
        <a:bodyPr/>
        <a:lstStyle/>
        <a:p>
          <a:endParaRPr lang="en-US"/>
        </a:p>
      </dgm:t>
    </dgm:pt>
    <dgm:pt modelId="{86C1C698-BA8D-440D-8448-B016AA399AB3}" type="pres">
      <dgm:prSet presAssocID="{C25D0A26-6A5B-488C-A759-63E25531A66C}" presName="linear" presStyleCnt="0">
        <dgm:presLayoutVars>
          <dgm:animLvl val="lvl"/>
          <dgm:resizeHandles val="exact"/>
        </dgm:presLayoutVars>
      </dgm:prSet>
      <dgm:spPr/>
    </dgm:pt>
    <dgm:pt modelId="{08398547-856D-417B-B9BE-E0E4DF0D936B}" type="pres">
      <dgm:prSet presAssocID="{1A3821A5-1B34-4241-9AA3-F63E794F1872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BE175193-85BD-464E-A08E-0CC95457AB7F}" type="pres">
      <dgm:prSet presAssocID="{325C60CA-924E-4158-8A81-7994CA8FF2BF}" presName="spacer" presStyleCnt="0"/>
      <dgm:spPr/>
    </dgm:pt>
    <dgm:pt modelId="{E0B24FAB-B914-4F50-8D9A-64D595B5006D}" type="pres">
      <dgm:prSet presAssocID="{A0037730-A9D2-4E2C-99A2-89C11919585F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64E48464-8DA6-499B-A503-4AD3CE37506C}" type="presOf" srcId="{1A3821A5-1B34-4241-9AA3-F63E794F1872}" destId="{08398547-856D-417B-B9BE-E0E4DF0D936B}" srcOrd="0" destOrd="0" presId="urn:microsoft.com/office/officeart/2005/8/layout/vList2"/>
    <dgm:cxn modelId="{BCDFB686-CB80-4890-B36A-1D8BB883123F}" srcId="{C25D0A26-6A5B-488C-A759-63E25531A66C}" destId="{1A3821A5-1B34-4241-9AA3-F63E794F1872}" srcOrd="0" destOrd="0" parTransId="{12B3B543-F1EA-4935-8C18-EF37C2C15E61}" sibTransId="{325C60CA-924E-4158-8A81-7994CA8FF2BF}"/>
    <dgm:cxn modelId="{96B8FFA2-8767-4B53-AC7A-E584CA32A21F}" type="presOf" srcId="{C25D0A26-6A5B-488C-A759-63E25531A66C}" destId="{86C1C698-BA8D-440D-8448-B016AA399AB3}" srcOrd="0" destOrd="0" presId="urn:microsoft.com/office/officeart/2005/8/layout/vList2"/>
    <dgm:cxn modelId="{AE0B9DC3-37AE-4CD0-B94A-BAFD1256D314}" srcId="{C25D0A26-6A5B-488C-A759-63E25531A66C}" destId="{A0037730-A9D2-4E2C-99A2-89C11919585F}" srcOrd="1" destOrd="0" parTransId="{632FD0E2-4E0F-4782-AE50-139A6B4D6E07}" sibTransId="{A59718A5-B219-4D4B-9DAC-9E4EB95C920F}"/>
    <dgm:cxn modelId="{10F76DF3-EE3A-4E79-9F68-081725CD346C}" type="presOf" srcId="{A0037730-A9D2-4E2C-99A2-89C11919585F}" destId="{E0B24FAB-B914-4F50-8D9A-64D595B5006D}" srcOrd="0" destOrd="0" presId="urn:microsoft.com/office/officeart/2005/8/layout/vList2"/>
    <dgm:cxn modelId="{2DF2EEA6-0077-46DA-AF09-B549A954514B}" type="presParOf" srcId="{86C1C698-BA8D-440D-8448-B016AA399AB3}" destId="{08398547-856D-417B-B9BE-E0E4DF0D936B}" srcOrd="0" destOrd="0" presId="urn:microsoft.com/office/officeart/2005/8/layout/vList2"/>
    <dgm:cxn modelId="{EB186F75-C2A2-4DFF-B741-E902BF6E156C}" type="presParOf" srcId="{86C1C698-BA8D-440D-8448-B016AA399AB3}" destId="{BE175193-85BD-464E-A08E-0CC95457AB7F}" srcOrd="1" destOrd="0" presId="urn:microsoft.com/office/officeart/2005/8/layout/vList2"/>
    <dgm:cxn modelId="{791A4F27-A103-47DD-A80A-16475A832F09}" type="presParOf" srcId="{86C1C698-BA8D-440D-8448-B016AA399AB3}" destId="{E0B24FAB-B914-4F50-8D9A-64D595B5006D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398547-856D-417B-B9BE-E0E4DF0D936B}">
      <dsp:nvSpPr>
        <dsp:cNvPr id="0" name=""/>
        <dsp:cNvSpPr/>
      </dsp:nvSpPr>
      <dsp:spPr>
        <a:xfrm>
          <a:off x="0" y="525100"/>
          <a:ext cx="6735443" cy="21996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kern="1200"/>
            <a:t>If you remember correctly, in Python, functions begin with the ‘def’ keyword.</a:t>
          </a:r>
        </a:p>
      </dsp:txBody>
      <dsp:txXfrm>
        <a:off x="107376" y="632476"/>
        <a:ext cx="6520691" cy="1984848"/>
      </dsp:txXfrm>
    </dsp:sp>
    <dsp:sp modelId="{E0B24FAB-B914-4F50-8D9A-64D595B5006D}">
      <dsp:nvSpPr>
        <dsp:cNvPr id="0" name=""/>
        <dsp:cNvSpPr/>
      </dsp:nvSpPr>
      <dsp:spPr>
        <a:xfrm>
          <a:off x="0" y="2839901"/>
          <a:ext cx="6735443" cy="2199600"/>
        </a:xfrm>
        <a:prstGeom prst="roundRect">
          <a:avLst/>
        </a:prstGeom>
        <a:solidFill>
          <a:schemeClr val="accent2">
            <a:hueOff val="-1494792"/>
            <a:satOff val="-418"/>
            <a:lumOff val="705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kern="1200"/>
            <a:t>The class is defined using ‘class’ keyword</a:t>
          </a:r>
        </a:p>
      </dsp:txBody>
      <dsp:txXfrm>
        <a:off x="107376" y="2947277"/>
        <a:ext cx="6520691" cy="19848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DE1A06-8754-4870-9E44-E39BADAD98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27F020-BBC3-49BB-91C2-5B2CBD64B3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7C0C22-EBDA-4130-87AE-CB28BC19B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3/28/2022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A419A8-07CA-4A4C-AEC2-C40D4D50A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FA7B86-E610-42EA-B4DC-C2F447785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8A7BA06D-B3FF-4E91-8639-B4569AE3AA23}"/>
              </a:ext>
            </a:extLst>
          </p:cNvPr>
          <p:cNvSpPr/>
          <p:nvPr/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Arc 7">
            <a:extLst>
              <a:ext uri="{FF2B5EF4-FFF2-40B4-BE49-F238E27FC236}">
                <a16:creationId xmlns:a16="http://schemas.microsoft.com/office/drawing/2014/main" id="{2B30C86D-5A07-48BC-9C9D-6F9A2DB1E9E1}"/>
              </a:ext>
            </a:extLst>
          </p:cNvPr>
          <p:cNvSpPr/>
          <p:nvPr/>
        </p:nvSpPr>
        <p:spPr>
          <a:xfrm rot="10800000" flipV="1">
            <a:off x="555710" y="106482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63814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F6E5D1-6D19-4E7F-9B4E-42326B7716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D2A06C-F91A-4ADC-9CD2-61F0A4D7EE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43AA9A-2280-4F63-8B3D-20742AE69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3/28/2022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0D986B-E58E-43B6-8A80-FFA9D8F748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140D36-2E71-4F27-967F-7A3E4C6EE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C1609904-5327-4D2C-A445-B270A00F3B5F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30FC7BEC-08C5-4D95-9C84-B48BC8AD1C94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69149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81FEA3D-0C7F-45CD-B6A0-942F707B363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8B8A12-BCE6-4D03-A637-1DEC8924BE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749755-9FF4-428A-AEB7-1A64774667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3/28/2022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141836-11E2-49FD-877D-53B74514A9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D24C42-4B05-4EEF-BE14-29041EC9C0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5BADDEB1-F604-408B-B02A-A2814606E6AF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D8DF7987-332F-4D6C-81C3-990F39C76C96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2362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9FF209-11EE-4A3F-9685-A155FECD0D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47AF11-F208-4FDA-9E19-D6CA347213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85974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E82FA1-02B7-467E-9F16-D178149407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3/28/2022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389247-FB8A-4494-859B-B3754B02A5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CA5B62-3338-46A5-B381-A63B88CB0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23DA7759-3209-4FE2-96D1-4EEDD81E9EA0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41460DAD-8769-4C9F-9C8C-BB0443909D76}"/>
              </a:ext>
            </a:extLst>
          </p:cNvPr>
          <p:cNvSpPr/>
          <p:nvPr/>
        </p:nvSpPr>
        <p:spPr>
          <a:xfrm flipH="1">
            <a:off x="12353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7406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4C0001-5D76-45A0-A9F4-7172BDDD5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1462C4-0E4B-4DB7-A8BF-FE55142760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A5F313-1240-47AE-A026-7F349292B5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3/28/2022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448158-6132-4335-B8E1-F6A8963837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94C5B6-1598-48B4-9B3A-3078FDBE90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FEDBDD32-D3EE-4848-A112-BA814D4631CD}"/>
              </a:ext>
            </a:extLst>
          </p:cNvPr>
          <p:cNvSpPr/>
          <p:nvPr/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Arc 9">
            <a:extLst>
              <a:ext uri="{FF2B5EF4-FFF2-40B4-BE49-F238E27FC236}">
                <a16:creationId xmlns:a16="http://schemas.microsoft.com/office/drawing/2014/main" id="{61350361-843C-49D0-BD6A-ECDBA3842BA0}"/>
              </a:ext>
            </a:extLst>
          </p:cNvPr>
          <p:cNvSpPr/>
          <p:nvPr/>
        </p:nvSpPr>
        <p:spPr>
          <a:xfrm rot="10800000" flipV="1">
            <a:off x="555710" y="106482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35715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BFD05-2CB2-4A7E-89E7-57615BA82B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9532B8-D460-476D-816F-725E8D96C0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F7120F-70AF-4ED5-B364-3AA55C6B44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D8B65F-F709-469F-9961-4D01896CAA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3/28/2022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81C6BC-B23D-48BC-AD44-654DDB8D01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00D60B-86A1-479D-BCE8-06D2C3DBC9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B4EC5136-99DA-40B5-8F79-5C3A56D38BA1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4F8FB775-26C4-41BA-837C-4478D48D2157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02347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92983E-E761-4429-9203-7FE8B2DB6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21E9B7-62BE-49BA-AC6B-55250D6627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41A3FD-B90A-4C31-BD6B-581F9E2E0E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0D1D55-B722-4968-B171-AF3B462DDA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71085A8-02C2-4E7F-935E-5AEECBAD19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A8A5018-8A77-40E8-B159-4894ECF22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3/28/2022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AD79441-8908-4461-9FDD-BCE6388370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8D29F7D-B101-4950-A2C0-F350FB26D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862D7398-9A79-4B24-9C7D-F0DEED57C70B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C07F28CD-1873-4E36-A064-2D25E0A85017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55348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E11BF3-02E8-4EB7-818E-652B82CF2C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54D3190-B78C-42F1-9D62-F523886BB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3/28/2022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381C40-F9FC-4D58-8508-F0632DF5A0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01CBCC-4CC2-49BD-B155-01E0F4D79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DC13EF9C-0B5A-4364-91AA-E5DD5B536E54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8F674475-6327-490A-BD7F-084F5C07F2E4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64724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7024287-C9B9-48AC-8E4D-A282DE2F4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3/28/2022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D34C9A2-75A7-4164-B3B8-E6A9D60BA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BE73CE-2859-4D49-A9EC-26AF3FBDF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AA5ED585-FEBB-4DAD-84C0-97BEE6C360C3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EF6AC352-A720-4DB3-87CA-A33B0607CA2F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82603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FC812-4DB6-4F98-9404-29C191D3BA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F0855E-0CD6-47DD-B648-4C84C783D7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50082B-17D7-4D61-8AEB-81517D85D2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A70783-FF31-4C4E-9196-EB169B2097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3/28/2022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92E260-747D-40FD-A062-9DD5E6835A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7E50A0-1E05-49C5-88C9-4626775120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2C155C63-9F58-4422-B669-F97486280671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385DBA62-0EDB-47AA-86C7-90463BC9B308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13852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1D7521-E43D-41D1-B458-26B20DC6D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2472CF2-2653-4B98-A416-D7A0A860ECE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EF87F5-0B10-4AC7-9599-F088C5E796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A07CB7-0520-4D64-B76C-C31AC55783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3/28/2022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EB226-AD45-45DF-AAB5-5513AE732A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E96AEB-9481-4CCE-B110-FEDD334835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6BA9707F-7BCE-464F-BF45-E216527084EE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BC589723-2CC8-49D1-B4E1-36FECED6A2D7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07766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7EC5685-19F1-49DA-ADE5-D5D32F1659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FC0A4D-22A1-4554-B5DE-887974F4DF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9D5CDC-F2CE-410E-AD13-DDC235C71C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cap="none" spc="0" baseline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82EDB8D0-98ED-4B86-9D5F-E61ADC70144D}" type="datetimeFigureOut">
              <a:rPr lang="en-US" smtClean="0"/>
              <a:pPr/>
              <a:t>3/28/2022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40CD45-794A-4BB0-A427-0CE61AEAF4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cap="none" spc="0" baseline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B3AB91-9588-4071-92D2-364F4A6ED0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cap="none" spc="0" baseline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4854181D-6920-4594-9A5D-6CE56DC9F8B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8391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2.m4a"/><Relationship Id="rId7" Type="http://schemas.openxmlformats.org/officeDocument/2006/relationships/image" Target="../media/image2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2.m4a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E2CFBC99-FB8F-41F7-A81D-A5288D688D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Video 3">
            <a:extLst>
              <a:ext uri="{FF2B5EF4-FFF2-40B4-BE49-F238E27FC236}">
                <a16:creationId xmlns:a16="http://schemas.microsoft.com/office/drawing/2014/main" id="{55439224-F470-070F-1750-5F69D9F8033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6"/>
          <a:srcRect t="259" r="-1" b="-1"/>
          <a:stretch/>
        </p:blipFill>
        <p:spPr>
          <a:xfrm>
            <a:off x="20" y="10"/>
            <a:ext cx="12188932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EF86BFA-9133-4F6B-98BE-1CBB87EB62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307" y="3666683"/>
            <a:ext cx="12188952" cy="3191317"/>
          </a:xfrm>
          <a:prstGeom prst="rect">
            <a:avLst/>
          </a:prstGeom>
          <a:gradFill>
            <a:gsLst>
              <a:gs pos="42000">
                <a:schemeClr val="bg1">
                  <a:alpha val="23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36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2E8D42-7D7A-4D45-B32A-6F625B6FCF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5999" y="3834174"/>
            <a:ext cx="5257800" cy="1701570"/>
          </a:xfrm>
        </p:spPr>
        <p:txBody>
          <a:bodyPr anchor="b">
            <a:normAutofit/>
          </a:bodyPr>
          <a:lstStyle/>
          <a:p>
            <a:pPr algn="l"/>
            <a:r>
              <a:rPr lang="en-US" sz="4400" dirty="0"/>
              <a:t>Classes and Objects</a:t>
            </a:r>
          </a:p>
        </p:txBody>
      </p:sp>
      <p:pic>
        <p:nvPicPr>
          <p:cNvPr id="3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A9945BA4-7CCB-4039-B502-40E672DAED66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973763" y="3306763"/>
            <a:ext cx="244475" cy="24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6247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1101"/>
    </mc:Choice>
    <mc:Fallback xmlns="">
      <p:transition spd="slow" advTm="11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0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007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10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mute="1">
                <p:cTn id="15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8">
            <a:extLst>
              <a:ext uri="{FF2B5EF4-FFF2-40B4-BE49-F238E27FC236}">
                <a16:creationId xmlns:a16="http://schemas.microsoft.com/office/drawing/2014/main" id="{460B0EFB-53ED-4F35-B05D-F658EA021C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" name="Picture 4" descr="Computer script on a screen">
            <a:extLst>
              <a:ext uri="{FF2B5EF4-FFF2-40B4-BE49-F238E27FC236}">
                <a16:creationId xmlns:a16="http://schemas.microsoft.com/office/drawing/2014/main" id="{30BD775D-7EB4-6A51-D833-0C9DB576DD7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483" r="46256" b="-1"/>
          <a:stretch/>
        </p:blipFill>
        <p:spPr>
          <a:xfrm>
            <a:off x="-7366" y="10"/>
            <a:ext cx="4855591" cy="6857990"/>
          </a:xfrm>
          <a:custGeom>
            <a:avLst/>
            <a:gdLst/>
            <a:ahLst/>
            <a:cxnLst/>
            <a:rect l="l" t="t" r="r" b="b"/>
            <a:pathLst>
              <a:path w="4636517" h="6858000">
                <a:moveTo>
                  <a:pt x="0" y="0"/>
                </a:moveTo>
                <a:lnTo>
                  <a:pt x="4636517" y="0"/>
                </a:lnTo>
                <a:lnTo>
                  <a:pt x="4636517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5" name="!!Arc">
            <a:extLst>
              <a:ext uri="{FF2B5EF4-FFF2-40B4-BE49-F238E27FC236}">
                <a16:creationId xmlns:a16="http://schemas.microsoft.com/office/drawing/2014/main" id="{835EF3DD-7D43-4A27-8967-A92FD8CC93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73531" y="407987"/>
            <a:ext cx="2987899" cy="2987899"/>
          </a:xfrm>
          <a:prstGeom prst="arc">
            <a:avLst>
              <a:gd name="adj1" fmla="val 16200000"/>
              <a:gd name="adj2" fmla="val 2563720"/>
            </a:avLst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7F5F5D-896E-4F40-A0A5-9D5F53FADD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27048" y="407987"/>
            <a:ext cx="5721484" cy="1325563"/>
          </a:xfrm>
        </p:spPr>
        <p:txBody>
          <a:bodyPr>
            <a:normAutofit/>
          </a:bodyPr>
          <a:lstStyle/>
          <a:p>
            <a:r>
              <a:rPr lang="en-US" dirty="0"/>
              <a:t>Objects - Meaning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513C77-8B79-48B1-8C31-8C4EBF5256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27048" y="1868487"/>
            <a:ext cx="5721484" cy="4351338"/>
          </a:xfrm>
        </p:spPr>
        <p:txBody>
          <a:bodyPr>
            <a:normAutofit/>
          </a:bodyPr>
          <a:lstStyle/>
          <a:p>
            <a:r>
              <a:rPr lang="en-US" dirty="0"/>
              <a:t>Objects are a collection of data or variables and functions</a:t>
            </a:r>
          </a:p>
          <a:p>
            <a:r>
              <a:rPr lang="en-US" dirty="0"/>
              <a:t>Another way of stating is – Methods acting on this data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2075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460B0EFB-53ED-4F35-B05D-F658EA021C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 descr="Floorplan on a table">
            <a:extLst>
              <a:ext uri="{FF2B5EF4-FFF2-40B4-BE49-F238E27FC236}">
                <a16:creationId xmlns:a16="http://schemas.microsoft.com/office/drawing/2014/main" id="{DB34C606-BCD9-BE5B-0A12-3C6ABC2B67C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360" r="16724"/>
          <a:stretch/>
        </p:blipFill>
        <p:spPr>
          <a:xfrm>
            <a:off x="-7366" y="10"/>
            <a:ext cx="4855591" cy="6857990"/>
          </a:xfrm>
          <a:custGeom>
            <a:avLst/>
            <a:gdLst/>
            <a:ahLst/>
            <a:cxnLst/>
            <a:rect l="l" t="t" r="r" b="b"/>
            <a:pathLst>
              <a:path w="4636517" h="6858000">
                <a:moveTo>
                  <a:pt x="0" y="0"/>
                </a:moveTo>
                <a:lnTo>
                  <a:pt x="4636517" y="0"/>
                </a:lnTo>
                <a:lnTo>
                  <a:pt x="4636517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" name="!!Arc">
            <a:extLst>
              <a:ext uri="{FF2B5EF4-FFF2-40B4-BE49-F238E27FC236}">
                <a16:creationId xmlns:a16="http://schemas.microsoft.com/office/drawing/2014/main" id="{835EF3DD-7D43-4A27-8967-A92FD8CC93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73531" y="407987"/>
            <a:ext cx="2987899" cy="2987899"/>
          </a:xfrm>
          <a:prstGeom prst="arc">
            <a:avLst>
              <a:gd name="adj1" fmla="val 16200000"/>
              <a:gd name="adj2" fmla="val 2563720"/>
            </a:avLst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0D104E-25F8-437F-9655-0777215F9D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27048" y="407987"/>
            <a:ext cx="5721484" cy="1325563"/>
          </a:xfrm>
        </p:spPr>
        <p:txBody>
          <a:bodyPr>
            <a:normAutofit/>
          </a:bodyPr>
          <a:lstStyle/>
          <a:p>
            <a:r>
              <a:rPr lang="en-US" dirty="0"/>
              <a:t>Class	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2A9670-D49E-4328-933F-C6B9F1B015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27048" y="1868487"/>
            <a:ext cx="5721484" cy="4351338"/>
          </a:xfrm>
        </p:spPr>
        <p:txBody>
          <a:bodyPr>
            <a:normAutofit/>
          </a:bodyPr>
          <a:lstStyle/>
          <a:p>
            <a:r>
              <a:rPr lang="en-US" dirty="0"/>
              <a:t>Class is a blueprint for the object</a:t>
            </a:r>
          </a:p>
          <a:p>
            <a:r>
              <a:rPr lang="en-US" dirty="0"/>
              <a:t>The class is just a prototype or sketch of a house that contains all details about the doors, </a:t>
            </a:r>
            <a:r>
              <a:rPr lang="en-US" dirty="0" err="1"/>
              <a:t>windows,floors</a:t>
            </a:r>
            <a:r>
              <a:rPr lang="en-US" dirty="0"/>
              <a:t>, and so on</a:t>
            </a:r>
          </a:p>
          <a:p>
            <a:r>
              <a:rPr lang="en-US" dirty="0"/>
              <a:t>According to these descriptions, you build a house</a:t>
            </a:r>
          </a:p>
          <a:p>
            <a:r>
              <a:rPr lang="en-US" dirty="0"/>
              <a:t>The house is the object.</a:t>
            </a:r>
          </a:p>
        </p:txBody>
      </p:sp>
    </p:spTree>
    <p:extLst>
      <p:ext uri="{BB962C8B-B14F-4D97-AF65-F5344CB8AC3E}">
        <p14:creationId xmlns:p14="http://schemas.microsoft.com/office/powerpoint/2010/main" val="5011490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E5A632B-B15A-489E-8337-BC0F40DBC2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Arc 10">
            <a:extLst>
              <a:ext uri="{FF2B5EF4-FFF2-40B4-BE49-F238E27FC236}">
                <a16:creationId xmlns:a16="http://schemas.microsoft.com/office/drawing/2014/main" id="{6E895C8D-1379-40B8-8B1B-B6F5AEAF0A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05262" y="859948"/>
            <a:ext cx="2987899" cy="2987899"/>
          </a:xfrm>
          <a:prstGeom prst="arc">
            <a:avLst>
              <a:gd name="adj1" fmla="val 14612914"/>
              <a:gd name="adj2" fmla="val 0"/>
            </a:avLst>
          </a:prstGeom>
          <a:ln w="127000" cap="rnd">
            <a:solidFill>
              <a:schemeClr val="accent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FA8ABAD-E5E3-4ABE-A356-6D0D5A5DC3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43467"/>
            <a:ext cx="2951205" cy="5571066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Defining a Class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651547D7-AD18-407B-A5F4-F8225B5DCF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85452" y="434266"/>
            <a:ext cx="7217701" cy="5922084"/>
          </a:xfrm>
          <a:prstGeom prst="roundRect">
            <a:avLst>
              <a:gd name="adj" fmla="val 3174"/>
            </a:avLst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F39AD5F3-737F-669D-A05A-4588C2D2DF2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60683819"/>
              </p:ext>
            </p:extLst>
          </p:nvPr>
        </p:nvGraphicFramePr>
        <p:xfrm>
          <a:off x="4763911" y="609600"/>
          <a:ext cx="6735443" cy="55646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510964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59E63B-7119-4AAC-BC83-24EF653559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– Dog Class</a:t>
            </a:r>
          </a:p>
        </p:txBody>
      </p:sp>
      <p:pic>
        <p:nvPicPr>
          <p:cNvPr id="5" name="Content Placeholder 4" descr="Text&#10;&#10;Description automatically generated">
            <a:extLst>
              <a:ext uri="{FF2B5EF4-FFF2-40B4-BE49-F238E27FC236}">
                <a16:creationId xmlns:a16="http://schemas.microsoft.com/office/drawing/2014/main" id="{62C45DC1-C500-4AB0-8E4C-899127F7C5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673" y="1690688"/>
            <a:ext cx="9670299" cy="4444975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4073068-8480-42C5-B8C3-D28322D65279}"/>
              </a:ext>
            </a:extLst>
          </p:cNvPr>
          <p:cNvSpPr txBox="1"/>
          <p:nvPr/>
        </p:nvSpPr>
        <p:spPr>
          <a:xfrm>
            <a:off x="6657832" y="639169"/>
            <a:ext cx="18128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Init for initialization</a:t>
            </a:r>
          </a:p>
          <a:p>
            <a:endParaRPr lang="en-US" dirty="0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D105672-BCB7-452D-9550-027B54A8F222}"/>
              </a:ext>
            </a:extLst>
          </p:cNvPr>
          <p:cNvCxnSpPr>
            <a:stCxn id="6" idx="1"/>
          </p:cNvCxnSpPr>
          <p:nvPr/>
        </p:nvCxnSpPr>
        <p:spPr>
          <a:xfrm flipH="1">
            <a:off x="3953301" y="1100834"/>
            <a:ext cx="2704531" cy="1501339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B46F77DA-3435-402C-9129-91CB4AC135B5}"/>
              </a:ext>
            </a:extLst>
          </p:cNvPr>
          <p:cNvSpPr txBox="1"/>
          <p:nvPr/>
        </p:nvSpPr>
        <p:spPr>
          <a:xfrm>
            <a:off x="-46631" y="1851503"/>
            <a:ext cx="14603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Self a parameter required for a method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D23C048B-35B3-4595-9EEB-999126AD0FCD}"/>
              </a:ext>
            </a:extLst>
          </p:cNvPr>
          <p:cNvCxnSpPr>
            <a:cxnSpLocks/>
          </p:cNvCxnSpPr>
          <p:nvPr/>
        </p:nvCxnSpPr>
        <p:spPr>
          <a:xfrm>
            <a:off x="1186028" y="2820537"/>
            <a:ext cx="1957506" cy="635438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C5FAEB7A-C4E4-4BEF-993A-040DAE1A535F}"/>
              </a:ext>
            </a:extLst>
          </p:cNvPr>
          <p:cNvSpPr txBox="1"/>
          <p:nvPr/>
        </p:nvSpPr>
        <p:spPr>
          <a:xfrm>
            <a:off x="9239534" y="846161"/>
            <a:ext cx="17664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Parameters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934D7246-055C-4B44-9888-932AACEA948A}"/>
              </a:ext>
            </a:extLst>
          </p:cNvPr>
          <p:cNvCxnSpPr>
            <a:stCxn id="14" idx="1"/>
          </p:cNvCxnSpPr>
          <p:nvPr/>
        </p:nvCxnSpPr>
        <p:spPr>
          <a:xfrm flipH="1">
            <a:off x="5299881" y="1030827"/>
            <a:ext cx="3939653" cy="1571346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949EF620-88BB-4E95-B1F9-830A52FAD268}"/>
              </a:ext>
            </a:extLst>
          </p:cNvPr>
          <p:cNvCxnSpPr>
            <a:cxnSpLocks/>
            <a:stCxn id="14" idx="1"/>
          </p:cNvCxnSpPr>
          <p:nvPr/>
        </p:nvCxnSpPr>
        <p:spPr>
          <a:xfrm flipH="1">
            <a:off x="5954973" y="1030827"/>
            <a:ext cx="3284561" cy="1571346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503DB00D-4D68-4669-AAFA-F54FA0832C83}"/>
              </a:ext>
            </a:extLst>
          </p:cNvPr>
          <p:cNvSpPr txBox="1"/>
          <p:nvPr/>
        </p:nvSpPr>
        <p:spPr>
          <a:xfrm>
            <a:off x="8379727" y="3192709"/>
            <a:ext cx="13374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Attributes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EA2C11EF-BE44-41FE-9683-DE3F9B3DB1AF}"/>
              </a:ext>
            </a:extLst>
          </p:cNvPr>
          <p:cNvCxnSpPr>
            <a:cxnSpLocks/>
            <a:stCxn id="3" idx="1"/>
          </p:cNvCxnSpPr>
          <p:nvPr/>
        </p:nvCxnSpPr>
        <p:spPr>
          <a:xfrm flipH="1">
            <a:off x="4758519" y="3377375"/>
            <a:ext cx="3621208" cy="139198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7901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4" grpId="0"/>
    </p:bldLst>
  </p:timing>
</p:sld>
</file>

<file path=ppt/theme/theme1.xml><?xml version="1.0" encoding="utf-8"?>
<a:theme xmlns:a="http://schemas.openxmlformats.org/drawingml/2006/main" name="ShapesVTI">
  <a:themeElements>
    <a:clrScheme name="AnalogousFromDarkSeedLeftStep">
      <a:dk1>
        <a:srgbClr val="000000"/>
      </a:dk1>
      <a:lt1>
        <a:srgbClr val="FFFFFF"/>
      </a:lt1>
      <a:dk2>
        <a:srgbClr val="1B2430"/>
      </a:dk2>
      <a:lt2>
        <a:srgbClr val="F0F3F1"/>
      </a:lt2>
      <a:accent1>
        <a:srgbClr val="C34DA6"/>
      </a:accent1>
      <a:accent2>
        <a:srgbClr val="9D3BB1"/>
      </a:accent2>
      <a:accent3>
        <a:srgbClr val="7E4DC3"/>
      </a:accent3>
      <a:accent4>
        <a:srgbClr val="4444B5"/>
      </a:accent4>
      <a:accent5>
        <a:srgbClr val="4D7EC3"/>
      </a:accent5>
      <a:accent6>
        <a:srgbClr val="3B9EB1"/>
      </a:accent6>
      <a:hlink>
        <a:srgbClr val="3F5FBF"/>
      </a:hlink>
      <a:folHlink>
        <a:srgbClr val="7F7F7F"/>
      </a:folHlink>
    </a:clrScheme>
    <a:fontScheme name="Festival">
      <a:majorFont>
        <a:latin typeface="Tw Cen MT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apesVTI" id="{C78D20FD-A872-4243-8597-B534C62538FF}" vid="{7CAFCCF9-7834-41D6-B6AB-7D225A18A4E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484</TotalTime>
  <Words>123</Words>
  <Application>Microsoft Office PowerPoint</Application>
  <PresentationFormat>Widescreen</PresentationFormat>
  <Paragraphs>17</Paragraphs>
  <Slides>5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Avenir Next LT Pro</vt:lpstr>
      <vt:lpstr>Calibri</vt:lpstr>
      <vt:lpstr>Tw Cen MT</vt:lpstr>
      <vt:lpstr>ShapesVTI</vt:lpstr>
      <vt:lpstr>Classes and Objects</vt:lpstr>
      <vt:lpstr>Objects - Meaning</vt:lpstr>
      <vt:lpstr>Class  </vt:lpstr>
      <vt:lpstr>Defining a Class</vt:lpstr>
      <vt:lpstr>Example – Dog Class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Anthony Winchester</dc:creator>
  <cp:lastModifiedBy>Anthony Winchester</cp:lastModifiedBy>
  <cp:revision>4</cp:revision>
  <dcterms:created xsi:type="dcterms:W3CDTF">2022-03-27T01:24:01Z</dcterms:created>
  <dcterms:modified xsi:type="dcterms:W3CDTF">2022-03-28T07:48:18Z</dcterms:modified>
</cp:coreProperties>
</file>