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6" r:id="rId4"/>
    <p:sldId id="280" r:id="rId5"/>
    <p:sldId id="268" r:id="rId6"/>
    <p:sldId id="273" r:id="rId7"/>
    <p:sldId id="269" r:id="rId8"/>
    <p:sldId id="281" r:id="rId9"/>
    <p:sldId id="282" r:id="rId10"/>
    <p:sldId id="267" r:id="rId11"/>
    <p:sldId id="283" r:id="rId12"/>
    <p:sldId id="270" r:id="rId13"/>
    <p:sldId id="284" r:id="rId14"/>
    <p:sldId id="261" r:id="rId15"/>
    <p:sldId id="275" r:id="rId16"/>
    <p:sldId id="285" r:id="rId17"/>
    <p:sldId id="274" r:id="rId18"/>
    <p:sldId id="278" r:id="rId19"/>
    <p:sldId id="266" r:id="rId20"/>
    <p:sldId id="277" r:id="rId21"/>
    <p:sldId id="279" r:id="rId22"/>
    <p:sldId id="286" r:id="rId23"/>
    <p:sldId id="287" r:id="rId24"/>
    <p:sldId id="288" r:id="rId25"/>
    <p:sldId id="289" r:id="rId26"/>
    <p:sldId id="290" r:id="rId27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D8425-97E7-4230-8C35-6459FA8ACFFF}" type="datetimeFigureOut">
              <a:rPr lang="en-US" smtClean="0"/>
              <a:pPr/>
              <a:t>10/11/2022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0CCD8-59BB-47EE-9667-07E18312DD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7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3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8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3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9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3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3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3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3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0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3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3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3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3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3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3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3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3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3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for Exam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Remember to pick the BEST answer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9. Which </a:t>
            </a:r>
            <a:r>
              <a:rPr lang="en-US" dirty="0" smtClean="0"/>
              <a:t>of the following is NOT an acute effect of caffeine?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Reduces fatigue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Reduces boredom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Relieves headache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Decreases sleep latency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10. Which </a:t>
            </a:r>
            <a:r>
              <a:rPr lang="en-US" dirty="0" smtClean="0"/>
              <a:t>is NOT used to treat opiate addiction?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methadone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LAAM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buprenorphine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naloxone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5004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11. What </a:t>
            </a:r>
            <a:r>
              <a:rPr lang="en-US" dirty="0" smtClean="0"/>
              <a:t>product may have a protective effect for heart attacks?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Coffee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Tea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Chocolate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Coke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Long-term </a:t>
            </a:r>
            <a:r>
              <a:rPr lang="en-US" dirty="0" smtClean="0"/>
              <a:t>use of which drug is associated with few direct negative health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 and 3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9103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13. What </a:t>
            </a:r>
            <a:r>
              <a:rPr lang="en-US" sz="2800" dirty="0" smtClean="0"/>
              <a:t>drug, used during pregnancy, results in increased premature birth, decreased weight, and decreased head circumference?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Opiates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</a:t>
            </a:r>
            <a:r>
              <a:rPr lang="en-US" dirty="0" smtClean="0"/>
              <a:t>above are likely to impact pregnancy outcomes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Which </a:t>
            </a:r>
            <a:r>
              <a:rPr lang="en-US" dirty="0" smtClean="0"/>
              <a:t>has nicotine NOT been associated with?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Increased occurrence of panic attacks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Possible protective effect for Alzheimer’s and Parkinson’s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Decreased incidence of Schizophrenia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189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Which </a:t>
            </a:r>
            <a:r>
              <a:rPr lang="en-US" dirty="0" smtClean="0"/>
              <a:t>is NOT a prescription opiate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Vicodin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Dilaudid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Librium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Oxycontin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Darvon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56693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16. Withdrawal </a:t>
            </a:r>
            <a:r>
              <a:rPr lang="en-US" sz="3600" dirty="0" smtClean="0"/>
              <a:t>from what drug has been associated with inability to concentrate and increased appetite?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marijuana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17. What </a:t>
            </a:r>
            <a:r>
              <a:rPr lang="en-US" dirty="0" smtClean="0"/>
              <a:t>2 drugs are derived from the opium poppy?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Codeine and 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Morphine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Oxycodone and codeine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 above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0890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18. Which </a:t>
            </a:r>
            <a:r>
              <a:rPr lang="en-US" dirty="0" smtClean="0"/>
              <a:t>value is the mg caffeine in coffee?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25-90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70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50-150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Why </a:t>
            </a:r>
            <a:r>
              <a:rPr lang="en-US" dirty="0" smtClean="0"/>
              <a:t>should OB/GYNs ask if women are smokers?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8649174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It’s a good opportunity to encourage quitting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It’s a good opportunity to tell them about negative health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There is a greatly increased risk of heart problems if smoker is on birth control</a:t>
            </a:r>
            <a:endParaRPr lang="en-US" sz="28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19. Which </a:t>
            </a:r>
            <a:r>
              <a:rPr lang="en-US" dirty="0" smtClean="0"/>
              <a:t>is true?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Smokers eliminate caffeine more quickly than non-smokers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Smokers eliminate caffeine more slowly than non-smokers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9585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20. Which </a:t>
            </a:r>
            <a:r>
              <a:rPr lang="en-US" dirty="0" smtClean="0"/>
              <a:t>drug produces pupillary constriction and constipation?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marijuana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0106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22. Which of the following is true, regarding the long term effects of smoking?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The act of smoking tobacco leads to the pulmonary effects.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The cardiovascular effects are due to the nicotine.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The act of smoking tobacco leads to the cardiovascular effects.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The pulmonary effects are due to the nicotine.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3 and 4</a:t>
            </a:r>
            <a:endParaRPr lang="en-US" sz="2000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2035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23. What medical uses do Morphine and Codeine have?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Protecting against Alzheimer’s and Parkinson’s Diseases.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A lower risk of Heart Disease and High Blood Pressure.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Fighting dysentery and suppressing cough.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Numbing areas of the face.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002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24. Which of the following is true?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Other xanthine compounds, besides caffeine, are theobromine and theophylline.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Because caffeine dilates cerebral blood vessels, it can lead to headache.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The half life of caffeine is 2-4 hours.</a:t>
            </a:r>
            <a:endParaRPr lang="en-US" sz="20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000" dirty="0" smtClean="0"/>
              <a:t>Caffeine increases stage 1, 2, and slow-wave sleep.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4909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25. There is a comorbidity between smoking </a:t>
            </a:r>
            <a:br>
              <a:rPr lang="en-US" sz="3600" dirty="0" smtClean="0"/>
            </a:br>
            <a:r>
              <a:rPr lang="en-US" sz="3600" dirty="0" smtClean="0"/>
              <a:t>and …?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ADHD.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Schizophrenia.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Depression.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Panic attacks.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All of the above</a:t>
            </a:r>
            <a:endParaRPr lang="en-US" sz="2800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4675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26. Which of the following is NOT a withdrawal effect of the opiate drugs?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4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Goosebumps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Dry eyes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panting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yawning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anxiety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391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Who </a:t>
            </a:r>
            <a:r>
              <a:rPr lang="en-US" dirty="0" smtClean="0"/>
              <a:t>of the following should be cautious about the use of caffeine?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elderly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C</a:t>
            </a:r>
            <a:r>
              <a:rPr lang="en-US" sz="2800" dirty="0" smtClean="0"/>
              <a:t>hildren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Athletes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Pregnant women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All of the above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9757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3. Which </a:t>
            </a:r>
            <a:r>
              <a:rPr lang="en-US" dirty="0" smtClean="0"/>
              <a:t>opioid receptor produces aversive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mu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delta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kappa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omega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519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4. Caffeine </a:t>
            </a:r>
            <a:r>
              <a:rPr lang="en-US" dirty="0" smtClean="0"/>
              <a:t>is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 adenosine receptor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 adenosine receptor antagonist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 GABA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 </a:t>
            </a:r>
            <a:r>
              <a:rPr lang="en-US" dirty="0" err="1" smtClean="0"/>
              <a:t>anandamide</a:t>
            </a:r>
            <a:r>
              <a:rPr lang="en-US" dirty="0" smtClean="0"/>
              <a:t> receptor agonist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r>
              <a:rPr lang="en-US" dirty="0" smtClean="0"/>
              <a:t>5. Nicotine </a:t>
            </a:r>
            <a:r>
              <a:rPr lang="en-US" dirty="0" smtClean="0"/>
              <a:t>binds to…?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 err="1" smtClean="0"/>
              <a:t>muscarinic</a:t>
            </a:r>
            <a:r>
              <a:rPr lang="en-US" sz="2800" dirty="0" smtClean="0"/>
              <a:t>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nicotinic subtype of the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 err="1" smtClean="0"/>
              <a:t>tobaccinic</a:t>
            </a:r>
            <a:r>
              <a:rPr lang="en-US" sz="2800" dirty="0" smtClean="0"/>
              <a:t> subtype of the acetylcholine receptor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6. True </a:t>
            </a:r>
            <a:r>
              <a:rPr lang="en-US" dirty="0" smtClean="0"/>
              <a:t>or False: There are no known cases of a caffeine overdose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7. Which </a:t>
            </a:r>
            <a:r>
              <a:rPr lang="en-US" dirty="0" smtClean="0"/>
              <a:t>opiate antagonist is long-lasting and can be used in treatment?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naloxone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naltrexone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oxycodone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muscarine</a:t>
            </a:r>
            <a:endParaRPr lang="en-US" dirty="0" smtClean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82682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8. Withdrawal </a:t>
            </a:r>
            <a:r>
              <a:rPr lang="en-US" dirty="0" smtClean="0"/>
              <a:t>from this drug results in runny nose, chills, sweating?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nicotine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marijuana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caffeine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2314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PVERSION" val="5"/>
  <p:tag name="TPFULLVERSION" val="5.2.0.3121"/>
  <p:tag name="PPTVERSION" val="16"/>
  <p:tag name="TPOS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9F6EB293A34C6AA91540B36BAE0290"/>
  <p:tag name="SLIDEID" val="189F6EB293A34C6AA91540B36BAE029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Caffeine is"/>
  <p:tag name="ANSWERSALIAS" val="An adenosine receptor agonist|smicln|An adenosine receptor antagonist|smicln|A GABA agonist|smicln|An anandamide receptor agonist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D2CC42ADE574AE7A878F28E70BF06BA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5176F7BFAE04F24987AEECEF9F09F99&lt;/guid&gt;&#10;            &lt;repollguid&gt;7119FE1CF17D49DD9926D9B13F26F9C6&lt;/repollguid&gt;&#10;            &lt;sourceid&gt;D5B2EA3CE50744C9922D03FB6D81B5E5&lt;/sourceid&gt;&#10;            &lt;questiontext&gt;Caffeine is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8936B8BA17244E2BAADD6D127B53550&lt;/guid&gt;&#10;                    &lt;answertext&gt;An adenosine receptor agonist &lt;/answertext&gt;&#10;                    &lt;valuetype&gt;0&lt;/valuetype&gt;&#10;                &lt;/answer&gt;&#10;                &lt;answer&gt;&#10;                    &lt;guid&gt;AC2EF155872B476DA82B65AE703B3A29&lt;/guid&gt;&#10;                    &lt;answertext&gt;An adenosine receptor antagonist &lt;/answertext&gt;&#10;                    &lt;valuetype&gt;0&lt;/valuetype&gt;&#10;                &lt;/answer&gt;&#10;                &lt;answer&gt;&#10;                    &lt;guid&gt;FF976C23C5FB42B3A7F0F71D3140A30D&lt;/guid&gt;&#10;                    &lt;answertext&gt;A GABA agonist &lt;/answertext&gt;&#10;                    &lt;valuetype&gt;0&lt;/valuetype&gt;&#10;                &lt;/answer&gt;&#10;                &lt;answer&gt;&#10;                    &lt;guid&gt;0BE9CC3885584583850DABE1A5407BBF&lt;/guid&gt;&#10;                    &lt;answertext&gt;An anandamide receptor agonist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8"/>
  <p:tag name="FONTSIZE" val="32"/>
  <p:tag name="BULLETTYPE" val="ppBulletArabicPeriod"/>
  <p:tag name="ANSWERTEXT" val="An adenosine receptor agonist&#10;An adenosine receptor antagonist&#10;A GABA agonist&#10;An anandamide receptor agonis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FABA0A314544E67BA6EA347D00B7168"/>
  <p:tag name="SLIDEID" val="8FABA0A314544E67BA6EA347D00B7168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Nicotine binds to…?"/>
  <p:tag name="ANSWERSALIAS" val="The muscarinic subtype of the acetylcholine receptor|smicln|The nicotinic subtype of the acetylcholine receptor|smicln|The tobaccinic subtype of the acetylcholine receptor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B2F5ED91DD5246749DE047783176ECA9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3C71F32EF5B4822B88B9D425EB0C82B&lt;/guid&gt;&#10;            &lt;repollguid&gt;B9537632D16242348ED8F94863CE227A&lt;/repollguid&gt;&#10;            &lt;sourceid&gt;D2CDDFC164D642B7A9C6F04B232F079B&lt;/sourceid&gt;&#10;            &lt;questiontext&gt;Nicotine binds to…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CA238E10446465183FB430724485FD0&lt;/guid&gt;&#10;                    &lt;answertext&gt;The muscarinic subtype of the acetylcholine receptor &lt;/answertext&gt;&#10;                    &lt;valuetype&gt;0&lt;/valuetype&gt;&#10;                &lt;/answer&gt;&#10;                &lt;answer&gt;&#10;                    &lt;guid&gt;FF4BC2AF2D224BB7B266ECBD9A775671&lt;/guid&gt;&#10;                    &lt;answertext&gt;The nicotinic subtype of the acetylcholine receptor &lt;/answertext&gt;&#10;                    &lt;valuetype&gt;0&lt;/valuetype&gt;&#10;                &lt;/answer&gt;&#10;                &lt;answer&gt;&#10;                    &lt;guid&gt;3A5003AFD89F44AC9DF0DDFB164F4879&lt;/guid&gt;&#10;                    &lt;answertext&gt;The tobaccinic subtype of the acetylcholine receptor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57"/>
  <p:tag name="FONTSIZE" val="28"/>
  <p:tag name="BULLETTYPE" val="ppBulletArabicPeriod"/>
  <p:tag name="ANSWERTEXT" val="The muscarinic subtype of the acetylcholine receptor&#10;The nicotinic subtype of the acetylcholine receptor&#10;The tobaccinic subtype of the acetylcholine recepto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04A9C2BFFD14292A991229581137936"/>
  <p:tag name="SLIDEID" val="604A9C2BFFD14292A99122958113793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True or False: There are no known cases of a caffeine overdose"/>
  <p:tag name="ANSWERSALIAS" val="True|smicln|False"/>
  <p:tag name="VALUES" val="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831852B153DB4FEB97A620D1A833443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0A5D46DBAE084110AF37F7B6C1A23A6A&lt;/guid&gt;&#10;            &lt;repollguid&gt;AF368CDD735A4481A1563A2158CA06EB&lt;/repollguid&gt;&#10;            &lt;sourceid&gt;8631AB76B3C34D78A1BECDC52A01D001&lt;/sourceid&gt;&#10;            &lt;questiontext&gt;True or False: There are no known cases of a caffeine overdos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8DA9543543A43FEB6407A9E3028FB77&lt;/guid&gt;&#10;                    &lt;answertext&gt;True &lt;/answertext&gt;&#10;                    &lt;valuetype&gt;0&lt;/valuetype&gt;&#10;                &lt;/answer&gt;&#10;                &lt;answer&gt;&#10;                    &lt;guid&gt;CAD89343D1534650840D941B21344E21&lt;/guid&gt;&#10;                    &lt;answertext&gt;Fals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BC96C71AA3A457AB170216EDAB237E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BBF8DAB248F4B9D865320F7F2A499E0&lt;/guid&gt;&#10;            &lt;repollguid&gt;8C92CC41F5FB474484034AE5B5FED9A6&lt;/repollguid&gt;&#10;            &lt;sourceid&gt;AB1AC589891649388BE3E5F735465B34&lt;/sourceid&gt;&#10;            &lt;questiontext&gt;Which opiate antagonist is long-lasting and can be used in treatment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C13FFBA0FFD46E3A26F811AD4732501&lt;/guid&gt;&#10;                    &lt;answertext&gt;naloxone &lt;/answertext&gt;&#10;                    &lt;valuetype&gt;0&lt;/valuetype&gt;&#10;                &lt;/answer&gt;&#10;                &lt;answer&gt;&#10;                    &lt;guid&gt;1D88ECE71D3B40A89806AA82E9AE3EF3&lt;/guid&gt;&#10;                    &lt;answertext&gt;naltrexone &lt;/answertext&gt;&#10;                    &lt;valuetype&gt;0&lt;/valuetype&gt;&#10;                &lt;/answer&gt;&#10;                &lt;answer&gt;&#10;                    &lt;guid&gt;4E215179BB814893A63B33922A80156F&lt;/guid&gt;&#10;                    &lt;answertext&gt;oxycodone &lt;/answertext&gt;&#10;                    &lt;valuetype&gt;0&lt;/valuetype&gt;&#10;                &lt;/answer&gt;&#10;                &lt;answer&gt;&#10;                    &lt;guid&gt;B4A7D631B74B4906B990963294A6CBA8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9707052E50624E5DADCA6779F8E4697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65AF2727EC2C485C81AD9B201B27BF4B&lt;/guid&gt;&#10;            &lt;repollguid&gt;777ACFA9C24A4E58B1455523CC189101&lt;/repollguid&gt;&#10;            &lt;sourceid&gt;F80E0C585BA74810A03099C2A1101375&lt;/sourceid&gt;&#10;            &lt;questiontext&gt;Withdrawal from this drug results in runny nose, chills, sweating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D35BA9A50A24182ACED6F1D91E099A1&lt;/guid&gt;&#10;                    &lt;answertext&gt;nicotine &lt;/answertext&gt;&#10;                    &lt;valuetype&gt;0&lt;/valuetype&gt;&#10;                &lt;/answer&gt;&#10;                &lt;answer&gt;&#10;                    &lt;guid&gt;1635F66D133C4022A4DE9040B5BBBD87&lt;/guid&gt;&#10;                    &lt;answertext&gt;heroin &lt;/answertext&gt;&#10;                    &lt;valuetype&gt;0&lt;/valuetype&gt;&#10;                &lt;/answer&gt;&#10;                &lt;answer&gt;&#10;                    &lt;guid&gt;3C7CB8CE39544AE7AD01DFA5D79DD1AD&lt;/guid&gt;&#10;                    &lt;answertext&gt;marijuana &lt;/answertext&gt;&#10;                    &lt;valuetype&gt;0&lt;/valuetype&gt;&#10;                &lt;/answer&gt;&#10;                &lt;answer&gt;&#10;                    &lt;guid&gt;11FCE1A4C0C54C8D870301E541E3491F&lt;/guid&gt;&#10;                    &lt;answertext&gt;caffe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3D40A6D81B44DD39F911403A054CD1D"/>
  <p:tag name="SLIDEID" val="83D40A6D81B44DD39F911403A054CD1D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of the following is NOT an acute effect of caffeine?"/>
  <p:tag name="ANSWERSALIAS" val="Reduces fatigue|smicln|Reduces boredom|smicln|Relieves headache|smicln|Decreases sleep latency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B5D7A6F79E14551860A145A85CE8465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F3D97361A4742F4985C3D4EB42F962C&lt;/guid&gt;&#10;            &lt;repollguid&gt;2FFE8D3795FA403FAB882D48BF1E3698&lt;/repollguid&gt;&#10;            &lt;sourceid&gt;9078BE28D4334788897ED635C0998AE5&lt;/sourceid&gt;&#10;            &lt;questiontext&gt;Which of the following is NOT an acute effect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F91C0652AD74327AEB985DBA4576036&lt;/guid&gt;&#10;                    &lt;answertext&gt;Reduces fatigue &lt;/answertext&gt;&#10;                    &lt;valuetype&gt;0&lt;/valuetype&gt;&#10;                &lt;/answer&gt;&#10;                &lt;answer&gt;&#10;                    &lt;guid&gt;AFC506F703EE44FEB47262C42B346188&lt;/guid&gt;&#10;                    &lt;answertext&gt;Reduces boredom &lt;/answertext&gt;&#10;                    &lt;valuetype&gt;0&lt;/valuetype&gt;&#10;                &lt;/answer&gt;&#10;                &lt;answer&gt;&#10;                    &lt;guid&gt;26C0FF0C2C53456D88BC66400DA96FDD&lt;/guid&gt;&#10;                    &lt;answertext&gt;Relieves headache &lt;/answertext&gt;&#10;                    &lt;valuetype&gt;0&lt;/valuetype&gt;&#10;                &lt;/answer&gt;&#10;                &lt;answer&gt;&#10;                    &lt;guid&gt;841D4BEA18F347A0BB5A5360DCCE8C90&lt;/guid&gt;&#10;                    &lt;answertext&gt;Decreases sleep latency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Reduces fatigue&#10;Reduces boredom&#10;Relieves headache&#10;Decreases sleep latenc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DCD826600D184A399A7803DF0568E39B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63B6B394BEB4926B8B9DD77DF97FAFE&lt;/guid&gt;&#10;            &lt;repollguid&gt;A30B4DCCFC9045BFB0D4A77C62E638CF&lt;/repollguid&gt;&#10;            &lt;sourceid&gt;660D22EFE5F74231B1EF5C3CFBA440C8&lt;/sourceid&gt;&#10;            &lt;questiontext&gt;Why should OB/GYNs ask if women are smoker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D8829D410984B6E840E16E30C431B86&lt;/guid&gt;&#10;                    &lt;answertext&gt;It’s a good opportunity to encourage quitting&lt;/answertext&gt;&#10;                    &lt;valuetype&gt;0&lt;/valuetype&gt;&#10;                &lt;/answer&gt;&#10;                &lt;answer&gt;&#10;                    &lt;guid&gt;370D96EE8449490D81119FABAD186F3A&lt;/guid&gt;&#10;                    &lt;answertext&gt;It’s a good opportunity to tell them about negative health effects&lt;/answertext&gt;&#10;                    &lt;valuetype&gt;0&lt;/valuetype&gt;&#10;                &lt;/answer&gt;&#10;                &lt;answer&gt;&#10;                    &lt;guid&gt;8E21F9993FD345A2B767BF3170665927&lt;/guid&gt;&#10;                    &lt;answertext&gt;There is a greatly increased risk of heart problems if smoker is on birth control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0CE2C773DF2445083CE02F0854208E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95EBFE5F42214EC0884102485515D550&lt;/guid&gt;&#10;            &lt;repollguid&gt;2BB0555E75A8468A93980EB6CBC3E947&lt;/repollguid&gt;&#10;            &lt;sourceid&gt;5598B076BEF248118265102CB6A75B47&lt;/sourceid&gt;&#10;            &lt;questiontext&gt;Which is NOT used to treat opiate addic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3553D778FAD4B36BC8EE5E22301F244&lt;/guid&gt;&#10;                    &lt;answertext&gt;methadone &lt;/answertext&gt;&#10;                    &lt;valuetype&gt;0&lt;/valuetype&gt;&#10;                &lt;/answer&gt;&#10;                &lt;answer&gt;&#10;                    &lt;guid&gt;EC6A2FE855FC4F929C01431CD99F4900&lt;/guid&gt;&#10;                    &lt;answertext&gt;LAAM &lt;/answertext&gt;&#10;                    &lt;valuetype&gt;0&lt;/valuetype&gt;&#10;                &lt;/answer&gt;&#10;                &lt;answer&gt;&#10;                    &lt;guid&gt;97935F692936408CA600EEB56548FE0F&lt;/guid&gt;&#10;                    &lt;answertext&gt;buprenorphine &lt;/answertext&gt;&#10;                    &lt;valuetype&gt;0&lt;/valuetype&gt;&#10;                &lt;/answer&gt;&#10;                &lt;answer&gt;&#10;                    &lt;guid&gt;D544881C520740B990E993C029329ADD&lt;/guid&gt;&#10;                    &lt;answertext&gt;naloxo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75C3000AFB14CDEB73F599301704683"/>
  <p:tag name="SLIDEID" val="075C3000AFB14CDEB73F59930170468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product may have a protective effect for heart attacks?"/>
  <p:tag name="ANSWERSALIAS" val="Coffee|smicln|Tea|smicln|Chocolate|smicln|Coke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1AA869446048BEB64CD7E25B792D78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4D917D7F9A14F48980C8456172814FD&lt;/guid&gt;&#10;            &lt;repollguid&gt;4CE09AA260514AC992590C3300B430F1&lt;/repollguid&gt;&#10;            &lt;sourceid&gt;B00A834CCDF24F8DABA447759594D7EF&lt;/sourceid&gt;&#10;            &lt;questiontext&gt;What product may have a protective effect for heart attack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D103915B89644AB2BD364C061EFD3DFD&lt;/guid&gt;&#10;                    &lt;answertext&gt;Coffee &lt;/answertext&gt;&#10;                    &lt;valuetype&gt;0&lt;/valuetype&gt;&#10;                &lt;/answer&gt;&#10;                &lt;answer&gt;&#10;                    &lt;guid&gt;FF8D9B9531F14681A72480E1B81F82FB&lt;/guid&gt;&#10;                    &lt;answertext&gt;Tea &lt;/answertext&gt;&#10;                    &lt;valuetype&gt;0&lt;/valuetype&gt;&#10;                &lt;/answer&gt;&#10;                &lt;answer&gt;&#10;                    &lt;guid&gt;8BB41ADCBB3E42D3AAABBEC093107C59&lt;/guid&gt;&#10;                    &lt;answertext&gt;Chocolate &lt;/answertext&gt;&#10;                    &lt;valuetype&gt;0&lt;/valuetype&gt;&#10;                &lt;/answer&gt;&#10;                &lt;answer&gt;&#10;                    &lt;guid&gt;24B58E1128C64E929BBD52E08FDDB7CD&lt;/guid&gt;&#10;                    &lt;answertext&gt;Cok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5"/>
  <p:tag name="FONTSIZE" val="32"/>
  <p:tag name="BULLETTYPE" val="ppBulletArabicPeriod"/>
  <p:tag name="ANSWERTEXT" val="Coffee&#10;Tea&#10;Chocolate&#10;Cok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42D2B31791E542D989169A7D77A408B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21BBECA44B1C4FA99A23EBC9856B594F&lt;/guid&gt;&#10;            &lt;repollguid&gt;5CE75D7D940E4D039B5F415C72B86E65&lt;/repollguid&gt;&#10;            &lt;sourceid&gt;9D2611A5D74E43AE8C5CB01010AD26E5&lt;/sourceid&gt;&#10;            &lt;questiontext&gt;Long-term use of which drug is associated with few direct negative health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A4EA520D2804A70BE54F582494826CA&lt;/guid&gt;&#10;                    &lt;answertext&gt;heroin &lt;/answertext&gt;&#10;                    &lt;valuetype&gt;0&lt;/valuetype&gt;&#10;                &lt;/answer&gt;&#10;                &lt;answer&gt;&#10;                    &lt;guid&gt;2972D47C834247E3AF874B07CA1436DF&lt;/guid&gt;&#10;                    &lt;answertext&gt;caffeine &lt;/answertext&gt;&#10;                    &lt;valuetype&gt;0&lt;/valuetype&gt;&#10;                &lt;/answer&gt;&#10;                &lt;answer&gt;&#10;                    &lt;guid&gt;249C460C4C4246E8BC03A285B8364A9D&lt;/guid&gt;&#10;                    &lt;answertext&gt;nicotine &lt;/answertext&gt;&#10;                    &lt;valuetype&gt;0&lt;/valuetype&gt;&#10;                &lt;/answer&gt;&#10;                &lt;answer&gt;&#10;                    &lt;guid&gt;9E938B5205FF4F77872AA47A4600E9DE&lt;/guid&gt;&#10;                    &lt;answertext&gt;1 and 2 &lt;/answertext&gt;&#10;                    &lt;valuetype&gt;0&lt;/valuetype&gt;&#10;                &lt;/answer&gt;&#10;                &lt;answer&gt;&#10;                    &lt;guid&gt;4E8D605F91C24E51BAE70FF4D6C1CD4C&lt;/guid&gt;&#10;                    &lt;answertext&gt;2 and 3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0B38A6B36B14D00A483C995188989D7"/>
  <p:tag name="SLIDEID" val="C0B38A6B36B14D00A483C995188989D7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at drug, used during pregnancy, results in a chance of premature birth, decreased weight, and decreased head circumference?"/>
  <p:tag name="ANSWERSALIAS" val="Nicotine|smicln|Cocaine|smicln|Methamphetamine|smicln|All of the above"/>
  <p:tag name="VALUES" val="No Value|smicln|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2199E47CDB674213A89E04AFFD7CBC0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552A64AD66E14BA683D02C693395C220&lt;/guid&gt;&#10;            &lt;repollguid&gt;2CEEFFE65DBD42629F3D260093CC8DD9&lt;/repollguid&gt;&#10;            &lt;sourceid&gt;51D629AD293747E99EF3FDD08554B103&lt;/sourceid&gt;&#10;            &lt;questiontext&gt;What drug, used during pregnancy, results in increased premature birth, decreased weight, and decreased head circumferenc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0DA2D2F21AD9479CB5AD1DDD7F20E1BE&lt;/guid&gt;&#10;                    &lt;answertext&gt;Nicotine &lt;/answertext&gt;&#10;                    &lt;valuetype&gt;0&lt;/valuetype&gt;&#10;                &lt;/answer&gt;&#10;                &lt;answer&gt;&#10;                    &lt;guid&gt;780760ADE61C42AF847B30F205C888FA&lt;/guid&gt;&#10;                    &lt;answertext&gt;Marijuana &lt;/answertext&gt;&#10;                    &lt;valuetype&gt;0&lt;/valuetype&gt;&#10;                &lt;/answer&gt;&#10;                &lt;answer&gt;&#10;                    &lt;guid&gt;6DD4811327C04955B6499CB0A986DD81&lt;/guid&gt;&#10;                    &lt;answertext&gt;Caffeine &lt;/answertext&gt;&#10;                    &lt;valuetype&gt;0&lt;/valuetype&gt;&#10;                &lt;/answer&gt;&#10;                &lt;answer&gt;&#10;                    &lt;guid&gt;804CF85481D94153939C7D1B6F62CDA0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9"/>
  <p:tag name="FONTSIZE" val="32"/>
  <p:tag name="BULLETTYPE" val="ppBulletArabicPeriod"/>
  <p:tag name="ANSWERTEXT" val="Nicotine&#10;Cocaine&#10;Methamphetamine&#10;All of the abov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AFEF3D8307414A969B98BCA0778800DE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5CAD22A735B4637AB9FF58E015DD68D&lt;/guid&gt;&#10;            &lt;repollguid&gt;83C3B576CFF548EDB6D8D2A5FA671BBC&lt;/repollguid&gt;&#10;            &lt;sourceid&gt;DCDDF12003FC485DBDFDB5E51670C78F&lt;/sourceid&gt;&#10;            &lt;questiontext&gt;Which has nicotine NOT been associated with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1000C94F2DB049558A4DC64A5EC9BAA4&lt;/guid&gt;&#10;                    &lt;answertext&gt;Increased occurrence of panic attacks &lt;/answertext&gt;&#10;                    &lt;valuetype&gt;0&lt;/valuetype&gt;&#10;                &lt;/answer&gt;&#10;                &lt;answer&gt;&#10;                    &lt;guid&gt;A5B2CAF1C0D144C2BF964A6BDDC62681&lt;/guid&gt;&#10;                    &lt;answertext&gt;Possible protective effect for Alzheimer’s and Parkinson’s &lt;/answertext&gt;&#10;                    &lt;valuetype&gt;0&lt;/valuetype&gt;&#10;                &lt;/answer&gt;&#10;                &lt;answer&gt;&#10;                    &lt;guid&gt;3D2130BB21B845B1B79A158C4B0F8808&lt;/guid&gt;&#10;                    &lt;answertext&gt;Decreased incidence of Schizophrenia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9E9BC6742314992AFFB9DD2A041A662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B877092FB452470687039DD5A860E953&lt;/guid&gt;&#10;            &lt;repollguid&gt;D47D93471D1746A58306C66BB7EEE44C&lt;/repollguid&gt;&#10;            &lt;sourceid&gt;8B2FABD2E37748E5A7748219E3E0FD97&lt;/sourceid&gt;&#10;            &lt;questiontext&gt;Which is NOT a prescription opiate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401E52ADE36C4828BA3F87F7F9A064FB&lt;/guid&gt;&#10;                    &lt;answertext&gt;Vicodin &lt;/answertext&gt;&#10;                    &lt;valuetype&gt;0&lt;/valuetype&gt;&#10;                &lt;/answer&gt;&#10;                &lt;answer&gt;&#10;                    &lt;guid&gt;AAFEE873EA3E409AA7967CEDC2B27073&lt;/guid&gt;&#10;                    &lt;answertext&gt;Dilaudid &lt;/answertext&gt;&#10;                    &lt;valuetype&gt;0&lt;/valuetype&gt;&#10;                &lt;/answer&gt;&#10;                &lt;answer&gt;&#10;                    &lt;guid&gt;95EB8611DB8146C28AE0CB1536032A13&lt;/guid&gt;&#10;                    &lt;answertext&gt;Ativan &lt;/answertext&gt;&#10;                    &lt;valuetype&gt;0&lt;/valuetype&gt;&#10;                &lt;/answer&gt;&#10;                &lt;answer&gt;&#10;                    &lt;guid&gt;0D84700A92A146A2BFBB3C48FFC0CD63&lt;/guid&gt;&#10;                    &lt;answertext&gt;Oxycontin &lt;/answertext&gt;&#10;                    &lt;valuetype&gt;0&lt;/valuetype&gt;&#10;                &lt;/answer&gt;&#10;                &lt;answer&gt;&#10;                    &lt;guid&gt;8AD056ABBBF14B55A513A9C6E2FFCB8B&lt;/guid&gt;&#10;                    &lt;answertext&gt;Darvo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31AF60F9B73242C8B65AF5ECB56D14D6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3055C21360C546F99907F46817B910EF&lt;/guid&gt;&#10;            &lt;repollguid&gt;7552731AF6764E83B87955E3A940B57F&lt;/repollguid&gt;&#10;            &lt;sourceid&gt;CA8B9012CAB849CEA3FB013F358935AA&lt;/sourceid&gt;&#10;            &lt;questiontext&gt;Withdrawal from what drug has been associated with inability to concentrate and increased appetit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E602D47858374C7996EE9106E169A300&lt;/guid&gt;&#10;                    &lt;answertext&gt;caffeine &lt;/answertext&gt;&#10;                    &lt;valuetype&gt;0&lt;/valuetype&gt;&#10;                &lt;/answer&gt;&#10;                &lt;answer&gt;&#10;                    &lt;guid&gt;DA992BEDD6534388BAA6304FFDDDD932&lt;/guid&gt;&#10;                    &lt;answertext&gt;nicotine &lt;/answertext&gt;&#10;                    &lt;valuetype&gt;0&lt;/valuetype&gt;&#10;                &lt;/answer&gt;&#10;                &lt;answer&gt;&#10;                    &lt;guid&gt;866589BD2E384EE88A7A13A1ECB12E7D&lt;/guid&gt;&#10;                    &lt;answertext&gt;heroin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  <p:tag name="ZEROBASED" val="Fals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6C167BF94E854915AD80EE9D31121DD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F1E5F2B07984ADC9679EF363DD3FF8A&lt;/guid&gt;&#10;            &lt;repollguid&gt;9B99EE85E5844B5BA77A3DDC63D4C012&lt;/repollguid&gt;&#10;            &lt;sourceid&gt;0B28D64D1FE14D26B619955F83D62069&lt;/sourceid&gt;&#10;            &lt;questiontext&gt;What 2 drugs are derived from the opium poppy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AFC45ABEAB424BD49F77BA7B9E808677&lt;/guid&gt;&#10;                    &lt;answertext&gt;Codeine and morphine &lt;/answertext&gt;&#10;                    &lt;valuetype&gt;0&lt;/valuetype&gt;&#10;                &lt;/answer&gt;&#10;                &lt;answer&gt;&#10;                    &lt;guid&gt;B50B590AD7924BCA924E751D946D7835&lt;/guid&gt;&#10;                    &lt;answertext&gt;Morphine and heroin &lt;/answertext&gt;&#10;                    &lt;valuetype&gt;0&lt;/valuetype&gt;&#10;                &lt;/answer&gt;&#10;                &lt;answer&gt;&#10;                    &lt;guid&gt;7DBECE0AA67C4ED19396A3B683A310B6&lt;/guid&gt;&#10;                    &lt;answertext&gt;Oxycodone and codeine &lt;/answertext&gt;&#10;                    &lt;valuetype&gt;0&lt;/valuetype&gt;&#10;                &lt;/answer&gt;&#10;                &lt;answer&gt;&#10;                    &lt;guid&gt;978DD5306FD74582BA0F6F77E7F1E1A9&lt;/guid&gt;&#10;                    &lt;answertext&gt;None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C9E4CE9C2D74355B3875CA76BDB9765"/>
  <p:tag name="SLIDEID" val="DC9E4CE9C2D74355B3875CA76BDB976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value is the mg caffeine in coffee?"/>
  <p:tag name="ANSWERSALIAS" val="5|smicln|25-90|smicln|70|smicln|50-150"/>
  <p:tag name="VALUES" val="No Value|smicln|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A00E70E285448CD8B43A66F199BD277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7F554BDE0D224051A087F292C27D6261&lt;/guid&gt;&#10;            &lt;repollguid&gt;A949E2C7350D4A29A8D5DBC583EC4070&lt;/repollguid&gt;&#10;            &lt;sourceid&gt;FD49DA94C4A2462BB6B41BFE0A27AADD&lt;/sourceid&gt;&#10;            &lt;questiontext&gt;Which value is the mg caffeine in coffe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7BFCD6771CF14A8C936F89CAE861AE5E&lt;/guid&gt;&#10;                    &lt;answertext&gt;5 &lt;/answertext&gt;&#10;                    &lt;valuetype&gt;0&lt;/valuetype&gt;&#10;                &lt;/answer&gt;&#10;                &lt;answer&gt;&#10;                    &lt;guid&gt;23E9BF18C2CC453EA754334B9CF097D4&lt;/guid&gt;&#10;                    &lt;answertext&gt;25-90 &lt;/answertext&gt;&#10;                    &lt;valuetype&gt;0&lt;/valuetype&gt;&#10;                &lt;/answer&gt;&#10;                &lt;answer&gt;&#10;                    &lt;guid&gt;EFAEB049AA514808823EFA3351E04591&lt;/guid&gt;&#10;                    &lt;answertext&gt;70 &lt;/answertext&gt;&#10;                    &lt;valuetype&gt;0&lt;/valuetype&gt;&#10;                &lt;/answer&gt;&#10;                &lt;answer&gt;&#10;                    &lt;guid&gt;E6E80C6376F048FD87CE945BE808F46D&lt;/guid&gt;&#10;                    &lt;answertext&gt;50-150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7"/>
  <p:tag name="FONTSIZE" val="32"/>
  <p:tag name="BULLETTYPE" val="ppBulletArabicPeriod"/>
  <p:tag name="ANSWERTEXT" val="5&#10;25-90&#10;70&#10;50-15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E82D2CBE08B04D588CCD907FF3719C4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8308AA15764B43B48A70D91EFF0ACDD9&lt;/guid&gt;&#10;            &lt;repollguid&gt;000BDB1382814A1E8D085DA6BF8FF043&lt;/repollguid&gt;&#10;            &lt;sourceid&gt;18776B56C26249B5BA9B0ECDE97F9A76&lt;/sourceid&gt;&#10;            &lt;questiontext&gt;Which is tru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FA1DC494F174442789D44BA99F27C016&lt;/guid&gt;&#10;                    &lt;answertext&gt;Smokers eliminate caffeine more quickly than non-smokers &lt;/answertext&gt;&#10;                    &lt;valuetype&gt;0&lt;/valuetype&gt;&#10;                &lt;/answer&gt;&#10;                &lt;answer&gt;&#10;                    &lt;guid&gt;1DF2E4DA4CFD40B586FEEC6AA566C0BA&lt;/guid&gt;&#10;                    &lt;answertext&gt;Smokers eliminate caffeine more slowly than non-smokers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337D136CAB74FB285BA3BEBE1C7968A"/>
  <p:tag name="SLIDEID" val="A337D136CAB74FB285BA3BEBE1C7968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y should OB/GYNs ask if women are smokers?"/>
  <p:tag name="ANSWERSALIAS" val="It’s a good opportunity to encourage quitting|smicln|It’s a good opportunity to tell them about negative health effects|smicln|Greatly increased risk heart problems if smoker on birth control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62D2B66C8266424D9CA6091E2421C48F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E6AFA2C2C8F047429BD842B7880C798B&lt;/guid&gt;&#10;            &lt;repollguid&gt;C39F436B6A3B4023B486CC4C5EC43CF6&lt;/repollguid&gt;&#10;            &lt;sourceid&gt;2F96F438392942D7939A208DE4CB35CE&lt;/sourceid&gt;&#10;            &lt;questiontext&gt;Who of the following should be cautious about the use of caffeine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142CC9A5B9A4860B41007B8CBF50604&lt;/guid&gt;&#10;                    &lt;answertext&gt;The elderly &lt;/answertext&gt;&#10;                    &lt;valuetype&gt;0&lt;/valuetype&gt;&#10;                &lt;/answer&gt;&#10;                &lt;answer&gt;&#10;                    &lt;guid&gt;D0CDAC194B994A44A57AA61E7BA9C6C7&lt;/guid&gt;&#10;                    &lt;answertext&gt;Children &lt;/answertext&gt;&#10;                    &lt;valuetype&gt;0&lt;/valuetype&gt;&#10;                &lt;/answer&gt;&#10;                &lt;answer&gt;&#10;                    &lt;guid&gt;4B2816492FE24F9FAF2987177999DBE8&lt;/guid&gt;&#10;                    &lt;answertext&gt;Athletes &lt;/answertext&gt;&#10;                    &lt;valuetype&gt;0&lt;/valuetype&gt;&#10;                &lt;/answer&gt;&#10;                &lt;answer&gt;&#10;                    &lt;guid&gt;70AD8ADD4B0141979487B6A829D2A372&lt;/guid&gt;&#10;                    &lt;answertext&gt;Pregnant women &lt;/answertext&gt;&#10;                    &lt;valuetype&gt;0&lt;/valuetype&gt;&#10;                &lt;/answer&gt;&#10;                &lt;answer&gt;&#10;                    &lt;guid&gt;4C6E43A0B44A4476BDC9D86B659945CB&lt;/guid&gt;&#10;                    &lt;answertext&gt;All of the abov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AUTOOPENPOLL" val="True"/>
  <p:tag name="AUTOFORMATCHART" val="True"/>
  <p:tag name="LIVECHARTING" val="False"/>
  <p:tag name="TYPE" val="MultiChoiceSlide"/>
  <p:tag name="TPQUESTIONXML" val="﻿&lt;?xml version=&quot;1.0&quot; encoding=&quot;utf-8&quot;?&gt;&#10;&lt;questionlist&gt;&#10;    &lt;properties&gt;&#10;        &lt;guid&gt;2D333D37717241B7807C7D5AD9597D6D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FF6AD80EFB85438F8C1021C518D0C4FB&lt;/guid&gt;&#10;            &lt;repollguid&gt;4F26BDF4E0664734BFCA92598EC741B4&lt;/repollguid&gt;&#10;            &lt;sourceid&gt;7075564322CD46168B0C17B288A56866&lt;/sourceid&gt;&#10;            &lt;questiontext&gt;Which drug produces pupillary constriction and constipation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3A3E1480D60A44E688BAFBDE7E9AFBB8&lt;/guid&gt;&#10;                    &lt;answertext&gt;marijuana &lt;/answertext&gt;&#10;                    &lt;valuetype&gt;0&lt;/valuetype&gt;&#10;                &lt;/answer&gt;&#10;                &lt;answer&gt;&#10;                    &lt;guid&gt;8DD29EB47BF94B2DAAB2F263743C46C1&lt;/guid&gt;&#10;                    &lt;answertext&gt;heroin &lt;/answertext&gt;&#10;                    &lt;valuetype&gt;0&lt;/valuetype&gt;&#10;                &lt;/answer&gt;&#10;                &lt;answer&gt;&#10;                    &lt;guid&gt;536CF208A9574FA7BA47D2F2574EF458&lt;/guid&gt;&#10;                    &lt;answertext&gt;caffeine &lt;/answertext&gt;&#10;                    &lt;valuetype&gt;0&lt;/valuetype&gt;&#10;                &lt;/answer&gt;&#10;                &lt;answer&gt;&#10;                    &lt;guid&gt;4130895D6CC043D8A102294C39A8EE0B&lt;/guid&gt;&#10;                    &lt;answertext&gt;nicotine&lt;/answertext&gt;&#10;                    &lt;valuetype&gt;0&lt;/valuetype&gt;&#10;                &lt;/answer&gt;&#10;            &lt;/answers&gt;&#10;        &lt;/multichoice&gt;&#10;    &lt;/questions&gt;&#10;&lt;/questionlist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33"/>
  <p:tag name="FONTSIZE" val="32"/>
  <p:tag name="BULLETTYPE" val="ppBulletArabicPeriod"/>
  <p:tag name="ANSWERTEXT" val="Increased occurrence of panic attacks&#10;Possible protective effect for Alzheimer’s and Parkinson’s&#10;Decreased incidence of Schizophreni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77"/>
  <p:tag name="FONTSIZE" val="28"/>
  <p:tag name="BULLETTYPE" val="ppBulletArabicPeriod"/>
  <p:tag name="ANSWERTEXT" val="It’s a good opportunity to encourage quitting&#10;It’s a good opportunity to tell them about negative health effects&#10;Greatly increased risk heart problems if smoker on birth contro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1BD5F3884C45C788597F67DCF44244"/>
  <p:tag name="SLIDEID" val="AD1BD5F3884C45C788597F67DCF4424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AUTOADVANCE" val="False"/>
  <p:tag name="DELIMITERS" val="3.1"/>
  <p:tag name="VALUEFORMAT" val="0%"/>
  <p:tag name="QUESTIONALIAS" val="Which has nicotine NOT been associated with?"/>
  <p:tag name="ANSWERSALIAS" val="Increased occurrence of panic attacks|smicln|Possible protective effect for Alzheimer’s and Parkinson’s|smicln|Decreased incidence of Schizophrenia"/>
  <p:tag name="VALUES" val="No Value|smicln|No Value|smicln|No Valu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083C9A3A24B1452CA785256946568541&lt;/guid&gt;&#10;        &lt;description /&gt;&#10;        &lt;date&gt;10/10/2017 11:20:09 A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DEE2328B32AE429E8BEF21F4FDC4E3F9&lt;/guid&gt;&#10;            &lt;repollguid&gt;111F3FAF180647EEBAC93AF9A3843AB8&lt;/repollguid&gt;&#10;            &lt;sourceid&gt;0196D1681B374BB4807AC78D253B5829&lt;/sourceid&gt;&#10;            &lt;questiontext&gt;Which opioid receptor produces aversive effects?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0&lt;/bulletstyle&gt;&#10;            &lt;answers&gt;&#10;                &lt;answer&gt;&#10;                    &lt;guid&gt;C956BA11B25444749666DB91EB527753&lt;/guid&gt;&#10;                    &lt;answertext&gt;mu &lt;/answertext&gt;&#10;                    &lt;valuetype&gt;0&lt;/valuetype&gt;&#10;                &lt;/answer&gt;&#10;                &lt;answer&gt;&#10;                    &lt;guid&gt;3E19CF13A8464A798FC07D8B492409C0&lt;/guid&gt;&#10;                    &lt;answertext&gt;delta &lt;/answertext&gt;&#10;                    &lt;valuetype&gt;0&lt;/valuetype&gt;&#10;                &lt;/answer&gt;&#10;                &lt;answer&gt;&#10;                    &lt;guid&gt;C445FAC7797C4AC1BF76E38F81BE31D2&lt;/guid&gt;&#10;                    &lt;answertext&gt;kappa &lt;/answertext&gt;&#10;                    &lt;valuetype&gt;0&lt;/valuetype&gt;&#10;                &lt;/answer&gt;&#10;                &lt;answer&gt;&#10;                    &lt;guid&gt;4711815272154951905FAA0B2071D07E&lt;/guid&gt;&#10;                    &lt;answertext&gt;omega&lt;/answertext&gt;&#10;                    &lt;valuetype&gt;0&lt;/valuetype&gt;&#10;                &lt;/answer&gt;&#10;            &lt;/answers&gt;&#10;        &lt;/multichoice&gt;&#10;    &lt;/questions&gt;&#10;&lt;/questionlist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643</Words>
  <Application>Microsoft Office PowerPoint</Application>
  <PresentationFormat>On-screen Show (4:3)</PresentationFormat>
  <Paragraphs>127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Office Theme</vt:lpstr>
      <vt:lpstr>Chart</vt:lpstr>
      <vt:lpstr>Review for Exam 2</vt:lpstr>
      <vt:lpstr>1. Why should OB/GYNs ask if women are smokers?</vt:lpstr>
      <vt:lpstr>2. Who of the following should be cautious about the use of caffeine?</vt:lpstr>
      <vt:lpstr>3. Which opioid receptor produces aversive effects?</vt:lpstr>
      <vt:lpstr>4. Caffeine is</vt:lpstr>
      <vt:lpstr>5. Nicotine binds to…?</vt:lpstr>
      <vt:lpstr>6. True or False: There are no known cases of a caffeine overdose</vt:lpstr>
      <vt:lpstr>7. Which opiate antagonist is long-lasting and can be used in treatment?</vt:lpstr>
      <vt:lpstr>8. Withdrawal from this drug results in runny nose, chills, sweating?</vt:lpstr>
      <vt:lpstr>9. Which of the following is NOT an acute effect of caffeine?</vt:lpstr>
      <vt:lpstr>10. Which is NOT used to treat opiate addiction?</vt:lpstr>
      <vt:lpstr>11. What product may have a protective effect for heart attacks?</vt:lpstr>
      <vt:lpstr>12. Long-term use of which drug is associated with few direct negative health effects?</vt:lpstr>
      <vt:lpstr>13. What drug, used during pregnancy, results in increased premature birth, decreased weight, and decreased head circumference?</vt:lpstr>
      <vt:lpstr>14. Which has nicotine NOT been associated with?</vt:lpstr>
      <vt:lpstr>15. Which is NOT a prescription opiate</vt:lpstr>
      <vt:lpstr>16. Withdrawal from what drug has been associated with inability to concentrate and increased appetite?</vt:lpstr>
      <vt:lpstr>17. What 2 drugs are derived from the opium poppy?</vt:lpstr>
      <vt:lpstr>18. Which value is the mg caffeine in coffee?</vt:lpstr>
      <vt:lpstr>19. Which is true?</vt:lpstr>
      <vt:lpstr>20. Which drug produces pupillary constriction and constipation?</vt:lpstr>
      <vt:lpstr>22. Which of the following is true, regarding the long term effects of smoking?</vt:lpstr>
      <vt:lpstr>23. What medical uses do Morphine and Codeine have?</vt:lpstr>
      <vt:lpstr>24. Which of the following is true?</vt:lpstr>
      <vt:lpstr>25. There is a comorbidity between smoking  and …?</vt:lpstr>
      <vt:lpstr>26. Which of the following is NOT a withdrawal effect of the opiate drugs?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Exam 2</dc:title>
  <dc:creator>ltrench</dc:creator>
  <cp:lastModifiedBy>Trench, Lynne S.</cp:lastModifiedBy>
  <cp:revision>27</cp:revision>
  <dcterms:created xsi:type="dcterms:W3CDTF">2010-10-22T16:15:35Z</dcterms:created>
  <dcterms:modified xsi:type="dcterms:W3CDTF">2022-10-11T17:40:52Z</dcterms:modified>
</cp:coreProperties>
</file>