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8"/>
  </p:notesMasterIdLst>
  <p:handoutMasterIdLst>
    <p:handoutMasterId r:id="rId119"/>
  </p:handoutMasterIdLst>
  <p:sldIdLst>
    <p:sldId id="290" r:id="rId2"/>
    <p:sldId id="862" r:id="rId3"/>
    <p:sldId id="873" r:id="rId4"/>
    <p:sldId id="863" r:id="rId5"/>
    <p:sldId id="864" r:id="rId6"/>
    <p:sldId id="814" r:id="rId7"/>
    <p:sldId id="743" r:id="rId8"/>
    <p:sldId id="809" r:id="rId9"/>
    <p:sldId id="820" r:id="rId10"/>
    <p:sldId id="819" r:id="rId11"/>
    <p:sldId id="831" r:id="rId12"/>
    <p:sldId id="821" r:id="rId13"/>
    <p:sldId id="822" r:id="rId14"/>
    <p:sldId id="823" r:id="rId15"/>
    <p:sldId id="824" r:id="rId16"/>
    <p:sldId id="826" r:id="rId17"/>
    <p:sldId id="830" r:id="rId18"/>
    <p:sldId id="762" r:id="rId19"/>
    <p:sldId id="848" r:id="rId20"/>
    <p:sldId id="833" r:id="rId21"/>
    <p:sldId id="834" r:id="rId22"/>
    <p:sldId id="835" r:id="rId23"/>
    <p:sldId id="836" r:id="rId24"/>
    <p:sldId id="837" r:id="rId25"/>
    <p:sldId id="838" r:id="rId26"/>
    <p:sldId id="839" r:id="rId27"/>
    <p:sldId id="840" r:id="rId28"/>
    <p:sldId id="841" r:id="rId29"/>
    <p:sldId id="843" r:id="rId30"/>
    <p:sldId id="844" r:id="rId31"/>
    <p:sldId id="850" r:id="rId32"/>
    <p:sldId id="851" r:id="rId33"/>
    <p:sldId id="852" r:id="rId34"/>
    <p:sldId id="853" r:id="rId35"/>
    <p:sldId id="854" r:id="rId36"/>
    <p:sldId id="856" r:id="rId37"/>
    <p:sldId id="857" r:id="rId38"/>
    <p:sldId id="279" r:id="rId39"/>
    <p:sldId id="845" r:id="rId40"/>
    <p:sldId id="846" r:id="rId41"/>
    <p:sldId id="847" r:id="rId42"/>
    <p:sldId id="849" r:id="rId43"/>
    <p:sldId id="858" r:id="rId44"/>
    <p:sldId id="860" r:id="rId45"/>
    <p:sldId id="861" r:id="rId46"/>
    <p:sldId id="284" r:id="rId47"/>
    <p:sldId id="283" r:id="rId48"/>
    <p:sldId id="859" r:id="rId49"/>
    <p:sldId id="811" r:id="rId50"/>
    <p:sldId id="842" r:id="rId51"/>
    <p:sldId id="868" r:id="rId52"/>
    <p:sldId id="875" r:id="rId53"/>
    <p:sldId id="865" r:id="rId54"/>
    <p:sldId id="877" r:id="rId55"/>
    <p:sldId id="876" r:id="rId56"/>
    <p:sldId id="874" r:id="rId57"/>
    <p:sldId id="296" r:id="rId58"/>
    <p:sldId id="871" r:id="rId59"/>
    <p:sldId id="879" r:id="rId60"/>
    <p:sldId id="872" r:id="rId61"/>
    <p:sldId id="880" r:id="rId62"/>
    <p:sldId id="881" r:id="rId63"/>
    <p:sldId id="883" r:id="rId64"/>
    <p:sldId id="884" r:id="rId65"/>
    <p:sldId id="885" r:id="rId66"/>
    <p:sldId id="878" r:id="rId67"/>
    <p:sldId id="882" r:id="rId68"/>
    <p:sldId id="886" r:id="rId69"/>
    <p:sldId id="870" r:id="rId70"/>
    <p:sldId id="866" r:id="rId71"/>
    <p:sldId id="869" r:id="rId72"/>
    <p:sldId id="867" r:id="rId73"/>
    <p:sldId id="887" r:id="rId74"/>
    <p:sldId id="888" r:id="rId75"/>
    <p:sldId id="889" r:id="rId76"/>
    <p:sldId id="890" r:id="rId77"/>
    <p:sldId id="891" r:id="rId78"/>
    <p:sldId id="892" r:id="rId79"/>
    <p:sldId id="907" r:id="rId80"/>
    <p:sldId id="893" r:id="rId81"/>
    <p:sldId id="894" r:id="rId82"/>
    <p:sldId id="895" r:id="rId83"/>
    <p:sldId id="896" r:id="rId84"/>
    <p:sldId id="897" r:id="rId85"/>
    <p:sldId id="383" r:id="rId86"/>
    <p:sldId id="898" r:id="rId87"/>
    <p:sldId id="899" r:id="rId88"/>
    <p:sldId id="900" r:id="rId89"/>
    <p:sldId id="901" r:id="rId90"/>
    <p:sldId id="348" r:id="rId91"/>
    <p:sldId id="902" r:id="rId92"/>
    <p:sldId id="903" r:id="rId93"/>
    <p:sldId id="904" r:id="rId94"/>
    <p:sldId id="905" r:id="rId95"/>
    <p:sldId id="906" r:id="rId96"/>
    <p:sldId id="908" r:id="rId97"/>
    <p:sldId id="909" r:id="rId98"/>
    <p:sldId id="910" r:id="rId99"/>
    <p:sldId id="911" r:id="rId100"/>
    <p:sldId id="912" r:id="rId101"/>
    <p:sldId id="913" r:id="rId102"/>
    <p:sldId id="914" r:id="rId103"/>
    <p:sldId id="917" r:id="rId104"/>
    <p:sldId id="918" r:id="rId105"/>
    <p:sldId id="920" r:id="rId106"/>
    <p:sldId id="919" r:id="rId107"/>
    <p:sldId id="921" r:id="rId108"/>
    <p:sldId id="922" r:id="rId109"/>
    <p:sldId id="923" r:id="rId110"/>
    <p:sldId id="924" r:id="rId111"/>
    <p:sldId id="925" r:id="rId112"/>
    <p:sldId id="927" r:id="rId113"/>
    <p:sldId id="928" r:id="rId114"/>
    <p:sldId id="915" r:id="rId115"/>
    <p:sldId id="916" r:id="rId116"/>
    <p:sldId id="929" r:id="rId1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87815" autoAdjust="0"/>
  </p:normalViewPr>
  <p:slideViewPr>
    <p:cSldViewPr snapToGrid="0">
      <p:cViewPr varScale="1">
        <p:scale>
          <a:sx n="56" d="100"/>
          <a:sy n="56" d="100"/>
        </p:scale>
        <p:origin x="16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723157-5E7D-0764-2076-7C5AE3BD9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06290"/>
            <a:ext cx="3002280" cy="22517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177509-1092-71C1-CED9-BF663E6A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043" y="586409"/>
            <a:ext cx="7988577" cy="5864087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BI 101: </a:t>
            </a:r>
            <a:br>
              <a:rPr lang="en-US" sz="4800" b="1" dirty="0"/>
            </a:br>
            <a:r>
              <a:rPr lang="en-US" sz="4800" b="1" dirty="0"/>
              <a:t>The Fossil Record and Evolutionary Mechanisms</a:t>
            </a:r>
            <a:br>
              <a:rPr lang="en-US" sz="4800" b="1" dirty="0"/>
            </a:br>
            <a:br>
              <a:rPr lang="en-US" sz="5400" b="1" dirty="0"/>
            </a:br>
            <a:br>
              <a:rPr lang="en-US" sz="5400" b="1" dirty="0"/>
            </a:br>
            <a:br>
              <a:rPr lang="en-US" sz="4800" dirty="0"/>
            </a:br>
            <a:r>
              <a:rPr lang="en-US" sz="2400" dirty="0"/>
              <a:t>Wednesday October 12</a:t>
            </a:r>
            <a:r>
              <a:rPr lang="en-US" sz="2400" baseline="30000" dirty="0"/>
              <a:t>th</a:t>
            </a:r>
            <a:r>
              <a:rPr lang="en-US" sz="2400" dirty="0"/>
              <a:t>, 2022</a:t>
            </a:r>
            <a:br>
              <a:rPr lang="en-US" sz="2400" dirty="0"/>
            </a:br>
            <a:r>
              <a:rPr lang="en-US" sz="2400" dirty="0"/>
              <a:t>SSC 138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EFFEBF-A2C9-186D-40CC-B1306C6A8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034" y="89687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38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CA7A-B4C5-473B-A7BA-DEFFEFDE6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13th century BC, the Egyptians dated the Earth as 38,000 years old.</a:t>
            </a:r>
          </a:p>
          <a:p>
            <a:r>
              <a:rPr lang="en-US" dirty="0"/>
              <a:t>Many old human civilizations recorded estimated world history.</a:t>
            </a:r>
          </a:p>
          <a:p>
            <a:r>
              <a:rPr lang="en-US" dirty="0"/>
              <a:t>In 1650, Irish Archbishop James Ussher published a book dating the Earth as 6,000 years old.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657984-D16E-97B4-6003-CE7F1E150132}"/>
              </a:ext>
            </a:extLst>
          </p:cNvPr>
          <p:cNvSpPr txBox="1"/>
          <p:nvPr/>
        </p:nvSpPr>
        <p:spPr>
          <a:xfrm>
            <a:off x="0" y="6492874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The Turin Papyrus (in the register listing the Reign of the Gods) the final two lines of the column sums up: "</a:t>
            </a:r>
            <a:r>
              <a:rPr lang="en-US" sz="800" dirty="0" err="1"/>
              <a:t>Venerables</a:t>
            </a:r>
            <a:r>
              <a:rPr lang="en-US" sz="800" dirty="0"/>
              <a:t> </a:t>
            </a:r>
            <a:r>
              <a:rPr lang="en-US" sz="800" dirty="0" err="1"/>
              <a:t>Shemsu-Hor</a:t>
            </a:r>
            <a:r>
              <a:rPr lang="en-US" sz="800" dirty="0"/>
              <a:t>, 13,420 years; Reigns before the </a:t>
            </a:r>
            <a:r>
              <a:rPr lang="en-US" sz="800" dirty="0" err="1"/>
              <a:t>Shemsu-Hor</a:t>
            </a:r>
            <a:r>
              <a:rPr lang="en-US" sz="800" dirty="0"/>
              <a:t>, 23,200 years; Total 36,620 years." </a:t>
            </a:r>
          </a:p>
        </p:txBody>
      </p:sp>
    </p:spTree>
    <p:extLst>
      <p:ext uri="{BB962C8B-B14F-4D97-AF65-F5344CB8AC3E}">
        <p14:creationId xmlns:p14="http://schemas.microsoft.com/office/powerpoint/2010/main" val="687476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CA7A-B4C5-473B-A7BA-DEFFEFDE6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13th century BC, the Egyptians dated the Earth as 38,000 years old.</a:t>
            </a:r>
          </a:p>
          <a:p>
            <a:r>
              <a:rPr lang="en-US" dirty="0"/>
              <a:t>Many old human civilizations recorded estimated world history.</a:t>
            </a:r>
          </a:p>
          <a:p>
            <a:r>
              <a:rPr lang="en-US" dirty="0"/>
              <a:t>In 1650, Irish Archbishop James Ussher published a book dating the Earth as 6,000 years old. </a:t>
            </a:r>
          </a:p>
          <a:p>
            <a:r>
              <a:rPr lang="en-US" dirty="0"/>
              <a:t>Humanity has always known about fossils, but by late 1600s attitudes were changing around the study of them.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657984-D16E-97B4-6003-CE7F1E150132}"/>
              </a:ext>
            </a:extLst>
          </p:cNvPr>
          <p:cNvSpPr txBox="1"/>
          <p:nvPr/>
        </p:nvSpPr>
        <p:spPr>
          <a:xfrm>
            <a:off x="0" y="6492874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The Turin Papyrus (in the register listing the Reign of the Gods) the final two lines of the column sums up: "</a:t>
            </a:r>
            <a:r>
              <a:rPr lang="en-US" sz="800" dirty="0" err="1"/>
              <a:t>Venerables</a:t>
            </a:r>
            <a:r>
              <a:rPr lang="en-US" sz="800" dirty="0"/>
              <a:t> </a:t>
            </a:r>
            <a:r>
              <a:rPr lang="en-US" sz="800" dirty="0" err="1"/>
              <a:t>Shemsu-Hor</a:t>
            </a:r>
            <a:r>
              <a:rPr lang="en-US" sz="800" dirty="0"/>
              <a:t>, 13,420 years; Reigns before the </a:t>
            </a:r>
            <a:r>
              <a:rPr lang="en-US" sz="800" dirty="0" err="1"/>
              <a:t>Shemsu-Hor</a:t>
            </a:r>
            <a:r>
              <a:rPr lang="en-US" sz="800" dirty="0"/>
              <a:t>, 23,200 years; Total 36,620 years." </a:t>
            </a:r>
          </a:p>
        </p:txBody>
      </p:sp>
    </p:spTree>
    <p:extLst>
      <p:ext uri="{BB962C8B-B14F-4D97-AF65-F5344CB8AC3E}">
        <p14:creationId xmlns:p14="http://schemas.microsoft.com/office/powerpoint/2010/main" val="3209756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do we talk about Earth Age when we talk about Evolution?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age of the earth">
            <a:extLst>
              <a:ext uri="{FF2B5EF4-FFF2-40B4-BE49-F238E27FC236}">
                <a16:creationId xmlns:a16="http://schemas.microsoft.com/office/drawing/2014/main" id="{71F25225-36EC-DAC1-5929-AD1352AF5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226" y="1674046"/>
            <a:ext cx="5859549" cy="518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499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do we talk about Earth Age when we talk about Evolution?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Geology, chemistry, physics, and biology come together to explain evolution.</a:t>
            </a:r>
          </a:p>
        </p:txBody>
      </p:sp>
    </p:spTree>
    <p:extLst>
      <p:ext uri="{BB962C8B-B14F-4D97-AF65-F5344CB8AC3E}">
        <p14:creationId xmlns:p14="http://schemas.microsoft.com/office/powerpoint/2010/main" val="651797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do we talk about Earth Age when we talk about Evolution?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Geology, chemistry, physics, and biology come together to explain evolution.</a:t>
            </a:r>
          </a:p>
          <a:p>
            <a:r>
              <a:rPr lang="en-US" dirty="0"/>
              <a:t>Evolution by natural selection takes a long time. It takes millions of years.</a:t>
            </a:r>
          </a:p>
        </p:txBody>
      </p:sp>
    </p:spTree>
    <p:extLst>
      <p:ext uri="{BB962C8B-B14F-4D97-AF65-F5344CB8AC3E}">
        <p14:creationId xmlns:p14="http://schemas.microsoft.com/office/powerpoint/2010/main" val="222478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do we talk about Earth Age when we talk about Evolution?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Geology, chemistry, physics, and biology come together to explain evolution.</a:t>
            </a:r>
          </a:p>
          <a:p>
            <a:r>
              <a:rPr lang="en-US" dirty="0"/>
              <a:t>Evolution by natural selection takes a long time. It takes millions of years.</a:t>
            </a:r>
          </a:p>
          <a:p>
            <a:r>
              <a:rPr lang="en-US" dirty="0"/>
              <a:t>So if the Earth is only </a:t>
            </a:r>
            <a:r>
              <a:rPr lang="en-US" dirty="0">
                <a:cs typeface="Times New Roman" panose="02020603050405020304" pitchFamily="18" charset="0"/>
              </a:rPr>
              <a:t>~30,000 years old, then there isn’t time for natural selection to occur.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637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Jean-Baptiste de Lamarck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DBF78-FDFE-1491-E77C-CA99D24F73F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7F1113-BC35-CDF8-7056-071021AC40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1" t="4715" r="1"/>
          <a:stretch/>
        </p:blipFill>
        <p:spPr>
          <a:xfrm>
            <a:off x="0" y="0"/>
            <a:ext cx="1532475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49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Jean-Baptiste de Lamarck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6256892" cy="4351338"/>
          </a:xfrm>
        </p:spPr>
        <p:txBody>
          <a:bodyPr/>
          <a:lstStyle/>
          <a:p>
            <a:r>
              <a:rPr lang="en-US" dirty="0"/>
              <a:t>French biologist and naturalist born in 1744</a:t>
            </a:r>
          </a:p>
          <a:p>
            <a:r>
              <a:rPr lang="en-US" dirty="0"/>
              <a:t>Proposed the theory of inheritance of acquired characteristics</a:t>
            </a:r>
          </a:p>
          <a:p>
            <a:r>
              <a:rPr lang="en-US" dirty="0"/>
              <a:t>This theory proposed that an organism can pass on traits to its offspring that it acquired through use or disuse during its life</a:t>
            </a:r>
          </a:p>
          <a:p>
            <a:r>
              <a:rPr lang="en-US" dirty="0"/>
              <a:t>This was later disproven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13821D-9040-C73A-6444-AD88207BF74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F28B2D-4ECE-F3D1-3A9C-3809001A05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036"/>
          <a:stretch/>
        </p:blipFill>
        <p:spPr>
          <a:xfrm>
            <a:off x="6790452" y="2985099"/>
            <a:ext cx="2353548" cy="3507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1D46C3-19A1-AB47-DE52-AE7EE5E114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21" t="4715" r="1"/>
          <a:stretch/>
        </p:blipFill>
        <p:spPr>
          <a:xfrm>
            <a:off x="0" y="0"/>
            <a:ext cx="1532475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67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EB3E1-EE68-920B-92E0-35ED1E216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Hereditary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C45E2D-B81E-D30E-2F04-3D6DB933A20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Yes</a:t>
            </a:r>
          </a:p>
          <a:p>
            <a:r>
              <a:rPr lang="en-US" dirty="0"/>
              <a:t>Dimples</a:t>
            </a:r>
          </a:p>
          <a:p>
            <a:r>
              <a:rPr lang="en-US" dirty="0"/>
              <a:t>Tongue rolling</a:t>
            </a:r>
          </a:p>
          <a:p>
            <a:r>
              <a:rPr lang="en-US" dirty="0"/>
              <a:t>Freckles</a:t>
            </a:r>
          </a:p>
          <a:p>
            <a:r>
              <a:rPr lang="en-US" dirty="0"/>
              <a:t>Green/Red Colorblindness</a:t>
            </a:r>
          </a:p>
          <a:p>
            <a:r>
              <a:rPr lang="en-US" dirty="0"/>
              <a:t>Some diseases like Huntington’s disease, Cystic Fibrosis, Sickle cell disease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573B74-A264-77FE-AD91-D465F6057B3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</a:t>
            </a:r>
          </a:p>
          <a:p>
            <a:r>
              <a:rPr lang="en-US" dirty="0"/>
              <a:t>Language spoken</a:t>
            </a:r>
          </a:p>
          <a:p>
            <a:r>
              <a:rPr lang="en-US" dirty="0"/>
              <a:t>Pierced ears</a:t>
            </a:r>
          </a:p>
          <a:p>
            <a:r>
              <a:rPr lang="en-US" dirty="0"/>
              <a:t>Favorite song</a:t>
            </a:r>
          </a:p>
          <a:p>
            <a:r>
              <a:rPr lang="en-US" dirty="0"/>
              <a:t>Fingernail length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440A05-70C9-2DEB-9982-BCF0723CBB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8754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EB3E1-EE68-920B-92E0-35ED1E216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Hereditary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C45E2D-B81E-D30E-2F04-3D6DB933A20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Yes</a:t>
            </a:r>
          </a:p>
          <a:p>
            <a:r>
              <a:rPr lang="en-US" dirty="0"/>
              <a:t>Dimples</a:t>
            </a:r>
          </a:p>
          <a:p>
            <a:r>
              <a:rPr lang="en-US" dirty="0"/>
              <a:t>Tongue rolling</a:t>
            </a:r>
          </a:p>
          <a:p>
            <a:r>
              <a:rPr lang="en-US" dirty="0"/>
              <a:t>Freckles</a:t>
            </a:r>
          </a:p>
          <a:p>
            <a:r>
              <a:rPr lang="en-US" dirty="0"/>
              <a:t>Green/Red Colorblindness</a:t>
            </a:r>
          </a:p>
          <a:p>
            <a:r>
              <a:rPr lang="en-US" dirty="0"/>
              <a:t>Some diseases like Huntington’s disease, Cystic Fibrosis, Sickle cell disease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573B74-A264-77FE-AD91-D465F6057B3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</a:t>
            </a:r>
          </a:p>
          <a:p>
            <a:r>
              <a:rPr lang="en-US" dirty="0"/>
              <a:t>Language spoken</a:t>
            </a:r>
          </a:p>
          <a:p>
            <a:r>
              <a:rPr lang="en-US" dirty="0"/>
              <a:t>Pierced ears</a:t>
            </a:r>
          </a:p>
          <a:p>
            <a:r>
              <a:rPr lang="en-US" dirty="0"/>
              <a:t>Favorite song</a:t>
            </a:r>
          </a:p>
          <a:p>
            <a:r>
              <a:rPr lang="en-US" dirty="0"/>
              <a:t>Fingernail length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440A05-70C9-2DEB-9982-BCF0723CBB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AF53BD-7741-8518-0024-4097171D2D81}"/>
              </a:ext>
            </a:extLst>
          </p:cNvPr>
          <p:cNvSpPr txBox="1"/>
          <p:nvPr/>
        </p:nvSpPr>
        <p:spPr>
          <a:xfrm>
            <a:off x="1223247" y="2459504"/>
            <a:ext cx="6583205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Only traits that are encoded in the genes are passed on to the next generation.</a:t>
            </a:r>
          </a:p>
        </p:txBody>
      </p:sp>
    </p:spTree>
    <p:extLst>
      <p:ext uri="{BB962C8B-B14F-4D97-AF65-F5344CB8AC3E}">
        <p14:creationId xmlns:p14="http://schemas.microsoft.com/office/powerpoint/2010/main" val="15179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A59DC-F4A9-B975-BAA2-7BF83AB10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8EB2C5AA-08F3-A25A-6042-BB008B953C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674" y="365126"/>
            <a:ext cx="5982653" cy="5982653"/>
          </a:xfrm>
        </p:spPr>
      </p:pic>
    </p:spTree>
    <p:extLst>
      <p:ext uri="{BB962C8B-B14F-4D97-AF65-F5344CB8AC3E}">
        <p14:creationId xmlns:p14="http://schemas.microsoft.com/office/powerpoint/2010/main" val="1042966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English naturalist born in 1809</a:t>
            </a:r>
          </a:p>
          <a:p>
            <a:r>
              <a:rPr lang="en-US" dirty="0"/>
              <a:t>At the age of 22, traveled around the globe and collected fossils, plants, and animals for further analysis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1687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English naturalist born in 1809</a:t>
            </a:r>
          </a:p>
          <a:p>
            <a:r>
              <a:rPr lang="en-US" dirty="0"/>
              <a:t>At the age of 22, traveled around the globe and collected fossils, plants, and animals for further analysis</a:t>
            </a:r>
          </a:p>
          <a:p>
            <a:r>
              <a:rPr lang="en-US" dirty="0"/>
              <a:t>Influenced by the scientific changes and culture of the time and his experiences and research travelling, he published </a:t>
            </a:r>
            <a:r>
              <a:rPr lang="en-US" i="1" dirty="0"/>
              <a:t>The Origin of Species </a:t>
            </a:r>
            <a:r>
              <a:rPr lang="en-US" dirty="0"/>
              <a:t>in 1859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7334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English naturalist born in 1809</a:t>
            </a:r>
          </a:p>
          <a:p>
            <a:r>
              <a:rPr lang="en-US" dirty="0"/>
              <a:t>At the age of 22, traveled around the globe and collected fossils, plants, and animals for further analysis</a:t>
            </a:r>
          </a:p>
          <a:p>
            <a:r>
              <a:rPr lang="en-US" dirty="0"/>
              <a:t>Influenced by the scientific changes and culture of the time and his experiences and research travelling, he published </a:t>
            </a:r>
            <a:r>
              <a:rPr lang="en-US" i="1" dirty="0"/>
              <a:t>The Origin of Species </a:t>
            </a:r>
            <a:r>
              <a:rPr lang="en-US" dirty="0"/>
              <a:t>in 1859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3B2E61-0DBD-0A2D-26CA-FFA1D39C1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377" y="1236614"/>
            <a:ext cx="4210638" cy="28864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D9D4D7-9637-D138-973B-5355AF2ACB89}"/>
              </a:ext>
            </a:extLst>
          </p:cNvPr>
          <p:cNvSpPr txBox="1"/>
          <p:nvPr/>
        </p:nvSpPr>
        <p:spPr>
          <a:xfrm>
            <a:off x="0" y="6611779"/>
            <a:ext cx="63842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https://en.wikipedia.org/wiki/On_the_Origin_of_Species#/media/File:Origin_of_Species_title_page.jpg</a:t>
            </a:r>
          </a:p>
        </p:txBody>
      </p:sp>
    </p:spTree>
    <p:extLst>
      <p:ext uri="{BB962C8B-B14F-4D97-AF65-F5344CB8AC3E}">
        <p14:creationId xmlns:p14="http://schemas.microsoft.com/office/powerpoint/2010/main" val="2998961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Origin of the Species </a:t>
            </a:r>
            <a:r>
              <a:rPr lang="en-US" dirty="0"/>
              <a:t>presented a strong argument for evolution by natural selection and the accompanying evidence.</a:t>
            </a:r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356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Origin of the Species </a:t>
            </a:r>
            <a:r>
              <a:rPr lang="en-US" dirty="0"/>
              <a:t>presented a strong argument for evolution by natural selection and the accompanying evidence.</a:t>
            </a:r>
          </a:p>
          <a:p>
            <a:r>
              <a:rPr lang="en-US" dirty="0"/>
              <a:t>This was not his only book. He published more than 16.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754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Origin of the Species </a:t>
            </a:r>
            <a:r>
              <a:rPr lang="en-US" dirty="0"/>
              <a:t>presented a strong argument for evolution by natural selection and the accompanying evidence.</a:t>
            </a:r>
          </a:p>
          <a:p>
            <a:r>
              <a:rPr lang="en-US" dirty="0"/>
              <a:t>This was not his only book. He published more than 16.</a:t>
            </a:r>
          </a:p>
          <a:p>
            <a:r>
              <a:rPr lang="en-US" dirty="0"/>
              <a:t>In 1871, he published </a:t>
            </a:r>
            <a:r>
              <a:rPr lang="en-US" i="1" dirty="0"/>
              <a:t>The Descent of Man, and Selection in Relation to Sex.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14220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Charles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Origin of the Species </a:t>
            </a:r>
            <a:r>
              <a:rPr lang="en-US" dirty="0"/>
              <a:t>presented a strong argument for evolution by natural selection and the accompanying evidence.</a:t>
            </a:r>
          </a:p>
          <a:p>
            <a:r>
              <a:rPr lang="en-US" dirty="0"/>
              <a:t>This was not his only book. He published more than 16.</a:t>
            </a:r>
          </a:p>
          <a:p>
            <a:r>
              <a:rPr lang="en-US" dirty="0"/>
              <a:t>In 1871, he published </a:t>
            </a:r>
            <a:r>
              <a:rPr lang="en-US" i="1" dirty="0"/>
              <a:t>The Descent of Man, and Selection in Relation to Sex.</a:t>
            </a:r>
          </a:p>
          <a:p>
            <a:r>
              <a:rPr lang="en-US" dirty="0"/>
              <a:t>This book was his first to touch on human evolution.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93962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Origin of the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Presented two points: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45053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Origin of the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Presented two points:</a:t>
            </a:r>
          </a:p>
          <a:p>
            <a:pPr lvl="1"/>
            <a:r>
              <a:rPr lang="en-US" sz="2800" dirty="0"/>
              <a:t>The concept of evolution: all living species have descended from a succession of ancestral species, each of which accumulated modifications that helped them survive their habitat 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E3836-6200-9531-9E2A-FA32254C9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862" y="4175393"/>
            <a:ext cx="3322275" cy="18604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A109F4-918E-F2B3-C95E-C908D56F2094}"/>
              </a:ext>
            </a:extLst>
          </p:cNvPr>
          <p:cNvSpPr txBox="1"/>
          <p:nvPr/>
        </p:nvSpPr>
        <p:spPr>
          <a:xfrm>
            <a:off x="0" y="661177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https://www.britannica.com/science/evolution-scientific-theory</a:t>
            </a:r>
          </a:p>
        </p:txBody>
      </p:sp>
    </p:spTree>
    <p:extLst>
      <p:ext uri="{BB962C8B-B14F-4D97-AF65-F5344CB8AC3E}">
        <p14:creationId xmlns:p14="http://schemas.microsoft.com/office/powerpoint/2010/main" val="272063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1A1A-4105-226E-B82A-F63591DD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Origin of the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B2683-D9F2-6D2B-0769-8ABF08B50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Presented two points:</a:t>
            </a:r>
          </a:p>
          <a:p>
            <a:pPr lvl="1"/>
            <a:r>
              <a:rPr lang="en-US" sz="2800" dirty="0"/>
              <a:t>The concept of evolution: all living species have descended from a succession of ancestral species, each of which accumulated modifications that helped them survive their habitat 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75231-692B-DDFB-2B98-973EFE2B8A9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E3836-6200-9531-9E2A-FA32254C9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862" y="4175393"/>
            <a:ext cx="3322275" cy="18604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A109F4-918E-F2B3-C95E-C908D56F2094}"/>
              </a:ext>
            </a:extLst>
          </p:cNvPr>
          <p:cNvSpPr txBox="1"/>
          <p:nvPr/>
        </p:nvSpPr>
        <p:spPr>
          <a:xfrm>
            <a:off x="0" y="661177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https://www.britannica.com/science/evolution-scientific-theory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E998DC-E234-D24C-009B-D01A582A5D4F}"/>
              </a:ext>
            </a:extLst>
          </p:cNvPr>
          <p:cNvSpPr txBox="1"/>
          <p:nvPr/>
        </p:nvSpPr>
        <p:spPr>
          <a:xfrm>
            <a:off x="1552198" y="3585795"/>
            <a:ext cx="6039602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/>
              <a:t>How does this happen?</a:t>
            </a:r>
          </a:p>
        </p:txBody>
      </p:sp>
    </p:spTree>
    <p:extLst>
      <p:ext uri="{BB962C8B-B14F-4D97-AF65-F5344CB8AC3E}">
        <p14:creationId xmlns:p14="http://schemas.microsoft.com/office/powerpoint/2010/main" val="396353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514F0-4F02-940B-599B-CB734F6A3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59902-6285-A8BA-BB62-56C92F9F4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AF0167-EC84-0C80-8DF0-67B9FC0A1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9800"/>
            <a:ext cx="9144000" cy="43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547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5693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4876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</p:spTree>
    <p:extLst>
      <p:ext uri="{BB962C8B-B14F-4D97-AF65-F5344CB8AC3E}">
        <p14:creationId xmlns:p14="http://schemas.microsoft.com/office/powerpoint/2010/main" val="1889885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BF21556-E40E-002F-9FE7-4E2ADE6DDFAB}"/>
              </a:ext>
            </a:extLst>
          </p:cNvPr>
          <p:cNvCxnSpPr/>
          <p:nvPr/>
        </p:nvCxnSpPr>
        <p:spPr>
          <a:xfrm>
            <a:off x="3316077" y="3716187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2293BA-37D8-9398-9F73-50AEDFDBDA52}"/>
              </a:ext>
            </a:extLst>
          </p:cNvPr>
          <p:cNvCxnSpPr>
            <a:cxnSpLocks/>
          </p:cNvCxnSpPr>
          <p:nvPr/>
        </p:nvCxnSpPr>
        <p:spPr>
          <a:xfrm flipH="1">
            <a:off x="4409921" y="3670453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06E0E6-4BF8-DDED-2587-996923D6333B}"/>
              </a:ext>
            </a:extLst>
          </p:cNvPr>
          <p:cNvSpPr txBox="1"/>
          <p:nvPr/>
        </p:nvSpPr>
        <p:spPr>
          <a:xfrm>
            <a:off x="2882805" y="4475582"/>
            <a:ext cx="292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Competition in population</a:t>
            </a:r>
          </a:p>
        </p:txBody>
      </p:sp>
    </p:spTree>
    <p:extLst>
      <p:ext uri="{BB962C8B-B14F-4D97-AF65-F5344CB8AC3E}">
        <p14:creationId xmlns:p14="http://schemas.microsoft.com/office/powerpoint/2010/main" val="39026980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BF21556-E40E-002F-9FE7-4E2ADE6DDFAB}"/>
              </a:ext>
            </a:extLst>
          </p:cNvPr>
          <p:cNvCxnSpPr/>
          <p:nvPr/>
        </p:nvCxnSpPr>
        <p:spPr>
          <a:xfrm>
            <a:off x="3316077" y="3716187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2293BA-37D8-9398-9F73-50AEDFDBDA52}"/>
              </a:ext>
            </a:extLst>
          </p:cNvPr>
          <p:cNvCxnSpPr>
            <a:cxnSpLocks/>
          </p:cNvCxnSpPr>
          <p:nvPr/>
        </p:nvCxnSpPr>
        <p:spPr>
          <a:xfrm flipH="1">
            <a:off x="4409921" y="3670453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06E0E6-4BF8-DDED-2587-996923D6333B}"/>
              </a:ext>
            </a:extLst>
          </p:cNvPr>
          <p:cNvSpPr txBox="1"/>
          <p:nvPr/>
        </p:nvSpPr>
        <p:spPr>
          <a:xfrm>
            <a:off x="2882805" y="4475582"/>
            <a:ext cx="292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Competition in population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66A1F0-5317-59F3-BF3D-CFA53CB9801A}"/>
              </a:ext>
            </a:extLst>
          </p:cNvPr>
          <p:cNvSpPr txBox="1"/>
          <p:nvPr/>
        </p:nvSpPr>
        <p:spPr>
          <a:xfrm>
            <a:off x="6437657" y="4475582"/>
            <a:ext cx="122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Variability</a:t>
            </a:r>
          </a:p>
        </p:txBody>
      </p:sp>
    </p:spTree>
    <p:extLst>
      <p:ext uri="{BB962C8B-B14F-4D97-AF65-F5344CB8AC3E}">
        <p14:creationId xmlns:p14="http://schemas.microsoft.com/office/powerpoint/2010/main" val="3251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BF21556-E40E-002F-9FE7-4E2ADE6DDFAB}"/>
              </a:ext>
            </a:extLst>
          </p:cNvPr>
          <p:cNvCxnSpPr/>
          <p:nvPr/>
        </p:nvCxnSpPr>
        <p:spPr>
          <a:xfrm>
            <a:off x="3316077" y="3716187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2293BA-37D8-9398-9F73-50AEDFDBDA52}"/>
              </a:ext>
            </a:extLst>
          </p:cNvPr>
          <p:cNvCxnSpPr>
            <a:cxnSpLocks/>
          </p:cNvCxnSpPr>
          <p:nvPr/>
        </p:nvCxnSpPr>
        <p:spPr>
          <a:xfrm flipH="1">
            <a:off x="4409921" y="3670453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06E0E6-4BF8-DDED-2587-996923D6333B}"/>
              </a:ext>
            </a:extLst>
          </p:cNvPr>
          <p:cNvSpPr txBox="1"/>
          <p:nvPr/>
        </p:nvSpPr>
        <p:spPr>
          <a:xfrm>
            <a:off x="2882805" y="4475582"/>
            <a:ext cx="292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Competition in population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66A1F0-5317-59F3-BF3D-CFA53CB9801A}"/>
              </a:ext>
            </a:extLst>
          </p:cNvPr>
          <p:cNvSpPr txBox="1"/>
          <p:nvPr/>
        </p:nvSpPr>
        <p:spPr>
          <a:xfrm>
            <a:off x="6437657" y="4475582"/>
            <a:ext cx="122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Variability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A1FF75-C1C0-24C7-0483-6AFC471FFA09}"/>
              </a:ext>
            </a:extLst>
          </p:cNvPr>
          <p:cNvCxnSpPr/>
          <p:nvPr/>
        </p:nvCxnSpPr>
        <p:spPr>
          <a:xfrm>
            <a:off x="4990355" y="4901868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48348B0-3150-A1D2-2D74-31D16ADCD194}"/>
              </a:ext>
            </a:extLst>
          </p:cNvPr>
          <p:cNvCxnSpPr>
            <a:cxnSpLocks/>
          </p:cNvCxnSpPr>
          <p:nvPr/>
        </p:nvCxnSpPr>
        <p:spPr>
          <a:xfrm flipH="1">
            <a:off x="6084199" y="4856134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37214BF-6452-EA9C-4FF1-17540D12F0CC}"/>
              </a:ext>
            </a:extLst>
          </p:cNvPr>
          <p:cNvSpPr txBox="1"/>
          <p:nvPr/>
        </p:nvSpPr>
        <p:spPr>
          <a:xfrm>
            <a:off x="4990355" y="5571357"/>
            <a:ext cx="1957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Natural selection</a:t>
            </a:r>
          </a:p>
        </p:txBody>
      </p:sp>
    </p:spTree>
    <p:extLst>
      <p:ext uri="{BB962C8B-B14F-4D97-AF65-F5344CB8AC3E}">
        <p14:creationId xmlns:p14="http://schemas.microsoft.com/office/powerpoint/2010/main" val="2718390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BF21556-E40E-002F-9FE7-4E2ADE6DDFAB}"/>
              </a:ext>
            </a:extLst>
          </p:cNvPr>
          <p:cNvCxnSpPr/>
          <p:nvPr/>
        </p:nvCxnSpPr>
        <p:spPr>
          <a:xfrm>
            <a:off x="3316077" y="3716187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2293BA-37D8-9398-9F73-50AEDFDBDA52}"/>
              </a:ext>
            </a:extLst>
          </p:cNvPr>
          <p:cNvCxnSpPr>
            <a:cxnSpLocks/>
          </p:cNvCxnSpPr>
          <p:nvPr/>
        </p:nvCxnSpPr>
        <p:spPr>
          <a:xfrm flipH="1">
            <a:off x="4409921" y="3670453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06E0E6-4BF8-DDED-2587-996923D6333B}"/>
              </a:ext>
            </a:extLst>
          </p:cNvPr>
          <p:cNvSpPr txBox="1"/>
          <p:nvPr/>
        </p:nvSpPr>
        <p:spPr>
          <a:xfrm>
            <a:off x="2882805" y="4475582"/>
            <a:ext cx="292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Competition in population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66A1F0-5317-59F3-BF3D-CFA53CB9801A}"/>
              </a:ext>
            </a:extLst>
          </p:cNvPr>
          <p:cNvSpPr txBox="1"/>
          <p:nvPr/>
        </p:nvSpPr>
        <p:spPr>
          <a:xfrm>
            <a:off x="6437657" y="4475582"/>
            <a:ext cx="122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Variability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A1FF75-C1C0-24C7-0483-6AFC471FFA09}"/>
              </a:ext>
            </a:extLst>
          </p:cNvPr>
          <p:cNvCxnSpPr/>
          <p:nvPr/>
        </p:nvCxnSpPr>
        <p:spPr>
          <a:xfrm>
            <a:off x="4990355" y="4901868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48348B0-3150-A1D2-2D74-31D16ADCD194}"/>
              </a:ext>
            </a:extLst>
          </p:cNvPr>
          <p:cNvCxnSpPr>
            <a:cxnSpLocks/>
          </p:cNvCxnSpPr>
          <p:nvPr/>
        </p:nvCxnSpPr>
        <p:spPr>
          <a:xfrm flipH="1">
            <a:off x="6084199" y="4856134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37214BF-6452-EA9C-4FF1-17540D12F0CC}"/>
              </a:ext>
            </a:extLst>
          </p:cNvPr>
          <p:cNvSpPr txBox="1"/>
          <p:nvPr/>
        </p:nvSpPr>
        <p:spPr>
          <a:xfrm>
            <a:off x="4990355" y="5571357"/>
            <a:ext cx="1957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Natural selection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3FA83F-726C-48C5-CD03-5F680C631B57}"/>
              </a:ext>
            </a:extLst>
          </p:cNvPr>
          <p:cNvSpPr txBox="1"/>
          <p:nvPr/>
        </p:nvSpPr>
        <p:spPr>
          <a:xfrm>
            <a:off x="7177539" y="5571357"/>
            <a:ext cx="1343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Heritability</a:t>
            </a:r>
          </a:p>
        </p:txBody>
      </p:sp>
    </p:spTree>
    <p:extLst>
      <p:ext uri="{BB962C8B-B14F-4D97-AF65-F5344CB8AC3E}">
        <p14:creationId xmlns:p14="http://schemas.microsoft.com/office/powerpoint/2010/main" val="40911229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Natural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by which organisms with certain traits are more likely to survive and reproduce than other organisms.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4E2CA9-A46E-3027-3573-06DE7C105A0C}"/>
              </a:ext>
            </a:extLst>
          </p:cNvPr>
          <p:cNvSpPr txBox="1"/>
          <p:nvPr/>
        </p:nvSpPr>
        <p:spPr>
          <a:xfrm>
            <a:off x="1839817" y="3316077"/>
            <a:ext cx="2254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Growing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5DEEAF-9811-866C-115A-AF958218E66B}"/>
              </a:ext>
            </a:extLst>
          </p:cNvPr>
          <p:cNvSpPr txBox="1"/>
          <p:nvPr/>
        </p:nvSpPr>
        <p:spPr>
          <a:xfrm>
            <a:off x="4346251" y="3316077"/>
            <a:ext cx="2831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Limited natural resources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BF21556-E40E-002F-9FE7-4E2ADE6DDFAB}"/>
              </a:ext>
            </a:extLst>
          </p:cNvPr>
          <p:cNvCxnSpPr/>
          <p:nvPr/>
        </p:nvCxnSpPr>
        <p:spPr>
          <a:xfrm>
            <a:off x="3316077" y="3716187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2293BA-37D8-9398-9F73-50AEDFDBDA52}"/>
              </a:ext>
            </a:extLst>
          </p:cNvPr>
          <p:cNvCxnSpPr>
            <a:cxnSpLocks/>
          </p:cNvCxnSpPr>
          <p:nvPr/>
        </p:nvCxnSpPr>
        <p:spPr>
          <a:xfrm flipH="1">
            <a:off x="4409921" y="3670453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E06E0E6-4BF8-DDED-2587-996923D6333B}"/>
              </a:ext>
            </a:extLst>
          </p:cNvPr>
          <p:cNvSpPr txBox="1"/>
          <p:nvPr/>
        </p:nvSpPr>
        <p:spPr>
          <a:xfrm>
            <a:off x="2882805" y="4475582"/>
            <a:ext cx="2926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Competition in population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66A1F0-5317-59F3-BF3D-CFA53CB9801A}"/>
              </a:ext>
            </a:extLst>
          </p:cNvPr>
          <p:cNvSpPr txBox="1"/>
          <p:nvPr/>
        </p:nvSpPr>
        <p:spPr>
          <a:xfrm>
            <a:off x="6437657" y="4475582"/>
            <a:ext cx="122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Variability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A1FF75-C1C0-24C7-0483-6AFC471FFA09}"/>
              </a:ext>
            </a:extLst>
          </p:cNvPr>
          <p:cNvCxnSpPr/>
          <p:nvPr/>
        </p:nvCxnSpPr>
        <p:spPr>
          <a:xfrm>
            <a:off x="4990355" y="4901868"/>
            <a:ext cx="694063" cy="624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48348B0-3150-A1D2-2D74-31D16ADCD194}"/>
              </a:ext>
            </a:extLst>
          </p:cNvPr>
          <p:cNvCxnSpPr>
            <a:cxnSpLocks/>
          </p:cNvCxnSpPr>
          <p:nvPr/>
        </p:nvCxnSpPr>
        <p:spPr>
          <a:xfrm flipH="1">
            <a:off x="6084199" y="4856134"/>
            <a:ext cx="706915" cy="670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37214BF-6452-EA9C-4FF1-17540D12F0CC}"/>
              </a:ext>
            </a:extLst>
          </p:cNvPr>
          <p:cNvSpPr txBox="1"/>
          <p:nvPr/>
        </p:nvSpPr>
        <p:spPr>
          <a:xfrm>
            <a:off x="4990355" y="5571357"/>
            <a:ext cx="1957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Natural selection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3FA83F-726C-48C5-CD03-5F680C631B57}"/>
              </a:ext>
            </a:extLst>
          </p:cNvPr>
          <p:cNvSpPr txBox="1"/>
          <p:nvPr/>
        </p:nvSpPr>
        <p:spPr>
          <a:xfrm>
            <a:off x="7177539" y="5571357"/>
            <a:ext cx="1343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Heritability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E2217B-9E71-5385-14FF-72EB6DFD7222}"/>
              </a:ext>
            </a:extLst>
          </p:cNvPr>
          <p:cNvSpPr txBox="1"/>
          <p:nvPr/>
        </p:nvSpPr>
        <p:spPr>
          <a:xfrm>
            <a:off x="6505688" y="6384228"/>
            <a:ext cx="1160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Evolution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41835C9-1DE5-83A1-8CB7-211B3BFC7963}"/>
              </a:ext>
            </a:extLst>
          </p:cNvPr>
          <p:cNvCxnSpPr>
            <a:cxnSpLocks/>
          </p:cNvCxnSpPr>
          <p:nvPr/>
        </p:nvCxnSpPr>
        <p:spPr>
          <a:xfrm>
            <a:off x="6449561" y="5948171"/>
            <a:ext cx="418960" cy="380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92268A3-3509-B00A-255F-6042A98CC8BA}"/>
              </a:ext>
            </a:extLst>
          </p:cNvPr>
          <p:cNvCxnSpPr>
            <a:cxnSpLocks/>
          </p:cNvCxnSpPr>
          <p:nvPr/>
        </p:nvCxnSpPr>
        <p:spPr>
          <a:xfrm flipH="1">
            <a:off x="7268302" y="6015639"/>
            <a:ext cx="408005" cy="313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6851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Figure 7.2-2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958" y="475614"/>
            <a:ext cx="8030147" cy="59009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20422" y="790240"/>
            <a:ext cx="489164" cy="12071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Bacterium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24745" y="550301"/>
            <a:ext cx="1113269" cy="39390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Bacterium with random</a:t>
            </a:r>
          </a:p>
          <a:p>
            <a:pPr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mutation that confers</a:t>
            </a:r>
          </a:p>
          <a:p>
            <a:pPr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antibiotic resistance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71601" y="700641"/>
            <a:ext cx="461623" cy="24142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Antibiotic</a:t>
            </a:r>
          </a:p>
          <a:p>
            <a:pPr algn="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820" b="1" dirty="0">
                <a:solidFill>
                  <a:srgbClr val="000000"/>
                </a:solidFill>
                <a:latin typeface="Arial"/>
                <a:cs typeface="+mn-cs"/>
              </a:rPr>
              <a:t>added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82829" y="5145581"/>
            <a:ext cx="979861" cy="1114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757" b="1" dirty="0">
                <a:solidFill>
                  <a:srgbClr val="000000"/>
                </a:solidFill>
                <a:latin typeface="Arial"/>
                <a:cs typeface="+mn-cs"/>
              </a:rPr>
              <a:t>MANY GENERATIONS</a:t>
            </a:r>
          </a:p>
        </p:txBody>
      </p:sp>
      <p:sp>
        <p:nvSpPr>
          <p:cNvPr id="16" name="Oval 15"/>
          <p:cNvSpPr/>
          <p:nvPr/>
        </p:nvSpPr>
        <p:spPr>
          <a:xfrm>
            <a:off x="2688367" y="2835791"/>
            <a:ext cx="157821" cy="157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Oval 16"/>
          <p:cNvSpPr/>
          <p:nvPr/>
        </p:nvSpPr>
        <p:spPr>
          <a:xfrm>
            <a:off x="5362892" y="2838828"/>
            <a:ext cx="157821" cy="157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Oval 17"/>
          <p:cNvSpPr/>
          <p:nvPr/>
        </p:nvSpPr>
        <p:spPr>
          <a:xfrm>
            <a:off x="621061" y="6061347"/>
            <a:ext cx="157821" cy="157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Oval 19"/>
          <p:cNvSpPr/>
          <p:nvPr/>
        </p:nvSpPr>
        <p:spPr>
          <a:xfrm>
            <a:off x="3293240" y="6063625"/>
            <a:ext cx="157821" cy="157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Oval 20"/>
          <p:cNvSpPr/>
          <p:nvPr/>
        </p:nvSpPr>
        <p:spPr>
          <a:xfrm>
            <a:off x="5954334" y="6065902"/>
            <a:ext cx="157821" cy="157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2724975" y="2835666"/>
            <a:ext cx="1936721" cy="1578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072" b="1" dirty="0">
                <a:solidFill>
                  <a:schemeClr val="bg1"/>
                </a:solidFill>
                <a:latin typeface="Arial"/>
                <a:cs typeface="+mn-cs"/>
              </a:rPr>
              <a:t>1</a:t>
            </a: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  POPULATION WITH VARIATION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055" y="2831110"/>
            <a:ext cx="1984257" cy="1578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072" b="1" dirty="0">
                <a:solidFill>
                  <a:schemeClr val="bg1"/>
                </a:solidFill>
                <a:latin typeface="Arial"/>
                <a:cs typeface="+mn-cs"/>
              </a:rPr>
              <a:t>2</a:t>
            </a: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  CHANGE IN THE ENVIRONMENT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4753" y="6063432"/>
            <a:ext cx="1919853" cy="31895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26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</a:t>
            </a:r>
            <a:r>
              <a:rPr lang="en-IN" sz="950" b="1" dirty="0">
                <a:solidFill>
                  <a:schemeClr val="bg1"/>
                </a:solidFill>
                <a:latin typeface="Arial"/>
                <a:cs typeface="+mn-cs"/>
              </a:rPr>
              <a:t>3</a:t>
            </a: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  ELIMINATION OF INDIVIDUALS</a:t>
            </a:r>
          </a:p>
          <a:p>
            <a:pPr fontAlgn="auto">
              <a:lnSpc>
                <a:spcPts val="126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WITH UNDESIRABLE TRAITS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0899" y="6059019"/>
            <a:ext cx="2030260" cy="1578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072" b="1" dirty="0">
                <a:solidFill>
                  <a:schemeClr val="bg1"/>
                </a:solidFill>
                <a:latin typeface="Arial"/>
                <a:cs typeface="+mn-cs"/>
              </a:rPr>
              <a:t>4</a:t>
            </a: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  REPRODUCTION OF SURVIVORS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95280" y="6065852"/>
            <a:ext cx="2603762" cy="1578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072" b="1" dirty="0">
                <a:solidFill>
                  <a:schemeClr val="bg1"/>
                </a:solidFill>
                <a:latin typeface="Arial"/>
                <a:cs typeface="+mn-cs"/>
              </a:rPr>
              <a:t>5</a:t>
            </a:r>
            <a:r>
              <a:rPr lang="en-IN" sz="950" b="1" dirty="0">
                <a:solidFill>
                  <a:srgbClr val="000000"/>
                </a:solidFill>
                <a:latin typeface="Arial"/>
                <a:cs typeface="+mn-cs"/>
              </a:rPr>
              <a:t>   CHANGE TO THE POPULATION OVER TIME</a:t>
            </a:r>
          </a:p>
        </p:txBody>
      </p:sp>
      <p:sp>
        <p:nvSpPr>
          <p:cNvPr id="19" name="Freeform 18"/>
          <p:cNvSpPr/>
          <p:nvPr/>
        </p:nvSpPr>
        <p:spPr>
          <a:xfrm>
            <a:off x="2719659" y="940413"/>
            <a:ext cx="782661" cy="432518"/>
          </a:xfrm>
          <a:custGeom>
            <a:avLst/>
            <a:gdLst>
              <a:gd name="connsiteX0" fmla="*/ 0 w 818172"/>
              <a:gd name="connsiteY0" fmla="*/ 4813 h 452142"/>
              <a:gd name="connsiteX1" fmla="*/ 534492 w 818172"/>
              <a:gd name="connsiteY1" fmla="*/ 4813 h 452142"/>
              <a:gd name="connsiteX2" fmla="*/ 814095 w 818172"/>
              <a:gd name="connsiteY2" fmla="*/ 452142 h 452142"/>
              <a:gd name="connsiteX3" fmla="*/ 818172 w 818172"/>
              <a:gd name="connsiteY3" fmla="*/ 449600 h 452142"/>
              <a:gd name="connsiteX4" fmla="*/ 537159 w 818172"/>
              <a:gd name="connsiteY4" fmla="*/ 0 h 452142"/>
              <a:gd name="connsiteX5" fmla="*/ 0 w 818172"/>
              <a:gd name="connsiteY5" fmla="*/ 0 h 452142"/>
              <a:gd name="connsiteX6" fmla="*/ 0 w 818172"/>
              <a:gd name="connsiteY6" fmla="*/ 4813 h 452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18172" h="452142">
                <a:moveTo>
                  <a:pt x="0" y="4813"/>
                </a:moveTo>
                <a:lnTo>
                  <a:pt x="534492" y="4813"/>
                </a:lnTo>
                <a:lnTo>
                  <a:pt x="814095" y="452142"/>
                </a:lnTo>
                <a:lnTo>
                  <a:pt x="818172" y="449600"/>
                </a:lnTo>
                <a:lnTo>
                  <a:pt x="537159" y="0"/>
                </a:lnTo>
                <a:lnTo>
                  <a:pt x="0" y="0"/>
                </a:lnTo>
                <a:lnTo>
                  <a:pt x="0" y="4813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2713586" y="934340"/>
            <a:ext cx="794810" cy="444667"/>
          </a:xfrm>
          <a:custGeom>
            <a:avLst/>
            <a:gdLst>
              <a:gd name="connsiteX0" fmla="*/ 6350 w 830872"/>
              <a:gd name="connsiteY0" fmla="*/ 11163 h 464842"/>
              <a:gd name="connsiteX1" fmla="*/ 540842 w 830872"/>
              <a:gd name="connsiteY1" fmla="*/ 11163 h 464842"/>
              <a:gd name="connsiteX2" fmla="*/ 820445 w 830872"/>
              <a:gd name="connsiteY2" fmla="*/ 458492 h 464842"/>
              <a:gd name="connsiteX3" fmla="*/ 824522 w 830872"/>
              <a:gd name="connsiteY3" fmla="*/ 455950 h 464842"/>
              <a:gd name="connsiteX4" fmla="*/ 543509 w 830872"/>
              <a:gd name="connsiteY4" fmla="*/ 6350 h 464842"/>
              <a:gd name="connsiteX5" fmla="*/ 6350 w 830872"/>
              <a:gd name="connsiteY5" fmla="*/ 6350 h 464842"/>
              <a:gd name="connsiteX6" fmla="*/ 6350 w 830872"/>
              <a:gd name="connsiteY6" fmla="*/ 11163 h 464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30872" h="464842">
                <a:moveTo>
                  <a:pt x="6350" y="11163"/>
                </a:moveTo>
                <a:lnTo>
                  <a:pt x="540842" y="11163"/>
                </a:lnTo>
                <a:lnTo>
                  <a:pt x="820445" y="458492"/>
                </a:lnTo>
                <a:lnTo>
                  <a:pt x="824522" y="455950"/>
                </a:lnTo>
                <a:lnTo>
                  <a:pt x="543509" y="6350"/>
                </a:lnTo>
                <a:lnTo>
                  <a:pt x="6350" y="6350"/>
                </a:lnTo>
                <a:lnTo>
                  <a:pt x="6350" y="1116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119515" y="976155"/>
            <a:ext cx="1623515" cy="397209"/>
          </a:xfrm>
          <a:custGeom>
            <a:avLst/>
            <a:gdLst>
              <a:gd name="connsiteX0" fmla="*/ 3340 w 1697177"/>
              <a:gd name="connsiteY0" fmla="*/ 415231 h 415231"/>
              <a:gd name="connsiteX1" fmla="*/ 427050 w 1697177"/>
              <a:gd name="connsiteY1" fmla="*/ 4800 h 415231"/>
              <a:gd name="connsiteX2" fmla="*/ 1697177 w 1697177"/>
              <a:gd name="connsiteY2" fmla="*/ 4813 h 415231"/>
              <a:gd name="connsiteX3" fmla="*/ 1697177 w 1697177"/>
              <a:gd name="connsiteY3" fmla="*/ 0 h 415231"/>
              <a:gd name="connsiteX4" fmla="*/ 425107 w 1697177"/>
              <a:gd name="connsiteY4" fmla="*/ 0 h 415231"/>
              <a:gd name="connsiteX5" fmla="*/ 0 w 1697177"/>
              <a:gd name="connsiteY5" fmla="*/ 411783 h 415231"/>
              <a:gd name="connsiteX6" fmla="*/ 3340 w 1697177"/>
              <a:gd name="connsiteY6" fmla="*/ 415231 h 415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697177" h="415231">
                <a:moveTo>
                  <a:pt x="3340" y="415231"/>
                </a:moveTo>
                <a:lnTo>
                  <a:pt x="427050" y="4800"/>
                </a:lnTo>
                <a:lnTo>
                  <a:pt x="1697177" y="4813"/>
                </a:lnTo>
                <a:lnTo>
                  <a:pt x="1697177" y="0"/>
                </a:lnTo>
                <a:lnTo>
                  <a:pt x="425107" y="0"/>
                </a:lnTo>
                <a:lnTo>
                  <a:pt x="0" y="411783"/>
                </a:lnTo>
                <a:lnTo>
                  <a:pt x="3340" y="415231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113441" y="970080"/>
            <a:ext cx="1635664" cy="409358"/>
          </a:xfrm>
          <a:custGeom>
            <a:avLst/>
            <a:gdLst>
              <a:gd name="connsiteX0" fmla="*/ 9690 w 1709877"/>
              <a:gd name="connsiteY0" fmla="*/ 421581 h 427931"/>
              <a:gd name="connsiteX1" fmla="*/ 433400 w 1709877"/>
              <a:gd name="connsiteY1" fmla="*/ 11150 h 427931"/>
              <a:gd name="connsiteX2" fmla="*/ 1703527 w 1709877"/>
              <a:gd name="connsiteY2" fmla="*/ 11163 h 427931"/>
              <a:gd name="connsiteX3" fmla="*/ 1703527 w 1709877"/>
              <a:gd name="connsiteY3" fmla="*/ 6350 h 427931"/>
              <a:gd name="connsiteX4" fmla="*/ 431457 w 1709877"/>
              <a:gd name="connsiteY4" fmla="*/ 6350 h 427931"/>
              <a:gd name="connsiteX5" fmla="*/ 6350 w 1709877"/>
              <a:gd name="connsiteY5" fmla="*/ 418133 h 427931"/>
              <a:gd name="connsiteX6" fmla="*/ 9690 w 1709877"/>
              <a:gd name="connsiteY6" fmla="*/ 421581 h 4279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709877" h="427931">
                <a:moveTo>
                  <a:pt x="9690" y="421581"/>
                </a:moveTo>
                <a:lnTo>
                  <a:pt x="433400" y="11150"/>
                </a:lnTo>
                <a:lnTo>
                  <a:pt x="1703527" y="11163"/>
                </a:lnTo>
                <a:lnTo>
                  <a:pt x="1703527" y="6350"/>
                </a:lnTo>
                <a:lnTo>
                  <a:pt x="431457" y="6350"/>
                </a:lnTo>
                <a:lnTo>
                  <a:pt x="6350" y="418133"/>
                </a:lnTo>
                <a:lnTo>
                  <a:pt x="9690" y="4215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7050958" y="976155"/>
            <a:ext cx="671986" cy="261636"/>
          </a:xfrm>
          <a:custGeom>
            <a:avLst/>
            <a:gdLst>
              <a:gd name="connsiteX0" fmla="*/ 3886 w 702475"/>
              <a:gd name="connsiteY0" fmla="*/ 273507 h 273507"/>
              <a:gd name="connsiteX1" fmla="*/ 198132 w 702475"/>
              <a:gd name="connsiteY1" fmla="*/ 4813 h 273507"/>
              <a:gd name="connsiteX2" fmla="*/ 702475 w 702475"/>
              <a:gd name="connsiteY2" fmla="*/ 4813 h 273507"/>
              <a:gd name="connsiteX3" fmla="*/ 702475 w 702475"/>
              <a:gd name="connsiteY3" fmla="*/ 0 h 273507"/>
              <a:gd name="connsiteX4" fmla="*/ 195681 w 702475"/>
              <a:gd name="connsiteY4" fmla="*/ 0 h 273507"/>
              <a:gd name="connsiteX5" fmla="*/ 0 w 702475"/>
              <a:gd name="connsiteY5" fmla="*/ 270687 h 273507"/>
              <a:gd name="connsiteX6" fmla="*/ 3886 w 702475"/>
              <a:gd name="connsiteY6" fmla="*/ 273507 h 2735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02475" h="273507">
                <a:moveTo>
                  <a:pt x="3886" y="273507"/>
                </a:moveTo>
                <a:lnTo>
                  <a:pt x="198132" y="4813"/>
                </a:lnTo>
                <a:lnTo>
                  <a:pt x="702475" y="4813"/>
                </a:lnTo>
                <a:lnTo>
                  <a:pt x="702475" y="0"/>
                </a:lnTo>
                <a:lnTo>
                  <a:pt x="195681" y="0"/>
                </a:lnTo>
                <a:lnTo>
                  <a:pt x="0" y="270687"/>
                </a:lnTo>
                <a:lnTo>
                  <a:pt x="3886" y="273507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044884" y="970080"/>
            <a:ext cx="684135" cy="273785"/>
          </a:xfrm>
          <a:custGeom>
            <a:avLst/>
            <a:gdLst>
              <a:gd name="connsiteX0" fmla="*/ 10236 w 715175"/>
              <a:gd name="connsiteY0" fmla="*/ 279857 h 286207"/>
              <a:gd name="connsiteX1" fmla="*/ 204482 w 715175"/>
              <a:gd name="connsiteY1" fmla="*/ 11163 h 286207"/>
              <a:gd name="connsiteX2" fmla="*/ 708825 w 715175"/>
              <a:gd name="connsiteY2" fmla="*/ 11163 h 286207"/>
              <a:gd name="connsiteX3" fmla="*/ 708825 w 715175"/>
              <a:gd name="connsiteY3" fmla="*/ 6350 h 286207"/>
              <a:gd name="connsiteX4" fmla="*/ 202031 w 715175"/>
              <a:gd name="connsiteY4" fmla="*/ 6350 h 286207"/>
              <a:gd name="connsiteX5" fmla="*/ 6350 w 715175"/>
              <a:gd name="connsiteY5" fmla="*/ 277037 h 286207"/>
              <a:gd name="connsiteX6" fmla="*/ 10236 w 715175"/>
              <a:gd name="connsiteY6" fmla="*/ 279857 h 2862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15175" h="286207">
                <a:moveTo>
                  <a:pt x="10236" y="279857"/>
                </a:moveTo>
                <a:lnTo>
                  <a:pt x="204482" y="11163"/>
                </a:lnTo>
                <a:lnTo>
                  <a:pt x="708825" y="11163"/>
                </a:lnTo>
                <a:lnTo>
                  <a:pt x="708825" y="6350"/>
                </a:lnTo>
                <a:lnTo>
                  <a:pt x="202031" y="6350"/>
                </a:lnTo>
                <a:lnTo>
                  <a:pt x="6350" y="277037"/>
                </a:lnTo>
                <a:lnTo>
                  <a:pt x="10236" y="2798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231F2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3468340" y="1341931"/>
            <a:ext cx="75492" cy="98696"/>
          </a:xfrm>
          <a:custGeom>
            <a:avLst/>
            <a:gdLst>
              <a:gd name="connsiteX0" fmla="*/ 0 w 78917"/>
              <a:gd name="connsiteY0" fmla="*/ 29604 h 103174"/>
              <a:gd name="connsiteX1" fmla="*/ 78917 w 78917"/>
              <a:gd name="connsiteY1" fmla="*/ 103174 h 103174"/>
              <a:gd name="connsiteX2" fmla="*/ 47358 w 78917"/>
              <a:gd name="connsiteY2" fmla="*/ 0 h 103174"/>
              <a:gd name="connsiteX3" fmla="*/ 0 w 78917"/>
              <a:gd name="connsiteY3" fmla="*/ 29604 h 1031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78917" h="103174">
                <a:moveTo>
                  <a:pt x="0" y="29604"/>
                </a:moveTo>
                <a:lnTo>
                  <a:pt x="78917" y="103174"/>
                </a:lnTo>
                <a:lnTo>
                  <a:pt x="47358" y="0"/>
                </a:lnTo>
                <a:lnTo>
                  <a:pt x="0" y="29604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4062817" y="1340086"/>
            <a:ext cx="90192" cy="88547"/>
          </a:xfrm>
          <a:custGeom>
            <a:avLst/>
            <a:gdLst>
              <a:gd name="connsiteX0" fmla="*/ 55435 w 94284"/>
              <a:gd name="connsiteY0" fmla="*/ 0 h 92565"/>
              <a:gd name="connsiteX1" fmla="*/ 0 w 94284"/>
              <a:gd name="connsiteY1" fmla="*/ 92565 h 92565"/>
              <a:gd name="connsiteX2" fmla="*/ 94284 w 94284"/>
              <a:gd name="connsiteY2" fmla="*/ 40115 h 92565"/>
              <a:gd name="connsiteX3" fmla="*/ 55435 w 94284"/>
              <a:gd name="connsiteY3" fmla="*/ 0 h 925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94284" h="92565">
                <a:moveTo>
                  <a:pt x="55435" y="0"/>
                </a:moveTo>
                <a:lnTo>
                  <a:pt x="0" y="92565"/>
                </a:lnTo>
                <a:lnTo>
                  <a:pt x="94284" y="40115"/>
                </a:lnTo>
                <a:lnTo>
                  <a:pt x="55435" y="0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7005351" y="1206229"/>
            <a:ext cx="80048" cy="96437"/>
          </a:xfrm>
          <a:custGeom>
            <a:avLst/>
            <a:gdLst>
              <a:gd name="connsiteX0" fmla="*/ 38417 w 83680"/>
              <a:gd name="connsiteY0" fmla="*/ 0 h 100812"/>
              <a:gd name="connsiteX1" fmla="*/ 0 w 83680"/>
              <a:gd name="connsiteY1" fmla="*/ 100812 h 100812"/>
              <a:gd name="connsiteX2" fmla="*/ 83680 w 83680"/>
              <a:gd name="connsiteY2" fmla="*/ 32715 h 100812"/>
              <a:gd name="connsiteX3" fmla="*/ 38417 w 83680"/>
              <a:gd name="connsiteY3" fmla="*/ 0 h 1008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3680" h="100812">
                <a:moveTo>
                  <a:pt x="38417" y="0"/>
                </a:moveTo>
                <a:lnTo>
                  <a:pt x="0" y="100812"/>
                </a:lnTo>
                <a:lnTo>
                  <a:pt x="83680" y="32715"/>
                </a:lnTo>
                <a:lnTo>
                  <a:pt x="38417" y="0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83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Evolution is not…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487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218CD-2EB8-E78A-8768-4C25EA197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7050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Alabama Museum of Natural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877F5-B944-F0B5-C1B1-EE42AEB5C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CED98D-89DB-6A8A-4695-E9FCA9BBD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1335631"/>
            <a:ext cx="6777990" cy="50623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3A3152-E13E-335F-DF62-DF0C665296D0}"/>
              </a:ext>
            </a:extLst>
          </p:cNvPr>
          <p:cNvSpPr txBox="1"/>
          <p:nvPr/>
        </p:nvSpPr>
        <p:spPr>
          <a:xfrm>
            <a:off x="0" y="6611779"/>
            <a:ext cx="6000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https://en.wikipedia.org/wiki/Alabama_Museum_of_Natural_History#/media/File:SmithHallGallery.JPG</a:t>
            </a:r>
          </a:p>
        </p:txBody>
      </p:sp>
    </p:spTree>
    <p:extLst>
      <p:ext uri="{BB962C8B-B14F-4D97-AF65-F5344CB8AC3E}">
        <p14:creationId xmlns:p14="http://schemas.microsoft.com/office/powerpoint/2010/main" val="23309809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Evolution is not…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individual does not evolve, but a population does.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04161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Evolution is not…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individual does not evolve, but a population does.</a:t>
            </a:r>
          </a:p>
          <a:p>
            <a:r>
              <a:rPr lang="en-US" dirty="0"/>
              <a:t>There is no goal in evolution. Natural selection cannot anticipate what an organism will need in the future. Organisms are just trying to survive and reproduce.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10276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Artificial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74892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Artificial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selective breeding of domesticated crops and animals.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0099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Artificial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selective breeding of domesticated crops and animals. </a:t>
            </a:r>
          </a:p>
          <a:p>
            <a:r>
              <a:rPr lang="en-US" dirty="0"/>
              <a:t>Adaption: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26556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00873-DD74-EF8D-586D-98EAAE1A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Artificial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83F-7023-EC97-DCAA-0103FBC8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selective breeding of domesticated crops and animals. </a:t>
            </a:r>
          </a:p>
          <a:p>
            <a:r>
              <a:rPr lang="en-US" dirty="0"/>
              <a:t>Adaption: the accumulation of favorable traits in population over time.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E8487-782C-D5C7-45E0-D3218B86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236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D7611-A649-8301-CAC8-A0B0E55A8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Dinosaur National Park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D228A-1930-28BF-86D6-4B0164C3D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A group of people looks at a rock wall.">
            <a:extLst>
              <a:ext uri="{FF2B5EF4-FFF2-40B4-BE49-F238E27FC236}">
                <a16:creationId xmlns:a16="http://schemas.microsoft.com/office/drawing/2014/main" id="{CF55009E-3BE7-957C-7762-B9858205A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561C31-9E93-A324-984D-25188053BF0F}"/>
              </a:ext>
            </a:extLst>
          </p:cNvPr>
          <p:cNvSpPr txBox="1"/>
          <p:nvPr/>
        </p:nvSpPr>
        <p:spPr>
          <a:xfrm>
            <a:off x="0" y="661177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https://www.nps.gov/dino/planyourvisit/quarry-exhibit-hall.htm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C3BF6B-7FCD-2EEB-FEBE-8ABEF1E039F4}"/>
              </a:ext>
            </a:extLst>
          </p:cNvPr>
          <p:cNvSpPr txBox="1"/>
          <p:nvPr/>
        </p:nvSpPr>
        <p:spPr>
          <a:xfrm>
            <a:off x="3909060" y="5507950"/>
            <a:ext cx="1325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Jensen, UT</a:t>
            </a:r>
          </a:p>
        </p:txBody>
      </p:sp>
    </p:spTree>
    <p:extLst>
      <p:ext uri="{BB962C8B-B14F-4D97-AF65-F5344CB8AC3E}">
        <p14:creationId xmlns:p14="http://schemas.microsoft.com/office/powerpoint/2010/main" val="2323216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Today’s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FD7EA-B83B-77F1-5E79-79896F794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Natural selection</a:t>
            </a:r>
          </a:p>
          <a:p>
            <a:r>
              <a:rPr lang="en-US" dirty="0"/>
              <a:t>Adaption</a:t>
            </a:r>
          </a:p>
          <a:p>
            <a:r>
              <a:rPr lang="en-US" dirty="0"/>
              <a:t>Artificial selection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Assess your knowledge on these concepts.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 have not heard of this term.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 have heard of this term but couldn’t define it.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 have heard of this term and could define it.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 could explain it to someone.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030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Darwin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301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CA7A-B4C5-473B-A7BA-DEFFEFDE6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13th century BC, the Egyptians dated the Earth as 38,000 years old.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657984-D16E-97B4-6003-CE7F1E150132}"/>
              </a:ext>
            </a:extLst>
          </p:cNvPr>
          <p:cNvSpPr txBox="1"/>
          <p:nvPr/>
        </p:nvSpPr>
        <p:spPr>
          <a:xfrm>
            <a:off x="0" y="6492874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The Turin Papyrus (in the register listing the Reign of the Gods) the final two lines of the column sums up: "</a:t>
            </a:r>
            <a:r>
              <a:rPr lang="en-US" sz="800" dirty="0" err="1"/>
              <a:t>Venerables</a:t>
            </a:r>
            <a:r>
              <a:rPr lang="en-US" sz="800" dirty="0"/>
              <a:t> </a:t>
            </a:r>
            <a:r>
              <a:rPr lang="en-US" sz="800" dirty="0" err="1"/>
              <a:t>Shemsu-Hor</a:t>
            </a:r>
            <a:r>
              <a:rPr lang="en-US" sz="800" dirty="0"/>
              <a:t>, 13,420 years; Reigns before the </a:t>
            </a:r>
            <a:r>
              <a:rPr lang="en-US" sz="800" dirty="0" err="1"/>
              <a:t>Shemsu-Hor</a:t>
            </a:r>
            <a:r>
              <a:rPr lang="en-US" sz="800" dirty="0"/>
              <a:t>, 23,200 years; Total 36,620 years." </a:t>
            </a:r>
          </a:p>
        </p:txBody>
      </p:sp>
    </p:spTree>
    <p:extLst>
      <p:ext uri="{BB962C8B-B14F-4D97-AF65-F5344CB8AC3E}">
        <p14:creationId xmlns:p14="http://schemas.microsoft.com/office/powerpoint/2010/main" val="3755335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6735-8C48-360E-F93C-169D4A70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Before Darwin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CA7A-B4C5-473B-A7BA-DEFFEFDE6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13th century BC, the Egyptians dated the Earth as 38,000 years old.</a:t>
            </a:r>
          </a:p>
          <a:p>
            <a:r>
              <a:rPr lang="en-US" dirty="0"/>
              <a:t>Many old human civilizations recorded estimated world history.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2398B-5B16-B9AF-D4EF-68FE22E3365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36" y="99624"/>
            <a:ext cx="1080135" cy="15500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657984-D16E-97B4-6003-CE7F1E150132}"/>
              </a:ext>
            </a:extLst>
          </p:cNvPr>
          <p:cNvSpPr txBox="1"/>
          <p:nvPr/>
        </p:nvSpPr>
        <p:spPr>
          <a:xfrm>
            <a:off x="0" y="6492874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The Turin Papyrus (in the register listing the Reign of the Gods) the final two lines of the column sums up: "</a:t>
            </a:r>
            <a:r>
              <a:rPr lang="en-US" sz="800" dirty="0" err="1"/>
              <a:t>Venerables</a:t>
            </a:r>
            <a:r>
              <a:rPr lang="en-US" sz="800" dirty="0"/>
              <a:t> </a:t>
            </a:r>
            <a:r>
              <a:rPr lang="en-US" sz="800" dirty="0" err="1"/>
              <a:t>Shemsu-Hor</a:t>
            </a:r>
            <a:r>
              <a:rPr lang="en-US" sz="800" dirty="0"/>
              <a:t>, 13,420 years; Reigns before the </a:t>
            </a:r>
            <a:r>
              <a:rPr lang="en-US" sz="800" dirty="0" err="1"/>
              <a:t>Shemsu-Hor</a:t>
            </a:r>
            <a:r>
              <a:rPr lang="en-US" sz="800" dirty="0"/>
              <a:t>, 23,200 years; Total 36,620 years." </a:t>
            </a:r>
          </a:p>
        </p:txBody>
      </p:sp>
    </p:spTree>
    <p:extLst>
      <p:ext uri="{BB962C8B-B14F-4D97-AF65-F5344CB8AC3E}">
        <p14:creationId xmlns:p14="http://schemas.microsoft.com/office/powerpoint/2010/main" val="559276765"/>
      </p:ext>
    </p:extLst>
  </p:cSld>
  <p:clrMapOvr>
    <a:masterClrMapping/>
  </p:clrMapOvr>
</p:sld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6502</TotalTime>
  <Words>4255</Words>
  <Application>Microsoft Office PowerPoint</Application>
  <PresentationFormat>On-screen Show (4:3)</PresentationFormat>
  <Paragraphs>600</Paragraphs>
  <Slides>116</Slides>
  <Notes>90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21" baseType="lpstr">
      <vt:lpstr>Arial</vt:lpstr>
      <vt:lpstr>Calibri</vt:lpstr>
      <vt:lpstr>Calibri Light</vt:lpstr>
      <vt:lpstr>Times New Roman</vt:lpstr>
      <vt:lpstr>Office Theme</vt:lpstr>
      <vt:lpstr>BI 101:  The Fossil Record and Evolutionary Mechanisms    Wednesday October 12th, 2022 SSC 138</vt:lpstr>
      <vt:lpstr>PowerPoint Presentation</vt:lpstr>
      <vt:lpstr>PowerPoint Presentation</vt:lpstr>
      <vt:lpstr>Alabama Museum of Natural History</vt:lpstr>
      <vt:lpstr>Dinosaur National Park</vt:lpstr>
      <vt:lpstr>Today’s Concepts</vt:lpstr>
      <vt:lpstr>Before Darwin</vt:lpstr>
      <vt:lpstr>Before Darwin</vt:lpstr>
      <vt:lpstr>Before Darwin</vt:lpstr>
      <vt:lpstr>Before Darwin</vt:lpstr>
      <vt:lpstr>Before Darwin</vt:lpstr>
      <vt:lpstr>Why do we talk about Earth Age when we talk about Evolution?</vt:lpstr>
      <vt:lpstr>Why do we talk about Earth Age when we talk about Evolution?</vt:lpstr>
      <vt:lpstr>Why do we talk about Earth Age when we talk about Evolution?</vt:lpstr>
      <vt:lpstr>Why do we talk about Earth Age when we talk about Evolution?</vt:lpstr>
      <vt:lpstr>Jean-Baptiste de Lamarck</vt:lpstr>
      <vt:lpstr>Jean-Baptiste de Lamarck</vt:lpstr>
      <vt:lpstr>Hereditary</vt:lpstr>
      <vt:lpstr>Hereditary</vt:lpstr>
      <vt:lpstr>Charles Darwin</vt:lpstr>
      <vt:lpstr>Charles Darwin</vt:lpstr>
      <vt:lpstr>Charles Darwin</vt:lpstr>
      <vt:lpstr>Charles Darwin</vt:lpstr>
      <vt:lpstr>Charles Darwin</vt:lpstr>
      <vt:lpstr>Charles Darwin</vt:lpstr>
      <vt:lpstr>Charles Darwin</vt:lpstr>
      <vt:lpstr>Origin of the Species</vt:lpstr>
      <vt:lpstr>Origin of the Species</vt:lpstr>
      <vt:lpstr>Origin of the Species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Figure 7.2-2</vt:lpstr>
      <vt:lpstr>Evolution is not…</vt:lpstr>
      <vt:lpstr>Evolution is not…</vt:lpstr>
      <vt:lpstr>Evolution is not…</vt:lpstr>
      <vt:lpstr>Artificial Selection</vt:lpstr>
      <vt:lpstr>Artificial Selection</vt:lpstr>
      <vt:lpstr>Artificial Selection</vt:lpstr>
      <vt:lpstr>Artificial Selection</vt:lpstr>
      <vt:lpstr>Artificial Selection</vt:lpstr>
      <vt:lpstr>Wild Strawberries</vt:lpstr>
      <vt:lpstr>PowerPoint Presentation</vt:lpstr>
      <vt:lpstr>Inherit the Wind</vt:lpstr>
      <vt:lpstr>Geological Time</vt:lpstr>
      <vt:lpstr>Prehistoric Planet</vt:lpstr>
      <vt:lpstr>What is the fossil record?</vt:lpstr>
      <vt:lpstr>What is the fossil record?</vt:lpstr>
      <vt:lpstr>What is the fossil record?</vt:lpstr>
      <vt:lpstr>What is the fossil record?</vt:lpstr>
      <vt:lpstr>What is the fossil record?</vt:lpstr>
      <vt:lpstr>PowerPoint Presentation</vt:lpstr>
      <vt:lpstr>PowerPoint Presentation</vt:lpstr>
      <vt:lpstr>PowerPoint Presentation</vt:lpstr>
      <vt:lpstr>PowerPoint Presentation</vt:lpstr>
      <vt:lpstr>How do we date fossils?</vt:lpstr>
      <vt:lpstr>How do we date fossils?</vt:lpstr>
      <vt:lpstr>How do we date fossils?</vt:lpstr>
      <vt:lpstr>How do we date fossils?</vt:lpstr>
      <vt:lpstr>How do we date fossils?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Meteorite Crater</vt:lpstr>
      <vt:lpstr>Why are mass extinctions important?</vt:lpstr>
      <vt:lpstr>Why are mass extinctions important?</vt:lpstr>
      <vt:lpstr>Why are mass extinctions important?</vt:lpstr>
      <vt:lpstr>Why are mass extinctions important?</vt:lpstr>
      <vt:lpstr>PowerPoint Presentation</vt:lpstr>
      <vt:lpstr>PowerPoint Presentation</vt:lpstr>
      <vt:lpstr>PowerPoint Presentation</vt:lpstr>
      <vt:lpstr>Speciation</vt:lpstr>
      <vt:lpstr>Speciation</vt:lpstr>
      <vt:lpstr>Speciation</vt:lpstr>
      <vt:lpstr>Speciation</vt:lpstr>
      <vt:lpstr>Speciation</vt:lpstr>
      <vt:lpstr>Non-Branching Speciation</vt:lpstr>
      <vt:lpstr>Non-Branching Speciation</vt:lpstr>
      <vt:lpstr>How do you define species?</vt:lpstr>
      <vt:lpstr>How do you define species?</vt:lpstr>
      <vt:lpstr>Non-reproductive offspring</vt:lpstr>
      <vt:lpstr>PowerPoint Presentation</vt:lpstr>
      <vt:lpstr>How do you define species?</vt:lpstr>
      <vt:lpstr>How do you define species?</vt:lpstr>
      <vt:lpstr>How do you define species?</vt:lpstr>
      <vt:lpstr>Populations are the units of evolution</vt:lpstr>
      <vt:lpstr>Populations are the units of evolution</vt:lpstr>
      <vt:lpstr>Populations are the units of evolution</vt:lpstr>
      <vt:lpstr>Populations are the units of evolution</vt:lpstr>
      <vt:lpstr>Populations are the units of evolution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Natural selection occurs in a variety of mechanisms</vt:lpstr>
      <vt:lpstr>PowerPoint Presentation</vt:lpstr>
      <vt:lpstr>PowerPoint Presentation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Faxel, Sarah</dc:creator>
  <cp:lastModifiedBy>Faxel, Sarah</cp:lastModifiedBy>
  <cp:revision>1158</cp:revision>
  <dcterms:created xsi:type="dcterms:W3CDTF">2022-08-24T16:20:17Z</dcterms:created>
  <dcterms:modified xsi:type="dcterms:W3CDTF">2022-10-12T16:05:07Z</dcterms:modified>
</cp:coreProperties>
</file>