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59" r:id="rId6"/>
    <p:sldId id="260" r:id="rId7"/>
    <p:sldId id="262" r:id="rId8"/>
    <p:sldId id="263" r:id="rId9"/>
    <p:sldId id="264" r:id="rId10"/>
    <p:sldId id="269" r:id="rId11"/>
    <p:sldId id="265" r:id="rId12"/>
    <p:sldId id="266" r:id="rId13"/>
    <p:sldId id="268" r:id="rId14"/>
    <p:sldId id="271" r:id="rId15"/>
    <p:sldId id="270" r:id="rId16"/>
    <p:sldId id="26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91289E-0486-4650-880E-5AE3B3C26BB6}"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4EB81086-3B74-4BB7-942E-2686F8475405}">
      <dgm:prSet/>
      <dgm:spPr/>
      <dgm:t>
        <a:bodyPr/>
        <a:lstStyle/>
        <a:p>
          <a:r>
            <a:rPr lang="en-US" b="0" i="0"/>
            <a:t>What is the simplest Tower of Hanoi Puzzle?</a:t>
          </a:r>
          <a:endParaRPr lang="en-US"/>
        </a:p>
      </dgm:t>
    </dgm:pt>
    <dgm:pt modelId="{5FD13AB6-1CB1-4B84-81F2-6EB430A785A7}" type="parTrans" cxnId="{17274BCB-EA5A-4C08-A3B6-B7FDEE2CEDD7}">
      <dgm:prSet/>
      <dgm:spPr/>
      <dgm:t>
        <a:bodyPr/>
        <a:lstStyle/>
        <a:p>
          <a:endParaRPr lang="en-US"/>
        </a:p>
      </dgm:t>
    </dgm:pt>
    <dgm:pt modelId="{70EFB13F-2AEE-4CE3-91E7-4259364F6040}" type="sibTrans" cxnId="{17274BCB-EA5A-4C08-A3B6-B7FDEE2CEDD7}">
      <dgm:prSet/>
      <dgm:spPr/>
      <dgm:t>
        <a:bodyPr/>
        <a:lstStyle/>
        <a:p>
          <a:endParaRPr lang="en-US"/>
        </a:p>
      </dgm:t>
    </dgm:pt>
    <dgm:pt modelId="{89E1EB28-E0FC-4ED2-9841-603EA9CC71E4}">
      <dgm:prSet/>
      <dgm:spPr/>
      <dgm:t>
        <a:bodyPr/>
        <a:lstStyle/>
        <a:p>
          <a:r>
            <a:rPr lang="en-US" b="0" i="0" dirty="0"/>
            <a:t>Single </a:t>
          </a:r>
          <a:r>
            <a:rPr lang="en-US" dirty="0"/>
            <a:t>disk on one rod</a:t>
          </a:r>
        </a:p>
      </dgm:t>
    </dgm:pt>
    <dgm:pt modelId="{CF630CDF-DAC4-4DF1-A8F2-2E0CC4C3465E}" type="parTrans" cxnId="{835FC57A-F6E2-475F-9A1A-EBC5F07ACD5C}">
      <dgm:prSet/>
      <dgm:spPr/>
      <dgm:t>
        <a:bodyPr/>
        <a:lstStyle/>
        <a:p>
          <a:endParaRPr lang="en-US"/>
        </a:p>
      </dgm:t>
    </dgm:pt>
    <dgm:pt modelId="{AE51A9F8-8438-4DD4-8769-3E075738FC1D}" type="sibTrans" cxnId="{835FC57A-F6E2-475F-9A1A-EBC5F07ACD5C}">
      <dgm:prSet/>
      <dgm:spPr/>
      <dgm:t>
        <a:bodyPr/>
        <a:lstStyle/>
        <a:p>
          <a:endParaRPr lang="en-US"/>
        </a:p>
      </dgm:t>
    </dgm:pt>
    <dgm:pt modelId="{6522F12C-5AC1-4D1B-9039-F2179DB8930E}">
      <dgm:prSet/>
      <dgm:spPr/>
      <dgm:t>
        <a:bodyPr/>
        <a:lstStyle/>
        <a:p>
          <a:r>
            <a:rPr lang="en-US" b="0" i="0" dirty="0"/>
            <a:t>Move only a single disk from source rod to target rod</a:t>
          </a:r>
          <a:endParaRPr lang="en-US" dirty="0"/>
        </a:p>
      </dgm:t>
    </dgm:pt>
    <dgm:pt modelId="{23002625-D3BA-45A1-ABF7-FFBE5FB3836E}" type="parTrans" cxnId="{58500EF8-4585-4CD6-89CF-3C1B5D74AFDB}">
      <dgm:prSet/>
      <dgm:spPr/>
      <dgm:t>
        <a:bodyPr/>
        <a:lstStyle/>
        <a:p>
          <a:endParaRPr lang="en-US"/>
        </a:p>
      </dgm:t>
    </dgm:pt>
    <dgm:pt modelId="{E4C2B02B-14C8-4029-914C-619EBDFF9023}" type="sibTrans" cxnId="{58500EF8-4585-4CD6-89CF-3C1B5D74AFDB}">
      <dgm:prSet/>
      <dgm:spPr/>
      <dgm:t>
        <a:bodyPr/>
        <a:lstStyle/>
        <a:p>
          <a:endParaRPr lang="en-US"/>
        </a:p>
      </dgm:t>
    </dgm:pt>
    <dgm:pt modelId="{F040BC48-E493-4019-A712-48186836B1B4}">
      <dgm:prSet/>
      <dgm:spPr/>
      <dgm:t>
        <a:bodyPr/>
        <a:lstStyle/>
        <a:p>
          <a:r>
            <a:rPr lang="en-US" dirty="0"/>
            <a:t>How can I use recursion (function calling itself) to handle more than one disk on one rod?</a:t>
          </a:r>
        </a:p>
      </dgm:t>
    </dgm:pt>
    <dgm:pt modelId="{1E563672-CF0B-4853-BB75-3A98E0C2EF1F}" type="parTrans" cxnId="{871AFEE5-5F36-4DD8-80C1-8A5525B9832E}">
      <dgm:prSet/>
      <dgm:spPr/>
      <dgm:t>
        <a:bodyPr/>
        <a:lstStyle/>
        <a:p>
          <a:endParaRPr lang="en-US"/>
        </a:p>
      </dgm:t>
    </dgm:pt>
    <dgm:pt modelId="{A3FA89D2-DD0E-4EA5-B187-B57E306E374C}" type="sibTrans" cxnId="{871AFEE5-5F36-4DD8-80C1-8A5525B9832E}">
      <dgm:prSet/>
      <dgm:spPr/>
      <dgm:t>
        <a:bodyPr/>
        <a:lstStyle/>
        <a:p>
          <a:endParaRPr lang="en-US"/>
        </a:p>
      </dgm:t>
    </dgm:pt>
    <dgm:pt modelId="{57A55E4D-3C87-46CB-96FA-47887EA9A5E1}">
      <dgm:prSet/>
      <dgm:spPr/>
      <dgm:t>
        <a:bodyPr/>
        <a:lstStyle/>
        <a:p>
          <a:r>
            <a:rPr lang="en-US"/>
            <a:t>Where would I place the counting code (to count and store the number of moves)?</a:t>
          </a:r>
        </a:p>
      </dgm:t>
    </dgm:pt>
    <dgm:pt modelId="{3BEE5E44-2A67-4BD0-B30B-90A8B05012FA}" type="parTrans" cxnId="{C0463DD4-948E-424F-96D7-0746F624ADCC}">
      <dgm:prSet/>
      <dgm:spPr/>
      <dgm:t>
        <a:bodyPr/>
        <a:lstStyle/>
        <a:p>
          <a:endParaRPr lang="en-US"/>
        </a:p>
      </dgm:t>
    </dgm:pt>
    <dgm:pt modelId="{20BA1086-CD80-4F8E-95D4-81E974AA5DF0}" type="sibTrans" cxnId="{C0463DD4-948E-424F-96D7-0746F624ADCC}">
      <dgm:prSet/>
      <dgm:spPr/>
      <dgm:t>
        <a:bodyPr/>
        <a:lstStyle/>
        <a:p>
          <a:endParaRPr lang="en-US"/>
        </a:p>
      </dgm:t>
    </dgm:pt>
    <dgm:pt modelId="{33B36F5B-245A-45EF-A087-1DD453BCDE0F}" type="pres">
      <dgm:prSet presAssocID="{1991289E-0486-4650-880E-5AE3B3C26BB6}" presName="linear" presStyleCnt="0">
        <dgm:presLayoutVars>
          <dgm:animLvl val="lvl"/>
          <dgm:resizeHandles val="exact"/>
        </dgm:presLayoutVars>
      </dgm:prSet>
      <dgm:spPr/>
    </dgm:pt>
    <dgm:pt modelId="{8798DD05-04CB-4EA8-AF75-5344A959A156}" type="pres">
      <dgm:prSet presAssocID="{4EB81086-3B74-4BB7-942E-2686F8475405}" presName="parentText" presStyleLbl="node1" presStyleIdx="0" presStyleCnt="3">
        <dgm:presLayoutVars>
          <dgm:chMax val="0"/>
          <dgm:bulletEnabled val="1"/>
        </dgm:presLayoutVars>
      </dgm:prSet>
      <dgm:spPr/>
    </dgm:pt>
    <dgm:pt modelId="{1F2D776D-25DB-4882-81CD-1FE1943FECAC}" type="pres">
      <dgm:prSet presAssocID="{4EB81086-3B74-4BB7-942E-2686F8475405}" presName="childText" presStyleLbl="revTx" presStyleIdx="0" presStyleCnt="1">
        <dgm:presLayoutVars>
          <dgm:bulletEnabled val="1"/>
        </dgm:presLayoutVars>
      </dgm:prSet>
      <dgm:spPr/>
    </dgm:pt>
    <dgm:pt modelId="{FEFF058A-3199-4F09-A298-6A8F47E39EA9}" type="pres">
      <dgm:prSet presAssocID="{F040BC48-E493-4019-A712-48186836B1B4}" presName="parentText" presStyleLbl="node1" presStyleIdx="1" presStyleCnt="3">
        <dgm:presLayoutVars>
          <dgm:chMax val="0"/>
          <dgm:bulletEnabled val="1"/>
        </dgm:presLayoutVars>
      </dgm:prSet>
      <dgm:spPr/>
    </dgm:pt>
    <dgm:pt modelId="{39F009C9-9A7B-4EF9-BBCE-7189F2AF117A}" type="pres">
      <dgm:prSet presAssocID="{A3FA89D2-DD0E-4EA5-B187-B57E306E374C}" presName="spacer" presStyleCnt="0"/>
      <dgm:spPr/>
    </dgm:pt>
    <dgm:pt modelId="{1FD44DED-AE8A-4EA0-B1DE-BACD1B5FD792}" type="pres">
      <dgm:prSet presAssocID="{57A55E4D-3C87-46CB-96FA-47887EA9A5E1}" presName="parentText" presStyleLbl="node1" presStyleIdx="2" presStyleCnt="3">
        <dgm:presLayoutVars>
          <dgm:chMax val="0"/>
          <dgm:bulletEnabled val="1"/>
        </dgm:presLayoutVars>
      </dgm:prSet>
      <dgm:spPr/>
    </dgm:pt>
  </dgm:ptLst>
  <dgm:cxnLst>
    <dgm:cxn modelId="{AC2C2727-3165-4DEF-AAD0-07E16B7A4667}" type="presOf" srcId="{F040BC48-E493-4019-A712-48186836B1B4}" destId="{FEFF058A-3199-4F09-A298-6A8F47E39EA9}" srcOrd="0" destOrd="0" presId="urn:microsoft.com/office/officeart/2005/8/layout/vList2"/>
    <dgm:cxn modelId="{2A69CE28-58A4-48F9-B37C-97180EA335E4}" type="presOf" srcId="{57A55E4D-3C87-46CB-96FA-47887EA9A5E1}" destId="{1FD44DED-AE8A-4EA0-B1DE-BACD1B5FD792}" srcOrd="0" destOrd="0" presId="urn:microsoft.com/office/officeart/2005/8/layout/vList2"/>
    <dgm:cxn modelId="{9CA10E3B-347E-49B6-96CF-601F6AED44BF}" type="presOf" srcId="{4EB81086-3B74-4BB7-942E-2686F8475405}" destId="{8798DD05-04CB-4EA8-AF75-5344A959A156}" srcOrd="0" destOrd="0" presId="urn:microsoft.com/office/officeart/2005/8/layout/vList2"/>
    <dgm:cxn modelId="{835FC57A-F6E2-475F-9A1A-EBC5F07ACD5C}" srcId="{4EB81086-3B74-4BB7-942E-2686F8475405}" destId="{89E1EB28-E0FC-4ED2-9841-603EA9CC71E4}" srcOrd="0" destOrd="0" parTransId="{CF630CDF-DAC4-4DF1-A8F2-2E0CC4C3465E}" sibTransId="{AE51A9F8-8438-4DD4-8769-3E075738FC1D}"/>
    <dgm:cxn modelId="{FA9962C1-576E-4ED4-8A90-336148209FA2}" type="presOf" srcId="{1991289E-0486-4650-880E-5AE3B3C26BB6}" destId="{33B36F5B-245A-45EF-A087-1DD453BCDE0F}" srcOrd="0" destOrd="0" presId="urn:microsoft.com/office/officeart/2005/8/layout/vList2"/>
    <dgm:cxn modelId="{17274BCB-EA5A-4C08-A3B6-B7FDEE2CEDD7}" srcId="{1991289E-0486-4650-880E-5AE3B3C26BB6}" destId="{4EB81086-3B74-4BB7-942E-2686F8475405}" srcOrd="0" destOrd="0" parTransId="{5FD13AB6-1CB1-4B84-81F2-6EB430A785A7}" sibTransId="{70EFB13F-2AEE-4CE3-91E7-4259364F6040}"/>
    <dgm:cxn modelId="{C0463DD4-948E-424F-96D7-0746F624ADCC}" srcId="{1991289E-0486-4650-880E-5AE3B3C26BB6}" destId="{57A55E4D-3C87-46CB-96FA-47887EA9A5E1}" srcOrd="2" destOrd="0" parTransId="{3BEE5E44-2A67-4BD0-B30B-90A8B05012FA}" sibTransId="{20BA1086-CD80-4F8E-95D4-81E974AA5DF0}"/>
    <dgm:cxn modelId="{871AFEE5-5F36-4DD8-80C1-8A5525B9832E}" srcId="{1991289E-0486-4650-880E-5AE3B3C26BB6}" destId="{F040BC48-E493-4019-A712-48186836B1B4}" srcOrd="1" destOrd="0" parTransId="{1E563672-CF0B-4853-BB75-3A98E0C2EF1F}" sibTransId="{A3FA89D2-DD0E-4EA5-B187-B57E306E374C}"/>
    <dgm:cxn modelId="{6E1C64E9-42B1-4085-8548-0E9094969776}" type="presOf" srcId="{89E1EB28-E0FC-4ED2-9841-603EA9CC71E4}" destId="{1F2D776D-25DB-4882-81CD-1FE1943FECAC}" srcOrd="0" destOrd="0" presId="urn:microsoft.com/office/officeart/2005/8/layout/vList2"/>
    <dgm:cxn modelId="{58500EF8-4585-4CD6-89CF-3C1B5D74AFDB}" srcId="{4EB81086-3B74-4BB7-942E-2686F8475405}" destId="{6522F12C-5AC1-4D1B-9039-F2179DB8930E}" srcOrd="1" destOrd="0" parTransId="{23002625-D3BA-45A1-ABF7-FFBE5FB3836E}" sibTransId="{E4C2B02B-14C8-4029-914C-619EBDFF9023}"/>
    <dgm:cxn modelId="{6ACAF9FD-9C21-45F7-9B02-15C3BCE9E216}" type="presOf" srcId="{6522F12C-5AC1-4D1B-9039-F2179DB8930E}" destId="{1F2D776D-25DB-4882-81CD-1FE1943FECAC}" srcOrd="0" destOrd="1" presId="urn:microsoft.com/office/officeart/2005/8/layout/vList2"/>
    <dgm:cxn modelId="{7702F980-81EE-4AA2-9C14-A978D4D89385}" type="presParOf" srcId="{33B36F5B-245A-45EF-A087-1DD453BCDE0F}" destId="{8798DD05-04CB-4EA8-AF75-5344A959A156}" srcOrd="0" destOrd="0" presId="urn:microsoft.com/office/officeart/2005/8/layout/vList2"/>
    <dgm:cxn modelId="{EC7ED6EC-1F71-46C2-A26E-82D4B7D4324F}" type="presParOf" srcId="{33B36F5B-245A-45EF-A087-1DD453BCDE0F}" destId="{1F2D776D-25DB-4882-81CD-1FE1943FECAC}" srcOrd="1" destOrd="0" presId="urn:microsoft.com/office/officeart/2005/8/layout/vList2"/>
    <dgm:cxn modelId="{BDE25332-F19F-4ECB-BC7E-70E6646C0B9F}" type="presParOf" srcId="{33B36F5B-245A-45EF-A087-1DD453BCDE0F}" destId="{FEFF058A-3199-4F09-A298-6A8F47E39EA9}" srcOrd="2" destOrd="0" presId="urn:microsoft.com/office/officeart/2005/8/layout/vList2"/>
    <dgm:cxn modelId="{46E73035-D949-4A1B-99D6-793D21917696}" type="presParOf" srcId="{33B36F5B-245A-45EF-A087-1DD453BCDE0F}" destId="{39F009C9-9A7B-4EF9-BBCE-7189F2AF117A}" srcOrd="3" destOrd="0" presId="urn:microsoft.com/office/officeart/2005/8/layout/vList2"/>
    <dgm:cxn modelId="{F62B8C78-5CC4-4E3E-A09B-0A81BFBEE5B6}" type="presParOf" srcId="{33B36F5B-245A-45EF-A087-1DD453BCDE0F}" destId="{1FD44DED-AE8A-4EA0-B1DE-BACD1B5FD792}"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98DD05-04CB-4EA8-AF75-5344A959A156}">
      <dsp:nvSpPr>
        <dsp:cNvPr id="0" name=""/>
        <dsp:cNvSpPr/>
      </dsp:nvSpPr>
      <dsp:spPr>
        <a:xfrm>
          <a:off x="0" y="291909"/>
          <a:ext cx="5887479" cy="91367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b="0" i="0" kern="1200"/>
            <a:t>What is the simplest Tower of Hanoi Puzzle?</a:t>
          </a:r>
          <a:endParaRPr lang="en-US" sz="2300" kern="1200"/>
        </a:p>
      </dsp:txBody>
      <dsp:txXfrm>
        <a:off x="44602" y="336511"/>
        <a:ext cx="5798275" cy="824474"/>
      </dsp:txXfrm>
    </dsp:sp>
    <dsp:sp modelId="{1F2D776D-25DB-4882-81CD-1FE1943FECAC}">
      <dsp:nvSpPr>
        <dsp:cNvPr id="0" name=""/>
        <dsp:cNvSpPr/>
      </dsp:nvSpPr>
      <dsp:spPr>
        <a:xfrm>
          <a:off x="0" y="1205588"/>
          <a:ext cx="5887479" cy="618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927"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0" i="0" kern="1200" dirty="0"/>
            <a:t>Single </a:t>
          </a:r>
          <a:r>
            <a:rPr lang="en-US" sz="1800" kern="1200" dirty="0"/>
            <a:t>disk on one rod</a:t>
          </a:r>
        </a:p>
        <a:p>
          <a:pPr marL="171450" lvl="1" indent="-171450" algn="l" defTabSz="800100">
            <a:lnSpc>
              <a:spcPct val="90000"/>
            </a:lnSpc>
            <a:spcBef>
              <a:spcPct val="0"/>
            </a:spcBef>
            <a:spcAft>
              <a:spcPct val="20000"/>
            </a:spcAft>
            <a:buChar char="•"/>
          </a:pPr>
          <a:r>
            <a:rPr lang="en-US" sz="1800" b="0" i="0" kern="1200" dirty="0"/>
            <a:t>Move only a single disk from source rod to target rod</a:t>
          </a:r>
          <a:endParaRPr lang="en-US" sz="1800" kern="1200" dirty="0"/>
        </a:p>
      </dsp:txBody>
      <dsp:txXfrm>
        <a:off x="0" y="1205588"/>
        <a:ext cx="5887479" cy="618930"/>
      </dsp:txXfrm>
    </dsp:sp>
    <dsp:sp modelId="{FEFF058A-3199-4F09-A298-6A8F47E39EA9}">
      <dsp:nvSpPr>
        <dsp:cNvPr id="0" name=""/>
        <dsp:cNvSpPr/>
      </dsp:nvSpPr>
      <dsp:spPr>
        <a:xfrm>
          <a:off x="0" y="1824518"/>
          <a:ext cx="5887479" cy="913678"/>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How can I use recursion (function calling itself) to handle more than one disk on one rod?</a:t>
          </a:r>
        </a:p>
      </dsp:txBody>
      <dsp:txXfrm>
        <a:off x="44602" y="1869120"/>
        <a:ext cx="5798275" cy="824474"/>
      </dsp:txXfrm>
    </dsp:sp>
    <dsp:sp modelId="{1FD44DED-AE8A-4EA0-B1DE-BACD1B5FD792}">
      <dsp:nvSpPr>
        <dsp:cNvPr id="0" name=""/>
        <dsp:cNvSpPr/>
      </dsp:nvSpPr>
      <dsp:spPr>
        <a:xfrm>
          <a:off x="0" y="2804436"/>
          <a:ext cx="5887479" cy="913678"/>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Where would I place the counting code (to count and store the number of moves)?</a:t>
          </a:r>
        </a:p>
      </dsp:txBody>
      <dsp:txXfrm>
        <a:off x="44602" y="2849038"/>
        <a:ext cx="5798275" cy="8244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4C5B5-9CFC-CA38-7ABB-83AE376293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F9D0AC-B339-2858-A925-7C4496595C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63AC6F-FCD8-C486-DB9E-342F1BBEAF6A}"/>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5" name="Footer Placeholder 4">
            <a:extLst>
              <a:ext uri="{FF2B5EF4-FFF2-40B4-BE49-F238E27FC236}">
                <a16:creationId xmlns:a16="http://schemas.microsoft.com/office/drawing/2014/main" id="{662FDEEA-CBA2-4993-CE7F-A96BE5ADE4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690F17-F8AE-82A3-A602-3792362F0F29}"/>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1485735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19122-FB91-9168-5AC3-D615E0A013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CB2E1F-9E72-6A6B-8BCD-43E05B8800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5E4666-4AC7-6457-B9F1-0B214BFEFC73}"/>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5" name="Footer Placeholder 4">
            <a:extLst>
              <a:ext uri="{FF2B5EF4-FFF2-40B4-BE49-F238E27FC236}">
                <a16:creationId xmlns:a16="http://schemas.microsoft.com/office/drawing/2014/main" id="{B84052D7-D52E-726E-4C26-D050CC81E7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958C6B-983D-1B88-CEA3-1C8FF9B5FC01}"/>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1468902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274E98-3995-CCB2-B506-DC7AF86BDBA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711F3B-339A-6F8C-B2A4-2B947936E60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6707C8-BEC0-67E2-CF52-CE829B8143C8}"/>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5" name="Footer Placeholder 4">
            <a:extLst>
              <a:ext uri="{FF2B5EF4-FFF2-40B4-BE49-F238E27FC236}">
                <a16:creationId xmlns:a16="http://schemas.microsoft.com/office/drawing/2014/main" id="{AF8F1749-3190-B0F2-0DD5-80AB91949B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1D3DE9-22C8-2BC7-534A-0FC2E63135E4}"/>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506400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DB6AC-2FE7-18CC-92F3-2308B39FAE5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6FFAE4-1873-938E-0C1B-2A0DB69F6B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DFCC22-D7FD-9AEE-7724-D65C1B621AF3}"/>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5" name="Footer Placeholder 4">
            <a:extLst>
              <a:ext uri="{FF2B5EF4-FFF2-40B4-BE49-F238E27FC236}">
                <a16:creationId xmlns:a16="http://schemas.microsoft.com/office/drawing/2014/main" id="{C075DFAD-6CD8-3929-261F-03728A52C4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77DAAA-BEE5-ADD8-2BA3-681FDF9594BD}"/>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1424949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42A8C-2B9F-2188-99D4-306F3B2861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BC92B80-33F0-354D-9B0B-87C64DED64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6DE7399-D58E-E99E-A422-1C996B1F9328}"/>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5" name="Footer Placeholder 4">
            <a:extLst>
              <a:ext uri="{FF2B5EF4-FFF2-40B4-BE49-F238E27FC236}">
                <a16:creationId xmlns:a16="http://schemas.microsoft.com/office/drawing/2014/main" id="{ECB116DD-3722-0623-4DE9-D0D9BB9BE0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9001CE-492D-EB99-09B7-E0A6D6651745}"/>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96245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6874C-4C20-0128-DDB0-9DF83C9631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AD3F896-ED05-7384-F719-3C922E41D0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1641E1C-4D0E-6E8C-78A4-D99BAA6BF7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4FCA02-49EC-F81F-4312-29380004F205}"/>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6" name="Footer Placeholder 5">
            <a:extLst>
              <a:ext uri="{FF2B5EF4-FFF2-40B4-BE49-F238E27FC236}">
                <a16:creationId xmlns:a16="http://schemas.microsoft.com/office/drawing/2014/main" id="{69F62B82-DF51-3743-7162-776EDC34E0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D066F-8F0D-A259-62FE-6401690055D8}"/>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4156028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4BE45-36B7-1297-0445-BFE1808A565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F8ACDF8-91DA-553A-7A8F-87E6A31921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4E6D25-657C-CC16-B105-71DFF23CDE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531C52-C59F-D4F3-118D-04F548B4ED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2947414-0E2D-07A5-2F7D-2E986736045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2B643E4-2597-46CA-E9E6-2D4B189D74BF}"/>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8" name="Footer Placeholder 7">
            <a:extLst>
              <a:ext uri="{FF2B5EF4-FFF2-40B4-BE49-F238E27FC236}">
                <a16:creationId xmlns:a16="http://schemas.microsoft.com/office/drawing/2014/main" id="{3B1319F5-4887-1D64-44C5-0D2885758F2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9A05D7B-C625-5935-424A-9EF591B7AE53}"/>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2558876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9C79-0D83-E362-D4CA-3CE1A693F9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55298D1-5340-4657-A4F8-E26307110937}"/>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4" name="Footer Placeholder 3">
            <a:extLst>
              <a:ext uri="{FF2B5EF4-FFF2-40B4-BE49-F238E27FC236}">
                <a16:creationId xmlns:a16="http://schemas.microsoft.com/office/drawing/2014/main" id="{63DB7946-3DF2-5A4D-D572-CDE22D6C8D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21BC067-5B6F-06AF-2DAD-9AB52388E546}"/>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1827832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4F463C-79BA-BC18-C646-DC5A506D8AB2}"/>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3" name="Footer Placeholder 2">
            <a:extLst>
              <a:ext uri="{FF2B5EF4-FFF2-40B4-BE49-F238E27FC236}">
                <a16:creationId xmlns:a16="http://schemas.microsoft.com/office/drawing/2014/main" id="{1FECA250-94B2-9A2F-500A-9D7474D4802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26C540-3A86-E27C-8083-A97DD94350F0}"/>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3645156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C1867-C83F-4016-2E95-9288BE6B92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225B5F5-442B-4BF0-B08F-C09CA7534A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B4C4C7B-5AE8-2B7F-A563-F94DB1C4B5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47E03F-B584-5833-C0F8-190D5D12F6A5}"/>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6" name="Footer Placeholder 5">
            <a:extLst>
              <a:ext uri="{FF2B5EF4-FFF2-40B4-BE49-F238E27FC236}">
                <a16:creationId xmlns:a16="http://schemas.microsoft.com/office/drawing/2014/main" id="{B8008F4D-5CAD-38D3-2C48-F37DFC97B0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0DA68A-2C71-539D-4302-7C175C4708DC}"/>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144301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5BE0B-0950-EEFB-731E-2F80B46E95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F757B8-4625-9A6D-3E89-A7BE7F2F3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4BEB566-5D9D-E2ED-5BFC-2352CE149D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986A0D-C74A-9F66-0401-C29466680974}"/>
              </a:ext>
            </a:extLst>
          </p:cNvPr>
          <p:cNvSpPr>
            <a:spLocks noGrp="1"/>
          </p:cNvSpPr>
          <p:nvPr>
            <p:ph type="dt" sz="half" idx="10"/>
          </p:nvPr>
        </p:nvSpPr>
        <p:spPr/>
        <p:txBody>
          <a:bodyPr/>
          <a:lstStyle/>
          <a:p>
            <a:fld id="{8C0B4393-CF27-479B-B2BF-578EE2D4405C}" type="datetimeFigureOut">
              <a:rPr lang="en-US" smtClean="0"/>
              <a:t>10/15/2022</a:t>
            </a:fld>
            <a:endParaRPr lang="en-US"/>
          </a:p>
        </p:txBody>
      </p:sp>
      <p:sp>
        <p:nvSpPr>
          <p:cNvPr id="6" name="Footer Placeholder 5">
            <a:extLst>
              <a:ext uri="{FF2B5EF4-FFF2-40B4-BE49-F238E27FC236}">
                <a16:creationId xmlns:a16="http://schemas.microsoft.com/office/drawing/2014/main" id="{B82B47BE-04B2-87ED-C18F-B6EC2C7710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92C8A8-24B6-F332-C46F-A82406090CFE}"/>
              </a:ext>
            </a:extLst>
          </p:cNvPr>
          <p:cNvSpPr>
            <a:spLocks noGrp="1"/>
          </p:cNvSpPr>
          <p:nvPr>
            <p:ph type="sldNum" sz="quarter" idx="12"/>
          </p:nvPr>
        </p:nvSpPr>
        <p:spPr/>
        <p:txBody>
          <a:bodyPr/>
          <a:lstStyle/>
          <a:p>
            <a:fld id="{C715C6D6-7557-4284-A964-1BFE93A14AC7}" type="slidenum">
              <a:rPr lang="en-US" smtClean="0"/>
              <a:t>‹#›</a:t>
            </a:fld>
            <a:endParaRPr lang="en-US"/>
          </a:p>
        </p:txBody>
      </p:sp>
    </p:spTree>
    <p:extLst>
      <p:ext uri="{BB962C8B-B14F-4D97-AF65-F5344CB8AC3E}">
        <p14:creationId xmlns:p14="http://schemas.microsoft.com/office/powerpoint/2010/main" val="2229026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A0C84E-60A8-FC83-DF67-6F6E6BE07B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8F3D53-23D7-530A-3AA4-680F97B907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9AF170-976E-1196-19AE-0D40D8A8C5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0B4393-CF27-479B-B2BF-578EE2D4405C}" type="datetimeFigureOut">
              <a:rPr lang="en-US" smtClean="0"/>
              <a:t>10/15/2022</a:t>
            </a:fld>
            <a:endParaRPr lang="en-US"/>
          </a:p>
        </p:txBody>
      </p:sp>
      <p:sp>
        <p:nvSpPr>
          <p:cNvPr id="5" name="Footer Placeholder 4">
            <a:extLst>
              <a:ext uri="{FF2B5EF4-FFF2-40B4-BE49-F238E27FC236}">
                <a16:creationId xmlns:a16="http://schemas.microsoft.com/office/drawing/2014/main" id="{22756DC0-FDFE-F4E3-5F63-175C051CE4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5BF5D07-A628-50C9-85DB-B9E2A001D9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15C6D6-7557-4284-A964-1BFE93A14AC7}" type="slidenum">
              <a:rPr lang="en-US" smtClean="0"/>
              <a:t>‹#›</a:t>
            </a:fld>
            <a:endParaRPr lang="en-US"/>
          </a:p>
        </p:txBody>
      </p:sp>
    </p:spTree>
    <p:extLst>
      <p:ext uri="{BB962C8B-B14F-4D97-AF65-F5344CB8AC3E}">
        <p14:creationId xmlns:p14="http://schemas.microsoft.com/office/powerpoint/2010/main" val="20753669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mathsisfun.com/numbers/fibonacci-sequence.html"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B1C46-D9B2-9A00-24BA-31059E5AC9DE}"/>
              </a:ext>
            </a:extLst>
          </p:cNvPr>
          <p:cNvSpPr>
            <a:spLocks noGrp="1"/>
          </p:cNvSpPr>
          <p:nvPr>
            <p:ph type="ctrTitle"/>
          </p:nvPr>
        </p:nvSpPr>
        <p:spPr>
          <a:xfrm>
            <a:off x="7464614" y="1783959"/>
            <a:ext cx="4087306" cy="2889114"/>
          </a:xfrm>
        </p:spPr>
        <p:txBody>
          <a:bodyPr anchor="b">
            <a:normAutofit/>
          </a:bodyPr>
          <a:lstStyle/>
          <a:p>
            <a:pPr algn="l"/>
            <a:r>
              <a:rPr lang="en-US" sz="5000"/>
              <a:t>Combinatorics</a:t>
            </a:r>
          </a:p>
        </p:txBody>
      </p:sp>
      <p:sp>
        <p:nvSpPr>
          <p:cNvPr id="3" name="Subtitle 2">
            <a:extLst>
              <a:ext uri="{FF2B5EF4-FFF2-40B4-BE49-F238E27FC236}">
                <a16:creationId xmlns:a16="http://schemas.microsoft.com/office/drawing/2014/main" id="{ACBFDB0B-89B0-53FA-7F41-6486552E72A3}"/>
              </a:ext>
            </a:extLst>
          </p:cNvPr>
          <p:cNvSpPr>
            <a:spLocks noGrp="1"/>
          </p:cNvSpPr>
          <p:nvPr>
            <p:ph type="subTitle" idx="1"/>
          </p:nvPr>
        </p:nvSpPr>
        <p:spPr>
          <a:xfrm>
            <a:off x="7464612" y="4750893"/>
            <a:ext cx="4087305" cy="1147863"/>
          </a:xfrm>
        </p:spPr>
        <p:txBody>
          <a:bodyPr anchor="t">
            <a:normAutofit/>
          </a:bodyPr>
          <a:lstStyle/>
          <a:p>
            <a:pPr algn="l"/>
            <a:r>
              <a:rPr lang="en-US" sz="2000"/>
              <a:t>CAC 190</a:t>
            </a:r>
          </a:p>
          <a:p>
            <a:pPr algn="l"/>
            <a:r>
              <a:rPr lang="en-US" sz="2000"/>
              <a:t>Anthony Winchester</a:t>
            </a:r>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48CE3C03-F77A-213C-AC3B-A80E718B741A}"/>
              </a:ext>
            </a:extLst>
          </p:cNvPr>
          <p:cNvPicPr>
            <a:picLocks noChangeAspect="1"/>
          </p:cNvPicPr>
          <p:nvPr/>
        </p:nvPicPr>
        <p:blipFill rotWithShape="1">
          <a:blip r:embed="rId2"/>
          <a:srcRect l="19095" r="29662"/>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2273708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51530-91EE-6A26-5B4D-46FBC2BA9D2B}"/>
              </a:ext>
            </a:extLst>
          </p:cNvPr>
          <p:cNvSpPr>
            <a:spLocks noGrp="1"/>
          </p:cNvSpPr>
          <p:nvPr>
            <p:ph type="title"/>
          </p:nvPr>
        </p:nvSpPr>
        <p:spPr>
          <a:xfrm>
            <a:off x="1524000" y="2245809"/>
            <a:ext cx="9144000" cy="1564716"/>
          </a:xfrm>
        </p:spPr>
        <p:txBody>
          <a:bodyPr vert="horz" lIns="91440" tIns="45720" rIns="91440" bIns="45720" rtlCol="0" anchor="b">
            <a:normAutofit/>
          </a:bodyPr>
          <a:lstStyle/>
          <a:p>
            <a:r>
              <a:rPr lang="en-US" sz="4800" dirty="0"/>
              <a:t>W</a:t>
            </a:r>
            <a:r>
              <a:rPr lang="en-US" sz="4800" kern="1200" dirty="0">
                <a:solidFill>
                  <a:schemeClr val="tx1"/>
                </a:solidFill>
                <a:latin typeface="+mj-lt"/>
                <a:ea typeface="+mj-ea"/>
                <a:cs typeface="+mj-cs"/>
              </a:rPr>
              <a:t>hat should we consider for Problem 11?</a:t>
            </a:r>
          </a:p>
        </p:txBody>
      </p:sp>
      <p:sp>
        <p:nvSpPr>
          <p:cNvPr id="3" name="Text Placeholder 2">
            <a:extLst>
              <a:ext uri="{FF2B5EF4-FFF2-40B4-BE49-F238E27FC236}">
                <a16:creationId xmlns:a16="http://schemas.microsoft.com/office/drawing/2014/main" id="{4BAEDF36-E057-A389-5198-1E2978032753}"/>
              </a:ext>
            </a:extLst>
          </p:cNvPr>
          <p:cNvSpPr>
            <a:spLocks noGrp="1"/>
          </p:cNvSpPr>
          <p:nvPr>
            <p:ph type="body" idx="1"/>
          </p:nvPr>
        </p:nvSpPr>
        <p:spPr>
          <a:xfrm>
            <a:off x="1524000" y="3947050"/>
            <a:ext cx="9144000" cy="572583"/>
          </a:xfrm>
        </p:spPr>
        <p:txBody>
          <a:bodyPr vert="horz" lIns="91440" tIns="45720" rIns="91440" bIns="45720" rtlCol="0">
            <a:normAutofit/>
          </a:bodyPr>
          <a:lstStyle/>
          <a:p>
            <a:r>
              <a:rPr lang="en-US" sz="2000" kern="1200" dirty="0">
                <a:solidFill>
                  <a:schemeClr val="tx1"/>
                </a:solidFill>
                <a:latin typeface="+mn-lt"/>
                <a:ea typeface="+mn-ea"/>
                <a:cs typeface="+mn-cs"/>
              </a:rPr>
              <a:t>Problem 11: How Many Fibs?</a:t>
            </a:r>
          </a:p>
        </p:txBody>
      </p:sp>
      <p:sp>
        <p:nvSpPr>
          <p:cNvPr id="8"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14"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193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264D464-898B-4908-88FD-33A83D6ED6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BF7CBD-AAFA-2508-082D-9A0691617779}"/>
              </a:ext>
            </a:extLst>
          </p:cNvPr>
          <p:cNvSpPr>
            <a:spLocks noGrp="1"/>
          </p:cNvSpPr>
          <p:nvPr>
            <p:ph type="title"/>
          </p:nvPr>
        </p:nvSpPr>
        <p:spPr>
          <a:xfrm>
            <a:off x="838200" y="365126"/>
            <a:ext cx="9808597" cy="1146176"/>
          </a:xfrm>
        </p:spPr>
        <p:txBody>
          <a:bodyPr>
            <a:normAutofit/>
          </a:bodyPr>
          <a:lstStyle/>
          <a:p>
            <a:r>
              <a:rPr lang="en-US">
                <a:solidFill>
                  <a:schemeClr val="bg1"/>
                </a:solidFill>
              </a:rPr>
              <a:t>Considerations for Problem #11</a:t>
            </a:r>
          </a:p>
        </p:txBody>
      </p:sp>
      <p:sp>
        <p:nvSpPr>
          <p:cNvPr id="11" name="Freeform: Shape 10">
            <a:extLst>
              <a:ext uri="{FF2B5EF4-FFF2-40B4-BE49-F238E27FC236}">
                <a16:creationId xmlns:a16="http://schemas.microsoft.com/office/drawing/2014/main" id="{F0BC1D9E-4401-4EC0-88FD-ED103CB57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0670" y="2"/>
            <a:ext cx="1191330" cy="1511301"/>
          </a:xfrm>
          <a:custGeom>
            <a:avLst/>
            <a:gdLst>
              <a:gd name="connsiteX0" fmla="*/ 697617 w 1191330"/>
              <a:gd name="connsiteY0" fmla="*/ 0 h 1511301"/>
              <a:gd name="connsiteX1" fmla="*/ 1191330 w 1191330"/>
              <a:gd name="connsiteY1" fmla="*/ 0 h 1511301"/>
              <a:gd name="connsiteX2" fmla="*/ 1191330 w 1191330"/>
              <a:gd name="connsiteY2" fmla="*/ 1511301 h 1511301"/>
              <a:gd name="connsiteX3" fmla="*/ 0 w 1191330"/>
              <a:gd name="connsiteY3" fmla="*/ 1511301 h 1511301"/>
            </a:gdLst>
            <a:ahLst/>
            <a:cxnLst>
              <a:cxn ang="0">
                <a:pos x="connsiteX0" y="connsiteY0"/>
              </a:cxn>
              <a:cxn ang="0">
                <a:pos x="connsiteX1" y="connsiteY1"/>
              </a:cxn>
              <a:cxn ang="0">
                <a:pos x="connsiteX2" y="connsiteY2"/>
              </a:cxn>
              <a:cxn ang="0">
                <a:pos x="connsiteX3" y="connsiteY3"/>
              </a:cxn>
            </a:cxnLst>
            <a:rect l="l" t="t" r="r" b="b"/>
            <a:pathLst>
              <a:path w="1191330" h="1511301">
                <a:moveTo>
                  <a:pt x="697617" y="0"/>
                </a:moveTo>
                <a:lnTo>
                  <a:pt x="1191330" y="0"/>
                </a:lnTo>
                <a:lnTo>
                  <a:pt x="1191330" y="1511301"/>
                </a:lnTo>
                <a:lnTo>
                  <a:pt x="0" y="15113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3" name="Freeform: Shape 12">
            <a:extLst>
              <a:ext uri="{FF2B5EF4-FFF2-40B4-BE49-F238E27FC236}">
                <a16:creationId xmlns:a16="http://schemas.microsoft.com/office/drawing/2014/main" id="{B0AAF7C9-094E-400C-A428-F6C2262F6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0753320" cy="5167312"/>
          </a:xfrm>
          <a:custGeom>
            <a:avLst/>
            <a:gdLst>
              <a:gd name="connsiteX0" fmla="*/ 0 w 10753320"/>
              <a:gd name="connsiteY0" fmla="*/ 0 h 5167312"/>
              <a:gd name="connsiteX1" fmla="*/ 9680943 w 10753320"/>
              <a:gd name="connsiteY1" fmla="*/ 0 h 5167312"/>
              <a:gd name="connsiteX2" fmla="*/ 9680223 w 10753320"/>
              <a:gd name="connsiteY2" fmla="*/ 952 h 5167312"/>
              <a:gd name="connsiteX3" fmla="*/ 10753320 w 10753320"/>
              <a:gd name="connsiteY3" fmla="*/ 952 h 5167312"/>
              <a:gd name="connsiteX4" fmla="*/ 8359441 w 10753320"/>
              <a:gd name="connsiteY4" fmla="*/ 5167312 h 5167312"/>
              <a:gd name="connsiteX5" fmla="*/ 4821866 w 10753320"/>
              <a:gd name="connsiteY5" fmla="*/ 5167312 h 5167312"/>
              <a:gd name="connsiteX6" fmla="*/ 4821866 w 10753320"/>
              <a:gd name="connsiteY6" fmla="*/ 5166360 h 5167312"/>
              <a:gd name="connsiteX7" fmla="*/ 0 w 10753320"/>
              <a:gd name="connsiteY7" fmla="*/ 5166360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320" h="5167312">
                <a:moveTo>
                  <a:pt x="0" y="0"/>
                </a:moveTo>
                <a:lnTo>
                  <a:pt x="9680943" y="0"/>
                </a:lnTo>
                <a:lnTo>
                  <a:pt x="9680223" y="952"/>
                </a:lnTo>
                <a:lnTo>
                  <a:pt x="10753320" y="952"/>
                </a:lnTo>
                <a:lnTo>
                  <a:pt x="8359441" y="5167312"/>
                </a:lnTo>
                <a:lnTo>
                  <a:pt x="4821866" y="5167312"/>
                </a:lnTo>
                <a:lnTo>
                  <a:pt x="4821866" y="5166360"/>
                </a:lnTo>
                <a:lnTo>
                  <a:pt x="0" y="516636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Content Placeholder 3">
            <a:extLst>
              <a:ext uri="{FF2B5EF4-FFF2-40B4-BE49-F238E27FC236}">
                <a16:creationId xmlns:a16="http://schemas.microsoft.com/office/drawing/2014/main" id="{59F4CC42-C255-E29A-1E38-6AD82CB2B2CB}"/>
              </a:ext>
            </a:extLst>
          </p:cNvPr>
          <p:cNvSpPr>
            <a:spLocks noGrp="1"/>
          </p:cNvSpPr>
          <p:nvPr>
            <p:ph idx="1"/>
          </p:nvPr>
        </p:nvSpPr>
        <p:spPr>
          <a:xfrm>
            <a:off x="838201" y="2055811"/>
            <a:ext cx="7315200" cy="4121152"/>
          </a:xfrm>
        </p:spPr>
        <p:txBody>
          <a:bodyPr>
            <a:normAutofit/>
          </a:bodyPr>
          <a:lstStyle/>
          <a:p>
            <a:r>
              <a:rPr lang="en-US" sz="2400" dirty="0"/>
              <a:t>How will you check that the Fibonacci number is in the range of the input numbers?</a:t>
            </a:r>
          </a:p>
          <a:p>
            <a:r>
              <a:rPr lang="en-US" sz="2400" dirty="0"/>
              <a:t>Where will you store the count of valid Fibonacci numbers?</a:t>
            </a:r>
          </a:p>
          <a:p>
            <a:r>
              <a:rPr lang="en-US" sz="2400" dirty="0"/>
              <a:t>Are you making sure the input is valid?</a:t>
            </a:r>
          </a:p>
          <a:p>
            <a:pPr lvl="1"/>
            <a:r>
              <a:rPr lang="en-US" dirty="0"/>
              <a:t>No negative numbers</a:t>
            </a:r>
          </a:p>
          <a:p>
            <a:pPr lvl="1"/>
            <a:r>
              <a:rPr lang="en-US" dirty="0"/>
              <a:t>No numbers above 10</a:t>
            </a:r>
            <a:r>
              <a:rPr lang="en-US" baseline="30000" dirty="0"/>
              <a:t>100</a:t>
            </a:r>
          </a:p>
          <a:p>
            <a:pPr lvl="1"/>
            <a:r>
              <a:rPr lang="en-US" dirty="0"/>
              <a:t>First number entered is NOT larger than second number entered</a:t>
            </a:r>
          </a:p>
        </p:txBody>
      </p:sp>
      <p:sp>
        <p:nvSpPr>
          <p:cNvPr id="15" name="Freeform: Shape 14">
            <a:extLst>
              <a:ext uri="{FF2B5EF4-FFF2-40B4-BE49-F238E27FC236}">
                <a16:creationId xmlns:a16="http://schemas.microsoft.com/office/drawing/2014/main" id="{6200B311-3585-4069-AAC6-CD443FA5B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3986" y="1690688"/>
            <a:ext cx="3668014" cy="5167312"/>
          </a:xfrm>
          <a:custGeom>
            <a:avLst/>
            <a:gdLst>
              <a:gd name="connsiteX0" fmla="*/ 2391664 w 3668014"/>
              <a:gd name="connsiteY0" fmla="*/ 0 h 5167312"/>
              <a:gd name="connsiteX1" fmla="*/ 3668014 w 3668014"/>
              <a:gd name="connsiteY1" fmla="*/ 0 h 5167312"/>
              <a:gd name="connsiteX2" fmla="*/ 3668014 w 3668014"/>
              <a:gd name="connsiteY2" fmla="*/ 5167312 h 5167312"/>
              <a:gd name="connsiteX3" fmla="*/ 0 w 3668014"/>
              <a:gd name="connsiteY3" fmla="*/ 5167312 h 5167312"/>
              <a:gd name="connsiteX4" fmla="*/ 2393879 w 3668014"/>
              <a:gd name="connsiteY4" fmla="*/ 952 h 5167312"/>
              <a:gd name="connsiteX5" fmla="*/ 2391664 w 3668014"/>
              <a:gd name="connsiteY5"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8014" h="5167312">
                <a:moveTo>
                  <a:pt x="2391664" y="0"/>
                </a:moveTo>
                <a:lnTo>
                  <a:pt x="3668014" y="0"/>
                </a:lnTo>
                <a:lnTo>
                  <a:pt x="3668014" y="5167312"/>
                </a:lnTo>
                <a:lnTo>
                  <a:pt x="0" y="5167312"/>
                </a:lnTo>
                <a:lnTo>
                  <a:pt x="2393879" y="952"/>
                </a:lnTo>
                <a:lnTo>
                  <a:pt x="2391664"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617734188"/>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019B1-7241-B45F-5142-56129DAAB66A}"/>
              </a:ext>
            </a:extLst>
          </p:cNvPr>
          <p:cNvSpPr>
            <a:spLocks noGrp="1"/>
          </p:cNvSpPr>
          <p:nvPr>
            <p:ph type="title"/>
          </p:nvPr>
        </p:nvSpPr>
        <p:spPr>
          <a:xfrm>
            <a:off x="838200" y="365126"/>
            <a:ext cx="5340605" cy="1146176"/>
          </a:xfrm>
        </p:spPr>
        <p:txBody>
          <a:bodyPr>
            <a:normAutofit/>
          </a:bodyPr>
          <a:lstStyle/>
          <a:p>
            <a:r>
              <a:rPr lang="en-US" dirty="0"/>
              <a:t>Towers of Hanoi Puzzle</a:t>
            </a:r>
          </a:p>
        </p:txBody>
      </p:sp>
      <p:sp>
        <p:nvSpPr>
          <p:cNvPr id="10" name="Freeform: Shape 9">
            <a:extLst>
              <a:ext uri="{FF2B5EF4-FFF2-40B4-BE49-F238E27FC236}">
                <a16:creationId xmlns:a16="http://schemas.microsoft.com/office/drawing/2014/main" id="{05C7EBC3-4672-4DAB-81C2-58661FAFAE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78805" y="-2"/>
            <a:ext cx="6013194" cy="1511304"/>
          </a:xfrm>
          <a:custGeom>
            <a:avLst/>
            <a:gdLst>
              <a:gd name="connsiteX0" fmla="*/ 4545473 w 6013194"/>
              <a:gd name="connsiteY0" fmla="*/ 0 h 1511304"/>
              <a:gd name="connsiteX1" fmla="*/ 6013194 w 6013194"/>
              <a:gd name="connsiteY1" fmla="*/ 0 h 1511304"/>
              <a:gd name="connsiteX2" fmla="*/ 6013194 w 6013194"/>
              <a:gd name="connsiteY2" fmla="*/ 1508760 h 1511304"/>
              <a:gd name="connsiteX3" fmla="*/ 4545474 w 6013194"/>
              <a:gd name="connsiteY3" fmla="*/ 1508760 h 1511304"/>
              <a:gd name="connsiteX4" fmla="*/ 4545474 w 6013194"/>
              <a:gd name="connsiteY4" fmla="*/ 1511304 h 1511304"/>
              <a:gd name="connsiteX5" fmla="*/ 0 w 6013194"/>
              <a:gd name="connsiteY5" fmla="*/ 1511304 h 1511304"/>
              <a:gd name="connsiteX6" fmla="*/ 697617 w 6013194"/>
              <a:gd name="connsiteY6" fmla="*/ 3 h 1511304"/>
              <a:gd name="connsiteX7" fmla="*/ 4545473 w 6013194"/>
              <a:gd name="connsiteY7"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3194" h="1511304">
                <a:moveTo>
                  <a:pt x="4545473" y="0"/>
                </a:moveTo>
                <a:lnTo>
                  <a:pt x="6013194" y="0"/>
                </a:lnTo>
                <a:lnTo>
                  <a:pt x="6013194" y="1508760"/>
                </a:lnTo>
                <a:lnTo>
                  <a:pt x="4545474" y="1508760"/>
                </a:lnTo>
                <a:lnTo>
                  <a:pt x="4545474" y="1511304"/>
                </a:lnTo>
                <a:lnTo>
                  <a:pt x="0" y="1511304"/>
                </a:lnTo>
                <a:lnTo>
                  <a:pt x="697617" y="3"/>
                </a:lnTo>
                <a:lnTo>
                  <a:pt x="4545473" y="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40BF962F-4C6F-461E-86F2-C43F56CC9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80797" y="1690688"/>
            <a:ext cx="8711202" cy="5167312"/>
          </a:xfrm>
          <a:custGeom>
            <a:avLst/>
            <a:gdLst>
              <a:gd name="connsiteX0" fmla="*/ 0 w 8711202"/>
              <a:gd name="connsiteY0" fmla="*/ 0 h 5167312"/>
              <a:gd name="connsiteX1" fmla="*/ 7243482 w 8711202"/>
              <a:gd name="connsiteY1" fmla="*/ 0 h 5167312"/>
              <a:gd name="connsiteX2" fmla="*/ 8711202 w 8711202"/>
              <a:gd name="connsiteY2" fmla="*/ 0 h 5167312"/>
              <a:gd name="connsiteX3" fmla="*/ 8711202 w 8711202"/>
              <a:gd name="connsiteY3" fmla="*/ 5167312 h 5167312"/>
              <a:gd name="connsiteX4" fmla="*/ 7243482 w 8711202"/>
              <a:gd name="connsiteY4" fmla="*/ 5167312 h 5167312"/>
              <a:gd name="connsiteX5" fmla="*/ 221324 w 8711202"/>
              <a:gd name="connsiteY5" fmla="*/ 5167312 h 5167312"/>
              <a:gd name="connsiteX6" fmla="*/ 2615203 w 8711202"/>
              <a:gd name="connsiteY6" fmla="*/ 952 h 5167312"/>
              <a:gd name="connsiteX7" fmla="*/ 0 w 8711202"/>
              <a:gd name="connsiteY7" fmla="*/ 952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711202" h="5167312">
                <a:moveTo>
                  <a:pt x="0" y="0"/>
                </a:moveTo>
                <a:lnTo>
                  <a:pt x="7243482" y="0"/>
                </a:lnTo>
                <a:lnTo>
                  <a:pt x="8711202" y="0"/>
                </a:lnTo>
                <a:lnTo>
                  <a:pt x="8711202" y="5167312"/>
                </a:lnTo>
                <a:lnTo>
                  <a:pt x="7243482" y="5167312"/>
                </a:lnTo>
                <a:lnTo>
                  <a:pt x="221324" y="5167312"/>
                </a:lnTo>
                <a:lnTo>
                  <a:pt x="2615203" y="952"/>
                </a:lnTo>
                <a:lnTo>
                  <a:pt x="0" y="952"/>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2E94A4F7-38E4-45EA-8E2E-CE1B5766B4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5931454" cy="5166360"/>
          </a:xfrm>
          <a:custGeom>
            <a:avLst/>
            <a:gdLst>
              <a:gd name="connsiteX0" fmla="*/ 0 w 5931454"/>
              <a:gd name="connsiteY0" fmla="*/ 0 h 5166360"/>
              <a:gd name="connsiteX1" fmla="*/ 5931454 w 5931454"/>
              <a:gd name="connsiteY1" fmla="*/ 0 h 5166360"/>
              <a:gd name="connsiteX2" fmla="*/ 3537575 w 5931454"/>
              <a:gd name="connsiteY2" fmla="*/ 5166360 h 5166360"/>
              <a:gd name="connsiteX3" fmla="*/ 0 w 5931454"/>
              <a:gd name="connsiteY3" fmla="*/ 5166360 h 5166360"/>
            </a:gdLst>
            <a:ahLst/>
            <a:cxnLst>
              <a:cxn ang="0">
                <a:pos x="connsiteX0" y="connsiteY0"/>
              </a:cxn>
              <a:cxn ang="0">
                <a:pos x="connsiteX1" y="connsiteY1"/>
              </a:cxn>
              <a:cxn ang="0">
                <a:pos x="connsiteX2" y="connsiteY2"/>
              </a:cxn>
              <a:cxn ang="0">
                <a:pos x="connsiteX3" y="connsiteY3"/>
              </a:cxn>
            </a:cxnLst>
            <a:rect l="l" t="t" r="r" b="b"/>
            <a:pathLst>
              <a:path w="5931454" h="5166360">
                <a:moveTo>
                  <a:pt x="0" y="0"/>
                </a:moveTo>
                <a:lnTo>
                  <a:pt x="5931454" y="0"/>
                </a:lnTo>
                <a:lnTo>
                  <a:pt x="3537575"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DDBA284-F26B-241C-D455-4820FD305D3A}"/>
              </a:ext>
            </a:extLst>
          </p:cNvPr>
          <p:cNvSpPr>
            <a:spLocks noGrp="1"/>
          </p:cNvSpPr>
          <p:nvPr>
            <p:ph idx="1"/>
          </p:nvPr>
        </p:nvSpPr>
        <p:spPr>
          <a:xfrm>
            <a:off x="121299" y="1946410"/>
            <a:ext cx="3988836" cy="4141816"/>
          </a:xfrm>
        </p:spPr>
        <p:txBody>
          <a:bodyPr anchor="ctr">
            <a:normAutofit/>
          </a:bodyPr>
          <a:lstStyle/>
          <a:p>
            <a:r>
              <a:rPr lang="en-US" sz="2000" dirty="0">
                <a:solidFill>
                  <a:srgbClr val="FFFFFF"/>
                </a:solidFill>
              </a:rPr>
              <a:t>Puzzle created by French mathematician Edouard Lucas in 1883</a:t>
            </a:r>
          </a:p>
          <a:p>
            <a:r>
              <a:rPr lang="en-US" sz="2000" dirty="0">
                <a:solidFill>
                  <a:srgbClr val="FFFFFF"/>
                </a:solidFill>
              </a:rPr>
              <a:t>Goal: Using 3 rods, move a specified number of disks from a source rod (Start) to a target rod (Goal)</a:t>
            </a:r>
          </a:p>
          <a:p>
            <a:pPr lvl="1"/>
            <a:r>
              <a:rPr lang="en-US" sz="2000" dirty="0">
                <a:solidFill>
                  <a:srgbClr val="FFFFFF"/>
                </a:solidFill>
              </a:rPr>
              <a:t>Rule 1 – Move only 1 disk at a time</a:t>
            </a:r>
          </a:p>
          <a:p>
            <a:pPr lvl="1"/>
            <a:r>
              <a:rPr lang="en-US" sz="2000" dirty="0">
                <a:solidFill>
                  <a:srgbClr val="FFFFFF"/>
                </a:solidFill>
              </a:rPr>
              <a:t>Rule 2 – Can only move the top disk of a stack</a:t>
            </a:r>
          </a:p>
          <a:p>
            <a:pPr lvl="1"/>
            <a:r>
              <a:rPr lang="en-US" sz="2000" dirty="0">
                <a:solidFill>
                  <a:srgbClr val="FFFFFF"/>
                </a:solidFill>
              </a:rPr>
              <a:t>Rule 3 – Cannot place larger disk on top of a smaller disk </a:t>
            </a:r>
          </a:p>
        </p:txBody>
      </p:sp>
      <p:pic>
        <p:nvPicPr>
          <p:cNvPr id="5" name="Picture 4" descr="A picture containing three long vertical pins, one containing 4 disks of varying sizes (largest disk at bottom to smallest disk at top), and the other two are empty. First vertical pin (with disks) has label (A) Start, second vertical pin (empty) has label (B) Middle, and third vertical pin (empty) has label (C) Goal">
            <a:extLst>
              <a:ext uri="{FF2B5EF4-FFF2-40B4-BE49-F238E27FC236}">
                <a16:creationId xmlns:a16="http://schemas.microsoft.com/office/drawing/2014/main" id="{69994202-C691-9A5B-D64B-923C08085A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7679" y="2872988"/>
            <a:ext cx="6290518" cy="3145258"/>
          </a:xfrm>
          <a:custGeom>
            <a:avLst/>
            <a:gdLst/>
            <a:ahLst/>
            <a:cxnLst/>
            <a:rect l="l" t="t" r="r" b="b"/>
            <a:pathLst>
              <a:path w="4636009" h="5032375">
                <a:moveTo>
                  <a:pt x="0" y="0"/>
                </a:moveTo>
                <a:lnTo>
                  <a:pt x="4636009" y="0"/>
                </a:lnTo>
                <a:lnTo>
                  <a:pt x="4636009" y="5032375"/>
                </a:lnTo>
                <a:lnTo>
                  <a:pt x="0" y="5032375"/>
                </a:lnTo>
                <a:close/>
              </a:path>
            </a:pathLst>
          </a:custGeom>
        </p:spPr>
      </p:pic>
    </p:spTree>
    <p:extLst>
      <p:ext uri="{BB962C8B-B14F-4D97-AF65-F5344CB8AC3E}">
        <p14:creationId xmlns:p14="http://schemas.microsoft.com/office/powerpoint/2010/main" val="842830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BF06A5-4173-45DE-87B1-0791E098A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581DAA37-DAFB-47C9-9EE7-11C030BEC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0688"/>
            <a:ext cx="8958061" cy="5167312"/>
          </a:xfrm>
          <a:custGeom>
            <a:avLst/>
            <a:gdLst>
              <a:gd name="connsiteX0" fmla="*/ 0 w 8958061"/>
              <a:gd name="connsiteY0" fmla="*/ 0 h 5167312"/>
              <a:gd name="connsiteX1" fmla="*/ 7885684 w 8958061"/>
              <a:gd name="connsiteY1" fmla="*/ 0 h 5167312"/>
              <a:gd name="connsiteX2" fmla="*/ 7884964 w 8958061"/>
              <a:gd name="connsiteY2" fmla="*/ 952 h 5167312"/>
              <a:gd name="connsiteX3" fmla="*/ 8958061 w 8958061"/>
              <a:gd name="connsiteY3" fmla="*/ 952 h 5167312"/>
              <a:gd name="connsiteX4" fmla="*/ 6564182 w 8958061"/>
              <a:gd name="connsiteY4" fmla="*/ 5167312 h 5167312"/>
              <a:gd name="connsiteX5" fmla="*/ 3026607 w 8958061"/>
              <a:gd name="connsiteY5" fmla="*/ 5167312 h 5167312"/>
              <a:gd name="connsiteX6" fmla="*/ 3026607 w 8958061"/>
              <a:gd name="connsiteY6" fmla="*/ 5166360 h 5167312"/>
              <a:gd name="connsiteX7" fmla="*/ 0 w 8958061"/>
              <a:gd name="connsiteY7" fmla="*/ 5166360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58061" h="5167312">
                <a:moveTo>
                  <a:pt x="0" y="0"/>
                </a:moveTo>
                <a:lnTo>
                  <a:pt x="7885684" y="0"/>
                </a:lnTo>
                <a:lnTo>
                  <a:pt x="7884964" y="952"/>
                </a:lnTo>
                <a:lnTo>
                  <a:pt x="8958061" y="952"/>
                </a:lnTo>
                <a:lnTo>
                  <a:pt x="6564182" y="5167312"/>
                </a:lnTo>
                <a:lnTo>
                  <a:pt x="3026607" y="5167312"/>
                </a:lnTo>
                <a:lnTo>
                  <a:pt x="3026607"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12915C8-361F-8245-4CD6-FFE76635F284}"/>
              </a:ext>
            </a:extLst>
          </p:cNvPr>
          <p:cNvSpPr>
            <a:spLocks noGrp="1"/>
          </p:cNvSpPr>
          <p:nvPr>
            <p:ph type="title"/>
          </p:nvPr>
        </p:nvSpPr>
        <p:spPr>
          <a:xfrm>
            <a:off x="841248" y="365759"/>
            <a:ext cx="7769352" cy="1325880"/>
          </a:xfrm>
        </p:spPr>
        <p:txBody>
          <a:bodyPr anchor="ctr">
            <a:normAutofit/>
          </a:bodyPr>
          <a:lstStyle/>
          <a:p>
            <a:r>
              <a:rPr lang="en-US" dirty="0">
                <a:solidFill>
                  <a:schemeClr val="bg1"/>
                </a:solidFill>
              </a:rPr>
              <a:t>Algorithm for Towers of Hanoi Puzzle</a:t>
            </a:r>
          </a:p>
        </p:txBody>
      </p:sp>
      <p:sp>
        <p:nvSpPr>
          <p:cNvPr id="13" name="Freeform: Shape 12">
            <a:extLst>
              <a:ext uri="{FF2B5EF4-FFF2-40B4-BE49-F238E27FC236}">
                <a16:creationId xmlns:a16="http://schemas.microsoft.com/office/drawing/2014/main" id="{F4CBD955-7E14-485C-919F-EC1D1B9BC2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5410" y="2"/>
            <a:ext cx="2986590" cy="1511301"/>
          </a:xfrm>
          <a:custGeom>
            <a:avLst/>
            <a:gdLst>
              <a:gd name="connsiteX0" fmla="*/ 697617 w 2986590"/>
              <a:gd name="connsiteY0" fmla="*/ 0 h 1511301"/>
              <a:gd name="connsiteX1" fmla="*/ 1096710 w 2986590"/>
              <a:gd name="connsiteY1" fmla="*/ 0 h 1511301"/>
              <a:gd name="connsiteX2" fmla="*/ 1191330 w 2986590"/>
              <a:gd name="connsiteY2" fmla="*/ 0 h 1511301"/>
              <a:gd name="connsiteX3" fmla="*/ 2986590 w 2986590"/>
              <a:gd name="connsiteY3" fmla="*/ 0 h 1511301"/>
              <a:gd name="connsiteX4" fmla="*/ 2986590 w 2986590"/>
              <a:gd name="connsiteY4" fmla="*/ 1511301 h 1511301"/>
              <a:gd name="connsiteX5" fmla="*/ 1191330 w 2986590"/>
              <a:gd name="connsiteY5" fmla="*/ 1511301 h 1511301"/>
              <a:gd name="connsiteX6" fmla="*/ 399093 w 2986590"/>
              <a:gd name="connsiteY6" fmla="*/ 1511301 h 1511301"/>
              <a:gd name="connsiteX7" fmla="*/ 0 w 2986590"/>
              <a:gd name="connsiteY7" fmla="*/ 1511301 h 1511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86590" h="1511301">
                <a:moveTo>
                  <a:pt x="697617" y="0"/>
                </a:moveTo>
                <a:lnTo>
                  <a:pt x="1096710" y="0"/>
                </a:lnTo>
                <a:lnTo>
                  <a:pt x="1191330" y="0"/>
                </a:lnTo>
                <a:lnTo>
                  <a:pt x="2986590" y="0"/>
                </a:lnTo>
                <a:lnTo>
                  <a:pt x="2986590" y="1511301"/>
                </a:lnTo>
                <a:lnTo>
                  <a:pt x="1191330" y="1511301"/>
                </a:lnTo>
                <a:lnTo>
                  <a:pt x="399093" y="1511301"/>
                </a:lnTo>
                <a:lnTo>
                  <a:pt x="0" y="15113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A4290468-5E72-532E-465B-637F273A4EB5}"/>
              </a:ext>
            </a:extLst>
          </p:cNvPr>
          <p:cNvSpPr>
            <a:spLocks noGrp="1"/>
          </p:cNvSpPr>
          <p:nvPr>
            <p:ph idx="1"/>
          </p:nvPr>
        </p:nvSpPr>
        <p:spPr>
          <a:xfrm>
            <a:off x="841248" y="2209800"/>
            <a:ext cx="5887479" cy="4010025"/>
          </a:xfrm>
        </p:spPr>
        <p:txBody>
          <a:bodyPr anchor="t">
            <a:normAutofit/>
          </a:bodyPr>
          <a:lstStyle/>
          <a:p>
            <a:r>
              <a:rPr lang="en-US" sz="2000" dirty="0">
                <a:solidFill>
                  <a:srgbClr val="FFFFFF"/>
                </a:solidFill>
                <a:latin typeface="Helvetica Neue"/>
              </a:rPr>
              <a:t>Program moves disks from Start rod to Middle rod, using the Goal rod to assist</a:t>
            </a:r>
          </a:p>
          <a:p>
            <a:r>
              <a:rPr lang="en-US" sz="2000" dirty="0">
                <a:solidFill>
                  <a:srgbClr val="FFFFFF"/>
                </a:solidFill>
                <a:latin typeface="Helvetica Neue"/>
              </a:rPr>
              <a:t>Program moves final disk from Start rod to Goal rod</a:t>
            </a:r>
          </a:p>
          <a:p>
            <a:r>
              <a:rPr lang="en-US" sz="2000" dirty="0">
                <a:solidFill>
                  <a:srgbClr val="FFFFFF"/>
                </a:solidFill>
                <a:latin typeface="Helvetica Neue"/>
              </a:rPr>
              <a:t>Program moves other disks from Middle rod to Target rod, using the Start pin to assist</a:t>
            </a:r>
          </a:p>
          <a:p>
            <a:endParaRPr lang="en-US" sz="2000" dirty="0">
              <a:solidFill>
                <a:srgbClr val="FFFFFF"/>
              </a:solidFill>
            </a:endParaRPr>
          </a:p>
        </p:txBody>
      </p:sp>
      <p:pic>
        <p:nvPicPr>
          <p:cNvPr id="6" name="Graphic 5" descr="Head with gears outline">
            <a:extLst>
              <a:ext uri="{FF2B5EF4-FFF2-40B4-BE49-F238E27FC236}">
                <a16:creationId xmlns:a16="http://schemas.microsoft.com/office/drawing/2014/main" id="{A4B24B41-9AF4-397A-DDD8-64248425272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680635" y="2531097"/>
            <a:ext cx="4237348" cy="4095946"/>
          </a:xfrm>
          <a:prstGeom prst="rect">
            <a:avLst/>
          </a:prstGeom>
        </p:spPr>
      </p:pic>
    </p:spTree>
    <p:extLst>
      <p:ext uri="{BB962C8B-B14F-4D97-AF65-F5344CB8AC3E}">
        <p14:creationId xmlns:p14="http://schemas.microsoft.com/office/powerpoint/2010/main" val="3808247609"/>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910F45-278E-2029-8945-3F461B676BB8}"/>
              </a:ext>
            </a:extLst>
          </p:cNvPr>
          <p:cNvSpPr>
            <a:spLocks noGrp="1"/>
          </p:cNvSpPr>
          <p:nvPr>
            <p:ph type="title"/>
          </p:nvPr>
        </p:nvSpPr>
        <p:spPr>
          <a:xfrm>
            <a:off x="1201004" y="1886659"/>
            <a:ext cx="1951630" cy="2626583"/>
          </a:xfrm>
          <a:noFill/>
        </p:spPr>
        <p:txBody>
          <a:bodyPr vert="horz" lIns="91440" tIns="45720" rIns="91440" bIns="45720" rtlCol="0" anchor="ctr">
            <a:normAutofit/>
          </a:bodyPr>
          <a:lstStyle/>
          <a:p>
            <a:pPr algn="ctr"/>
            <a:r>
              <a:rPr lang="en-US" sz="3300" kern="1200" dirty="0">
                <a:solidFill>
                  <a:srgbClr val="FFFFFF"/>
                </a:solidFill>
                <a:latin typeface="+mj-lt"/>
                <a:ea typeface="+mj-ea"/>
                <a:cs typeface="+mj-cs"/>
              </a:rPr>
              <a:t>Towers of Hanoi:</a:t>
            </a:r>
            <a:br>
              <a:rPr lang="en-US" sz="3300" kern="1200" dirty="0">
                <a:solidFill>
                  <a:srgbClr val="FFFFFF"/>
                </a:solidFill>
                <a:latin typeface="+mj-lt"/>
                <a:ea typeface="+mj-ea"/>
                <a:cs typeface="+mj-cs"/>
              </a:rPr>
            </a:br>
            <a:r>
              <a:rPr lang="en-US" sz="3300" dirty="0">
                <a:solidFill>
                  <a:srgbClr val="FFFFFF"/>
                </a:solidFill>
              </a:rPr>
              <a:t>Three </a:t>
            </a:r>
            <a:r>
              <a:rPr lang="en-US" sz="3300" kern="1200" dirty="0">
                <a:solidFill>
                  <a:srgbClr val="FFFFFF"/>
                </a:solidFill>
                <a:latin typeface="+mj-lt"/>
                <a:ea typeface="+mj-ea"/>
                <a:cs typeface="+mj-cs"/>
              </a:rPr>
              <a:t>Disk Example (7 moves)</a:t>
            </a:r>
          </a:p>
        </p:txBody>
      </p:sp>
      <p:pic>
        <p:nvPicPr>
          <p:cNvPr id="5" name="Content Placeholder 4" descr="A picture containing text, sky, bunch, different&#10;&#10;Description automatically generated">
            <a:extLst>
              <a:ext uri="{FF2B5EF4-FFF2-40B4-BE49-F238E27FC236}">
                <a16:creationId xmlns:a16="http://schemas.microsoft.com/office/drawing/2014/main" id="{3557AA5B-CE4F-8765-63AE-FC2C910BB99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75488" y="890097"/>
            <a:ext cx="7199976" cy="5346404"/>
          </a:xfrm>
          <a:prstGeom prst="rect">
            <a:avLst/>
          </a:prstGeom>
        </p:spPr>
      </p:pic>
      <p:sp>
        <p:nvSpPr>
          <p:cNvPr id="6" name="TextBox 5">
            <a:extLst>
              <a:ext uri="{FF2B5EF4-FFF2-40B4-BE49-F238E27FC236}">
                <a16:creationId xmlns:a16="http://schemas.microsoft.com/office/drawing/2014/main" id="{DABA75F2-A998-5487-7D7F-BBECB5FE4E22}"/>
              </a:ext>
            </a:extLst>
          </p:cNvPr>
          <p:cNvSpPr txBox="1"/>
          <p:nvPr/>
        </p:nvSpPr>
        <p:spPr>
          <a:xfrm>
            <a:off x="4945039" y="768335"/>
            <a:ext cx="2627305" cy="276999"/>
          </a:xfrm>
          <a:prstGeom prst="rect">
            <a:avLst/>
          </a:prstGeom>
          <a:noFill/>
        </p:spPr>
        <p:txBody>
          <a:bodyPr wrap="square" rtlCol="0">
            <a:spAutoFit/>
          </a:bodyPr>
          <a:lstStyle/>
          <a:p>
            <a:r>
              <a:rPr lang="en-US" sz="1200" b="1" dirty="0"/>
              <a:t>Move top disk from rod “A” to rod “C”</a:t>
            </a:r>
          </a:p>
        </p:txBody>
      </p:sp>
      <p:sp>
        <p:nvSpPr>
          <p:cNvPr id="7" name="TextBox 6">
            <a:extLst>
              <a:ext uri="{FF2B5EF4-FFF2-40B4-BE49-F238E27FC236}">
                <a16:creationId xmlns:a16="http://schemas.microsoft.com/office/drawing/2014/main" id="{93501EA1-C7A3-29F1-AB7F-02BFE48FDA9B}"/>
              </a:ext>
            </a:extLst>
          </p:cNvPr>
          <p:cNvSpPr txBox="1"/>
          <p:nvPr/>
        </p:nvSpPr>
        <p:spPr>
          <a:xfrm>
            <a:off x="4700108" y="2160894"/>
            <a:ext cx="2872236" cy="276999"/>
          </a:xfrm>
          <a:prstGeom prst="rect">
            <a:avLst/>
          </a:prstGeom>
          <a:noFill/>
        </p:spPr>
        <p:txBody>
          <a:bodyPr wrap="square" rtlCol="0">
            <a:spAutoFit/>
          </a:bodyPr>
          <a:lstStyle/>
          <a:p>
            <a:r>
              <a:rPr lang="en-US" sz="1200" b="1" dirty="0"/>
              <a:t>Move second disk from rod “A” to rod “B”</a:t>
            </a:r>
          </a:p>
        </p:txBody>
      </p:sp>
      <p:sp>
        <p:nvSpPr>
          <p:cNvPr id="8" name="TextBox 7">
            <a:extLst>
              <a:ext uri="{FF2B5EF4-FFF2-40B4-BE49-F238E27FC236}">
                <a16:creationId xmlns:a16="http://schemas.microsoft.com/office/drawing/2014/main" id="{4C55F0B0-DF99-24BA-972B-97D90DC803D5}"/>
              </a:ext>
            </a:extLst>
          </p:cNvPr>
          <p:cNvSpPr txBox="1"/>
          <p:nvPr/>
        </p:nvSpPr>
        <p:spPr>
          <a:xfrm>
            <a:off x="4904096" y="3502418"/>
            <a:ext cx="2697818" cy="276999"/>
          </a:xfrm>
          <a:prstGeom prst="rect">
            <a:avLst/>
          </a:prstGeom>
          <a:noFill/>
        </p:spPr>
        <p:txBody>
          <a:bodyPr wrap="square" rtlCol="0">
            <a:spAutoFit/>
          </a:bodyPr>
          <a:lstStyle/>
          <a:p>
            <a:r>
              <a:rPr lang="en-US" sz="1200" b="1" dirty="0"/>
              <a:t>Move top disk from rod “C” to rod “B”</a:t>
            </a:r>
          </a:p>
        </p:txBody>
      </p:sp>
      <p:sp>
        <p:nvSpPr>
          <p:cNvPr id="9" name="TextBox 8">
            <a:extLst>
              <a:ext uri="{FF2B5EF4-FFF2-40B4-BE49-F238E27FC236}">
                <a16:creationId xmlns:a16="http://schemas.microsoft.com/office/drawing/2014/main" id="{19579D68-3F97-5104-29BC-798299D245B4}"/>
              </a:ext>
            </a:extLst>
          </p:cNvPr>
          <p:cNvSpPr txBox="1"/>
          <p:nvPr/>
        </p:nvSpPr>
        <p:spPr>
          <a:xfrm>
            <a:off x="8286464" y="770593"/>
            <a:ext cx="2754573" cy="276999"/>
          </a:xfrm>
          <a:prstGeom prst="rect">
            <a:avLst/>
          </a:prstGeom>
          <a:noFill/>
        </p:spPr>
        <p:txBody>
          <a:bodyPr wrap="square" rtlCol="0">
            <a:spAutoFit/>
          </a:bodyPr>
          <a:lstStyle/>
          <a:p>
            <a:r>
              <a:rPr lang="en-US" sz="1200" b="1" dirty="0"/>
              <a:t>Move third disk from rod “A” to rod “C”</a:t>
            </a:r>
          </a:p>
        </p:txBody>
      </p:sp>
      <p:sp>
        <p:nvSpPr>
          <p:cNvPr id="11" name="TextBox 10">
            <a:extLst>
              <a:ext uri="{FF2B5EF4-FFF2-40B4-BE49-F238E27FC236}">
                <a16:creationId xmlns:a16="http://schemas.microsoft.com/office/drawing/2014/main" id="{D888C865-4C0C-3A69-AFAE-A94AAE894E17}"/>
              </a:ext>
            </a:extLst>
          </p:cNvPr>
          <p:cNvSpPr txBox="1"/>
          <p:nvPr/>
        </p:nvSpPr>
        <p:spPr>
          <a:xfrm>
            <a:off x="8286465" y="2160895"/>
            <a:ext cx="2654490" cy="276999"/>
          </a:xfrm>
          <a:prstGeom prst="rect">
            <a:avLst/>
          </a:prstGeom>
          <a:noFill/>
        </p:spPr>
        <p:txBody>
          <a:bodyPr wrap="square" rtlCol="0">
            <a:spAutoFit/>
          </a:bodyPr>
          <a:lstStyle/>
          <a:p>
            <a:r>
              <a:rPr lang="en-US" sz="1200" b="1" dirty="0"/>
              <a:t>Move top disk from rod “B” to rod “A”</a:t>
            </a:r>
          </a:p>
        </p:txBody>
      </p:sp>
      <p:sp>
        <p:nvSpPr>
          <p:cNvPr id="12" name="TextBox 11">
            <a:extLst>
              <a:ext uri="{FF2B5EF4-FFF2-40B4-BE49-F238E27FC236}">
                <a16:creationId xmlns:a16="http://schemas.microsoft.com/office/drawing/2014/main" id="{CC2F01C4-BA3A-3E60-986E-1E8AE0621AFE}"/>
              </a:ext>
            </a:extLst>
          </p:cNvPr>
          <p:cNvSpPr txBox="1"/>
          <p:nvPr/>
        </p:nvSpPr>
        <p:spPr>
          <a:xfrm>
            <a:off x="8250708" y="3502417"/>
            <a:ext cx="2863118" cy="276999"/>
          </a:xfrm>
          <a:prstGeom prst="rect">
            <a:avLst/>
          </a:prstGeom>
          <a:noFill/>
        </p:spPr>
        <p:txBody>
          <a:bodyPr wrap="square" rtlCol="0">
            <a:spAutoFit/>
          </a:bodyPr>
          <a:lstStyle/>
          <a:p>
            <a:r>
              <a:rPr lang="en-US" sz="1200" b="1" dirty="0"/>
              <a:t>Move second disk from rod “B” to rod “C”</a:t>
            </a:r>
          </a:p>
        </p:txBody>
      </p:sp>
      <p:sp>
        <p:nvSpPr>
          <p:cNvPr id="13" name="TextBox 12">
            <a:extLst>
              <a:ext uri="{FF2B5EF4-FFF2-40B4-BE49-F238E27FC236}">
                <a16:creationId xmlns:a16="http://schemas.microsoft.com/office/drawing/2014/main" id="{36FC932F-606D-D54E-43E0-2F3036D3E8FC}"/>
              </a:ext>
            </a:extLst>
          </p:cNvPr>
          <p:cNvSpPr txBox="1"/>
          <p:nvPr/>
        </p:nvSpPr>
        <p:spPr>
          <a:xfrm>
            <a:off x="8323497" y="4769269"/>
            <a:ext cx="2717541" cy="276999"/>
          </a:xfrm>
          <a:prstGeom prst="rect">
            <a:avLst/>
          </a:prstGeom>
          <a:noFill/>
        </p:spPr>
        <p:txBody>
          <a:bodyPr wrap="square" rtlCol="0">
            <a:spAutoFit/>
          </a:bodyPr>
          <a:lstStyle/>
          <a:p>
            <a:r>
              <a:rPr lang="en-US" sz="1200" b="1" dirty="0"/>
              <a:t>Move top disk from rod “A” to rod “C”</a:t>
            </a:r>
          </a:p>
        </p:txBody>
      </p:sp>
    </p:spTree>
    <p:extLst>
      <p:ext uri="{BB962C8B-B14F-4D97-AF65-F5344CB8AC3E}">
        <p14:creationId xmlns:p14="http://schemas.microsoft.com/office/powerpoint/2010/main" val="389929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10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10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10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10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100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100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1" grpId="0"/>
      <p:bldP spid="12"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51530-91EE-6A26-5B4D-46FBC2BA9D2B}"/>
              </a:ext>
            </a:extLst>
          </p:cNvPr>
          <p:cNvSpPr>
            <a:spLocks noGrp="1"/>
          </p:cNvSpPr>
          <p:nvPr>
            <p:ph type="title"/>
          </p:nvPr>
        </p:nvSpPr>
        <p:spPr>
          <a:xfrm>
            <a:off x="1524000" y="2245809"/>
            <a:ext cx="9144000" cy="1564716"/>
          </a:xfrm>
        </p:spPr>
        <p:txBody>
          <a:bodyPr vert="horz" lIns="91440" tIns="45720" rIns="91440" bIns="45720" rtlCol="0" anchor="b">
            <a:normAutofit/>
          </a:bodyPr>
          <a:lstStyle/>
          <a:p>
            <a:r>
              <a:rPr lang="en-US" sz="4800" dirty="0"/>
              <a:t>W</a:t>
            </a:r>
            <a:r>
              <a:rPr lang="en-US" sz="4800" kern="1200" dirty="0">
                <a:solidFill>
                  <a:schemeClr val="tx1"/>
                </a:solidFill>
                <a:latin typeface="+mj-lt"/>
                <a:ea typeface="+mj-ea"/>
                <a:cs typeface="+mj-cs"/>
              </a:rPr>
              <a:t>hat should we consider for Problem 12?</a:t>
            </a:r>
          </a:p>
        </p:txBody>
      </p:sp>
      <p:sp>
        <p:nvSpPr>
          <p:cNvPr id="3" name="Text Placeholder 2">
            <a:extLst>
              <a:ext uri="{FF2B5EF4-FFF2-40B4-BE49-F238E27FC236}">
                <a16:creationId xmlns:a16="http://schemas.microsoft.com/office/drawing/2014/main" id="{4BAEDF36-E057-A389-5198-1E2978032753}"/>
              </a:ext>
            </a:extLst>
          </p:cNvPr>
          <p:cNvSpPr>
            <a:spLocks noGrp="1"/>
          </p:cNvSpPr>
          <p:nvPr>
            <p:ph type="body" idx="1"/>
          </p:nvPr>
        </p:nvSpPr>
        <p:spPr>
          <a:xfrm>
            <a:off x="1524000" y="3947050"/>
            <a:ext cx="9144000" cy="572583"/>
          </a:xfrm>
        </p:spPr>
        <p:txBody>
          <a:bodyPr vert="horz" lIns="91440" tIns="45720" rIns="91440" bIns="45720" rtlCol="0">
            <a:normAutofit/>
          </a:bodyPr>
          <a:lstStyle/>
          <a:p>
            <a:r>
              <a:rPr lang="en-US" sz="2000" kern="1200" dirty="0">
                <a:solidFill>
                  <a:schemeClr val="tx1"/>
                </a:solidFill>
                <a:latin typeface="+mn-lt"/>
                <a:ea typeface="+mn-ea"/>
                <a:cs typeface="+mn-cs"/>
              </a:rPr>
              <a:t>Problem 12: Tower of Hanoi</a:t>
            </a:r>
          </a:p>
        </p:txBody>
      </p:sp>
      <p:sp>
        <p:nvSpPr>
          <p:cNvPr id="8"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14"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6804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EBF06A5-4173-45DE-87B1-0791E098A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Background pattern&#10;&#10;Description automatically generated">
            <a:extLst>
              <a:ext uri="{FF2B5EF4-FFF2-40B4-BE49-F238E27FC236}">
                <a16:creationId xmlns:a16="http://schemas.microsoft.com/office/drawing/2014/main" id="{679A3BB0-A4C8-66CB-A739-F97F5E6932B7}"/>
              </a:ext>
            </a:extLst>
          </p:cNvPr>
          <p:cNvPicPr>
            <a:picLocks noChangeAspect="1"/>
          </p:cNvPicPr>
          <p:nvPr/>
        </p:nvPicPr>
        <p:blipFill rotWithShape="1">
          <a:blip r:embed="rId2"/>
          <a:srcRect r="20703" b="-2"/>
          <a:stretch/>
        </p:blipFill>
        <p:spPr>
          <a:xfrm>
            <a:off x="6728728" y="1690688"/>
            <a:ext cx="5463273" cy="5167312"/>
          </a:xfrm>
          <a:custGeom>
            <a:avLst/>
            <a:gdLst/>
            <a:ahLst/>
            <a:cxnLst/>
            <a:rect l="l" t="t" r="r" b="b"/>
            <a:pathLst>
              <a:path w="5463273" h="5167312">
                <a:moveTo>
                  <a:pt x="2391664" y="0"/>
                </a:moveTo>
                <a:lnTo>
                  <a:pt x="2729598" y="0"/>
                </a:lnTo>
                <a:lnTo>
                  <a:pt x="3668014" y="0"/>
                </a:lnTo>
                <a:lnTo>
                  <a:pt x="5463273" y="0"/>
                </a:lnTo>
                <a:lnTo>
                  <a:pt x="5463273" y="5167310"/>
                </a:lnTo>
                <a:lnTo>
                  <a:pt x="3668014" y="5167310"/>
                </a:lnTo>
                <a:lnTo>
                  <a:pt x="3668014" y="5167312"/>
                </a:lnTo>
                <a:lnTo>
                  <a:pt x="0" y="5167312"/>
                </a:lnTo>
                <a:lnTo>
                  <a:pt x="2393879" y="952"/>
                </a:lnTo>
                <a:lnTo>
                  <a:pt x="2391664" y="952"/>
                </a:lnTo>
                <a:close/>
              </a:path>
            </a:pathLst>
          </a:custGeom>
        </p:spPr>
      </p:pic>
      <p:sp>
        <p:nvSpPr>
          <p:cNvPr id="12" name="Freeform: Shape 11">
            <a:extLst>
              <a:ext uri="{FF2B5EF4-FFF2-40B4-BE49-F238E27FC236}">
                <a16:creationId xmlns:a16="http://schemas.microsoft.com/office/drawing/2014/main" id="{581DAA37-DAFB-47C9-9EE7-11C030BEC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0688"/>
            <a:ext cx="8958061" cy="5167312"/>
          </a:xfrm>
          <a:custGeom>
            <a:avLst/>
            <a:gdLst>
              <a:gd name="connsiteX0" fmla="*/ 0 w 8958061"/>
              <a:gd name="connsiteY0" fmla="*/ 0 h 5167312"/>
              <a:gd name="connsiteX1" fmla="*/ 7885684 w 8958061"/>
              <a:gd name="connsiteY1" fmla="*/ 0 h 5167312"/>
              <a:gd name="connsiteX2" fmla="*/ 7884964 w 8958061"/>
              <a:gd name="connsiteY2" fmla="*/ 952 h 5167312"/>
              <a:gd name="connsiteX3" fmla="*/ 8958061 w 8958061"/>
              <a:gd name="connsiteY3" fmla="*/ 952 h 5167312"/>
              <a:gd name="connsiteX4" fmla="*/ 6564182 w 8958061"/>
              <a:gd name="connsiteY4" fmla="*/ 5167312 h 5167312"/>
              <a:gd name="connsiteX5" fmla="*/ 3026607 w 8958061"/>
              <a:gd name="connsiteY5" fmla="*/ 5167312 h 5167312"/>
              <a:gd name="connsiteX6" fmla="*/ 3026607 w 8958061"/>
              <a:gd name="connsiteY6" fmla="*/ 5166360 h 5167312"/>
              <a:gd name="connsiteX7" fmla="*/ 0 w 8958061"/>
              <a:gd name="connsiteY7" fmla="*/ 5166360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58061" h="5167312">
                <a:moveTo>
                  <a:pt x="0" y="0"/>
                </a:moveTo>
                <a:lnTo>
                  <a:pt x="7885684" y="0"/>
                </a:lnTo>
                <a:lnTo>
                  <a:pt x="7884964" y="952"/>
                </a:lnTo>
                <a:lnTo>
                  <a:pt x="8958061" y="952"/>
                </a:lnTo>
                <a:lnTo>
                  <a:pt x="6564182" y="5167312"/>
                </a:lnTo>
                <a:lnTo>
                  <a:pt x="3026607" y="5167312"/>
                </a:lnTo>
                <a:lnTo>
                  <a:pt x="3026607"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ABF8433-1175-702F-42C9-5D6428E8C999}"/>
              </a:ext>
            </a:extLst>
          </p:cNvPr>
          <p:cNvSpPr>
            <a:spLocks noGrp="1"/>
          </p:cNvSpPr>
          <p:nvPr>
            <p:ph type="title"/>
          </p:nvPr>
        </p:nvSpPr>
        <p:spPr>
          <a:xfrm>
            <a:off x="841248" y="365759"/>
            <a:ext cx="7769352" cy="1325880"/>
          </a:xfrm>
        </p:spPr>
        <p:txBody>
          <a:bodyPr anchor="ctr">
            <a:normAutofit/>
          </a:bodyPr>
          <a:lstStyle/>
          <a:p>
            <a:r>
              <a:rPr lang="en-US">
                <a:solidFill>
                  <a:schemeClr val="bg1"/>
                </a:solidFill>
              </a:rPr>
              <a:t>Considerations for Problem #12</a:t>
            </a:r>
          </a:p>
        </p:txBody>
      </p:sp>
      <p:sp>
        <p:nvSpPr>
          <p:cNvPr id="14" name="Freeform: Shape 13">
            <a:extLst>
              <a:ext uri="{FF2B5EF4-FFF2-40B4-BE49-F238E27FC236}">
                <a16:creationId xmlns:a16="http://schemas.microsoft.com/office/drawing/2014/main" id="{F4CBD955-7E14-485C-919F-EC1D1B9BC2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5410" y="2"/>
            <a:ext cx="2986590" cy="1511301"/>
          </a:xfrm>
          <a:custGeom>
            <a:avLst/>
            <a:gdLst>
              <a:gd name="connsiteX0" fmla="*/ 697617 w 2986590"/>
              <a:gd name="connsiteY0" fmla="*/ 0 h 1511301"/>
              <a:gd name="connsiteX1" fmla="*/ 1096710 w 2986590"/>
              <a:gd name="connsiteY1" fmla="*/ 0 h 1511301"/>
              <a:gd name="connsiteX2" fmla="*/ 1191330 w 2986590"/>
              <a:gd name="connsiteY2" fmla="*/ 0 h 1511301"/>
              <a:gd name="connsiteX3" fmla="*/ 2986590 w 2986590"/>
              <a:gd name="connsiteY3" fmla="*/ 0 h 1511301"/>
              <a:gd name="connsiteX4" fmla="*/ 2986590 w 2986590"/>
              <a:gd name="connsiteY4" fmla="*/ 1511301 h 1511301"/>
              <a:gd name="connsiteX5" fmla="*/ 1191330 w 2986590"/>
              <a:gd name="connsiteY5" fmla="*/ 1511301 h 1511301"/>
              <a:gd name="connsiteX6" fmla="*/ 399093 w 2986590"/>
              <a:gd name="connsiteY6" fmla="*/ 1511301 h 1511301"/>
              <a:gd name="connsiteX7" fmla="*/ 0 w 2986590"/>
              <a:gd name="connsiteY7" fmla="*/ 1511301 h 1511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86590" h="1511301">
                <a:moveTo>
                  <a:pt x="697617" y="0"/>
                </a:moveTo>
                <a:lnTo>
                  <a:pt x="1096710" y="0"/>
                </a:lnTo>
                <a:lnTo>
                  <a:pt x="1191330" y="0"/>
                </a:lnTo>
                <a:lnTo>
                  <a:pt x="2986590" y="0"/>
                </a:lnTo>
                <a:lnTo>
                  <a:pt x="2986590" y="1511301"/>
                </a:lnTo>
                <a:lnTo>
                  <a:pt x="1191330" y="1511301"/>
                </a:lnTo>
                <a:lnTo>
                  <a:pt x="399093" y="1511301"/>
                </a:lnTo>
                <a:lnTo>
                  <a:pt x="0" y="15113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5" name="Content Placeholder 2">
            <a:extLst>
              <a:ext uri="{FF2B5EF4-FFF2-40B4-BE49-F238E27FC236}">
                <a16:creationId xmlns:a16="http://schemas.microsoft.com/office/drawing/2014/main" id="{4F8B085C-84B6-4DC6-4132-D2B4C2C750E5}"/>
              </a:ext>
            </a:extLst>
          </p:cNvPr>
          <p:cNvGraphicFramePr>
            <a:graphicFrameLocks noGrp="1"/>
          </p:cNvGraphicFramePr>
          <p:nvPr>
            <p:ph idx="1"/>
            <p:extLst>
              <p:ext uri="{D42A27DB-BD31-4B8C-83A1-F6EECF244321}">
                <p14:modId xmlns:p14="http://schemas.microsoft.com/office/powerpoint/2010/main" val="2577310318"/>
              </p:ext>
            </p:extLst>
          </p:nvPr>
        </p:nvGraphicFramePr>
        <p:xfrm>
          <a:off x="841248" y="2209800"/>
          <a:ext cx="5887479" cy="40100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6753301"/>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97890-8A05-82C0-EAD4-A20C9D8D51FF}"/>
              </a:ext>
            </a:extLst>
          </p:cNvPr>
          <p:cNvSpPr>
            <a:spLocks noGrp="1"/>
          </p:cNvSpPr>
          <p:nvPr>
            <p:ph type="title"/>
          </p:nvPr>
        </p:nvSpPr>
        <p:spPr>
          <a:xfrm>
            <a:off x="1653363" y="365760"/>
            <a:ext cx="9367203" cy="1188720"/>
          </a:xfrm>
        </p:spPr>
        <p:txBody>
          <a:bodyPr>
            <a:normAutofit/>
          </a:bodyPr>
          <a:lstStyle/>
          <a:p>
            <a:r>
              <a:rPr lang="en-US" dirty="0"/>
              <a:t>What is Combinatorics?</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FB930309-EAFC-9434-355D-2E5CE9C76BB1}"/>
              </a:ext>
            </a:extLst>
          </p:cNvPr>
          <p:cNvSpPr>
            <a:spLocks noGrp="1"/>
          </p:cNvSpPr>
          <p:nvPr>
            <p:ph idx="1"/>
          </p:nvPr>
        </p:nvSpPr>
        <p:spPr>
          <a:xfrm>
            <a:off x="1653363" y="2176272"/>
            <a:ext cx="9367204" cy="4041648"/>
          </a:xfrm>
        </p:spPr>
        <p:txBody>
          <a:bodyPr anchor="t">
            <a:normAutofit/>
          </a:bodyPr>
          <a:lstStyle/>
          <a:p>
            <a:r>
              <a:rPr lang="en-US" sz="2400" dirty="0"/>
              <a:t>According to Wikipedia, combinatorics is involved with the following things:</a:t>
            </a:r>
          </a:p>
          <a:p>
            <a:pPr lvl="1"/>
            <a:r>
              <a:rPr lang="en-US" dirty="0"/>
              <a:t>Enumeration (counting) of specified arrangements or configurations that are associated with finite systems</a:t>
            </a:r>
          </a:p>
          <a:p>
            <a:pPr lvl="1"/>
            <a:r>
              <a:rPr lang="en-US" dirty="0"/>
              <a:t>Existence of such arrangements/configurations that satisfy certain given criteria</a:t>
            </a:r>
          </a:p>
          <a:p>
            <a:pPr lvl="1"/>
            <a:r>
              <a:rPr lang="en-US" dirty="0"/>
              <a:t>Constructing of these arrangements/configurations in multiple ways</a:t>
            </a:r>
          </a:p>
          <a:p>
            <a:pPr lvl="1"/>
            <a:r>
              <a:rPr lang="en-US" dirty="0"/>
              <a:t>Optimization: finding the "best" arrangement or configuration or solution among several possibilities, be it the "largest", "smallest" or satisfying some other criterion</a:t>
            </a:r>
          </a:p>
        </p:txBody>
      </p:sp>
    </p:spTree>
    <p:extLst>
      <p:ext uri="{BB962C8B-B14F-4D97-AF65-F5344CB8AC3E}">
        <p14:creationId xmlns:p14="http://schemas.microsoft.com/office/powerpoint/2010/main" val="1098501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BF06A5-4173-45DE-87B1-0791E098A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race between four rabbits and one tortoise and the tortoise is on the lead">
            <a:extLst>
              <a:ext uri="{FF2B5EF4-FFF2-40B4-BE49-F238E27FC236}">
                <a16:creationId xmlns:a16="http://schemas.microsoft.com/office/drawing/2014/main" id="{DAD97F38-A310-689C-81C7-E560D4D20667}"/>
              </a:ext>
            </a:extLst>
          </p:cNvPr>
          <p:cNvPicPr>
            <a:picLocks noChangeAspect="1"/>
          </p:cNvPicPr>
          <p:nvPr/>
        </p:nvPicPr>
        <p:blipFill rotWithShape="1">
          <a:blip r:embed="rId2"/>
          <a:srcRect l="7934" r="6424" b="-3"/>
          <a:stretch/>
        </p:blipFill>
        <p:spPr>
          <a:xfrm>
            <a:off x="6728728" y="1690688"/>
            <a:ext cx="5463273" cy="5167312"/>
          </a:xfrm>
          <a:custGeom>
            <a:avLst/>
            <a:gdLst/>
            <a:ahLst/>
            <a:cxnLst/>
            <a:rect l="l" t="t" r="r" b="b"/>
            <a:pathLst>
              <a:path w="5463273" h="5167312">
                <a:moveTo>
                  <a:pt x="2391664" y="0"/>
                </a:moveTo>
                <a:lnTo>
                  <a:pt x="2729598" y="0"/>
                </a:lnTo>
                <a:lnTo>
                  <a:pt x="3668014" y="0"/>
                </a:lnTo>
                <a:lnTo>
                  <a:pt x="5463273" y="0"/>
                </a:lnTo>
                <a:lnTo>
                  <a:pt x="5463273" y="5167310"/>
                </a:lnTo>
                <a:lnTo>
                  <a:pt x="3668014" y="5167310"/>
                </a:lnTo>
                <a:lnTo>
                  <a:pt x="3668014" y="5167312"/>
                </a:lnTo>
                <a:lnTo>
                  <a:pt x="0" y="5167312"/>
                </a:lnTo>
                <a:lnTo>
                  <a:pt x="2393879" y="952"/>
                </a:lnTo>
                <a:lnTo>
                  <a:pt x="2391664" y="952"/>
                </a:lnTo>
                <a:close/>
              </a:path>
            </a:pathLst>
          </a:custGeom>
        </p:spPr>
      </p:pic>
      <p:sp>
        <p:nvSpPr>
          <p:cNvPr id="11" name="Freeform: Shape 10">
            <a:extLst>
              <a:ext uri="{FF2B5EF4-FFF2-40B4-BE49-F238E27FC236}">
                <a16:creationId xmlns:a16="http://schemas.microsoft.com/office/drawing/2014/main" id="{581DAA37-DAFB-47C9-9EE7-11C030BEC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0688"/>
            <a:ext cx="8958061" cy="5167312"/>
          </a:xfrm>
          <a:custGeom>
            <a:avLst/>
            <a:gdLst>
              <a:gd name="connsiteX0" fmla="*/ 0 w 8958061"/>
              <a:gd name="connsiteY0" fmla="*/ 0 h 5167312"/>
              <a:gd name="connsiteX1" fmla="*/ 7885684 w 8958061"/>
              <a:gd name="connsiteY1" fmla="*/ 0 h 5167312"/>
              <a:gd name="connsiteX2" fmla="*/ 7884964 w 8958061"/>
              <a:gd name="connsiteY2" fmla="*/ 952 h 5167312"/>
              <a:gd name="connsiteX3" fmla="*/ 8958061 w 8958061"/>
              <a:gd name="connsiteY3" fmla="*/ 952 h 5167312"/>
              <a:gd name="connsiteX4" fmla="*/ 6564182 w 8958061"/>
              <a:gd name="connsiteY4" fmla="*/ 5167312 h 5167312"/>
              <a:gd name="connsiteX5" fmla="*/ 3026607 w 8958061"/>
              <a:gd name="connsiteY5" fmla="*/ 5167312 h 5167312"/>
              <a:gd name="connsiteX6" fmla="*/ 3026607 w 8958061"/>
              <a:gd name="connsiteY6" fmla="*/ 5166360 h 5167312"/>
              <a:gd name="connsiteX7" fmla="*/ 0 w 8958061"/>
              <a:gd name="connsiteY7" fmla="*/ 5166360 h 5167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58061" h="5167312">
                <a:moveTo>
                  <a:pt x="0" y="0"/>
                </a:moveTo>
                <a:lnTo>
                  <a:pt x="7885684" y="0"/>
                </a:lnTo>
                <a:lnTo>
                  <a:pt x="7884964" y="952"/>
                </a:lnTo>
                <a:lnTo>
                  <a:pt x="8958061" y="952"/>
                </a:lnTo>
                <a:lnTo>
                  <a:pt x="6564182" y="5167312"/>
                </a:lnTo>
                <a:lnTo>
                  <a:pt x="3026607" y="5167312"/>
                </a:lnTo>
                <a:lnTo>
                  <a:pt x="3026607" y="5166360"/>
                </a:lnTo>
                <a:lnTo>
                  <a:pt x="0" y="5166360"/>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2907610-0ED6-9441-D0F6-A226535A88AD}"/>
              </a:ext>
            </a:extLst>
          </p:cNvPr>
          <p:cNvSpPr>
            <a:spLocks noGrp="1"/>
          </p:cNvSpPr>
          <p:nvPr>
            <p:ph type="title"/>
          </p:nvPr>
        </p:nvSpPr>
        <p:spPr>
          <a:xfrm>
            <a:off x="841248" y="365759"/>
            <a:ext cx="7769352" cy="1325880"/>
          </a:xfrm>
        </p:spPr>
        <p:txBody>
          <a:bodyPr anchor="ctr">
            <a:normAutofit/>
          </a:bodyPr>
          <a:lstStyle/>
          <a:p>
            <a:r>
              <a:rPr lang="en-US">
                <a:solidFill>
                  <a:schemeClr val="bg1"/>
                </a:solidFill>
              </a:rPr>
              <a:t>One type of Combinatorics: Combinations</a:t>
            </a:r>
          </a:p>
        </p:txBody>
      </p:sp>
      <p:sp>
        <p:nvSpPr>
          <p:cNvPr id="13" name="Freeform: Shape 12">
            <a:extLst>
              <a:ext uri="{FF2B5EF4-FFF2-40B4-BE49-F238E27FC236}">
                <a16:creationId xmlns:a16="http://schemas.microsoft.com/office/drawing/2014/main" id="{F4CBD955-7E14-485C-919F-EC1D1B9BC2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5410" y="2"/>
            <a:ext cx="2986590" cy="1511301"/>
          </a:xfrm>
          <a:custGeom>
            <a:avLst/>
            <a:gdLst>
              <a:gd name="connsiteX0" fmla="*/ 697617 w 2986590"/>
              <a:gd name="connsiteY0" fmla="*/ 0 h 1511301"/>
              <a:gd name="connsiteX1" fmla="*/ 1096710 w 2986590"/>
              <a:gd name="connsiteY1" fmla="*/ 0 h 1511301"/>
              <a:gd name="connsiteX2" fmla="*/ 1191330 w 2986590"/>
              <a:gd name="connsiteY2" fmla="*/ 0 h 1511301"/>
              <a:gd name="connsiteX3" fmla="*/ 2986590 w 2986590"/>
              <a:gd name="connsiteY3" fmla="*/ 0 h 1511301"/>
              <a:gd name="connsiteX4" fmla="*/ 2986590 w 2986590"/>
              <a:gd name="connsiteY4" fmla="*/ 1511301 h 1511301"/>
              <a:gd name="connsiteX5" fmla="*/ 1191330 w 2986590"/>
              <a:gd name="connsiteY5" fmla="*/ 1511301 h 1511301"/>
              <a:gd name="connsiteX6" fmla="*/ 399093 w 2986590"/>
              <a:gd name="connsiteY6" fmla="*/ 1511301 h 1511301"/>
              <a:gd name="connsiteX7" fmla="*/ 0 w 2986590"/>
              <a:gd name="connsiteY7" fmla="*/ 1511301 h 1511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86590" h="1511301">
                <a:moveTo>
                  <a:pt x="697617" y="0"/>
                </a:moveTo>
                <a:lnTo>
                  <a:pt x="1096710" y="0"/>
                </a:lnTo>
                <a:lnTo>
                  <a:pt x="1191330" y="0"/>
                </a:lnTo>
                <a:lnTo>
                  <a:pt x="2986590" y="0"/>
                </a:lnTo>
                <a:lnTo>
                  <a:pt x="2986590" y="1511301"/>
                </a:lnTo>
                <a:lnTo>
                  <a:pt x="1191330" y="1511301"/>
                </a:lnTo>
                <a:lnTo>
                  <a:pt x="399093" y="1511301"/>
                </a:lnTo>
                <a:lnTo>
                  <a:pt x="0" y="151130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1E2021F0-9F85-32F4-54D4-60203FD114DA}"/>
              </a:ext>
            </a:extLst>
          </p:cNvPr>
          <p:cNvSpPr>
            <a:spLocks noGrp="1"/>
          </p:cNvSpPr>
          <p:nvPr>
            <p:ph idx="1"/>
          </p:nvPr>
        </p:nvSpPr>
        <p:spPr>
          <a:xfrm>
            <a:off x="841248" y="2209800"/>
            <a:ext cx="5887479" cy="4010025"/>
          </a:xfrm>
        </p:spPr>
        <p:txBody>
          <a:bodyPr anchor="t">
            <a:normAutofit/>
          </a:bodyPr>
          <a:lstStyle/>
          <a:p>
            <a:r>
              <a:rPr lang="en-US" sz="2000">
                <a:solidFill>
                  <a:srgbClr val="FFFFFF"/>
                </a:solidFill>
              </a:rPr>
              <a:t>What are combinations?</a:t>
            </a:r>
          </a:p>
          <a:p>
            <a:pPr lvl="1"/>
            <a:r>
              <a:rPr lang="en-US" sz="2000">
                <a:solidFill>
                  <a:srgbClr val="FFFFFF"/>
                </a:solidFill>
              </a:rPr>
              <a:t>A set of r objects selected from a larger set of n objects without regard to order is called a combination of n things taken r at a time</a:t>
            </a:r>
          </a:p>
          <a:p>
            <a:pPr lvl="1"/>
            <a:r>
              <a:rPr lang="en-US" sz="2000">
                <a:solidFill>
                  <a:srgbClr val="FFFFFF"/>
                </a:solidFill>
              </a:rPr>
              <a:t>You don’t care about the order of the objects</a:t>
            </a:r>
          </a:p>
          <a:p>
            <a:pPr lvl="1"/>
            <a:r>
              <a:rPr lang="en-US" sz="2000">
                <a:solidFill>
                  <a:srgbClr val="FFFFFF"/>
                </a:solidFill>
              </a:rPr>
              <a:t>You only want to know how many ways you can select a certain number of objects from a bigger set</a:t>
            </a:r>
          </a:p>
          <a:p>
            <a:endParaRPr lang="en-US" sz="2000">
              <a:solidFill>
                <a:srgbClr val="FFFFFF"/>
              </a:solidFill>
            </a:endParaRPr>
          </a:p>
          <a:p>
            <a:endParaRPr lang="en-US" sz="2000">
              <a:solidFill>
                <a:srgbClr val="FFFFFF"/>
              </a:solidFill>
            </a:endParaRPr>
          </a:p>
        </p:txBody>
      </p:sp>
    </p:spTree>
    <p:extLst>
      <p:ext uri="{BB962C8B-B14F-4D97-AF65-F5344CB8AC3E}">
        <p14:creationId xmlns:p14="http://schemas.microsoft.com/office/powerpoint/2010/main" val="242660835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C215CE-0E61-CE7F-DBE1-1395966E810C}"/>
              </a:ext>
            </a:extLst>
          </p:cNvPr>
          <p:cNvSpPr>
            <a:spLocks noGrp="1"/>
          </p:cNvSpPr>
          <p:nvPr>
            <p:ph type="title"/>
          </p:nvPr>
        </p:nvSpPr>
        <p:spPr>
          <a:xfrm>
            <a:off x="640080" y="325369"/>
            <a:ext cx="4368602" cy="1956841"/>
          </a:xfrm>
        </p:spPr>
        <p:txBody>
          <a:bodyPr anchor="b">
            <a:normAutofit/>
          </a:bodyPr>
          <a:lstStyle/>
          <a:p>
            <a:r>
              <a:rPr lang="en-US" sz="5400"/>
              <a:t>Formula for Combinations</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59776A6-BE78-5113-EA65-9106A2308267}"/>
              </a:ext>
            </a:extLst>
          </p:cNvPr>
          <p:cNvSpPr>
            <a:spLocks noGrp="1"/>
          </p:cNvSpPr>
          <p:nvPr>
            <p:ph idx="1"/>
          </p:nvPr>
        </p:nvSpPr>
        <p:spPr>
          <a:xfrm>
            <a:off x="640080" y="2872899"/>
            <a:ext cx="4243589" cy="3320668"/>
          </a:xfrm>
        </p:spPr>
        <p:txBody>
          <a:bodyPr>
            <a:normAutofit lnSpcReduction="10000"/>
          </a:bodyPr>
          <a:lstStyle/>
          <a:p>
            <a:r>
              <a:rPr lang="en-US" sz="2200" dirty="0"/>
              <a:t>In general, if we want to choose r objects from a total of n the formula to accomplish this is</a:t>
            </a:r>
          </a:p>
          <a:p>
            <a:endParaRPr lang="en-US" sz="2200" dirty="0"/>
          </a:p>
          <a:p>
            <a:pPr marL="0" indent="0" algn="ctr">
              <a:buNone/>
            </a:pPr>
            <a:r>
              <a:rPr lang="en-US" sz="3600" dirty="0" err="1"/>
              <a:t>n</a:t>
            </a:r>
            <a:r>
              <a:rPr lang="en-US" sz="3600" b="1" dirty="0" err="1"/>
              <a:t>C</a:t>
            </a:r>
            <a:r>
              <a:rPr lang="en-US" sz="3600" dirty="0" err="1"/>
              <a:t>r</a:t>
            </a:r>
            <a:r>
              <a:rPr lang="en-US" sz="3600" dirty="0"/>
              <a:t> = n! / [r! (n – r)!]</a:t>
            </a:r>
          </a:p>
          <a:p>
            <a:pPr marL="0" indent="0">
              <a:buNone/>
            </a:pPr>
            <a:r>
              <a:rPr lang="en-US" sz="2200" dirty="0"/>
              <a:t>n= Total Number</a:t>
            </a:r>
          </a:p>
          <a:p>
            <a:pPr marL="0" indent="0">
              <a:buNone/>
            </a:pPr>
            <a:r>
              <a:rPr lang="en-US" sz="2200" dirty="0"/>
              <a:t>r = smaller set</a:t>
            </a:r>
          </a:p>
          <a:p>
            <a:pPr marL="0" indent="0">
              <a:buNone/>
            </a:pPr>
            <a:r>
              <a:rPr lang="en-US" sz="2200" dirty="0"/>
              <a:t>C = combination</a:t>
            </a:r>
          </a:p>
        </p:txBody>
      </p:sp>
      <p:pic>
        <p:nvPicPr>
          <p:cNvPr id="5" name="Picture 4" descr="Formulae written on a blackboard">
            <a:extLst>
              <a:ext uri="{FF2B5EF4-FFF2-40B4-BE49-F238E27FC236}">
                <a16:creationId xmlns:a16="http://schemas.microsoft.com/office/drawing/2014/main" id="{DA7B7B80-DA9F-623F-A222-C21DBF670BFD}"/>
              </a:ext>
            </a:extLst>
          </p:cNvPr>
          <p:cNvPicPr>
            <a:picLocks noChangeAspect="1"/>
          </p:cNvPicPr>
          <p:nvPr/>
        </p:nvPicPr>
        <p:blipFill rotWithShape="1">
          <a:blip r:embed="rId2"/>
          <a:srcRect l="14624" r="18422"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4071999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51530-91EE-6A26-5B4D-46FBC2BA9D2B}"/>
              </a:ext>
            </a:extLst>
          </p:cNvPr>
          <p:cNvSpPr>
            <a:spLocks noGrp="1"/>
          </p:cNvSpPr>
          <p:nvPr>
            <p:ph type="title"/>
          </p:nvPr>
        </p:nvSpPr>
        <p:spPr>
          <a:xfrm>
            <a:off x="1524000" y="2245809"/>
            <a:ext cx="9144000" cy="1564716"/>
          </a:xfrm>
        </p:spPr>
        <p:txBody>
          <a:bodyPr vert="horz" lIns="91440" tIns="45720" rIns="91440" bIns="45720" rtlCol="0" anchor="b">
            <a:normAutofit/>
          </a:bodyPr>
          <a:lstStyle/>
          <a:p>
            <a:r>
              <a:rPr lang="en-US" sz="4800" kern="1200">
                <a:solidFill>
                  <a:schemeClr val="tx1"/>
                </a:solidFill>
                <a:latin typeface="+mj-lt"/>
                <a:ea typeface="+mj-ea"/>
                <a:cs typeface="+mj-cs"/>
              </a:rPr>
              <a:t>Let’s look at a Combinations example</a:t>
            </a:r>
          </a:p>
        </p:txBody>
      </p:sp>
      <p:sp>
        <p:nvSpPr>
          <p:cNvPr id="3" name="Text Placeholder 2">
            <a:extLst>
              <a:ext uri="{FF2B5EF4-FFF2-40B4-BE49-F238E27FC236}">
                <a16:creationId xmlns:a16="http://schemas.microsoft.com/office/drawing/2014/main" id="{4BAEDF36-E057-A389-5198-1E2978032753}"/>
              </a:ext>
            </a:extLst>
          </p:cNvPr>
          <p:cNvSpPr>
            <a:spLocks noGrp="1"/>
          </p:cNvSpPr>
          <p:nvPr>
            <p:ph type="body" idx="1"/>
          </p:nvPr>
        </p:nvSpPr>
        <p:spPr>
          <a:xfrm>
            <a:off x="1524000" y="3947050"/>
            <a:ext cx="9144000" cy="572583"/>
          </a:xfrm>
        </p:spPr>
        <p:txBody>
          <a:bodyPr vert="horz" lIns="91440" tIns="45720" rIns="91440" bIns="45720" rtlCol="0">
            <a:normAutofit/>
          </a:bodyPr>
          <a:lstStyle/>
          <a:p>
            <a:r>
              <a:rPr lang="en-US" sz="2000" dirty="0">
                <a:solidFill>
                  <a:schemeClr val="tx1"/>
                </a:solidFill>
              </a:rPr>
              <a:t>Combinations of </a:t>
            </a:r>
            <a:r>
              <a:rPr lang="en-US" sz="2000" kern="1200" dirty="0">
                <a:solidFill>
                  <a:schemeClr val="tx1"/>
                </a:solidFill>
                <a:latin typeface="+mn-lt"/>
                <a:ea typeface="+mn-ea"/>
                <a:cs typeface="+mn-cs"/>
              </a:rPr>
              <a:t>T-Shirts</a:t>
            </a:r>
          </a:p>
        </p:txBody>
      </p:sp>
      <p:sp>
        <p:nvSpPr>
          <p:cNvPr id="8"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04DC2037-48A0-4F22-B9D4-8EAEBC780A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14"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5654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9F7551-E956-43CB-8F36-268A5DA443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0677D43-DB57-4254-BD60-C0C10917DB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93155" y="457200"/>
            <a:ext cx="7898845" cy="5909113"/>
          </a:xfrm>
          <a:custGeom>
            <a:avLst/>
            <a:gdLst>
              <a:gd name="connsiteX0" fmla="*/ 3848214 w 7898845"/>
              <a:gd name="connsiteY0" fmla="*/ 0 h 5909113"/>
              <a:gd name="connsiteX1" fmla="*/ 7898845 w 7898845"/>
              <a:gd name="connsiteY1" fmla="*/ 0 h 5909113"/>
              <a:gd name="connsiteX2" fmla="*/ 7898845 w 7898845"/>
              <a:gd name="connsiteY2" fmla="*/ 5907437 h 5909113"/>
              <a:gd name="connsiteX3" fmla="*/ 7778213 w 7898845"/>
              <a:gd name="connsiteY3" fmla="*/ 5907437 h 5909113"/>
              <a:gd name="connsiteX4" fmla="*/ 7778213 w 7898845"/>
              <a:gd name="connsiteY4" fmla="*/ 5909093 h 5909113"/>
              <a:gd name="connsiteX5" fmla="*/ 7485321 w 7898845"/>
              <a:gd name="connsiteY5" fmla="*/ 5909093 h 5909113"/>
              <a:gd name="connsiteX6" fmla="*/ 7485321 w 7898845"/>
              <a:gd name="connsiteY6" fmla="*/ 5909094 h 5909113"/>
              <a:gd name="connsiteX7" fmla="*/ 4228895 w 7898845"/>
              <a:gd name="connsiteY7" fmla="*/ 5909094 h 5909113"/>
              <a:gd name="connsiteX8" fmla="*/ 4228895 w 7898845"/>
              <a:gd name="connsiteY8" fmla="*/ 5909112 h 5909113"/>
              <a:gd name="connsiteX9" fmla="*/ 3936003 w 7898845"/>
              <a:gd name="connsiteY9" fmla="*/ 5909112 h 5909113"/>
              <a:gd name="connsiteX10" fmla="*/ 3936003 w 7898845"/>
              <a:gd name="connsiteY10" fmla="*/ 5909113 h 5909113"/>
              <a:gd name="connsiteX11" fmla="*/ 0 w 7898845"/>
              <a:gd name="connsiteY11" fmla="*/ 5909113 h 5909113"/>
              <a:gd name="connsiteX12" fmla="*/ 2796838 w 7898845"/>
              <a:gd name="connsiteY12" fmla="*/ 1676 h 5909113"/>
              <a:gd name="connsiteX13" fmla="*/ 2916686 w 7898845"/>
              <a:gd name="connsiteY13" fmla="*/ 1676 h 5909113"/>
              <a:gd name="connsiteX14" fmla="*/ 2917470 w 7898845"/>
              <a:gd name="connsiteY14" fmla="*/ 20 h 5909113"/>
              <a:gd name="connsiteX15" fmla="*/ 3210362 w 7898845"/>
              <a:gd name="connsiteY15" fmla="*/ 20 h 5909113"/>
              <a:gd name="connsiteX16" fmla="*/ 3210362 w 7898845"/>
              <a:gd name="connsiteY16" fmla="*/ 19 h 5909113"/>
              <a:gd name="connsiteX17" fmla="*/ 3555322 w 7898845"/>
              <a:gd name="connsiteY17" fmla="*/ 19 h 5909113"/>
              <a:gd name="connsiteX18" fmla="*/ 3555322 w 7898845"/>
              <a:gd name="connsiteY18" fmla="*/ 1 h 5909113"/>
              <a:gd name="connsiteX19" fmla="*/ 3848214 w 7898845"/>
              <a:gd name="connsiteY19" fmla="*/ 1 h 5909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98845" h="5909113">
                <a:moveTo>
                  <a:pt x="3848214" y="0"/>
                </a:moveTo>
                <a:lnTo>
                  <a:pt x="7898845" y="0"/>
                </a:lnTo>
                <a:lnTo>
                  <a:pt x="7898845" y="5907437"/>
                </a:lnTo>
                <a:lnTo>
                  <a:pt x="7778213" y="5907437"/>
                </a:lnTo>
                <a:lnTo>
                  <a:pt x="7778213" y="5909093"/>
                </a:lnTo>
                <a:lnTo>
                  <a:pt x="7485321" y="5909093"/>
                </a:lnTo>
                <a:lnTo>
                  <a:pt x="7485321" y="5909094"/>
                </a:lnTo>
                <a:lnTo>
                  <a:pt x="4228895" y="5909094"/>
                </a:lnTo>
                <a:lnTo>
                  <a:pt x="4228895" y="5909112"/>
                </a:lnTo>
                <a:lnTo>
                  <a:pt x="3936003" y="5909112"/>
                </a:lnTo>
                <a:lnTo>
                  <a:pt x="3936003" y="5909113"/>
                </a:lnTo>
                <a:lnTo>
                  <a:pt x="0" y="5909113"/>
                </a:lnTo>
                <a:lnTo>
                  <a:pt x="2796838" y="1676"/>
                </a:lnTo>
                <a:lnTo>
                  <a:pt x="2916686" y="1676"/>
                </a:lnTo>
                <a:lnTo>
                  <a:pt x="2917470" y="20"/>
                </a:lnTo>
                <a:lnTo>
                  <a:pt x="3210362" y="20"/>
                </a:lnTo>
                <a:lnTo>
                  <a:pt x="3210362" y="19"/>
                </a:lnTo>
                <a:lnTo>
                  <a:pt x="3555322" y="19"/>
                </a:lnTo>
                <a:lnTo>
                  <a:pt x="3555322" y="1"/>
                </a:lnTo>
                <a:lnTo>
                  <a:pt x="3848214" y="1"/>
                </a:lnTo>
                <a:close/>
              </a:path>
            </a:pathLst>
          </a:custGeom>
          <a:solidFill>
            <a:srgbClr val="B4B4B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DF0924E5-8F0D-47CB-B59E-155AFCF8C3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8858"/>
            <a:ext cx="6769978" cy="5907437"/>
          </a:xfrm>
          <a:custGeom>
            <a:avLst/>
            <a:gdLst>
              <a:gd name="connsiteX0" fmla="*/ 0 w 6769978"/>
              <a:gd name="connsiteY0" fmla="*/ 0 h 5905761"/>
              <a:gd name="connsiteX1" fmla="*/ 6769978 w 6769978"/>
              <a:gd name="connsiteY1" fmla="*/ 0 h 5905761"/>
              <a:gd name="connsiteX2" fmla="*/ 3973138 w 6769978"/>
              <a:gd name="connsiteY2" fmla="*/ 5905761 h 5905761"/>
              <a:gd name="connsiteX3" fmla="*/ 0 w 6769978"/>
              <a:gd name="connsiteY3" fmla="*/ 5905761 h 5905761"/>
            </a:gdLst>
            <a:ahLst/>
            <a:cxnLst>
              <a:cxn ang="0">
                <a:pos x="connsiteX0" y="connsiteY0"/>
              </a:cxn>
              <a:cxn ang="0">
                <a:pos x="connsiteX1" y="connsiteY1"/>
              </a:cxn>
              <a:cxn ang="0">
                <a:pos x="connsiteX2" y="connsiteY2"/>
              </a:cxn>
              <a:cxn ang="0">
                <a:pos x="connsiteX3" y="connsiteY3"/>
              </a:cxn>
            </a:cxnLst>
            <a:rect l="l" t="t" r="r" b="b"/>
            <a:pathLst>
              <a:path w="6769978" h="5905761">
                <a:moveTo>
                  <a:pt x="0" y="0"/>
                </a:moveTo>
                <a:lnTo>
                  <a:pt x="6769978" y="0"/>
                </a:lnTo>
                <a:lnTo>
                  <a:pt x="3973138" y="5905761"/>
                </a:lnTo>
                <a:lnTo>
                  <a:pt x="0" y="5905761"/>
                </a:lnTo>
                <a:close/>
              </a:path>
            </a:pathLst>
          </a:cu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lumMod val="95000"/>
                </a:prstClr>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C91BD6C-858D-F85E-3427-E2863C743C33}"/>
              </a:ext>
            </a:extLst>
          </p:cNvPr>
          <p:cNvSpPr>
            <a:spLocks noGrp="1"/>
          </p:cNvSpPr>
          <p:nvPr>
            <p:ph type="title"/>
          </p:nvPr>
        </p:nvSpPr>
        <p:spPr>
          <a:xfrm>
            <a:off x="838201" y="1710127"/>
            <a:ext cx="3431650" cy="3666346"/>
          </a:xfrm>
        </p:spPr>
        <p:txBody>
          <a:bodyPr>
            <a:normAutofit/>
          </a:bodyPr>
          <a:lstStyle/>
          <a:p>
            <a:r>
              <a:rPr lang="en-US">
                <a:solidFill>
                  <a:schemeClr val="bg1"/>
                </a:solidFill>
              </a:rPr>
              <a:t>Combinations example</a:t>
            </a:r>
          </a:p>
        </p:txBody>
      </p:sp>
      <p:sp>
        <p:nvSpPr>
          <p:cNvPr id="3" name="Content Placeholder 2">
            <a:extLst>
              <a:ext uri="{FF2B5EF4-FFF2-40B4-BE49-F238E27FC236}">
                <a16:creationId xmlns:a16="http://schemas.microsoft.com/office/drawing/2014/main" id="{BB671165-8198-B132-563A-ED3412674C67}"/>
              </a:ext>
            </a:extLst>
          </p:cNvPr>
          <p:cNvSpPr>
            <a:spLocks noGrp="1"/>
          </p:cNvSpPr>
          <p:nvPr>
            <p:ph idx="1"/>
          </p:nvPr>
        </p:nvSpPr>
        <p:spPr>
          <a:xfrm>
            <a:off x="6766560" y="1335024"/>
            <a:ext cx="4581144" cy="4416552"/>
          </a:xfrm>
        </p:spPr>
        <p:txBody>
          <a:bodyPr anchor="ctr">
            <a:normAutofit/>
          </a:bodyPr>
          <a:lstStyle/>
          <a:p>
            <a:r>
              <a:rPr lang="en-US" sz="2000" i="1">
                <a:latin typeface="Source Sans Pro" panose="020B0503030403020204" pitchFamily="34" charset="0"/>
              </a:rPr>
              <a:t>At Macy’s,</a:t>
            </a:r>
            <a:r>
              <a:rPr lang="en-US" sz="2000" b="0" i="1">
                <a:effectLst/>
                <a:latin typeface="Source Sans Pro" panose="020B0503030403020204" pitchFamily="34" charset="0"/>
              </a:rPr>
              <a:t> there are five different T-shirts you like:</a:t>
            </a:r>
          </a:p>
          <a:p>
            <a:pPr lvl="1"/>
            <a:r>
              <a:rPr lang="en-US" sz="2000" i="1">
                <a:latin typeface="Source Sans Pro" panose="020B0503030403020204" pitchFamily="34" charset="0"/>
              </a:rPr>
              <a:t>R</a:t>
            </a:r>
            <a:r>
              <a:rPr lang="en-US" sz="2000" b="0" i="1">
                <a:effectLst/>
                <a:latin typeface="Source Sans Pro" panose="020B0503030403020204" pitchFamily="34" charset="0"/>
              </a:rPr>
              <a:t>ed</a:t>
            </a:r>
          </a:p>
          <a:p>
            <a:pPr lvl="1"/>
            <a:r>
              <a:rPr lang="en-US" sz="2000" i="1">
                <a:latin typeface="Source Sans Pro" panose="020B0503030403020204" pitchFamily="34" charset="0"/>
              </a:rPr>
              <a:t>B</a:t>
            </a:r>
            <a:r>
              <a:rPr lang="en-US" sz="2000" b="0" i="1">
                <a:effectLst/>
                <a:latin typeface="Source Sans Pro" panose="020B0503030403020204" pitchFamily="34" charset="0"/>
              </a:rPr>
              <a:t>lue</a:t>
            </a:r>
          </a:p>
          <a:p>
            <a:pPr lvl="1"/>
            <a:r>
              <a:rPr lang="en-US" sz="2000" i="1">
                <a:latin typeface="Source Sans Pro" panose="020B0503030403020204" pitchFamily="34" charset="0"/>
              </a:rPr>
              <a:t>G</a:t>
            </a:r>
            <a:r>
              <a:rPr lang="en-US" sz="2000" b="0" i="1">
                <a:effectLst/>
                <a:latin typeface="Source Sans Pro" panose="020B0503030403020204" pitchFamily="34" charset="0"/>
              </a:rPr>
              <a:t>reen</a:t>
            </a:r>
          </a:p>
          <a:p>
            <a:pPr lvl="1"/>
            <a:r>
              <a:rPr lang="en-US" sz="2000" i="1">
                <a:latin typeface="Source Sans Pro" panose="020B0503030403020204" pitchFamily="34" charset="0"/>
              </a:rPr>
              <a:t>Y</a:t>
            </a:r>
            <a:r>
              <a:rPr lang="en-US" sz="2000" b="0" i="1">
                <a:effectLst/>
                <a:latin typeface="Source Sans Pro" panose="020B0503030403020204" pitchFamily="34" charset="0"/>
              </a:rPr>
              <a:t>ellow</a:t>
            </a:r>
          </a:p>
          <a:p>
            <a:pPr lvl="1"/>
            <a:r>
              <a:rPr lang="en-US" sz="2000" i="1">
                <a:latin typeface="Source Sans Pro" panose="020B0503030403020204" pitchFamily="34" charset="0"/>
              </a:rPr>
              <a:t>B</a:t>
            </a:r>
            <a:r>
              <a:rPr lang="en-US" sz="2000" b="0" i="1">
                <a:effectLst/>
                <a:latin typeface="Source Sans Pro" panose="020B0503030403020204" pitchFamily="34" charset="0"/>
              </a:rPr>
              <a:t>lack</a:t>
            </a:r>
          </a:p>
          <a:p>
            <a:r>
              <a:rPr lang="en-US" sz="2000" b="0" i="1">
                <a:effectLst/>
                <a:latin typeface="Source Sans Pro" panose="020B0503030403020204" pitchFamily="34" charset="0"/>
              </a:rPr>
              <a:t>Unfortunately, you only have enough money to buy three of them. </a:t>
            </a:r>
          </a:p>
          <a:p>
            <a:r>
              <a:rPr lang="en-US" sz="2000" b="0" i="1">
                <a:effectLst/>
                <a:latin typeface="Source Sans Pro" panose="020B0503030403020204" pitchFamily="34" charset="0"/>
              </a:rPr>
              <a:t>How many ways are there to select three T-shirts from the five you like?</a:t>
            </a:r>
            <a:endParaRPr lang="en-US" sz="2000"/>
          </a:p>
        </p:txBody>
      </p:sp>
    </p:spTree>
    <p:extLst>
      <p:ext uri="{BB962C8B-B14F-4D97-AF65-F5344CB8AC3E}">
        <p14:creationId xmlns:p14="http://schemas.microsoft.com/office/powerpoint/2010/main" val="3984977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215CE-0E61-CE7F-DBE1-1395966E810C}"/>
              </a:ext>
            </a:extLst>
          </p:cNvPr>
          <p:cNvSpPr>
            <a:spLocks noGrp="1"/>
          </p:cNvSpPr>
          <p:nvPr>
            <p:ph type="title"/>
          </p:nvPr>
        </p:nvSpPr>
        <p:spPr>
          <a:xfrm>
            <a:off x="1653363" y="365760"/>
            <a:ext cx="9367203" cy="1188720"/>
          </a:xfrm>
        </p:spPr>
        <p:txBody>
          <a:bodyPr>
            <a:normAutofit/>
          </a:bodyPr>
          <a:lstStyle/>
          <a:p>
            <a:r>
              <a:rPr lang="en-US" dirty="0"/>
              <a:t>Using the formula</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59776A6-BE78-5113-EA65-9106A2308267}"/>
              </a:ext>
            </a:extLst>
          </p:cNvPr>
          <p:cNvSpPr>
            <a:spLocks noGrp="1"/>
          </p:cNvSpPr>
          <p:nvPr>
            <p:ph idx="1"/>
          </p:nvPr>
        </p:nvSpPr>
        <p:spPr>
          <a:xfrm>
            <a:off x="1653363" y="2176272"/>
            <a:ext cx="9367204" cy="4041648"/>
          </a:xfrm>
        </p:spPr>
        <p:txBody>
          <a:bodyPr anchor="t">
            <a:normAutofit fontScale="92500" lnSpcReduction="20000"/>
          </a:bodyPr>
          <a:lstStyle/>
          <a:p>
            <a:r>
              <a:rPr lang="en-US" sz="2000" dirty="0"/>
              <a:t>Reminder of the formula:</a:t>
            </a:r>
          </a:p>
          <a:p>
            <a:endParaRPr lang="en-US" sz="2000" dirty="0"/>
          </a:p>
          <a:p>
            <a:pPr marL="0" indent="0" algn="ctr">
              <a:buNone/>
            </a:pPr>
            <a:r>
              <a:rPr lang="en-US" dirty="0" err="1"/>
              <a:t>n</a:t>
            </a:r>
            <a:r>
              <a:rPr lang="en-US" b="1" dirty="0" err="1"/>
              <a:t>C</a:t>
            </a:r>
            <a:r>
              <a:rPr lang="en-US" dirty="0" err="1"/>
              <a:t>r</a:t>
            </a:r>
            <a:r>
              <a:rPr lang="en-US" dirty="0"/>
              <a:t> = n! / [r! (n – r)!]</a:t>
            </a:r>
          </a:p>
          <a:p>
            <a:pPr marL="0" indent="0">
              <a:buNone/>
            </a:pPr>
            <a:endParaRPr lang="en-US" sz="2000" dirty="0"/>
          </a:p>
          <a:p>
            <a:r>
              <a:rPr lang="en-US" sz="2000" dirty="0"/>
              <a:t>In this example, we have:</a:t>
            </a:r>
          </a:p>
          <a:p>
            <a:pPr marL="0" marR="0" lvl="0" indent="0" algn="ctr" defTabSz="914400" rtl="0" eaLnBrk="1" fontAlgn="auto" latinLnBrk="0" hangingPunct="1">
              <a:spcBef>
                <a:spcPts val="1000"/>
              </a:spcBef>
              <a:spcAft>
                <a:spcPts val="0"/>
              </a:spcAft>
              <a:buClrTx/>
              <a:buSzTx/>
              <a:buFont typeface="Arial" panose="020B0604020202020204" pitchFamily="34" charset="0"/>
              <a:buNone/>
              <a:tabLst/>
              <a:defRPr/>
            </a:pPr>
            <a:r>
              <a:rPr lang="en-US" dirty="0">
                <a:latin typeface="Calibri" panose="020F0502020204030204"/>
              </a:rPr>
              <a:t>5</a:t>
            </a:r>
            <a:r>
              <a:rPr kumimoji="0" lang="en-US" b="1" i="0" u="none" strike="noStrike" kern="1200" cap="none" spc="0" normalizeH="0" baseline="0" noProof="0" dirty="0">
                <a:ln>
                  <a:noFill/>
                </a:ln>
                <a:effectLst/>
                <a:uLnTx/>
                <a:uFillTx/>
                <a:latin typeface="Calibri" panose="020F0502020204030204"/>
                <a:ea typeface="+mn-ea"/>
                <a:cs typeface="+mn-cs"/>
              </a:rPr>
              <a:t>C</a:t>
            </a:r>
            <a:r>
              <a:rPr lang="en-US" dirty="0">
                <a:latin typeface="Calibri" panose="020F0502020204030204"/>
              </a:rPr>
              <a:t>3</a:t>
            </a:r>
            <a:r>
              <a:rPr kumimoji="0" lang="en-US" b="0" i="0" u="none" strike="noStrike" kern="1200" cap="none" spc="0" normalizeH="0" baseline="0" noProof="0" dirty="0">
                <a:ln>
                  <a:noFill/>
                </a:ln>
                <a:effectLst/>
                <a:uLnTx/>
                <a:uFillTx/>
                <a:latin typeface="Calibri" panose="020F0502020204030204"/>
                <a:ea typeface="+mn-ea"/>
                <a:cs typeface="+mn-cs"/>
              </a:rPr>
              <a:t> = 5! / [3! (5 – 3)!]</a:t>
            </a:r>
          </a:p>
          <a:p>
            <a:pPr marL="0" marR="0" lvl="0" indent="0" algn="ctr" defTabSz="914400" rtl="0" eaLnBrk="1" fontAlgn="auto" latinLnBrk="0" hangingPunct="1">
              <a:spcBef>
                <a:spcPts val="1000"/>
              </a:spcBef>
              <a:spcAft>
                <a:spcPts val="0"/>
              </a:spcAft>
              <a:buClrTx/>
              <a:buSzTx/>
              <a:buFont typeface="Arial" panose="020B0604020202020204" pitchFamily="34" charset="0"/>
              <a:buNone/>
              <a:tabLst/>
              <a:defRPr/>
            </a:pPr>
            <a:r>
              <a:rPr lang="en-US" dirty="0">
                <a:latin typeface="Calibri" panose="020F0502020204030204"/>
              </a:rPr>
              <a:t>= 5! / [3! (2!)]</a:t>
            </a:r>
          </a:p>
          <a:p>
            <a:pPr marL="0" marR="0" lvl="0" indent="0" algn="ctr" defTabSz="914400" rtl="0" eaLnBrk="1" fontAlgn="auto" latinLnBrk="0" hangingPunct="1">
              <a:spcBef>
                <a:spcPts val="1000"/>
              </a:spcBef>
              <a:spcAft>
                <a:spcPts val="0"/>
              </a:spcAft>
              <a:buClrTx/>
              <a:buSzTx/>
              <a:buFont typeface="Arial" panose="020B0604020202020204" pitchFamily="34" charset="0"/>
              <a:buNone/>
              <a:tabLst/>
              <a:defRPr/>
            </a:pPr>
            <a:r>
              <a:rPr lang="en-US" dirty="0">
                <a:latin typeface="Calibri" panose="020F0502020204030204"/>
              </a:rPr>
              <a:t>= 120 / [ 6 * 2]</a:t>
            </a:r>
          </a:p>
          <a:p>
            <a:pPr marL="0" marR="0" lvl="0" indent="0" algn="ctr" defTabSz="914400" rtl="0" eaLnBrk="1" fontAlgn="auto" latinLnBrk="0" hangingPunct="1">
              <a:spcBef>
                <a:spcPts val="1000"/>
              </a:spcBef>
              <a:spcAft>
                <a:spcPts val="0"/>
              </a:spcAft>
              <a:buClrTx/>
              <a:buSzTx/>
              <a:buFont typeface="Arial" panose="020B0604020202020204" pitchFamily="34" charset="0"/>
              <a:buNone/>
              <a:tabLst/>
              <a:defRPr/>
            </a:pPr>
            <a:r>
              <a:rPr kumimoji="0" lang="en-US" b="0" i="0" u="none" strike="noStrike" kern="1200" cap="none" spc="0" normalizeH="0" baseline="0" noProof="0" dirty="0">
                <a:ln>
                  <a:noFill/>
                </a:ln>
                <a:effectLst/>
                <a:uLnTx/>
                <a:uFillTx/>
                <a:latin typeface="Calibri" panose="020F0502020204030204"/>
                <a:ea typeface="+mn-ea"/>
                <a:cs typeface="+mn-cs"/>
              </a:rPr>
              <a:t>= 120 / 12</a:t>
            </a:r>
          </a:p>
          <a:p>
            <a:pPr marL="0" marR="0" lvl="0" indent="0" algn="ctr" defTabSz="914400" rtl="0" eaLnBrk="1" fontAlgn="auto" latinLnBrk="0" hangingPunct="1">
              <a:spcBef>
                <a:spcPts val="1000"/>
              </a:spcBef>
              <a:spcAft>
                <a:spcPts val="0"/>
              </a:spcAft>
              <a:buClrTx/>
              <a:buSzTx/>
              <a:buFont typeface="Arial" panose="020B0604020202020204" pitchFamily="34" charset="0"/>
              <a:buNone/>
              <a:tabLst/>
              <a:defRPr/>
            </a:pPr>
            <a:r>
              <a:rPr kumimoji="0" lang="en-US" b="0" i="0" u="none" strike="noStrike" kern="1200" cap="none" spc="0" normalizeH="0" baseline="0" noProof="0" dirty="0">
                <a:ln>
                  <a:noFill/>
                </a:ln>
                <a:effectLst/>
                <a:uLnTx/>
                <a:uFillTx/>
                <a:latin typeface="Calibri" panose="020F0502020204030204"/>
                <a:ea typeface="+mn-ea"/>
                <a:cs typeface="+mn-cs"/>
              </a:rPr>
              <a:t>= </a:t>
            </a:r>
            <a:r>
              <a:rPr kumimoji="0" lang="en-US" b="1" i="0" u="none" strike="noStrike" kern="1200" cap="none" spc="0" normalizeH="0" baseline="0" noProof="0" dirty="0">
                <a:ln>
                  <a:noFill/>
                </a:ln>
                <a:effectLst/>
                <a:uLnTx/>
                <a:uFillTx/>
                <a:latin typeface="Calibri" panose="020F0502020204030204"/>
                <a:ea typeface="+mn-ea"/>
                <a:cs typeface="+mn-cs"/>
              </a:rPr>
              <a:t>10 combinations of T-shirts</a:t>
            </a:r>
          </a:p>
          <a:p>
            <a:endParaRPr lang="en-US" sz="2000" dirty="0"/>
          </a:p>
        </p:txBody>
      </p:sp>
    </p:spTree>
    <p:extLst>
      <p:ext uri="{BB962C8B-B14F-4D97-AF65-F5344CB8AC3E}">
        <p14:creationId xmlns:p14="http://schemas.microsoft.com/office/powerpoint/2010/main" val="3882540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907610-0ED6-9441-D0F6-A226535A88AD}"/>
              </a:ext>
            </a:extLst>
          </p:cNvPr>
          <p:cNvSpPr>
            <a:spLocks noGrp="1"/>
          </p:cNvSpPr>
          <p:nvPr>
            <p:ph type="title"/>
          </p:nvPr>
        </p:nvSpPr>
        <p:spPr>
          <a:xfrm>
            <a:off x="6513788" y="365125"/>
            <a:ext cx="4840010" cy="1807305"/>
          </a:xfrm>
        </p:spPr>
        <p:txBody>
          <a:bodyPr>
            <a:normAutofit/>
          </a:bodyPr>
          <a:lstStyle/>
          <a:p>
            <a:r>
              <a:rPr lang="en-US" sz="4100"/>
              <a:t>Another type of Combinatorics: </a:t>
            </a:r>
            <a:br>
              <a:rPr lang="en-US" sz="4100"/>
            </a:br>
            <a:r>
              <a:rPr lang="en-US" sz="4100"/>
              <a:t>Fibonacci Numbers</a:t>
            </a:r>
          </a:p>
        </p:txBody>
      </p:sp>
      <p:pic>
        <p:nvPicPr>
          <p:cNvPr id="5" name="Picture 4" descr="Antique cash register keys">
            <a:extLst>
              <a:ext uri="{FF2B5EF4-FFF2-40B4-BE49-F238E27FC236}">
                <a16:creationId xmlns:a16="http://schemas.microsoft.com/office/drawing/2014/main" id="{DEEBE8B4-823B-785D-40D4-336D8200ECA5}"/>
              </a:ext>
            </a:extLst>
          </p:cNvPr>
          <p:cNvPicPr>
            <a:picLocks noChangeAspect="1"/>
          </p:cNvPicPr>
          <p:nvPr/>
        </p:nvPicPr>
        <p:blipFill rotWithShape="1">
          <a:blip r:embed="rId2"/>
          <a:srcRect l="18664" r="22026"/>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Content Placeholder 2">
            <a:extLst>
              <a:ext uri="{FF2B5EF4-FFF2-40B4-BE49-F238E27FC236}">
                <a16:creationId xmlns:a16="http://schemas.microsoft.com/office/drawing/2014/main" id="{1E2021F0-9F85-32F4-54D4-60203FD114DA}"/>
              </a:ext>
            </a:extLst>
          </p:cNvPr>
          <p:cNvSpPr>
            <a:spLocks noGrp="1"/>
          </p:cNvSpPr>
          <p:nvPr>
            <p:ph idx="1"/>
          </p:nvPr>
        </p:nvSpPr>
        <p:spPr>
          <a:xfrm>
            <a:off x="6513788" y="2333297"/>
            <a:ext cx="4840010" cy="3843666"/>
          </a:xfrm>
        </p:spPr>
        <p:txBody>
          <a:bodyPr>
            <a:normAutofit/>
          </a:bodyPr>
          <a:lstStyle/>
          <a:p>
            <a:r>
              <a:rPr lang="en-US" sz="2000" dirty="0"/>
              <a:t>What are Fibonacci numbers?</a:t>
            </a:r>
          </a:p>
          <a:p>
            <a:pPr lvl="1"/>
            <a:r>
              <a:rPr lang="en-US" sz="2000" dirty="0">
                <a:latin typeface="Untitled Sans"/>
              </a:rPr>
              <a:t>A</a:t>
            </a:r>
            <a:r>
              <a:rPr lang="en-US" sz="2000" b="0" i="0" dirty="0">
                <a:effectLst/>
                <a:latin typeface="Untitled Sans"/>
              </a:rPr>
              <a:t> sequence of numbers where every number is the sum of the preceding two numbers. </a:t>
            </a:r>
          </a:p>
          <a:p>
            <a:pPr lvl="1"/>
            <a:r>
              <a:rPr lang="en-US" sz="2000" dirty="0">
                <a:latin typeface="Untitled Sans"/>
              </a:rPr>
              <a:t>Zero (</a:t>
            </a:r>
            <a:r>
              <a:rPr lang="en-US" sz="2000" b="0" i="0" dirty="0">
                <a:effectLst/>
                <a:latin typeface="Untitled Sans"/>
              </a:rPr>
              <a:t>0) and one (1) are </a:t>
            </a:r>
            <a:r>
              <a:rPr lang="en-US" sz="2000" dirty="0">
                <a:latin typeface="Untitled Sans"/>
              </a:rPr>
              <a:t>the </a:t>
            </a:r>
            <a:r>
              <a:rPr lang="en-US" sz="2000" b="0" i="0" dirty="0">
                <a:effectLst/>
                <a:latin typeface="Untitled Sans"/>
              </a:rPr>
              <a:t>first two numbers of the sequence</a:t>
            </a:r>
          </a:p>
          <a:p>
            <a:pPr lvl="1"/>
            <a:r>
              <a:rPr lang="en-US" sz="2000" dirty="0"/>
              <a:t>Every number after that is the sum of the preceding two numbers</a:t>
            </a:r>
          </a:p>
          <a:p>
            <a:r>
              <a:rPr lang="en-US" sz="1400" dirty="0">
                <a:hlinkClick r:id="rId3"/>
              </a:rPr>
              <a:t>Fibonacci Sequence (mathsisfun.com)</a:t>
            </a:r>
            <a:endParaRPr lang="en-US" sz="2000" dirty="0"/>
          </a:p>
        </p:txBody>
      </p:sp>
    </p:spTree>
    <p:extLst>
      <p:ext uri="{BB962C8B-B14F-4D97-AF65-F5344CB8AC3E}">
        <p14:creationId xmlns:p14="http://schemas.microsoft.com/office/powerpoint/2010/main" val="2402873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355A8-E620-7639-D539-37A99A6AC054}"/>
              </a:ext>
            </a:extLst>
          </p:cNvPr>
          <p:cNvSpPr>
            <a:spLocks noGrp="1"/>
          </p:cNvSpPr>
          <p:nvPr>
            <p:ph type="title"/>
          </p:nvPr>
        </p:nvSpPr>
        <p:spPr>
          <a:xfrm>
            <a:off x="1653363" y="365760"/>
            <a:ext cx="9367203" cy="1188720"/>
          </a:xfrm>
        </p:spPr>
        <p:txBody>
          <a:bodyPr>
            <a:normAutofit/>
          </a:bodyPr>
          <a:lstStyle/>
          <a:p>
            <a:r>
              <a:rPr lang="en-US" dirty="0"/>
              <a:t>“Formula” for Fibonacci Numbers</a:t>
            </a:r>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D48D428-23D5-2848-7599-7ABE5098A552}"/>
              </a:ext>
            </a:extLst>
          </p:cNvPr>
          <p:cNvSpPr>
            <a:spLocks noGrp="1"/>
          </p:cNvSpPr>
          <p:nvPr>
            <p:ph idx="1"/>
          </p:nvPr>
        </p:nvSpPr>
        <p:spPr>
          <a:xfrm>
            <a:off x="1653363" y="2176272"/>
            <a:ext cx="9367204" cy="4041648"/>
          </a:xfrm>
        </p:spPr>
        <p:txBody>
          <a:bodyPr anchor="t">
            <a:normAutofit/>
          </a:bodyPr>
          <a:lstStyle/>
          <a:p>
            <a:r>
              <a:rPr lang="en-US" sz="2400" dirty="0"/>
              <a:t>Not really a “formula” – more like “rules” for Fibonacci numbers:</a:t>
            </a:r>
          </a:p>
          <a:p>
            <a:pPr lvl="1"/>
            <a:r>
              <a:rPr lang="en-US" dirty="0"/>
              <a:t>First number in the list of Fibonacci numbers is expressed as </a:t>
            </a:r>
            <a:r>
              <a:rPr lang="en-US" b="1" dirty="0"/>
              <a:t>F</a:t>
            </a:r>
            <a:r>
              <a:rPr lang="en-US" b="1" baseline="-25000" dirty="0"/>
              <a:t>0</a:t>
            </a:r>
            <a:r>
              <a:rPr lang="en-US" b="1" dirty="0"/>
              <a:t> = 0 </a:t>
            </a:r>
          </a:p>
          <a:p>
            <a:pPr lvl="1"/>
            <a:r>
              <a:rPr lang="en-US" dirty="0"/>
              <a:t>Second number in the list is expressed as </a:t>
            </a:r>
            <a:r>
              <a:rPr lang="en-US" b="1" dirty="0"/>
              <a:t>F</a:t>
            </a:r>
            <a:r>
              <a:rPr lang="en-US" b="1" baseline="-25000" dirty="0"/>
              <a:t>1</a:t>
            </a:r>
            <a:r>
              <a:rPr lang="en-US" b="1" dirty="0"/>
              <a:t> = 1</a:t>
            </a:r>
          </a:p>
          <a:p>
            <a:pPr lvl="1"/>
            <a:r>
              <a:rPr lang="en-US" dirty="0"/>
              <a:t>Rest of the numbers in the list are expressed as </a:t>
            </a:r>
            <a:r>
              <a:rPr lang="en-US" b="1" dirty="0" err="1"/>
              <a:t>F</a:t>
            </a:r>
            <a:r>
              <a:rPr lang="en-US" b="1" baseline="-25000" dirty="0" err="1"/>
              <a:t>n</a:t>
            </a:r>
            <a:r>
              <a:rPr lang="en-US" b="1" dirty="0"/>
              <a:t> = F</a:t>
            </a:r>
            <a:r>
              <a:rPr lang="en-US" b="1" baseline="-25000" dirty="0"/>
              <a:t>n-1</a:t>
            </a:r>
            <a:r>
              <a:rPr lang="en-US" b="1" dirty="0"/>
              <a:t> + F</a:t>
            </a:r>
            <a:r>
              <a:rPr lang="en-US" b="1" baseline="-25000" dirty="0"/>
              <a:t>n-2</a:t>
            </a:r>
            <a:r>
              <a:rPr lang="en-US" dirty="0"/>
              <a:t>, where n &gt; 1</a:t>
            </a:r>
          </a:p>
          <a:p>
            <a:pPr lvl="2"/>
            <a:r>
              <a:rPr lang="en-US" sz="2400" dirty="0"/>
              <a:t>The third Fibonacci number is given as F</a:t>
            </a:r>
            <a:r>
              <a:rPr lang="en-US" sz="2400" baseline="-25000" dirty="0"/>
              <a:t>2</a:t>
            </a:r>
            <a:r>
              <a:rPr lang="en-US" sz="2400" dirty="0"/>
              <a:t> = F</a:t>
            </a:r>
            <a:r>
              <a:rPr lang="en-US" sz="2400" baseline="-25000" dirty="0"/>
              <a:t>1</a:t>
            </a:r>
            <a:r>
              <a:rPr lang="en-US" sz="2400" dirty="0"/>
              <a:t> + F0</a:t>
            </a:r>
          </a:p>
          <a:p>
            <a:pPr lvl="2"/>
            <a:r>
              <a:rPr lang="en-US" sz="2400" dirty="0"/>
              <a:t>We see above that F</a:t>
            </a:r>
            <a:r>
              <a:rPr lang="en-US" sz="2400" baseline="-25000" dirty="0"/>
              <a:t>0</a:t>
            </a:r>
            <a:r>
              <a:rPr lang="en-US" sz="2400" dirty="0"/>
              <a:t> = 0 and F</a:t>
            </a:r>
            <a:r>
              <a:rPr lang="en-US" sz="2400" baseline="-25000" dirty="0"/>
              <a:t>1</a:t>
            </a:r>
            <a:r>
              <a:rPr lang="en-US" sz="2400" dirty="0"/>
              <a:t> = 1</a:t>
            </a:r>
          </a:p>
          <a:p>
            <a:pPr lvl="2"/>
            <a:r>
              <a:rPr lang="en-US" sz="2400" dirty="0"/>
              <a:t>The value of F</a:t>
            </a:r>
            <a:r>
              <a:rPr lang="en-US" sz="2400" baseline="-25000" dirty="0"/>
              <a:t>2</a:t>
            </a:r>
            <a:r>
              <a:rPr lang="en-US" sz="2400" dirty="0"/>
              <a:t> = 0 + 1 = 1</a:t>
            </a:r>
          </a:p>
          <a:p>
            <a:pPr lvl="1"/>
            <a:r>
              <a:rPr lang="en-US" dirty="0"/>
              <a:t>Can apply to negative numbers also, but outside of scope of lesson</a:t>
            </a:r>
          </a:p>
        </p:txBody>
      </p:sp>
    </p:spTree>
    <p:extLst>
      <p:ext uri="{BB962C8B-B14F-4D97-AF65-F5344CB8AC3E}">
        <p14:creationId xmlns:p14="http://schemas.microsoft.com/office/powerpoint/2010/main" val="15136604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2126</TotalTime>
  <Words>884</Words>
  <Application>Microsoft Office PowerPoint</Application>
  <PresentationFormat>Widescreen</PresentationFormat>
  <Paragraphs>93</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Helvetica Neue</vt:lpstr>
      <vt:lpstr>Source Sans Pro</vt:lpstr>
      <vt:lpstr>Untitled Sans</vt:lpstr>
      <vt:lpstr>Office Theme</vt:lpstr>
      <vt:lpstr>Combinatorics</vt:lpstr>
      <vt:lpstr>What is Combinatorics?</vt:lpstr>
      <vt:lpstr>One type of Combinatorics: Combinations</vt:lpstr>
      <vt:lpstr>Formula for Combinations</vt:lpstr>
      <vt:lpstr>Let’s look at a Combinations example</vt:lpstr>
      <vt:lpstr>Combinations example</vt:lpstr>
      <vt:lpstr>Using the formula</vt:lpstr>
      <vt:lpstr>Another type of Combinatorics:  Fibonacci Numbers</vt:lpstr>
      <vt:lpstr>“Formula” for Fibonacci Numbers</vt:lpstr>
      <vt:lpstr>What should we consider for Problem 11?</vt:lpstr>
      <vt:lpstr>Considerations for Problem #11</vt:lpstr>
      <vt:lpstr>Towers of Hanoi Puzzle</vt:lpstr>
      <vt:lpstr>Algorithm for Towers of Hanoi Puzzle</vt:lpstr>
      <vt:lpstr>Towers of Hanoi: Three Disk Example (7 moves)</vt:lpstr>
      <vt:lpstr>What should we consider for Problem 12?</vt:lpstr>
      <vt:lpstr>Considerations for Problem #12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Combinatorics</dc:title>
  <dc:creator>Anthony Winchester</dc:creator>
  <cp:lastModifiedBy>Anthony Winchester</cp:lastModifiedBy>
  <cp:revision>14</cp:revision>
  <dcterms:created xsi:type="dcterms:W3CDTF">2022-10-15T18:13:04Z</dcterms:created>
  <dcterms:modified xsi:type="dcterms:W3CDTF">2022-10-17T05:39:31Z</dcterms:modified>
</cp:coreProperties>
</file>