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23"/>
  </p:handoutMasterIdLst>
  <p:sldIdLst>
    <p:sldId id="256" r:id="rId2"/>
    <p:sldId id="270" r:id="rId3"/>
    <p:sldId id="294" r:id="rId4"/>
    <p:sldId id="295" r:id="rId5"/>
    <p:sldId id="296" r:id="rId6"/>
    <p:sldId id="271" r:id="rId7"/>
    <p:sldId id="297" r:id="rId8"/>
    <p:sldId id="298" r:id="rId9"/>
    <p:sldId id="272" r:id="rId10"/>
    <p:sldId id="273" r:id="rId11"/>
    <p:sldId id="274" r:id="rId12"/>
    <p:sldId id="290" r:id="rId13"/>
    <p:sldId id="257" r:id="rId14"/>
    <p:sldId id="259" r:id="rId15"/>
    <p:sldId id="261" r:id="rId16"/>
    <p:sldId id="262" r:id="rId17"/>
    <p:sldId id="263" r:id="rId18"/>
    <p:sldId id="264" r:id="rId19"/>
    <p:sldId id="299" r:id="rId20"/>
    <p:sldId id="265" r:id="rId21"/>
    <p:sldId id="266" r:id="rId22"/>
  </p:sldIdLst>
  <p:sldSz cx="9144000" cy="6858000" type="screen4x3"/>
  <p:notesSz cx="7010400" cy="9296400"/>
  <p:custDataLst>
    <p:tags r:id="rId2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1570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5BBD084D-872C-47C8-8A81-073D74D881CD}" type="datetimeFigureOut">
              <a:rPr lang="en-US" smtClean="0"/>
              <a:t>10/19/2022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669B8536-5119-4956-9765-905358E2FD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65728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4D9C81-EC22-4705-BD16-14E32147BE10}" type="datetimeFigureOut">
              <a:rPr lang="en-US" smtClean="0"/>
              <a:pPr/>
              <a:t>10/19/2022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DBFAC4-B6F6-451E-93C4-D9955E4CC1A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tags" Target="../tags/tag29.xml"/><Relationship Id="rId2" Type="http://schemas.openxmlformats.org/officeDocument/2006/relationships/tags" Target="../tags/tag28.xml"/><Relationship Id="rId1" Type="http://schemas.openxmlformats.org/officeDocument/2006/relationships/tags" Target="../tags/tag27.xml"/><Relationship Id="rId6" Type="http://schemas.openxmlformats.org/officeDocument/2006/relationships/image" Target="../media/image4.emf"/><Relationship Id="rId5" Type="http://schemas.openxmlformats.org/officeDocument/2006/relationships/oleObject" Target="../embeddings/oleObject4.bin"/><Relationship Id="rId4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tags" Target="../tags/tag32.xml"/><Relationship Id="rId2" Type="http://schemas.openxmlformats.org/officeDocument/2006/relationships/tags" Target="../tags/tag31.xml"/><Relationship Id="rId1" Type="http://schemas.openxmlformats.org/officeDocument/2006/relationships/tags" Target="../tags/tag30.xml"/><Relationship Id="rId6" Type="http://schemas.openxmlformats.org/officeDocument/2006/relationships/image" Target="../media/image5.emf"/><Relationship Id="rId5" Type="http://schemas.openxmlformats.org/officeDocument/2006/relationships/oleObject" Target="../embeddings/oleObject5.bin"/><Relationship Id="rId4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tags" Target="../tags/tag33.xml"/><Relationship Id="rId6" Type="http://schemas.openxmlformats.org/officeDocument/2006/relationships/image" Target="../media/image5.emf"/><Relationship Id="rId5" Type="http://schemas.openxmlformats.org/officeDocument/2006/relationships/oleObject" Target="../embeddings/oleObject6.bin"/><Relationship Id="rId4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tags" Target="../tags/tag36.xml"/><Relationship Id="rId6" Type="http://schemas.openxmlformats.org/officeDocument/2006/relationships/image" Target="../media/image6.emf"/><Relationship Id="rId5" Type="http://schemas.openxmlformats.org/officeDocument/2006/relationships/oleObject" Target="../embeddings/oleObject7.bin"/><Relationship Id="rId4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tags" Target="../tags/tag41.xml"/><Relationship Id="rId2" Type="http://schemas.openxmlformats.org/officeDocument/2006/relationships/tags" Target="../tags/tag40.xml"/><Relationship Id="rId1" Type="http://schemas.openxmlformats.org/officeDocument/2006/relationships/tags" Target="../tags/tag39.xml"/><Relationship Id="rId6" Type="http://schemas.openxmlformats.org/officeDocument/2006/relationships/image" Target="../media/image7.emf"/><Relationship Id="rId5" Type="http://schemas.openxmlformats.org/officeDocument/2006/relationships/oleObject" Target="../embeddings/oleObject8.bin"/><Relationship Id="rId4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tags" Target="../tags/tag42.xml"/><Relationship Id="rId6" Type="http://schemas.openxmlformats.org/officeDocument/2006/relationships/image" Target="../media/image8.emf"/><Relationship Id="rId5" Type="http://schemas.openxmlformats.org/officeDocument/2006/relationships/oleObject" Target="../embeddings/oleObject9.bin"/><Relationship Id="rId4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tags" Target="../tags/tag47.xml"/><Relationship Id="rId2" Type="http://schemas.openxmlformats.org/officeDocument/2006/relationships/tags" Target="../tags/tag46.xml"/><Relationship Id="rId1" Type="http://schemas.openxmlformats.org/officeDocument/2006/relationships/tags" Target="../tags/tag45.xml"/><Relationship Id="rId6" Type="http://schemas.openxmlformats.org/officeDocument/2006/relationships/image" Target="../media/image9.emf"/><Relationship Id="rId5" Type="http://schemas.openxmlformats.org/officeDocument/2006/relationships/oleObject" Target="../embeddings/oleObject10.bin"/><Relationship Id="rId4" Type="http://schemas.openxmlformats.org/officeDocument/2006/relationships/slideLayout" Target="../slideLayouts/slideLayout1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tags" Target="../tags/tag50.xml"/><Relationship Id="rId2" Type="http://schemas.openxmlformats.org/officeDocument/2006/relationships/tags" Target="../tags/tag49.xml"/><Relationship Id="rId1" Type="http://schemas.openxmlformats.org/officeDocument/2006/relationships/tags" Target="../tags/tag48.xml"/><Relationship Id="rId6" Type="http://schemas.openxmlformats.org/officeDocument/2006/relationships/image" Target="../media/image10.emf"/><Relationship Id="rId5" Type="http://schemas.openxmlformats.org/officeDocument/2006/relationships/oleObject" Target="../embeddings/oleObject11.bin"/><Relationship Id="rId4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tags" Target="../tags/tag51.xml"/><Relationship Id="rId6" Type="http://schemas.openxmlformats.org/officeDocument/2006/relationships/image" Target="../media/image11.emf"/><Relationship Id="rId5" Type="http://schemas.openxmlformats.org/officeDocument/2006/relationships/oleObject" Target="../embeddings/oleObject12.bin"/><Relationship Id="rId4" Type="http://schemas.openxmlformats.org/officeDocument/2006/relationships/slideLayout" Target="../slideLayouts/slideLayout1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tags" Target="../tags/tag56.xml"/><Relationship Id="rId2" Type="http://schemas.openxmlformats.org/officeDocument/2006/relationships/tags" Target="../tags/tag55.xml"/><Relationship Id="rId1" Type="http://schemas.openxmlformats.org/officeDocument/2006/relationships/tags" Target="../tags/tag54.xml"/><Relationship Id="rId6" Type="http://schemas.openxmlformats.org/officeDocument/2006/relationships/image" Target="../media/image11.emf"/><Relationship Id="rId5" Type="http://schemas.openxmlformats.org/officeDocument/2006/relationships/oleObject" Target="../embeddings/oleObject12.bin"/><Relationship Id="rId4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5.xml"/><Relationship Id="rId2" Type="http://schemas.openxmlformats.org/officeDocument/2006/relationships/tags" Target="../tags/tag4.xml"/><Relationship Id="rId1" Type="http://schemas.openxmlformats.org/officeDocument/2006/relationships/tags" Target="../tags/tag3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slideLayout" Target="../slideLayouts/slideLayout1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tags" Target="../tags/tag59.xml"/><Relationship Id="rId2" Type="http://schemas.openxmlformats.org/officeDocument/2006/relationships/tags" Target="../tags/tag58.xml"/><Relationship Id="rId1" Type="http://schemas.openxmlformats.org/officeDocument/2006/relationships/tags" Target="../tags/tag57.xml"/><Relationship Id="rId6" Type="http://schemas.openxmlformats.org/officeDocument/2006/relationships/image" Target="../media/image12.emf"/><Relationship Id="rId5" Type="http://schemas.openxmlformats.org/officeDocument/2006/relationships/oleObject" Target="../embeddings/oleObject13.bin"/><Relationship Id="rId4" Type="http://schemas.openxmlformats.org/officeDocument/2006/relationships/slideLayout" Target="../slideLayouts/slideLayout1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tags" Target="../tags/tag62.xml"/><Relationship Id="rId2" Type="http://schemas.openxmlformats.org/officeDocument/2006/relationships/tags" Target="../tags/tag61.xml"/><Relationship Id="rId1" Type="http://schemas.openxmlformats.org/officeDocument/2006/relationships/tags" Target="../tags/tag60.xml"/><Relationship Id="rId6" Type="http://schemas.openxmlformats.org/officeDocument/2006/relationships/image" Target="../media/image13.emf"/><Relationship Id="rId5" Type="http://schemas.openxmlformats.org/officeDocument/2006/relationships/oleObject" Target="../embeddings/oleObject14.bin"/><Relationship Id="rId4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8.xml"/><Relationship Id="rId2" Type="http://schemas.openxmlformats.org/officeDocument/2006/relationships/tags" Target="../tags/tag7.xml"/><Relationship Id="rId1" Type="http://schemas.openxmlformats.org/officeDocument/2006/relationships/tags" Target="../tags/tag6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tags" Target="../tags/tag11.xml"/><Relationship Id="rId2" Type="http://schemas.openxmlformats.org/officeDocument/2006/relationships/tags" Target="../tags/tag10.xml"/><Relationship Id="rId1" Type="http://schemas.openxmlformats.org/officeDocument/2006/relationships/tags" Target="../tags/tag9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tags" Target="../tags/tag14.xml"/><Relationship Id="rId2" Type="http://schemas.openxmlformats.org/officeDocument/2006/relationships/tags" Target="../tags/tag13.xml"/><Relationship Id="rId1" Type="http://schemas.openxmlformats.org/officeDocument/2006/relationships/tags" Target="../tags/tag12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tags" Target="../tags/tag15.xml"/><Relationship Id="rId6" Type="http://schemas.openxmlformats.org/officeDocument/2006/relationships/image" Target="../media/image2.emf"/><Relationship Id="rId5" Type="http://schemas.openxmlformats.org/officeDocument/2006/relationships/oleObject" Target="../embeddings/oleObject2.bin"/><Relationship Id="rId4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image" Target="../media/image2.emf"/><Relationship Id="rId5" Type="http://schemas.openxmlformats.org/officeDocument/2006/relationships/oleObject" Target="../embeddings/oleObject2.bin"/><Relationship Id="rId4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tags" Target="../tags/tag21.xml"/><Relationship Id="rId6" Type="http://schemas.openxmlformats.org/officeDocument/2006/relationships/image" Target="../media/image2.emf"/><Relationship Id="rId5" Type="http://schemas.openxmlformats.org/officeDocument/2006/relationships/oleObject" Target="../embeddings/oleObject2.bin"/><Relationship Id="rId4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26.xml"/><Relationship Id="rId2" Type="http://schemas.openxmlformats.org/officeDocument/2006/relationships/tags" Target="../tags/tag25.xml"/><Relationship Id="rId1" Type="http://schemas.openxmlformats.org/officeDocument/2006/relationships/tags" Target="../tags/tag24.xml"/><Relationship Id="rId6" Type="http://schemas.openxmlformats.org/officeDocument/2006/relationships/image" Target="../media/image3.emf"/><Relationship Id="rId5" Type="http://schemas.openxmlformats.org/officeDocument/2006/relationships/oleObject" Target="../embeddings/oleObject3.bin"/><Relationship Id="rId4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Exam 2 –</a:t>
            </a:r>
            <a:br>
              <a:rPr lang="en-US" dirty="0"/>
            </a:br>
            <a:r>
              <a:rPr lang="en-US" dirty="0"/>
              <a:t>Some Review Questions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custDataLst>
      <p:tags r:id="rId1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9. After which schedule will you persist longer on a task?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CR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PR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9840475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304800" y="304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10. </a:t>
            </a:r>
            <a:r>
              <a:rPr lang="en-US" sz="3100" dirty="0"/>
              <a:t>Which of the following is a result of spanking?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An immediate, but short-term, reduction in the </a:t>
            </a:r>
            <a:r>
              <a:rPr lang="en-US" sz="2800" dirty="0" err="1"/>
              <a:t>bx</a:t>
            </a:r>
            <a:r>
              <a:rPr lang="en-US" sz="2800" dirty="0"/>
              <a:t> it follows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A long-term, long-lasting, reduction in the </a:t>
            </a:r>
            <a:r>
              <a:rPr lang="en-US" sz="2800" dirty="0" err="1"/>
              <a:t>bx</a:t>
            </a:r>
            <a:r>
              <a:rPr lang="en-US" sz="2800" dirty="0"/>
              <a:t> it follows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A happier child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A more compliant child</a:t>
            </a:r>
          </a:p>
          <a:p>
            <a:pPr marL="514350" indent="-514350">
              <a:buFont typeface="Arial" pitchFamily="34" charset="0"/>
              <a:buAutoNum type="arabicPeriod"/>
            </a:pPr>
            <a:endParaRPr lang="en-US" sz="28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0721875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/>
          </a:bodyPr>
          <a:lstStyle/>
          <a:p>
            <a:r>
              <a:rPr lang="en-US" sz="3100" dirty="0"/>
              <a:t>11. Which of these is a problem with punishment?</a:t>
            </a:r>
            <a:endParaRPr lang="en-US" dirty="0"/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Contiguity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DRA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escape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extinction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251783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2800" dirty="0"/>
              <a:t>12. If I want to make my punishment effective, I should?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Start with a strong/intense punishment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Start with a mild punishment and gradually increase it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Punish whenever I realize the </a:t>
            </a:r>
            <a:r>
              <a:rPr lang="en-US" sz="2400" dirty="0" err="1"/>
              <a:t>bx</a:t>
            </a:r>
            <a:r>
              <a:rPr lang="en-US" sz="2400" dirty="0"/>
              <a:t> has been done, even if it is a long time since that </a:t>
            </a:r>
            <a:r>
              <a:rPr lang="en-US" sz="2400" dirty="0" err="1"/>
              <a:t>bx</a:t>
            </a:r>
            <a:r>
              <a:rPr lang="en-US" sz="2400" dirty="0"/>
              <a:t> was done.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Punish the </a:t>
            </a:r>
            <a:r>
              <a:rPr lang="en-US" sz="2400" dirty="0" err="1"/>
              <a:t>bx</a:t>
            </a:r>
            <a:r>
              <a:rPr lang="en-US" sz="2400" dirty="0"/>
              <a:t> at least 33% of the time.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2800" dirty="0"/>
              <a:t>13. What is another name for superstition?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Partial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Differential reinforcement of high rate of behavior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Adventitious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Continuous reinforcement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14. What is the important part of a learned helplessness procedure?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Getting the same number of exposures to aversive stimuli as another P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Experiencing a situation where you don’t have a way to escape or avoid an aversive stimulus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Experiencing a situation where you do have a way to escape or avoid an aversive stimulus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15. </a:t>
            </a:r>
            <a:r>
              <a:rPr lang="en-US" sz="3600" dirty="0"/>
              <a:t>In institutional settings, why might patients report more delusions and hallucinations as time goes on?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Any type of attention from the staff is reinforcing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Reporting more of these will lead to more interactions with others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Both of the above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Neither of the above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16. </a:t>
            </a:r>
            <a:r>
              <a:rPr lang="en-US" sz="3100" dirty="0"/>
              <a:t>What is the therapy recommended for people who have had a stroke and consequently have movement problems on one side of the body? 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DRH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Learned Helplessness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Constraint-induced movement therapy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Learning to use the good arm for doing most tasks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200" dirty="0"/>
              <a:t>17. Which of the following is NOT one of Pryor’s “bad fairy” methods of </a:t>
            </a:r>
            <a:r>
              <a:rPr lang="en-US" sz="3200" dirty="0" err="1"/>
              <a:t>untraining</a:t>
            </a:r>
            <a:r>
              <a:rPr lang="en-US" sz="3200" dirty="0"/>
              <a:t>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Shoot the animal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extinction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punishment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Shape the absence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200" dirty="0"/>
              <a:t>18. Which of the following is NOT one of Pryor’s “good fairy” methods of </a:t>
            </a:r>
            <a:r>
              <a:rPr lang="en-US" sz="3200" dirty="0" err="1"/>
              <a:t>untraining</a:t>
            </a:r>
            <a:r>
              <a:rPr lang="en-US" sz="3200" dirty="0"/>
              <a:t>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Negative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Change the motivation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Train an incompatible behavior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Put the </a:t>
            </a:r>
            <a:r>
              <a:rPr lang="en-US" sz="2400" dirty="0" err="1"/>
              <a:t>bx</a:t>
            </a:r>
            <a:r>
              <a:rPr lang="en-US" sz="2400" dirty="0"/>
              <a:t> on cue, then never give the cue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2478924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200" dirty="0"/>
              <a:t>1. Joe slaps Juan, and has to go sit in the corner while the other kids play a fun game.  This is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Positive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Negative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Positive Punishment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Negative Punishment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0651951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19. Which of the following is NOT a self-control technique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Distancing 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Distraction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satiation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Monitoring the </a:t>
            </a:r>
            <a:r>
              <a:rPr lang="en-US" sz="2400" dirty="0" err="1"/>
              <a:t>bx</a:t>
            </a:r>
            <a:endParaRPr lang="en-US" sz="2400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All of the above are </a:t>
            </a:r>
            <a:r>
              <a:rPr lang="en-US" sz="2400"/>
              <a:t>self-control techniques</a:t>
            </a:r>
            <a:endParaRPr lang="en-US" sz="2400" dirty="0"/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/>
              <a:t>20. What is a problem common to all the reinforcement theories?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Seeing reinforcements as stimuli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Seeing reinforcements as responses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Why secondary </a:t>
            </a:r>
            <a:r>
              <a:rPr lang="en-US" sz="2800" dirty="0" err="1"/>
              <a:t>reinforcers</a:t>
            </a:r>
            <a:r>
              <a:rPr lang="en-US" sz="2800" dirty="0"/>
              <a:t> are reinforcing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All of the above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200" dirty="0"/>
              <a:t>2. Maria answers a question correctly and I say “Great answer!”  This is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Positive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Negative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Positive Punishment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Negative Punishment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01581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200" dirty="0"/>
              <a:t>3. When you go home, you quickly punch in the alarm code after going in the door to avoid the alarm going off. This is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Positive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Negative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Positive Punishment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Negative Punishment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3888546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200" dirty="0"/>
              <a:t>4. The dog barks and the bark collar delivers a mild shock. This is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Positive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Negative reinforcement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Positive Punishment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Negative Punishment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002685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600" dirty="0"/>
              <a:t>5. </a:t>
            </a:r>
            <a:r>
              <a:rPr lang="en-US" sz="2800" dirty="0"/>
              <a:t>What is the name of the theory that says there are both Pavlovian and Operant components to reinforcement and avoidance.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Hull’s Drive Reduction Theory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Premack’s</a:t>
            </a:r>
            <a:r>
              <a:rPr lang="en-US" dirty="0"/>
              <a:t> Relative Value Theory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One Process Theory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Two Process Theory</a:t>
            </a:r>
          </a:p>
          <a:p>
            <a:pPr marL="514350" indent="-514350">
              <a:buFont typeface="Arial" pitchFamily="34" charset="0"/>
              <a:buAutoNum type="arabicPeriod"/>
            </a:pP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049252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600" dirty="0"/>
              <a:t>6. </a:t>
            </a:r>
            <a:r>
              <a:rPr lang="en-US" sz="2800" dirty="0"/>
              <a:t>What is the name of the theory that says </a:t>
            </a:r>
            <a:r>
              <a:rPr lang="en-US" sz="2800" dirty="0" err="1"/>
              <a:t>reinforcers</a:t>
            </a:r>
            <a:r>
              <a:rPr lang="en-US" sz="2800" dirty="0"/>
              <a:t> are stimuli?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Hull’s Drive Reduction Theory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Premack’s</a:t>
            </a:r>
            <a:r>
              <a:rPr lang="en-US" dirty="0"/>
              <a:t> Relative Value Theory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One Process Theory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Two Process Theory</a:t>
            </a:r>
          </a:p>
          <a:p>
            <a:pPr marL="514350" indent="-514350">
              <a:buFont typeface="Arial" pitchFamily="34" charset="0"/>
              <a:buAutoNum type="arabicPeriod"/>
            </a:pP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3766686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600" dirty="0"/>
              <a:t>7. </a:t>
            </a:r>
            <a:r>
              <a:rPr lang="en-US" sz="2800" dirty="0"/>
              <a:t>What is the name of the theory that says a higher probability behavior reinforces a lower probability behavior?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Hull’s Drive Reduction Theory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Premack’s</a:t>
            </a:r>
            <a:r>
              <a:rPr lang="en-US" dirty="0"/>
              <a:t> Relative Value Theory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One Process Theory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Two Process Theory</a:t>
            </a:r>
          </a:p>
          <a:p>
            <a:pPr marL="514350" indent="-514350">
              <a:buFont typeface="Arial" pitchFamily="34" charset="0"/>
              <a:buAutoNum type="arabicPeriod"/>
            </a:pP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5935237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8. If I want to decrease a behavior, what schedule of reinforcement should I use?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Chart" r:id="rId5" imgW="4572000" imgH="5143500" progId="MSGraph.Chart.8">
                  <p:embed followColorScheme="full"/>
                </p:oleObj>
              </mc:Choice>
              <mc:Fallback>
                <p:oleObj name="Chart" r:id="rId5" imgW="4572000" imgH="5143500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DRH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DRL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Stretching the ratio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DRA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189178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PVERSION" val="2008"/>
  <p:tag name="POWERPOINTVERSION" val="12.0"/>
  <p:tag name="PPVERSION" val="12.0"/>
  <p:tag name="DELIMITERS" val="3.1"/>
  <p:tag name="SHOWBARVISIBLE" val="True"/>
  <p:tag name="EXPANDSHOWBAR" val="True"/>
  <p:tag name="USESECONDARYMONITOR" val="True"/>
  <p:tag name="SAVECSVWITHSESSION" val="True"/>
  <p:tag name="CSVFORMAT" val="0"/>
  <p:tag name="BULLETTYPE" val="3"/>
  <p:tag name="ANSWERNOWSTYLE" val="-1"/>
  <p:tag name="ANSWERNOWTEXT" val="Answer Now"/>
  <p:tag name="COUNTDOWNSTYLE" val="-1"/>
  <p:tag name="RESPCOUNTERSTYLE" val="-1"/>
  <p:tag name="RESPCOUNTERFORMAT" val="0"/>
  <p:tag name="RESPTABLESTYLE" val="-1"/>
  <p:tag name="COUNTDOWNSECONDS" val="10"/>
  <p:tag name="INPUTSOURCE" val="1"/>
  <p:tag name="NUMRESPONSES" val="1"/>
  <p:tag name="ALLOWDUPLICATES" val="False"/>
  <p:tag name="BACKUPSESSIONS" val="True"/>
  <p:tag name="BACKUPMAINTENANCE" val="7"/>
  <p:tag name="CHARTVALUEFORMAT" val="0%"/>
  <p:tag name="AUTOADVANCE" val="False"/>
  <p:tag name="REVIEWONLY" val="False"/>
  <p:tag name="ROTATIONINTERVAL" val="2"/>
  <p:tag name="AUTOUPDATEALIASES" val="True"/>
  <p:tag name="STDCHART" val="1"/>
  <p:tag name="RACEENDPOINTS" val="100"/>
  <p:tag name="RACERSMAXDISPLAYED" val="5"/>
  <p:tag name="RACEANIMATIONSPEED" val="3"/>
  <p:tag name="SKIPREMAININGRACESLIDES" val="True"/>
  <p:tag name="PARTICIPANTSINLEADERBOARD" val="5"/>
  <p:tag name="TEAMSINLEADERBOARD" val="5"/>
  <p:tag name="MAXRESPONDERS" val="5"/>
  <p:tag name="BUBBLENAMEVISIBLE" val="True"/>
  <p:tag name="BUBBLESIZEVISIBLE" val="True"/>
  <p:tag name="BUBBLEVALUEFORMAT" val="0.0"/>
  <p:tag name="BUBBLEGROUPING" val="3"/>
  <p:tag name="DEFAULTNUMTEAMS" val="5"/>
  <p:tag name="CUSTOMGRIDBACKCOLOR" val="-2830136"/>
  <p:tag name="CUSTOMCELLFORECOLOR" val="-16777216"/>
  <p:tag name="CUSTOMCELLBACKCOLOR1" val="-657956"/>
  <p:tag name="CUSTOMCELLBACKCOLOR2" val="-13395457"/>
  <p:tag name="CUSTOMCELLBACKCOLOR3" val="-268652"/>
  <p:tag name="CUSTOMCELLBACKCOLOR4" val="-8355712"/>
  <p:tag name="USESCHEMECOLORS" val="True"/>
  <p:tag name="DISPLAYNAME" val="True"/>
  <p:tag name="DISPLAYDEVICENUMBER" val="True"/>
  <p:tag name="DISPLAYDEVICEID" val="True"/>
  <p:tag name="GRIDOPACITY" val="90"/>
  <p:tag name="GRIDROTATIONINTERVAL" val="2"/>
  <p:tag name="AUTOSIZEGRID" val="True"/>
  <p:tag name="GRIDSIZE" val="{Width=800, Height=600}"/>
  <p:tag name="GRIDPOSITION" val="1"/>
  <p:tag name="POLLINGCYCLE" val="2"/>
  <p:tag name="CHARTCOLORS" val="0"/>
  <p:tag name="CHARTLABELS" val="1"/>
  <p:tag name="RESETCHARTS" val="True"/>
  <p:tag name="INCLUDENONRESPONDERS" val="False"/>
  <p:tag name="MULTIRESPDIVISOR" val="1"/>
  <p:tag name="PARTLISTDEFAULT" val="1"/>
  <p:tag name="INCLUDEPPT" val="True"/>
  <p:tag name="ALLOWUSERFEEDBACK" val="True"/>
  <p:tag name="CORRECTPOINTVALUE" val="1"/>
  <p:tag name="INCORRECTPOINTVALUE" val="0"/>
  <p:tag name="REALTIMEBACKUP" val="False"/>
  <p:tag name="REALTIMEBACKUPPATH" val="(None)"/>
  <p:tag name="ZEROBASED" val="False"/>
  <p:tag name="AUTOADJUSTPARTRANGE" val="True"/>
  <p:tag name="CHARTSCALE" val="True"/>
  <p:tag name="ADVANCEDSETTINGSVIEW" val="False"/>
  <p:tag name="FIBDISPLAYRESULTS" val="True"/>
  <p:tag name="FIBNUMRESULTS" val="5"/>
  <p:tag name="FIBINCLUDEOTHER" val="True"/>
  <p:tag name="FIBDISPLAYKEYWORDS" val="True"/>
  <p:tag name="PRRESPONSE1" val="10"/>
  <p:tag name="PRRESPONSE2" val="9"/>
  <p:tag name="PRRESPONSE3" val="8"/>
  <p:tag name="PRRESPONSE4" val="7"/>
  <p:tag name="PRRESPONSE5" val="6"/>
  <p:tag name="PRRESPONSE6" val="5"/>
  <p:tag name="PRRESPONSE7" val="4"/>
  <p:tag name="PRRESPONSE8" val="3"/>
  <p:tag name="PRRESPONSE9" val="2"/>
  <p:tag name="PRRESPONSE10" val="1"/>
  <p:tag name="SHOWFLASHWARNING" val="True"/>
  <p:tag name="ALWAYSOPENPOLL" val="False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71"/>
  <p:tag name="FONTSIZE" val="32"/>
  <p:tag name="BULLETTYPE" val="ppBulletArabicPeriod"/>
  <p:tag name="ANSWERTEXT" val="Biopsychology&#10;Neuroscience&#10;Both are approximately the same size&#10;Neither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B060CE135C7D42E0A9968834CC4AC1DA"/>
  <p:tag name="SLIDEID" val="B060CE135C7D42E0A9968834CC4AC1DA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ANSWERSALIAS" val="Biopsychology|smicln|Neuroscience|smicln|Both are approximately the same size|smicln|Neither"/>
  <p:tag name="QUESTIONALIAS" val="Which field is larger (in terms of number of people studying) biopsychology, or neuroscience?"/>
  <p:tag name="VALUES" val="No Value|smicln|No Value|smicln|No Value|smicln|No Value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71"/>
  <p:tag name="FONTSIZE" val="32"/>
  <p:tag name="BULLETTYPE" val="ppBulletArabicPeriod"/>
  <p:tag name="ANSWERTEXT" val="Biopsychology&#10;Neuroscience&#10;Both are approximately the same size&#10;Neither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DA531AE0421F4F17A23044CD042C3568"/>
  <p:tag name="SLIDEID" val="DA531AE0421F4F17A23044CD042C356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True or False: There are no ethical restrictions on experiments with animals."/>
  <p:tag name="ANSWERSALIAS" val="True|smicln|False"/>
  <p:tag name="VALUES" val="No Value|smicln|No Value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TEXTLENGTH" val="10"/>
  <p:tag name="FONTSIZE" val="32"/>
  <p:tag name="BULLETTYPE" val="ppBulletArabicPeriod"/>
  <p:tag name="ANSWERTEXT" val="True&#10;False"/>
  <p:tag name="OLDNUMANSWERS" val="2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DA531AE0421F4F17A23044CD042C3568"/>
  <p:tag name="SLIDEID" val="DA531AE0421F4F17A23044CD042C356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True or False: There are no ethical restrictions on experiments with animals."/>
  <p:tag name="ANSWERSALIAS" val="True|smicln|False"/>
  <p:tag name="VALUES" val="No Value|smicln|No Value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DELIMITERS" val="3.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TEXTLENGTH" val="10"/>
  <p:tag name="FONTSIZE" val="32"/>
  <p:tag name="BULLETTYPE" val="ppBulletArabicPeriod"/>
  <p:tag name="ANSWERTEXT" val="True&#10;False"/>
  <p:tag name="OLDNUMANSWERS" val="2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DA531AE0421F4F17A23044CD042C3568"/>
  <p:tag name="SLIDEID" val="DA531AE0421F4F17A23044CD042C356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True or False: There are no ethical restrictions on experiments with animals."/>
  <p:tag name="ANSWERSALIAS" val="True|smicln|False"/>
  <p:tag name="VALUES" val="No Value|smicln|No Value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TEXTLENGTH" val="10"/>
  <p:tag name="FONTSIZE" val="32"/>
  <p:tag name="BULLETTYPE" val="ppBulletArabicPeriod"/>
  <p:tag name="ANSWERTEXT" val="True&#10;False"/>
  <p:tag name="OLDNUMANSWERS" val="2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265811C4A5F14C008AB17CAC193771A9"/>
  <p:tag name="SLIDEID" val="265811C4A5F14C008AB17CAC193771A9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at is a quasi-experimental study?"/>
  <p:tag name="ANSWERSALIAS" val="Participants are not randomly assigned to groups|smicln|A single person is studied in-depth|smicln|An animal study|smicln|Separate participants form the treatment groups"/>
  <p:tag name="VALUES" val="No Value|smicln|No Value|smicln|No Value|smicln|No Value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TEXTLENGTH" val="148"/>
  <p:tag name="FONTSIZE" val="28"/>
  <p:tag name="BULLETTYPE" val="ppBulletArabicPeriod"/>
  <p:tag name="ANSWERTEXT" val="Participants are not randomly assigned to groups&#10;A single person is studied in-depth&#10;An animal study&#10;Separate participants form the treatment groups"/>
  <p:tag name="OLDNUMANSWERS" val="4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7FB2B88217C24F14922E68361AFADAF4"/>
  <p:tag name="SLIDEID" val="7FB2B88217C24F14922E68361AFADAF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Research that is done to solve a problem is referred to as _______ research."/>
  <p:tag name="ANSWERSALIAS" val="Experimental|smicln|Solution|smicln|Pure|smicln|Applied"/>
  <p:tag name="VALUES" val="No Value|smicln|No Value|smicln|No Value|smicln|No Value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TEXTLENGTH" val="34"/>
  <p:tag name="FONTSIZE" val="32"/>
  <p:tag name="BULLETTYPE" val="ppBulletArabicPeriod"/>
  <p:tag name="ANSWERTEXT" val="Experimental&#10;Solution&#10;Pure&#10;Applied"/>
  <p:tag name="OLDNUMANSWERS" val="4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B060CE135C7D42E0A9968834CC4AC1DA"/>
  <p:tag name="SLIDEID" val="B060CE135C7D42E0A9968834CC4AC1DA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ANSWERSALIAS" val="Biopsychology|smicln|Neuroscience|smicln|Both are approximately the same size|smicln|Neither"/>
  <p:tag name="QUESTIONALIAS" val="Which field is larger (in terms of number of people studying) biopsychology, or neuroscience?"/>
  <p:tag name="VALUES" val="No Value|smicln|No Value|smicln|No Value|smicln|No Value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0018A8B4F8B4AD7909ECB387DA45DBE"/>
  <p:tag name="SLIDEID" val="A0018A8B4F8B4AD7909ECB387DA45DBE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A study correlating EEG measures to dreamstate would be _________?"/>
  <p:tag name="ANSWERSALIAS" val="Physiological psychology|smicln|Psychopharmacology|smicln|Neuropsychology|smicln|Psychophysiology"/>
  <p:tag name="VALUES" val="No Value|smicln|No Value|smicln|No Value|smicln|No Value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TEXTLENGTH" val="76"/>
  <p:tag name="FONTSIZE" val="28"/>
  <p:tag name="BULLETTYPE" val="ppBulletArabicPeriod"/>
  <p:tag name="ANSWERTEXT" val="Physiological psychology&#10;Psychopharmacology&#10;Neuropsychology&#10;Psychophysiology"/>
  <p:tag name="OLDNUMANSWERS" val="4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0018A8B4F8B4AD7909ECB387DA45DBE"/>
  <p:tag name="SLIDEID" val="A0018A8B4F8B4AD7909ECB387DA45DBE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A study correlating EEG measures to dreamstate would be _________?"/>
  <p:tag name="ANSWERSALIAS" val="Physiological psychology|smicln|Psychopharmacology|smicln|Neuropsychology|smicln|Psychophysiology"/>
  <p:tag name="VALUES" val="No Value|smicln|No Value|smicln|No Value|smicln|No Value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TEXTLENGTH" val="76"/>
  <p:tag name="FONTSIZE" val="28"/>
  <p:tag name="BULLETTYPE" val="ppBulletArabicPeriod"/>
  <p:tag name="ANSWERTEXT" val="Physiological psychology&#10;Psychopharmacology&#10;Neuropsychology&#10;Psychophysiology"/>
  <p:tag name="OLDNUMANSWERS" val="4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6EA60DC18BF243D6BE937DF98F7A360D"/>
  <p:tag name="SLIDEID" val="6EA60DC18BF243D6BE937DF98F7A360D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NS is active when you are relaxing? Choose best answer."/>
  <p:tag name="ANSWERSALIAS" val="Peripheral NS|smicln|Sympathetic NS|smicln|Autonomic NS|smicln|Parasympathetic NS"/>
  <p:tag name="VALUES" val="No Value|smicln|No Value|smicln|No Value|smicln|No Value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60"/>
  <p:tag name="FONTSIZE" val="32"/>
  <p:tag name="BULLETTYPE" val="ppBulletArabicPeriod"/>
  <p:tag name="ANSWERTEXT" val="Peripheral NS&#10;Sympathetic NS&#10;Autonomic NS&#10;Parasympathetic NS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0C64FE1168A1419188A7940486F91EA2"/>
  <p:tag name="SLIDEID" val="0C64FE1168A1419188A7940486F91EA2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In the CNS, myelinated axons are called _____, clusters of nerve cell bodies are called ______, and cells that produce myelin are called _______?"/>
  <p:tag name="ANSWERSALIAS" val="Nerves, ganglia, Schwann cells|smicln|Tracts, nuclei, Oligodendrocytes|smicln|Nerves, nuclei, Microglia|smicln|Tracts, ganglia, Astrocytes"/>
  <p:tag name="VALUES" val="No Value|smicln|No Value|smicln|No Value|smicln|No Valu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117"/>
  <p:tag name="FONTSIZE" val="32"/>
  <p:tag name="BULLETTYPE" val="ppBulletArabicPeriod"/>
  <p:tag name="ANSWERTEXT" val="Nerves, ganglia, Schwann cells&#10;Tracts, nuclei, Oligodendrocytes&#10;Nerves, nuclei, Microglia&#10;Tracts, ganglia, Astrocytes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973CFE654C3D4752A0C736CFDFDB387C"/>
  <p:tag name="SLIDEID" val="973CFE654C3D4752A0C736CFDFDB387C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Neurons found in the dorsal root ganglia of the spinal cord are?"/>
  <p:tag name="ANSWERSALIAS" val="Sensory/afferent|smicln|Motor/efferent|smicln|Both sensory and motor|smicln|Composed of white matter"/>
  <p:tag name="VALUES" val="No Value|smicln|No Value|smicln|No Value|smicln|No Value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79"/>
  <p:tag name="FONTSIZE" val="32"/>
  <p:tag name="BULLETTYPE" val="ppBulletArabicPeriod"/>
  <p:tag name="ANSWERTEXT" val="Sensory/afferent&#10;Motor/efferent&#10;Both sensory and motor&#10;Composed of white matter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5783F4079878464A8A7505E0EE5333B7"/>
  <p:tag name="SLIDEID" val="5783F4079878464A8A7505E0EE5333B7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cephalon contains the pons and the cerebellum?"/>
  <p:tag name="ANSWERSALIAS" val="Mesencephalon|smicln|Metencephalon|smicln|Myencephalon|smicln|myelencephalon"/>
  <p:tag name="VALUES" val="No Value|smicln|No Value|smicln|No Value|smicln|No Value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55"/>
  <p:tag name="FONTSIZE" val="32"/>
  <p:tag name="BULLETTYPE" val="ppBulletArabicPeriod"/>
  <p:tag name="ANSWERTEXT" val="Mesencephalon&#10;Metencephalon&#10;Myencephalon&#10;myelencephalon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0F9C973996D942AD8AAFF53A02700C7D"/>
  <p:tag name="SLIDEID" val="0F9C973996D942AD8AAFF53A02700C7D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at part of the brain is the tegmentum found in?"/>
  <p:tag name="ANSWERSALIAS" val="Thalamus|smicln|Hypothalamus|smicln|Midbrain|smicln|medulla"/>
  <p:tag name="VALUES" val="No Value|smicln|No Value|smicln|No Value|smicln|No Value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71"/>
  <p:tag name="FONTSIZE" val="32"/>
  <p:tag name="BULLETTYPE" val="ppBulletArabicPeriod"/>
  <p:tag name="ANSWERTEXT" val="Biopsychology&#10;Neuroscience&#10;Both are approximately the same size&#10;Neither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38"/>
  <p:tag name="FONTSIZE" val="32"/>
  <p:tag name="BULLETTYPE" val="ppBulletArabicPeriod"/>
  <p:tag name="ANSWERTEXT" val="Thalamus&#10;Hypothalamus&#10;Midbrain&#10;medulla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DED59F028E534476A2E6738A40243C4C"/>
  <p:tag name="SLIDEID" val="DED59F028E534476A2E6738A40243C4C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at structure regulates the release of hormones from the pituitary gland?"/>
  <p:tag name="ANSWERSALIAS" val="Massa intermedia|smicln|Diencephalon|smicln|Thalamus|smicln|Hypothalamus"/>
  <p:tag name="VALUES" val="No Value|smicln|No Value|smicln|No Value|smicln|No Value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51"/>
  <p:tag name="FONTSIZE" val="32"/>
  <p:tag name="BULLETTYPE" val="ppBulletArabicPeriod"/>
  <p:tag name="ANSWERTEXT" val="Massa intermedia&#10;Diencephalon&#10;Thalamus&#10;Hypothalamus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DED59F028E534476A2E6738A40243C4C"/>
  <p:tag name="SLIDEID" val="DED59F028E534476A2E6738A40243C4C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at structure regulates the release of hormones from the pituitary gland?"/>
  <p:tag name="ANSWERSALIAS" val="Massa intermedia|smicln|Diencephalon|smicln|Thalamus|smicln|Hypothalamus"/>
  <p:tag name="VALUES" val="No Value|smicln|No Value|smicln|No Value|smicln|No Value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51"/>
  <p:tag name="FONTSIZE" val="32"/>
  <p:tag name="BULLETTYPE" val="ppBulletArabicPeriod"/>
  <p:tag name="ANSWERTEXT" val="Massa intermedia&#10;Diencephalon&#10;Thalamus&#10;Hypothalamus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02283F3EA9EB4AE18ADDC687AF29B7E5"/>
  <p:tag name="SLIDEID" val="02283F3EA9EB4AE18ADDC687AF29B7E5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In the cerebral cortex, small furrows in the surface of the brain are called?"/>
  <p:tag name="ANSWERSALIAS" val="Gyri|smicln|Fissures|smicln|Sulci|smicln|commisures"/>
  <p:tag name="VALUES" val="No Value|smicln|No Value|smicln|No Value|smicln|No Value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30"/>
  <p:tag name="FONTSIZE" val="32"/>
  <p:tag name="BULLETTYPE" val="ppBulletArabicPeriod"/>
  <p:tag name="ANSWERTEXT" val="Gyri&#10;Fissures&#10;Sulci&#10;commisures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B060CE135C7D42E0A9968834CC4AC1DA"/>
  <p:tag name="SLIDEID" val="B060CE135C7D42E0A9968834CC4AC1DA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ANSWERSALIAS" val="Biopsychology|smicln|Neuroscience|smicln|Both are approximately the same size|smicln|Neither"/>
  <p:tag name="QUESTIONALIAS" val="Which field is larger (in terms of number of people studying) biopsychology, or neuroscience?"/>
  <p:tag name="VALUES" val="No Value|smicln|No Value|smicln|No Value|smicln|No Value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CD4200A78B74938B13D6FA6248768C9"/>
  <p:tag name="SLIDEID" val="1CD4200A78B74938B13D6FA6248768C9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fissure separates the primary motor cortex and the primary somatosensory cortex?"/>
  <p:tag name="ANSWERSALIAS" val="Central|smicln|Longitudinal|smicln|Lateral"/>
  <p:tag name="VALUES" val="No Value|smicln|No Value|smicln|No Value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28"/>
  <p:tag name="FONTSIZE" val="32"/>
  <p:tag name="BULLETTYPE" val="ppBulletArabicPeriod"/>
  <p:tag name="ANSWERTEXT" val="Central&#10;Longitudinal&#10;Lateral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71"/>
  <p:tag name="FONTSIZE" val="32"/>
  <p:tag name="BULLETTYPE" val="ppBulletArabicPeriod"/>
  <p:tag name="ANSWERTEXT" val="Biopsychology&#10;Neuroscience&#10;Both are approximately the same size&#10;Neither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B060CE135C7D42E0A9968834CC4AC1DA"/>
  <p:tag name="SLIDEID" val="B060CE135C7D42E0A9968834CC4AC1DA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ANSWERSALIAS" val="Biopsychology|smicln|Neuroscience|smicln|Both are approximately the same size|smicln|Neither"/>
  <p:tag name="QUESTIONALIAS" val="Which field is larger (in terms of number of people studying) biopsychology, or neuroscience?"/>
  <p:tag name="VALUES" val="No Value|smicln|No Value|smicln|No Value|smicln|No Value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537</TotalTime>
  <Words>673</Words>
  <Application>Microsoft Office PowerPoint</Application>
  <PresentationFormat>On-screen Show (4:3)</PresentationFormat>
  <Paragraphs>99</Paragraphs>
  <Slides>21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5" baseType="lpstr">
      <vt:lpstr>Arial</vt:lpstr>
      <vt:lpstr>Calibri</vt:lpstr>
      <vt:lpstr>Office Theme</vt:lpstr>
      <vt:lpstr>Chart</vt:lpstr>
      <vt:lpstr>Exam 2 – Some Review Questions</vt:lpstr>
      <vt:lpstr>1. Joe slaps Juan, and has to go sit in the corner while the other kids play a fun game.  This is</vt:lpstr>
      <vt:lpstr>2. Maria answers a question correctly and I say “Great answer!”  This is</vt:lpstr>
      <vt:lpstr>3. When you go home, you quickly punch in the alarm code after going in the door to avoid the alarm going off. This is</vt:lpstr>
      <vt:lpstr>4. The dog barks and the bark collar delivers a mild shock. This is</vt:lpstr>
      <vt:lpstr>5. What is the name of the theory that says there are both Pavlovian and Operant components to reinforcement and avoidance.</vt:lpstr>
      <vt:lpstr>6. What is the name of the theory that says reinforcers are stimuli?</vt:lpstr>
      <vt:lpstr>7. What is the name of the theory that says a higher probability behavior reinforces a lower probability behavior?</vt:lpstr>
      <vt:lpstr>8. If I want to decrease a behavior, what schedule of reinforcement should I use?</vt:lpstr>
      <vt:lpstr>9. After which schedule will you persist longer on a task?</vt:lpstr>
      <vt:lpstr>10. Which of the following is a result of spanking?</vt:lpstr>
      <vt:lpstr>11. Which of these is a problem with punishment?</vt:lpstr>
      <vt:lpstr>12. If I want to make my punishment effective, I should?</vt:lpstr>
      <vt:lpstr>13. What is another name for superstition?</vt:lpstr>
      <vt:lpstr>14. What is the important part of a learned helplessness procedure?</vt:lpstr>
      <vt:lpstr>15. In institutional settings, why might patients report more delusions and hallucinations as time goes on?</vt:lpstr>
      <vt:lpstr>16. What is the therapy recommended for people who have had a stroke and consequently have movement problems on one side of the body? </vt:lpstr>
      <vt:lpstr>17. Which of the following is NOT one of Pryor’s “bad fairy” methods of untraining?</vt:lpstr>
      <vt:lpstr>18. Which of the following is NOT one of Pryor’s “good fairy” methods of untraining?</vt:lpstr>
      <vt:lpstr>19. Which of the following is NOT a self-control technique</vt:lpstr>
      <vt:lpstr>20. What is a problem common to all the reinforcement theories?</vt:lpstr>
    </vt:vector>
  </TitlesOfParts>
  <Company>Birmingham-Southern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Anatomy of NS quiz</dc:title>
  <dc:creator>ltrench</dc:creator>
  <cp:lastModifiedBy>Trench, Lynne S.</cp:lastModifiedBy>
  <cp:revision>55</cp:revision>
  <cp:lastPrinted>2021-02-18T16:14:57Z</cp:lastPrinted>
  <dcterms:created xsi:type="dcterms:W3CDTF">2010-02-08T21:56:43Z</dcterms:created>
  <dcterms:modified xsi:type="dcterms:W3CDTF">2022-10-19T21:06:32Z</dcterms:modified>
</cp:coreProperties>
</file>

<file path=docProps/thumbnail.jpeg>
</file>