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3.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tags/tag52.xml" ContentType="application/vnd.openxmlformats-officedocument.presentationml.tags+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13.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 id="2147483699" r:id="rId4"/>
    <p:sldMasterId id="2147483712" r:id="rId5"/>
    <p:sldMasterId id="2147483725" r:id="rId6"/>
    <p:sldMasterId id="2147483744" r:id="rId7"/>
    <p:sldMasterId id="2147483747" r:id="rId8"/>
  </p:sldMasterIdLst>
  <p:notesMasterIdLst>
    <p:notesMasterId r:id="rId169"/>
  </p:notesMasterIdLst>
  <p:sldIdLst>
    <p:sldId id="518" r:id="rId9"/>
    <p:sldId id="420" r:id="rId10"/>
    <p:sldId id="406" r:id="rId11"/>
    <p:sldId id="257" r:id="rId12"/>
    <p:sldId id="483" r:id="rId13"/>
    <p:sldId id="482" r:id="rId14"/>
    <p:sldId id="402" r:id="rId15"/>
    <p:sldId id="285" r:id="rId16"/>
    <p:sldId id="403" r:id="rId17"/>
    <p:sldId id="447" r:id="rId18"/>
    <p:sldId id="580" r:id="rId19"/>
    <p:sldId id="504" r:id="rId20"/>
    <p:sldId id="497" r:id="rId21"/>
    <p:sldId id="259" r:id="rId22"/>
    <p:sldId id="460" r:id="rId23"/>
    <p:sldId id="499" r:id="rId24"/>
    <p:sldId id="462" r:id="rId25"/>
    <p:sldId id="260" r:id="rId26"/>
    <p:sldId id="501" r:id="rId27"/>
    <p:sldId id="427" r:id="rId28"/>
    <p:sldId id="411" r:id="rId29"/>
    <p:sldId id="432" r:id="rId30"/>
    <p:sldId id="479" r:id="rId31"/>
    <p:sldId id="428" r:id="rId32"/>
    <p:sldId id="491" r:id="rId33"/>
    <p:sldId id="409" r:id="rId34"/>
    <p:sldId id="433" r:id="rId35"/>
    <p:sldId id="405" r:id="rId36"/>
    <p:sldId id="514" r:id="rId37"/>
    <p:sldId id="516" r:id="rId38"/>
    <p:sldId id="412" r:id="rId39"/>
    <p:sldId id="469" r:id="rId40"/>
    <p:sldId id="480" r:id="rId41"/>
    <p:sldId id="517" r:id="rId42"/>
    <p:sldId id="519" r:id="rId43"/>
    <p:sldId id="468" r:id="rId44"/>
    <p:sldId id="445" r:id="rId45"/>
    <p:sldId id="581" r:id="rId46"/>
    <p:sldId id="582" r:id="rId47"/>
    <p:sldId id="487" r:id="rId48"/>
    <p:sldId id="506" r:id="rId49"/>
    <p:sldId id="410" r:id="rId50"/>
    <p:sldId id="408" r:id="rId51"/>
    <p:sldId id="509" r:id="rId52"/>
    <p:sldId id="419" r:id="rId53"/>
    <p:sldId id="520" r:id="rId54"/>
    <p:sldId id="481" r:id="rId55"/>
    <p:sldId id="474" r:id="rId56"/>
    <p:sldId id="583" r:id="rId57"/>
    <p:sldId id="475" r:id="rId58"/>
    <p:sldId id="476" r:id="rId59"/>
    <p:sldId id="477" r:id="rId60"/>
    <p:sldId id="478" r:id="rId61"/>
    <p:sldId id="276" r:id="rId62"/>
    <p:sldId id="270" r:id="rId63"/>
    <p:sldId id="484" r:id="rId64"/>
    <p:sldId id="523" r:id="rId65"/>
    <p:sldId id="272" r:id="rId66"/>
    <p:sldId id="473" r:id="rId67"/>
    <p:sldId id="258" r:id="rId68"/>
    <p:sldId id="450" r:id="rId69"/>
    <p:sldId id="451" r:id="rId70"/>
    <p:sldId id="457" r:id="rId71"/>
    <p:sldId id="458" r:id="rId72"/>
    <p:sldId id="456" r:id="rId73"/>
    <p:sldId id="522" r:id="rId74"/>
    <p:sldId id="584" r:id="rId75"/>
    <p:sldId id="268" r:id="rId76"/>
    <p:sldId id="488" r:id="rId77"/>
    <p:sldId id="263" r:id="rId78"/>
    <p:sldId id="486" r:id="rId79"/>
    <p:sldId id="461" r:id="rId80"/>
    <p:sldId id="466" r:id="rId81"/>
    <p:sldId id="524" r:id="rId82"/>
    <p:sldId id="525" r:id="rId83"/>
    <p:sldId id="321" r:id="rId84"/>
    <p:sldId id="464" r:id="rId85"/>
    <p:sldId id="401" r:id="rId86"/>
    <p:sldId id="434" r:id="rId87"/>
    <p:sldId id="435" r:id="rId88"/>
    <p:sldId id="391" r:id="rId89"/>
    <p:sldId id="437" r:id="rId90"/>
    <p:sldId id="527" r:id="rId91"/>
    <p:sldId id="438" r:id="rId92"/>
    <p:sldId id="533" r:id="rId93"/>
    <p:sldId id="399" r:id="rId94"/>
    <p:sldId id="585" r:id="rId95"/>
    <p:sldId id="586" r:id="rId96"/>
    <p:sldId id="532" r:id="rId97"/>
    <p:sldId id="416" r:id="rId98"/>
    <p:sldId id="286" r:id="rId99"/>
    <p:sldId id="305" r:id="rId100"/>
    <p:sldId id="430" r:id="rId101"/>
    <p:sldId id="287" r:id="rId102"/>
    <p:sldId id="536" r:id="rId103"/>
    <p:sldId id="537" r:id="rId104"/>
    <p:sldId id="265" r:id="rId105"/>
    <p:sldId id="418" r:id="rId106"/>
    <p:sldId id="421" r:id="rId107"/>
    <p:sldId id="436" r:id="rId108"/>
    <p:sldId id="489" r:id="rId109"/>
    <p:sldId id="540" r:id="rId110"/>
    <p:sldId id="541" r:id="rId111"/>
    <p:sldId id="422" r:id="rId112"/>
    <p:sldId id="444" r:id="rId113"/>
    <p:sldId id="544" r:id="rId114"/>
    <p:sldId id="545" r:id="rId115"/>
    <p:sldId id="449" r:id="rId116"/>
    <p:sldId id="546" r:id="rId117"/>
    <p:sldId id="547" r:id="rId118"/>
    <p:sldId id="548" r:id="rId119"/>
    <p:sldId id="446" r:id="rId120"/>
    <p:sldId id="549" r:id="rId121"/>
    <p:sldId id="550" r:id="rId122"/>
    <p:sldId id="269" r:id="rId123"/>
    <p:sldId id="551" r:id="rId124"/>
    <p:sldId id="552" r:id="rId125"/>
    <p:sldId id="343" r:id="rId126"/>
    <p:sldId id="553" r:id="rId127"/>
    <p:sldId id="344" r:id="rId128"/>
    <p:sldId id="554" r:id="rId129"/>
    <p:sldId id="587" r:id="rId130"/>
    <p:sldId id="588" r:id="rId131"/>
    <p:sldId id="318" r:id="rId132"/>
    <p:sldId id="298" r:id="rId133"/>
    <p:sldId id="307" r:id="rId134"/>
    <p:sldId id="283" r:id="rId135"/>
    <p:sldId id="275" r:id="rId136"/>
    <p:sldId id="333" r:id="rId137"/>
    <p:sldId id="338" r:id="rId138"/>
    <p:sldId id="337" r:id="rId139"/>
    <p:sldId id="334" r:id="rId140"/>
    <p:sldId id="336" r:id="rId141"/>
    <p:sldId id="335" r:id="rId142"/>
    <p:sldId id="277" r:id="rId143"/>
    <p:sldId id="555" r:id="rId144"/>
    <p:sldId id="556" r:id="rId145"/>
    <p:sldId id="564" r:id="rId146"/>
    <p:sldId id="565" r:id="rId147"/>
    <p:sldId id="566" r:id="rId148"/>
    <p:sldId id="567" r:id="rId149"/>
    <p:sldId id="568" r:id="rId150"/>
    <p:sldId id="569" r:id="rId151"/>
    <p:sldId id="570" r:id="rId152"/>
    <p:sldId id="571" r:id="rId153"/>
    <p:sldId id="572" r:id="rId154"/>
    <p:sldId id="575" r:id="rId155"/>
    <p:sldId id="589" r:id="rId156"/>
    <p:sldId id="590" r:id="rId157"/>
    <p:sldId id="591" r:id="rId158"/>
    <p:sldId id="579" r:id="rId159"/>
    <p:sldId id="573" r:id="rId160"/>
    <p:sldId id="574" r:id="rId161"/>
    <p:sldId id="262" r:id="rId162"/>
    <p:sldId id="576" r:id="rId163"/>
    <p:sldId id="281" r:id="rId164"/>
    <p:sldId id="332" r:id="rId165"/>
    <p:sldId id="577" r:id="rId166"/>
    <p:sldId id="578" r:id="rId167"/>
    <p:sldId id="311" r:id="rId168"/>
  </p:sldIdLst>
  <p:sldSz cx="12192000" cy="6858000"/>
  <p:notesSz cx="6858000" cy="9144000"/>
  <p:custDataLst>
    <p:tags r:id="rId17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05AA74-64BD-4A68-A0B7-15E7A296524E}" v="6" dt="2022-10-27T22:18:26.6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030" autoAdjust="0"/>
  </p:normalViewPr>
  <p:slideViewPr>
    <p:cSldViewPr snapToGrid="0">
      <p:cViewPr varScale="1">
        <p:scale>
          <a:sx n="69" d="100"/>
          <a:sy n="69" d="100"/>
        </p:scale>
        <p:origin x="12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63" Type="http://schemas.openxmlformats.org/officeDocument/2006/relationships/slide" Target="slides/slide55.xml"/><Relationship Id="rId84" Type="http://schemas.openxmlformats.org/officeDocument/2006/relationships/slide" Target="slides/slide76.xml"/><Relationship Id="rId138" Type="http://schemas.openxmlformats.org/officeDocument/2006/relationships/slide" Target="slides/slide130.xml"/><Relationship Id="rId159" Type="http://schemas.openxmlformats.org/officeDocument/2006/relationships/slide" Target="slides/slide151.xml"/><Relationship Id="rId170" Type="http://schemas.openxmlformats.org/officeDocument/2006/relationships/tags" Target="tags/tag1.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53" Type="http://schemas.openxmlformats.org/officeDocument/2006/relationships/slide" Target="slides/slide45.xml"/><Relationship Id="rId74" Type="http://schemas.openxmlformats.org/officeDocument/2006/relationships/slide" Target="slides/slide66.xml"/><Relationship Id="rId128" Type="http://schemas.openxmlformats.org/officeDocument/2006/relationships/slide" Target="slides/slide120.xml"/><Relationship Id="rId149" Type="http://schemas.openxmlformats.org/officeDocument/2006/relationships/slide" Target="slides/slide141.xml"/><Relationship Id="rId5" Type="http://schemas.openxmlformats.org/officeDocument/2006/relationships/slideMaster" Target="slideMasters/slideMaster5.xml"/><Relationship Id="rId95" Type="http://schemas.openxmlformats.org/officeDocument/2006/relationships/slide" Target="slides/slide87.xml"/><Relationship Id="rId160" Type="http://schemas.openxmlformats.org/officeDocument/2006/relationships/slide" Target="slides/slide152.xml"/><Relationship Id="rId22" Type="http://schemas.openxmlformats.org/officeDocument/2006/relationships/slide" Target="slides/slide14.xml"/><Relationship Id="rId43" Type="http://schemas.openxmlformats.org/officeDocument/2006/relationships/slide" Target="slides/slide35.xml"/><Relationship Id="rId64" Type="http://schemas.openxmlformats.org/officeDocument/2006/relationships/slide" Target="slides/slide56.xml"/><Relationship Id="rId118" Type="http://schemas.openxmlformats.org/officeDocument/2006/relationships/slide" Target="slides/slide110.xml"/><Relationship Id="rId139" Type="http://schemas.openxmlformats.org/officeDocument/2006/relationships/slide" Target="slides/slide131.xml"/><Relationship Id="rId85" Type="http://schemas.openxmlformats.org/officeDocument/2006/relationships/slide" Target="slides/slide77.xml"/><Relationship Id="rId150" Type="http://schemas.openxmlformats.org/officeDocument/2006/relationships/slide" Target="slides/slide142.xml"/><Relationship Id="rId171" Type="http://schemas.openxmlformats.org/officeDocument/2006/relationships/presProps" Target="presProps.xml"/><Relationship Id="rId12" Type="http://schemas.openxmlformats.org/officeDocument/2006/relationships/slide" Target="slides/slide4.xml"/><Relationship Id="rId33" Type="http://schemas.openxmlformats.org/officeDocument/2006/relationships/slide" Target="slides/slide25.xml"/><Relationship Id="rId108" Type="http://schemas.openxmlformats.org/officeDocument/2006/relationships/slide" Target="slides/slide100.xml"/><Relationship Id="rId129" Type="http://schemas.openxmlformats.org/officeDocument/2006/relationships/slide" Target="slides/slide121.xml"/><Relationship Id="rId54" Type="http://schemas.openxmlformats.org/officeDocument/2006/relationships/slide" Target="slides/slide46.xml"/><Relationship Id="rId75" Type="http://schemas.openxmlformats.org/officeDocument/2006/relationships/slide" Target="slides/slide67.xml"/><Relationship Id="rId96" Type="http://schemas.openxmlformats.org/officeDocument/2006/relationships/slide" Target="slides/slide88.xml"/><Relationship Id="rId140" Type="http://schemas.openxmlformats.org/officeDocument/2006/relationships/slide" Target="slides/slide132.xml"/><Relationship Id="rId161" Type="http://schemas.openxmlformats.org/officeDocument/2006/relationships/slide" Target="slides/slide153.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slide" Target="slides/slide122.xml"/><Relationship Id="rId135" Type="http://schemas.openxmlformats.org/officeDocument/2006/relationships/slide" Target="slides/slide127.xml"/><Relationship Id="rId151" Type="http://schemas.openxmlformats.org/officeDocument/2006/relationships/slide" Target="slides/slide143.xml"/><Relationship Id="rId156" Type="http://schemas.openxmlformats.org/officeDocument/2006/relationships/slide" Target="slides/slide148.xml"/><Relationship Id="rId172" Type="http://schemas.openxmlformats.org/officeDocument/2006/relationships/viewProps" Target="viewProps.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slide" Target="slides/slide133.xml"/><Relationship Id="rId146" Type="http://schemas.openxmlformats.org/officeDocument/2006/relationships/slide" Target="slides/slide138.xml"/><Relationship Id="rId167" Type="http://schemas.openxmlformats.org/officeDocument/2006/relationships/slide" Target="slides/slide159.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162" Type="http://schemas.openxmlformats.org/officeDocument/2006/relationships/slide" Target="slides/slide154.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slide" Target="slides/slide128.xml"/><Relationship Id="rId157" Type="http://schemas.openxmlformats.org/officeDocument/2006/relationships/slide" Target="slides/slide149.xml"/><Relationship Id="rId61" Type="http://schemas.openxmlformats.org/officeDocument/2006/relationships/slide" Target="slides/slide53.xml"/><Relationship Id="rId82" Type="http://schemas.openxmlformats.org/officeDocument/2006/relationships/slide" Target="slides/slide74.xml"/><Relationship Id="rId152" Type="http://schemas.openxmlformats.org/officeDocument/2006/relationships/slide" Target="slides/slide144.xml"/><Relationship Id="rId173" Type="http://schemas.openxmlformats.org/officeDocument/2006/relationships/theme" Target="theme/theme1.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147" Type="http://schemas.openxmlformats.org/officeDocument/2006/relationships/slide" Target="slides/slide139.xml"/><Relationship Id="rId168" Type="http://schemas.openxmlformats.org/officeDocument/2006/relationships/slide" Target="slides/slide160.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openxmlformats.org/officeDocument/2006/relationships/slide" Target="slides/slide134.xml"/><Relationship Id="rId163" Type="http://schemas.openxmlformats.org/officeDocument/2006/relationships/slide" Target="slides/slide155.xml"/><Relationship Id="rId3" Type="http://schemas.openxmlformats.org/officeDocument/2006/relationships/slideMaster" Target="slideMasters/slideMaster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slide" Target="slides/slide129.xml"/><Relationship Id="rId158" Type="http://schemas.openxmlformats.org/officeDocument/2006/relationships/slide" Target="slides/slide150.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3" Type="http://schemas.openxmlformats.org/officeDocument/2006/relationships/slide" Target="slides/slide145.xml"/><Relationship Id="rId174" Type="http://schemas.openxmlformats.org/officeDocument/2006/relationships/tableStyles" Target="tableStyles.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43" Type="http://schemas.openxmlformats.org/officeDocument/2006/relationships/slide" Target="slides/slide135.xml"/><Relationship Id="rId148" Type="http://schemas.openxmlformats.org/officeDocument/2006/relationships/slide" Target="slides/slide140.xml"/><Relationship Id="rId164" Type="http://schemas.openxmlformats.org/officeDocument/2006/relationships/slide" Target="slides/slide156.xml"/><Relationship Id="rId16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26" Type="http://schemas.openxmlformats.org/officeDocument/2006/relationships/slide" Target="slides/slide18.xml"/><Relationship Id="rId47" Type="http://schemas.openxmlformats.org/officeDocument/2006/relationships/slide" Target="slides/slide39.xml"/><Relationship Id="rId68" Type="http://schemas.openxmlformats.org/officeDocument/2006/relationships/slide" Target="slides/slide60.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54" Type="http://schemas.openxmlformats.org/officeDocument/2006/relationships/slide" Target="slides/slide146.xml"/><Relationship Id="rId175" Type="http://schemas.microsoft.com/office/2015/10/relationships/revisionInfo" Target="revisionInfo.xml"/><Relationship Id="rId16" Type="http://schemas.openxmlformats.org/officeDocument/2006/relationships/slide" Target="slides/slide8.xml"/><Relationship Id="rId37" Type="http://schemas.openxmlformats.org/officeDocument/2006/relationships/slide" Target="slides/slide29.xml"/><Relationship Id="rId58" Type="http://schemas.openxmlformats.org/officeDocument/2006/relationships/slide" Target="slides/slide50.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44" Type="http://schemas.openxmlformats.org/officeDocument/2006/relationships/slide" Target="slides/slide136.xml"/><Relationship Id="rId90" Type="http://schemas.openxmlformats.org/officeDocument/2006/relationships/slide" Target="slides/slide82.xml"/><Relationship Id="rId165" Type="http://schemas.openxmlformats.org/officeDocument/2006/relationships/slide" Target="slides/slide157.xml"/><Relationship Id="rId27" Type="http://schemas.openxmlformats.org/officeDocument/2006/relationships/slide" Target="slides/slide19.xml"/><Relationship Id="rId48" Type="http://schemas.openxmlformats.org/officeDocument/2006/relationships/slide" Target="slides/slide40.xml"/><Relationship Id="rId69" Type="http://schemas.openxmlformats.org/officeDocument/2006/relationships/slide" Target="slides/slide61.xml"/><Relationship Id="rId113" Type="http://schemas.openxmlformats.org/officeDocument/2006/relationships/slide" Target="slides/slide105.xml"/><Relationship Id="rId134" Type="http://schemas.openxmlformats.org/officeDocument/2006/relationships/slide" Target="slides/slide126.xml"/><Relationship Id="rId80" Type="http://schemas.openxmlformats.org/officeDocument/2006/relationships/slide" Target="slides/slide72.xml"/><Relationship Id="rId155" Type="http://schemas.openxmlformats.org/officeDocument/2006/relationships/slide" Target="slides/slide147.xml"/><Relationship Id="rId17" Type="http://schemas.openxmlformats.org/officeDocument/2006/relationships/slide" Target="slides/slide9.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24" Type="http://schemas.openxmlformats.org/officeDocument/2006/relationships/slide" Target="slides/slide116.xml"/><Relationship Id="rId70" Type="http://schemas.openxmlformats.org/officeDocument/2006/relationships/slide" Target="slides/slide62.xml"/><Relationship Id="rId91" Type="http://schemas.openxmlformats.org/officeDocument/2006/relationships/slide" Target="slides/slide83.xml"/><Relationship Id="rId145" Type="http://schemas.openxmlformats.org/officeDocument/2006/relationships/slide" Target="slides/slide137.xml"/><Relationship Id="rId166" Type="http://schemas.openxmlformats.org/officeDocument/2006/relationships/slide" Target="slides/slide1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A78B0F-C417-4F81-83AC-1153314C0B5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98C9FC75-C5B7-450E-B597-FDC52CABBBE1}">
      <dgm:prSet phldrT="[Text]"/>
      <dgm:spPr/>
      <dgm:t>
        <a:bodyPr/>
        <a:lstStyle/>
        <a:p>
          <a:r>
            <a:rPr lang="en-US" dirty="0"/>
            <a:t>Hindbrain</a:t>
          </a:r>
        </a:p>
      </dgm:t>
    </dgm:pt>
    <dgm:pt modelId="{3007C6C1-B536-44E1-BEE7-D8ECDCB06FDD}" type="parTrans" cxnId="{5542F616-E1FE-49F8-AA8C-54CA067591DD}">
      <dgm:prSet/>
      <dgm:spPr/>
      <dgm:t>
        <a:bodyPr/>
        <a:lstStyle/>
        <a:p>
          <a:endParaRPr lang="en-US"/>
        </a:p>
      </dgm:t>
    </dgm:pt>
    <dgm:pt modelId="{C10F90D8-BE0A-48CB-8843-8A9B8E79728A}" type="sibTrans" cxnId="{5542F616-E1FE-49F8-AA8C-54CA067591DD}">
      <dgm:prSet/>
      <dgm:spPr/>
      <dgm:t>
        <a:bodyPr/>
        <a:lstStyle/>
        <a:p>
          <a:endParaRPr lang="en-US"/>
        </a:p>
      </dgm:t>
    </dgm:pt>
    <dgm:pt modelId="{F5B9A605-9B97-4054-8BA4-F4E3F4EE5378}">
      <dgm:prSet/>
      <dgm:spPr/>
      <dgm:t>
        <a:bodyPr/>
        <a:lstStyle/>
        <a:p>
          <a:r>
            <a:rPr lang="en-US" dirty="0"/>
            <a:t>Midbrain</a:t>
          </a:r>
        </a:p>
      </dgm:t>
    </dgm:pt>
    <dgm:pt modelId="{D47FDBEB-E0C9-4D61-AE82-C45D4BE33DB2}" type="parTrans" cxnId="{C42A8121-A90A-4526-85C7-8971EA140D15}">
      <dgm:prSet/>
      <dgm:spPr/>
      <dgm:t>
        <a:bodyPr/>
        <a:lstStyle/>
        <a:p>
          <a:endParaRPr lang="en-US"/>
        </a:p>
      </dgm:t>
    </dgm:pt>
    <dgm:pt modelId="{E15C155C-A9E5-446D-8F59-5525418B5C4F}" type="sibTrans" cxnId="{C42A8121-A90A-4526-85C7-8971EA140D15}">
      <dgm:prSet/>
      <dgm:spPr/>
      <dgm:t>
        <a:bodyPr/>
        <a:lstStyle/>
        <a:p>
          <a:endParaRPr lang="en-US"/>
        </a:p>
      </dgm:t>
    </dgm:pt>
    <dgm:pt modelId="{A17D4C3D-E7E7-4F9A-9812-2F314EAB23E4}">
      <dgm:prSet/>
      <dgm:spPr/>
      <dgm:t>
        <a:bodyPr/>
        <a:lstStyle/>
        <a:p>
          <a:r>
            <a:rPr lang="en-US" dirty="0"/>
            <a:t>Forebrain</a:t>
          </a:r>
        </a:p>
      </dgm:t>
    </dgm:pt>
    <dgm:pt modelId="{9D872EA4-ADE8-4759-8DBD-7C7BA7D2E9DE}" type="parTrans" cxnId="{519CA503-106D-43BC-8AE0-BB42C42BB8BF}">
      <dgm:prSet/>
      <dgm:spPr/>
      <dgm:t>
        <a:bodyPr/>
        <a:lstStyle/>
        <a:p>
          <a:endParaRPr lang="en-US"/>
        </a:p>
      </dgm:t>
    </dgm:pt>
    <dgm:pt modelId="{32E337C9-781F-42E6-9313-BD0468D2E619}" type="sibTrans" cxnId="{519CA503-106D-43BC-8AE0-BB42C42BB8BF}">
      <dgm:prSet/>
      <dgm:spPr/>
      <dgm:t>
        <a:bodyPr/>
        <a:lstStyle/>
        <a:p>
          <a:endParaRPr lang="en-US"/>
        </a:p>
      </dgm:t>
    </dgm:pt>
    <dgm:pt modelId="{A7F8C275-2F42-4122-A706-DF12AE5AF52B}">
      <dgm:prSet/>
      <dgm:spPr/>
      <dgm:t>
        <a:bodyPr/>
        <a:lstStyle/>
        <a:p>
          <a:r>
            <a:rPr lang="en-US" dirty="0"/>
            <a:t>Thalamus</a:t>
          </a:r>
        </a:p>
      </dgm:t>
    </dgm:pt>
    <dgm:pt modelId="{7539F72E-6DDA-49F9-A93C-A300543F0CAC}" type="parTrans" cxnId="{E171C060-62AA-4380-AF90-CB9AF886806E}">
      <dgm:prSet/>
      <dgm:spPr/>
      <dgm:t>
        <a:bodyPr/>
        <a:lstStyle/>
        <a:p>
          <a:endParaRPr lang="en-US"/>
        </a:p>
      </dgm:t>
    </dgm:pt>
    <dgm:pt modelId="{6D6BA08C-6129-4A7B-A2F7-92E4C51C84A7}" type="sibTrans" cxnId="{E171C060-62AA-4380-AF90-CB9AF886806E}">
      <dgm:prSet/>
      <dgm:spPr/>
      <dgm:t>
        <a:bodyPr/>
        <a:lstStyle/>
        <a:p>
          <a:endParaRPr lang="en-US"/>
        </a:p>
      </dgm:t>
    </dgm:pt>
    <dgm:pt modelId="{E8E5CEBC-E9FA-4B00-A055-485D423C899F}">
      <dgm:prSet/>
      <dgm:spPr/>
      <dgm:t>
        <a:bodyPr/>
        <a:lstStyle/>
        <a:p>
          <a:r>
            <a:rPr lang="en-US" dirty="0"/>
            <a:t>Hypothalamus</a:t>
          </a:r>
        </a:p>
      </dgm:t>
    </dgm:pt>
    <dgm:pt modelId="{13ABEE12-1444-4E8D-A7D4-CF91AFC9749E}" type="parTrans" cxnId="{BE7F7F5B-34CA-449E-93B3-F947C58F841B}">
      <dgm:prSet/>
      <dgm:spPr/>
      <dgm:t>
        <a:bodyPr/>
        <a:lstStyle/>
        <a:p>
          <a:endParaRPr lang="en-US"/>
        </a:p>
      </dgm:t>
    </dgm:pt>
    <dgm:pt modelId="{CBAD1B51-2A4C-4372-9DFB-73BFD299A884}" type="sibTrans" cxnId="{BE7F7F5B-34CA-449E-93B3-F947C58F841B}">
      <dgm:prSet/>
      <dgm:spPr/>
      <dgm:t>
        <a:bodyPr/>
        <a:lstStyle/>
        <a:p>
          <a:endParaRPr lang="en-US"/>
        </a:p>
      </dgm:t>
    </dgm:pt>
    <dgm:pt modelId="{9B929E37-D1DA-48DE-A5AF-F56B777BA0A9}">
      <dgm:prSet/>
      <dgm:spPr/>
      <dgm:t>
        <a:bodyPr/>
        <a:lstStyle/>
        <a:p>
          <a:r>
            <a:rPr lang="en-US" dirty="0"/>
            <a:t>Hippocampus</a:t>
          </a:r>
        </a:p>
      </dgm:t>
    </dgm:pt>
    <dgm:pt modelId="{08C398B8-4820-43E9-8201-E673B6224847}" type="parTrans" cxnId="{56263C32-8BCA-4D8B-85D4-0C5869A578C3}">
      <dgm:prSet/>
      <dgm:spPr/>
      <dgm:t>
        <a:bodyPr/>
        <a:lstStyle/>
        <a:p>
          <a:endParaRPr lang="en-US"/>
        </a:p>
      </dgm:t>
    </dgm:pt>
    <dgm:pt modelId="{B71E7C82-6C0E-4E80-AF6C-526D321C03EE}" type="sibTrans" cxnId="{56263C32-8BCA-4D8B-85D4-0C5869A578C3}">
      <dgm:prSet/>
      <dgm:spPr/>
      <dgm:t>
        <a:bodyPr/>
        <a:lstStyle/>
        <a:p>
          <a:endParaRPr lang="en-US"/>
        </a:p>
      </dgm:t>
    </dgm:pt>
    <dgm:pt modelId="{EE7EC0E8-12EA-43FE-B96E-3304BB15CDDF}">
      <dgm:prSet/>
      <dgm:spPr/>
      <dgm:t>
        <a:bodyPr/>
        <a:lstStyle/>
        <a:p>
          <a:r>
            <a:rPr lang="en-US" dirty="0"/>
            <a:t>Amygdala</a:t>
          </a:r>
        </a:p>
      </dgm:t>
    </dgm:pt>
    <dgm:pt modelId="{68D0ED3F-6058-4E9D-A1C1-74103CAF36C7}" type="parTrans" cxnId="{5855CA2E-A636-47AB-A1A2-C841B7194DBE}">
      <dgm:prSet/>
      <dgm:spPr/>
      <dgm:t>
        <a:bodyPr/>
        <a:lstStyle/>
        <a:p>
          <a:endParaRPr lang="en-US"/>
        </a:p>
      </dgm:t>
    </dgm:pt>
    <dgm:pt modelId="{4EEF88E9-515D-4266-845B-29A8379E3FBE}" type="sibTrans" cxnId="{5855CA2E-A636-47AB-A1A2-C841B7194DBE}">
      <dgm:prSet/>
      <dgm:spPr/>
      <dgm:t>
        <a:bodyPr/>
        <a:lstStyle/>
        <a:p>
          <a:endParaRPr lang="en-US"/>
        </a:p>
      </dgm:t>
    </dgm:pt>
    <dgm:pt modelId="{699AC340-7538-419D-BB0B-A8F9C29748B2}" type="pres">
      <dgm:prSet presAssocID="{26A78B0F-C417-4F81-83AC-1153314C0B58}" presName="hierChild1" presStyleCnt="0">
        <dgm:presLayoutVars>
          <dgm:chPref val="1"/>
          <dgm:dir val="rev"/>
          <dgm:animOne val="branch"/>
          <dgm:animLvl val="lvl"/>
          <dgm:resizeHandles/>
        </dgm:presLayoutVars>
      </dgm:prSet>
      <dgm:spPr/>
    </dgm:pt>
    <dgm:pt modelId="{9D471943-0CF1-4049-8AE5-EC93FE9D5439}" type="pres">
      <dgm:prSet presAssocID="{A17D4C3D-E7E7-4F9A-9812-2F314EAB23E4}" presName="hierRoot1" presStyleCnt="0"/>
      <dgm:spPr/>
    </dgm:pt>
    <dgm:pt modelId="{2F9099E5-74DB-4A11-BE1D-4DCCB714BF65}" type="pres">
      <dgm:prSet presAssocID="{A17D4C3D-E7E7-4F9A-9812-2F314EAB23E4}" presName="composite" presStyleCnt="0"/>
      <dgm:spPr/>
    </dgm:pt>
    <dgm:pt modelId="{8D4EB9AE-6216-421B-96AC-AFAC9F903963}" type="pres">
      <dgm:prSet presAssocID="{A17D4C3D-E7E7-4F9A-9812-2F314EAB23E4}" presName="background" presStyleLbl="node0" presStyleIdx="0" presStyleCnt="3"/>
      <dgm:spPr/>
    </dgm:pt>
    <dgm:pt modelId="{AE691D8D-A798-47F6-9D81-815824E327B9}" type="pres">
      <dgm:prSet presAssocID="{A17D4C3D-E7E7-4F9A-9812-2F314EAB23E4}" presName="text" presStyleLbl="fgAcc0" presStyleIdx="0" presStyleCnt="3">
        <dgm:presLayoutVars>
          <dgm:chPref val="3"/>
        </dgm:presLayoutVars>
      </dgm:prSet>
      <dgm:spPr/>
    </dgm:pt>
    <dgm:pt modelId="{8EE92E13-B8F0-4691-8AC0-D8351CB54E5F}" type="pres">
      <dgm:prSet presAssocID="{A17D4C3D-E7E7-4F9A-9812-2F314EAB23E4}" presName="hierChild2" presStyleCnt="0"/>
      <dgm:spPr/>
    </dgm:pt>
    <dgm:pt modelId="{CE1905B4-85B2-4180-A960-5F6F869422AA}" type="pres">
      <dgm:prSet presAssocID="{F5B9A605-9B97-4054-8BA4-F4E3F4EE5378}" presName="hierRoot1" presStyleCnt="0"/>
      <dgm:spPr/>
    </dgm:pt>
    <dgm:pt modelId="{42EC3996-7BFF-4142-98FE-560DE4864A0A}" type="pres">
      <dgm:prSet presAssocID="{F5B9A605-9B97-4054-8BA4-F4E3F4EE5378}" presName="composite" presStyleCnt="0"/>
      <dgm:spPr/>
    </dgm:pt>
    <dgm:pt modelId="{051EFA7D-E57E-40A5-99DD-E18123790D52}" type="pres">
      <dgm:prSet presAssocID="{F5B9A605-9B97-4054-8BA4-F4E3F4EE5378}" presName="background" presStyleLbl="node0" presStyleIdx="1" presStyleCnt="3"/>
      <dgm:spPr/>
    </dgm:pt>
    <dgm:pt modelId="{D097E3EA-6C80-41E0-A08A-61245FF809A7}" type="pres">
      <dgm:prSet presAssocID="{F5B9A605-9B97-4054-8BA4-F4E3F4EE5378}" presName="text" presStyleLbl="fgAcc0" presStyleIdx="1" presStyleCnt="3">
        <dgm:presLayoutVars>
          <dgm:chPref val="3"/>
        </dgm:presLayoutVars>
      </dgm:prSet>
      <dgm:spPr/>
    </dgm:pt>
    <dgm:pt modelId="{2773C4BC-7641-4049-B141-0A3C46473A22}" type="pres">
      <dgm:prSet presAssocID="{F5B9A605-9B97-4054-8BA4-F4E3F4EE5378}" presName="hierChild2" presStyleCnt="0"/>
      <dgm:spPr/>
    </dgm:pt>
    <dgm:pt modelId="{0E7D354A-7F11-4000-87E0-839C05826571}" type="pres">
      <dgm:prSet presAssocID="{7539F72E-6DDA-49F9-A93C-A300543F0CAC}" presName="Name10" presStyleLbl="parChTrans1D2" presStyleIdx="0" presStyleCnt="4"/>
      <dgm:spPr/>
    </dgm:pt>
    <dgm:pt modelId="{A4CB6FE0-6E7C-45AD-B4C2-581D4320F8FC}" type="pres">
      <dgm:prSet presAssocID="{A7F8C275-2F42-4122-A706-DF12AE5AF52B}" presName="hierRoot2" presStyleCnt="0"/>
      <dgm:spPr/>
    </dgm:pt>
    <dgm:pt modelId="{F2BF9759-4FFC-492A-A8CD-5225ED1227A4}" type="pres">
      <dgm:prSet presAssocID="{A7F8C275-2F42-4122-A706-DF12AE5AF52B}" presName="composite2" presStyleCnt="0"/>
      <dgm:spPr/>
    </dgm:pt>
    <dgm:pt modelId="{965536FD-299B-4506-870F-C66C94784A8B}" type="pres">
      <dgm:prSet presAssocID="{A7F8C275-2F42-4122-A706-DF12AE5AF52B}" presName="background2" presStyleLbl="node2" presStyleIdx="0" presStyleCnt="4"/>
      <dgm:spPr/>
    </dgm:pt>
    <dgm:pt modelId="{10C152D5-9337-4368-AFA4-183DDB9DB5B2}" type="pres">
      <dgm:prSet presAssocID="{A7F8C275-2F42-4122-A706-DF12AE5AF52B}" presName="text2" presStyleLbl="fgAcc2" presStyleIdx="0" presStyleCnt="4">
        <dgm:presLayoutVars>
          <dgm:chPref val="3"/>
        </dgm:presLayoutVars>
      </dgm:prSet>
      <dgm:spPr/>
    </dgm:pt>
    <dgm:pt modelId="{25573203-72A8-40F0-AFC3-46399CE645F7}" type="pres">
      <dgm:prSet presAssocID="{A7F8C275-2F42-4122-A706-DF12AE5AF52B}" presName="hierChild3" presStyleCnt="0"/>
      <dgm:spPr/>
    </dgm:pt>
    <dgm:pt modelId="{BE13125D-C148-4208-ABCE-88E7B1C25CF5}" type="pres">
      <dgm:prSet presAssocID="{13ABEE12-1444-4E8D-A7D4-CF91AFC9749E}" presName="Name10" presStyleLbl="parChTrans1D2" presStyleIdx="1" presStyleCnt="4"/>
      <dgm:spPr/>
    </dgm:pt>
    <dgm:pt modelId="{3B3604A7-8F6D-40EB-9FF7-8A366A6220A7}" type="pres">
      <dgm:prSet presAssocID="{E8E5CEBC-E9FA-4B00-A055-485D423C899F}" presName="hierRoot2" presStyleCnt="0"/>
      <dgm:spPr/>
    </dgm:pt>
    <dgm:pt modelId="{6C87D886-60FC-4D72-9593-509A171456D5}" type="pres">
      <dgm:prSet presAssocID="{E8E5CEBC-E9FA-4B00-A055-485D423C899F}" presName="composite2" presStyleCnt="0"/>
      <dgm:spPr/>
    </dgm:pt>
    <dgm:pt modelId="{6C15E7D0-11DC-41A4-BD0F-6C25CC595C2E}" type="pres">
      <dgm:prSet presAssocID="{E8E5CEBC-E9FA-4B00-A055-485D423C899F}" presName="background2" presStyleLbl="node2" presStyleIdx="1" presStyleCnt="4"/>
      <dgm:spPr/>
    </dgm:pt>
    <dgm:pt modelId="{0E6569DF-7761-4C61-BF15-15AA8A55A155}" type="pres">
      <dgm:prSet presAssocID="{E8E5CEBC-E9FA-4B00-A055-485D423C899F}" presName="text2" presStyleLbl="fgAcc2" presStyleIdx="1" presStyleCnt="4">
        <dgm:presLayoutVars>
          <dgm:chPref val="3"/>
        </dgm:presLayoutVars>
      </dgm:prSet>
      <dgm:spPr/>
    </dgm:pt>
    <dgm:pt modelId="{24D5287A-C77C-406A-8A99-D210C63DA446}" type="pres">
      <dgm:prSet presAssocID="{E8E5CEBC-E9FA-4B00-A055-485D423C899F}" presName="hierChild3" presStyleCnt="0"/>
      <dgm:spPr/>
    </dgm:pt>
    <dgm:pt modelId="{88D06CB7-DC8D-4176-A01A-8B5013CD2183}" type="pres">
      <dgm:prSet presAssocID="{08C398B8-4820-43E9-8201-E673B6224847}" presName="Name10" presStyleLbl="parChTrans1D2" presStyleIdx="2" presStyleCnt="4"/>
      <dgm:spPr/>
    </dgm:pt>
    <dgm:pt modelId="{2FB6CD42-FA2F-4744-9B5A-3EB01C4D1C2F}" type="pres">
      <dgm:prSet presAssocID="{9B929E37-D1DA-48DE-A5AF-F56B777BA0A9}" presName="hierRoot2" presStyleCnt="0"/>
      <dgm:spPr/>
    </dgm:pt>
    <dgm:pt modelId="{745CEE01-3561-477B-93C4-2631A090A891}" type="pres">
      <dgm:prSet presAssocID="{9B929E37-D1DA-48DE-A5AF-F56B777BA0A9}" presName="composite2" presStyleCnt="0"/>
      <dgm:spPr/>
    </dgm:pt>
    <dgm:pt modelId="{EE8B0F7A-818E-4F2A-A1EC-77ED7E3EB9C7}" type="pres">
      <dgm:prSet presAssocID="{9B929E37-D1DA-48DE-A5AF-F56B777BA0A9}" presName="background2" presStyleLbl="node2" presStyleIdx="2" presStyleCnt="4"/>
      <dgm:spPr/>
    </dgm:pt>
    <dgm:pt modelId="{671FB144-8BAC-4A1C-9668-1E668BCD490E}" type="pres">
      <dgm:prSet presAssocID="{9B929E37-D1DA-48DE-A5AF-F56B777BA0A9}" presName="text2" presStyleLbl="fgAcc2" presStyleIdx="2" presStyleCnt="4">
        <dgm:presLayoutVars>
          <dgm:chPref val="3"/>
        </dgm:presLayoutVars>
      </dgm:prSet>
      <dgm:spPr/>
    </dgm:pt>
    <dgm:pt modelId="{B7BF3EF8-AED2-4DA6-9042-436E33851229}" type="pres">
      <dgm:prSet presAssocID="{9B929E37-D1DA-48DE-A5AF-F56B777BA0A9}" presName="hierChild3" presStyleCnt="0"/>
      <dgm:spPr/>
    </dgm:pt>
    <dgm:pt modelId="{74CE27E1-1EB5-4D31-B9B3-4EA54803B1A8}" type="pres">
      <dgm:prSet presAssocID="{68D0ED3F-6058-4E9D-A1C1-74103CAF36C7}" presName="Name10" presStyleLbl="parChTrans1D2" presStyleIdx="3" presStyleCnt="4"/>
      <dgm:spPr/>
    </dgm:pt>
    <dgm:pt modelId="{9F1467D1-1E81-44F4-A166-F66283C09092}" type="pres">
      <dgm:prSet presAssocID="{EE7EC0E8-12EA-43FE-B96E-3304BB15CDDF}" presName="hierRoot2" presStyleCnt="0"/>
      <dgm:spPr/>
    </dgm:pt>
    <dgm:pt modelId="{6C462BF5-D805-43A7-87B2-AAB35A1BE11B}" type="pres">
      <dgm:prSet presAssocID="{EE7EC0E8-12EA-43FE-B96E-3304BB15CDDF}" presName="composite2" presStyleCnt="0"/>
      <dgm:spPr/>
    </dgm:pt>
    <dgm:pt modelId="{E02C2E91-8F29-4805-ADDB-A0B64EA7C16C}" type="pres">
      <dgm:prSet presAssocID="{EE7EC0E8-12EA-43FE-B96E-3304BB15CDDF}" presName="background2" presStyleLbl="node2" presStyleIdx="3" presStyleCnt="4"/>
      <dgm:spPr/>
    </dgm:pt>
    <dgm:pt modelId="{79387CB4-6295-4BE1-B6A4-B869C9A705CE}" type="pres">
      <dgm:prSet presAssocID="{EE7EC0E8-12EA-43FE-B96E-3304BB15CDDF}" presName="text2" presStyleLbl="fgAcc2" presStyleIdx="3" presStyleCnt="4">
        <dgm:presLayoutVars>
          <dgm:chPref val="3"/>
        </dgm:presLayoutVars>
      </dgm:prSet>
      <dgm:spPr/>
    </dgm:pt>
    <dgm:pt modelId="{97FD98DE-E871-4A88-8F29-C40EEB251D3C}" type="pres">
      <dgm:prSet presAssocID="{EE7EC0E8-12EA-43FE-B96E-3304BB15CDDF}" presName="hierChild3" presStyleCnt="0"/>
      <dgm:spPr/>
    </dgm:pt>
    <dgm:pt modelId="{F8204EB6-2A34-4BE8-A20F-16A29D235BD6}" type="pres">
      <dgm:prSet presAssocID="{98C9FC75-C5B7-450E-B597-FDC52CABBBE1}" presName="hierRoot1" presStyleCnt="0"/>
      <dgm:spPr/>
    </dgm:pt>
    <dgm:pt modelId="{981758F1-50E5-4CAD-9B43-94A462AD930B}" type="pres">
      <dgm:prSet presAssocID="{98C9FC75-C5B7-450E-B597-FDC52CABBBE1}" presName="composite" presStyleCnt="0"/>
      <dgm:spPr/>
    </dgm:pt>
    <dgm:pt modelId="{D5925632-952A-448C-8BDD-99CD8371B30F}" type="pres">
      <dgm:prSet presAssocID="{98C9FC75-C5B7-450E-B597-FDC52CABBBE1}" presName="background" presStyleLbl="node0" presStyleIdx="2" presStyleCnt="3"/>
      <dgm:spPr/>
    </dgm:pt>
    <dgm:pt modelId="{E2DA8204-3B7E-455E-B7FE-53A2074B6D2D}" type="pres">
      <dgm:prSet presAssocID="{98C9FC75-C5B7-450E-B597-FDC52CABBBE1}" presName="text" presStyleLbl="fgAcc0" presStyleIdx="2" presStyleCnt="3" custLinFactNeighborX="-20034" custLinFactNeighborY="730">
        <dgm:presLayoutVars>
          <dgm:chPref val="3"/>
        </dgm:presLayoutVars>
      </dgm:prSet>
      <dgm:spPr/>
    </dgm:pt>
    <dgm:pt modelId="{A5DC9154-CDA7-42B2-B6C5-507DD326DE5E}" type="pres">
      <dgm:prSet presAssocID="{98C9FC75-C5B7-450E-B597-FDC52CABBBE1}" presName="hierChild2" presStyleCnt="0"/>
      <dgm:spPr/>
    </dgm:pt>
  </dgm:ptLst>
  <dgm:cxnLst>
    <dgm:cxn modelId="{519CA503-106D-43BC-8AE0-BB42C42BB8BF}" srcId="{26A78B0F-C417-4F81-83AC-1153314C0B58}" destId="{A17D4C3D-E7E7-4F9A-9812-2F314EAB23E4}" srcOrd="0" destOrd="0" parTransId="{9D872EA4-ADE8-4759-8DBD-7C7BA7D2E9DE}" sibTransId="{32E337C9-781F-42E6-9313-BD0468D2E619}"/>
    <dgm:cxn modelId="{2CFF0A0B-ADA2-419D-A759-7D94408FE49D}" type="presOf" srcId="{F5B9A605-9B97-4054-8BA4-F4E3F4EE5378}" destId="{D097E3EA-6C80-41E0-A08A-61245FF809A7}" srcOrd="0" destOrd="0" presId="urn:microsoft.com/office/officeart/2005/8/layout/hierarchy1"/>
    <dgm:cxn modelId="{5542F616-E1FE-49F8-AA8C-54CA067591DD}" srcId="{26A78B0F-C417-4F81-83AC-1153314C0B58}" destId="{98C9FC75-C5B7-450E-B597-FDC52CABBBE1}" srcOrd="2" destOrd="0" parTransId="{3007C6C1-B536-44E1-BEE7-D8ECDCB06FDD}" sibTransId="{C10F90D8-BE0A-48CB-8843-8A9B8E79728A}"/>
    <dgm:cxn modelId="{A8A4841F-E916-454B-A960-36594246EAF5}" type="presOf" srcId="{13ABEE12-1444-4E8D-A7D4-CF91AFC9749E}" destId="{BE13125D-C148-4208-ABCE-88E7B1C25CF5}" srcOrd="0" destOrd="0" presId="urn:microsoft.com/office/officeart/2005/8/layout/hierarchy1"/>
    <dgm:cxn modelId="{C42A8121-A90A-4526-85C7-8971EA140D15}" srcId="{26A78B0F-C417-4F81-83AC-1153314C0B58}" destId="{F5B9A605-9B97-4054-8BA4-F4E3F4EE5378}" srcOrd="1" destOrd="0" parTransId="{D47FDBEB-E0C9-4D61-AE82-C45D4BE33DB2}" sibTransId="{E15C155C-A9E5-446D-8F59-5525418B5C4F}"/>
    <dgm:cxn modelId="{5855CA2E-A636-47AB-A1A2-C841B7194DBE}" srcId="{F5B9A605-9B97-4054-8BA4-F4E3F4EE5378}" destId="{EE7EC0E8-12EA-43FE-B96E-3304BB15CDDF}" srcOrd="3" destOrd="0" parTransId="{68D0ED3F-6058-4E9D-A1C1-74103CAF36C7}" sibTransId="{4EEF88E9-515D-4266-845B-29A8379E3FBE}"/>
    <dgm:cxn modelId="{56263C32-8BCA-4D8B-85D4-0C5869A578C3}" srcId="{F5B9A605-9B97-4054-8BA4-F4E3F4EE5378}" destId="{9B929E37-D1DA-48DE-A5AF-F56B777BA0A9}" srcOrd="2" destOrd="0" parTransId="{08C398B8-4820-43E9-8201-E673B6224847}" sibTransId="{B71E7C82-6C0E-4E80-AF6C-526D321C03EE}"/>
    <dgm:cxn modelId="{9019EE33-A215-43FE-87DD-8A594A7311B4}" type="presOf" srcId="{E8E5CEBC-E9FA-4B00-A055-485D423C899F}" destId="{0E6569DF-7761-4C61-BF15-15AA8A55A155}" srcOrd="0" destOrd="0" presId="urn:microsoft.com/office/officeart/2005/8/layout/hierarchy1"/>
    <dgm:cxn modelId="{7107645B-1680-42B7-A8BB-C38113E76A6A}" type="presOf" srcId="{A17D4C3D-E7E7-4F9A-9812-2F314EAB23E4}" destId="{AE691D8D-A798-47F6-9D81-815824E327B9}" srcOrd="0" destOrd="0" presId="urn:microsoft.com/office/officeart/2005/8/layout/hierarchy1"/>
    <dgm:cxn modelId="{BE7F7F5B-34CA-449E-93B3-F947C58F841B}" srcId="{F5B9A605-9B97-4054-8BA4-F4E3F4EE5378}" destId="{E8E5CEBC-E9FA-4B00-A055-485D423C899F}" srcOrd="1" destOrd="0" parTransId="{13ABEE12-1444-4E8D-A7D4-CF91AFC9749E}" sibTransId="{CBAD1B51-2A4C-4372-9DFB-73BFD299A884}"/>
    <dgm:cxn modelId="{E171C060-62AA-4380-AF90-CB9AF886806E}" srcId="{F5B9A605-9B97-4054-8BA4-F4E3F4EE5378}" destId="{A7F8C275-2F42-4122-A706-DF12AE5AF52B}" srcOrd="0" destOrd="0" parTransId="{7539F72E-6DDA-49F9-A93C-A300543F0CAC}" sibTransId="{6D6BA08C-6129-4A7B-A2F7-92E4C51C84A7}"/>
    <dgm:cxn modelId="{65403B7D-FABB-4380-95E6-0E41A523859B}" type="presOf" srcId="{26A78B0F-C417-4F81-83AC-1153314C0B58}" destId="{699AC340-7538-419D-BB0B-A8F9C29748B2}" srcOrd="0" destOrd="0" presId="urn:microsoft.com/office/officeart/2005/8/layout/hierarchy1"/>
    <dgm:cxn modelId="{89FD9C7F-D61F-4E66-8E4C-7822B9D4EBCF}" type="presOf" srcId="{9B929E37-D1DA-48DE-A5AF-F56B777BA0A9}" destId="{671FB144-8BAC-4A1C-9668-1E668BCD490E}" srcOrd="0" destOrd="0" presId="urn:microsoft.com/office/officeart/2005/8/layout/hierarchy1"/>
    <dgm:cxn modelId="{68696F93-7257-4C34-97B4-C82770FB49C2}" type="presOf" srcId="{68D0ED3F-6058-4E9D-A1C1-74103CAF36C7}" destId="{74CE27E1-1EB5-4D31-B9B3-4EA54803B1A8}" srcOrd="0" destOrd="0" presId="urn:microsoft.com/office/officeart/2005/8/layout/hierarchy1"/>
    <dgm:cxn modelId="{09F6039E-5695-4DF0-BA4B-4A35DA5CD66A}" type="presOf" srcId="{7539F72E-6DDA-49F9-A93C-A300543F0CAC}" destId="{0E7D354A-7F11-4000-87E0-839C05826571}" srcOrd="0" destOrd="0" presId="urn:microsoft.com/office/officeart/2005/8/layout/hierarchy1"/>
    <dgm:cxn modelId="{B1CE16B8-8696-4B3E-93B3-412F21E70D07}" type="presOf" srcId="{08C398B8-4820-43E9-8201-E673B6224847}" destId="{88D06CB7-DC8D-4176-A01A-8B5013CD2183}" srcOrd="0" destOrd="0" presId="urn:microsoft.com/office/officeart/2005/8/layout/hierarchy1"/>
    <dgm:cxn modelId="{FAA3F3B8-A8E0-4627-A641-E9B5F4C2A396}" type="presOf" srcId="{A7F8C275-2F42-4122-A706-DF12AE5AF52B}" destId="{10C152D5-9337-4368-AFA4-183DDB9DB5B2}" srcOrd="0" destOrd="0" presId="urn:microsoft.com/office/officeart/2005/8/layout/hierarchy1"/>
    <dgm:cxn modelId="{72B338C4-B5FF-4CAA-996D-66B60ED24094}" type="presOf" srcId="{98C9FC75-C5B7-450E-B597-FDC52CABBBE1}" destId="{E2DA8204-3B7E-455E-B7FE-53A2074B6D2D}" srcOrd="0" destOrd="0" presId="urn:microsoft.com/office/officeart/2005/8/layout/hierarchy1"/>
    <dgm:cxn modelId="{2A521CF9-6ED1-409D-9B88-140C91C5040A}" type="presOf" srcId="{EE7EC0E8-12EA-43FE-B96E-3304BB15CDDF}" destId="{79387CB4-6295-4BE1-B6A4-B869C9A705CE}" srcOrd="0" destOrd="0" presId="urn:microsoft.com/office/officeart/2005/8/layout/hierarchy1"/>
    <dgm:cxn modelId="{C86D9B2D-0322-4A09-B9EB-7E5BA66389A2}" type="presParOf" srcId="{699AC340-7538-419D-BB0B-A8F9C29748B2}" destId="{9D471943-0CF1-4049-8AE5-EC93FE9D5439}" srcOrd="0" destOrd="0" presId="urn:microsoft.com/office/officeart/2005/8/layout/hierarchy1"/>
    <dgm:cxn modelId="{22532902-708C-47BB-A478-17EEDBE7685B}" type="presParOf" srcId="{9D471943-0CF1-4049-8AE5-EC93FE9D5439}" destId="{2F9099E5-74DB-4A11-BE1D-4DCCB714BF65}" srcOrd="0" destOrd="0" presId="urn:microsoft.com/office/officeart/2005/8/layout/hierarchy1"/>
    <dgm:cxn modelId="{E899D12B-6461-41CA-894A-C8D7034E5601}" type="presParOf" srcId="{2F9099E5-74DB-4A11-BE1D-4DCCB714BF65}" destId="{8D4EB9AE-6216-421B-96AC-AFAC9F903963}" srcOrd="0" destOrd="0" presId="urn:microsoft.com/office/officeart/2005/8/layout/hierarchy1"/>
    <dgm:cxn modelId="{32B3EBC4-6279-45DE-A2E3-CF8DF01578A7}" type="presParOf" srcId="{2F9099E5-74DB-4A11-BE1D-4DCCB714BF65}" destId="{AE691D8D-A798-47F6-9D81-815824E327B9}" srcOrd="1" destOrd="0" presId="urn:microsoft.com/office/officeart/2005/8/layout/hierarchy1"/>
    <dgm:cxn modelId="{04D8684D-99D4-44EF-ADDC-F1D8FC2C6E0D}" type="presParOf" srcId="{9D471943-0CF1-4049-8AE5-EC93FE9D5439}" destId="{8EE92E13-B8F0-4691-8AC0-D8351CB54E5F}" srcOrd="1" destOrd="0" presId="urn:microsoft.com/office/officeart/2005/8/layout/hierarchy1"/>
    <dgm:cxn modelId="{B3F13460-3F94-4591-8A2F-60798A2D9A39}" type="presParOf" srcId="{699AC340-7538-419D-BB0B-A8F9C29748B2}" destId="{CE1905B4-85B2-4180-A960-5F6F869422AA}" srcOrd="1" destOrd="0" presId="urn:microsoft.com/office/officeart/2005/8/layout/hierarchy1"/>
    <dgm:cxn modelId="{8ACCB1F1-F87F-4512-B7E3-F3812741E030}" type="presParOf" srcId="{CE1905B4-85B2-4180-A960-5F6F869422AA}" destId="{42EC3996-7BFF-4142-98FE-560DE4864A0A}" srcOrd="0" destOrd="0" presId="urn:microsoft.com/office/officeart/2005/8/layout/hierarchy1"/>
    <dgm:cxn modelId="{045497B4-7B3E-43BB-9A79-2FEEA833E211}" type="presParOf" srcId="{42EC3996-7BFF-4142-98FE-560DE4864A0A}" destId="{051EFA7D-E57E-40A5-99DD-E18123790D52}" srcOrd="0" destOrd="0" presId="urn:microsoft.com/office/officeart/2005/8/layout/hierarchy1"/>
    <dgm:cxn modelId="{D9370A91-4EEA-49BF-B0DD-A9C3F8FBB969}" type="presParOf" srcId="{42EC3996-7BFF-4142-98FE-560DE4864A0A}" destId="{D097E3EA-6C80-41E0-A08A-61245FF809A7}" srcOrd="1" destOrd="0" presId="urn:microsoft.com/office/officeart/2005/8/layout/hierarchy1"/>
    <dgm:cxn modelId="{960DC333-E53F-414A-81F5-226844639CCB}" type="presParOf" srcId="{CE1905B4-85B2-4180-A960-5F6F869422AA}" destId="{2773C4BC-7641-4049-B141-0A3C46473A22}" srcOrd="1" destOrd="0" presId="urn:microsoft.com/office/officeart/2005/8/layout/hierarchy1"/>
    <dgm:cxn modelId="{8855448D-1E23-418F-B961-9334E2DC1420}" type="presParOf" srcId="{2773C4BC-7641-4049-B141-0A3C46473A22}" destId="{0E7D354A-7F11-4000-87E0-839C05826571}" srcOrd="0" destOrd="0" presId="urn:microsoft.com/office/officeart/2005/8/layout/hierarchy1"/>
    <dgm:cxn modelId="{3EFA744C-C608-406B-A05A-42187E24F1BE}" type="presParOf" srcId="{2773C4BC-7641-4049-B141-0A3C46473A22}" destId="{A4CB6FE0-6E7C-45AD-B4C2-581D4320F8FC}" srcOrd="1" destOrd="0" presId="urn:microsoft.com/office/officeart/2005/8/layout/hierarchy1"/>
    <dgm:cxn modelId="{C293337E-D82F-4B12-B08A-39C3DA2D9FA5}" type="presParOf" srcId="{A4CB6FE0-6E7C-45AD-B4C2-581D4320F8FC}" destId="{F2BF9759-4FFC-492A-A8CD-5225ED1227A4}" srcOrd="0" destOrd="0" presId="urn:microsoft.com/office/officeart/2005/8/layout/hierarchy1"/>
    <dgm:cxn modelId="{CD44B895-4E47-4922-92D5-00F21FFEDF76}" type="presParOf" srcId="{F2BF9759-4FFC-492A-A8CD-5225ED1227A4}" destId="{965536FD-299B-4506-870F-C66C94784A8B}" srcOrd="0" destOrd="0" presId="urn:microsoft.com/office/officeart/2005/8/layout/hierarchy1"/>
    <dgm:cxn modelId="{894F8E91-36BF-41EC-9924-30E01DA646CB}" type="presParOf" srcId="{F2BF9759-4FFC-492A-A8CD-5225ED1227A4}" destId="{10C152D5-9337-4368-AFA4-183DDB9DB5B2}" srcOrd="1" destOrd="0" presId="urn:microsoft.com/office/officeart/2005/8/layout/hierarchy1"/>
    <dgm:cxn modelId="{7A91B873-2D5D-48AE-8C5C-4D10AE9671DA}" type="presParOf" srcId="{A4CB6FE0-6E7C-45AD-B4C2-581D4320F8FC}" destId="{25573203-72A8-40F0-AFC3-46399CE645F7}" srcOrd="1" destOrd="0" presId="urn:microsoft.com/office/officeart/2005/8/layout/hierarchy1"/>
    <dgm:cxn modelId="{C5F75112-4D95-44B1-8C5F-F0AE5A4EDEBF}" type="presParOf" srcId="{2773C4BC-7641-4049-B141-0A3C46473A22}" destId="{BE13125D-C148-4208-ABCE-88E7B1C25CF5}" srcOrd="2" destOrd="0" presId="urn:microsoft.com/office/officeart/2005/8/layout/hierarchy1"/>
    <dgm:cxn modelId="{2AD4D035-F609-48FC-BE07-C7271AA45B4E}" type="presParOf" srcId="{2773C4BC-7641-4049-B141-0A3C46473A22}" destId="{3B3604A7-8F6D-40EB-9FF7-8A366A6220A7}" srcOrd="3" destOrd="0" presId="urn:microsoft.com/office/officeart/2005/8/layout/hierarchy1"/>
    <dgm:cxn modelId="{ACE70D55-DBF7-467E-9F0F-A34CB0D14DFD}" type="presParOf" srcId="{3B3604A7-8F6D-40EB-9FF7-8A366A6220A7}" destId="{6C87D886-60FC-4D72-9593-509A171456D5}" srcOrd="0" destOrd="0" presId="urn:microsoft.com/office/officeart/2005/8/layout/hierarchy1"/>
    <dgm:cxn modelId="{DBB67671-39CC-4FA1-8BF0-6F081E0F3807}" type="presParOf" srcId="{6C87D886-60FC-4D72-9593-509A171456D5}" destId="{6C15E7D0-11DC-41A4-BD0F-6C25CC595C2E}" srcOrd="0" destOrd="0" presId="urn:microsoft.com/office/officeart/2005/8/layout/hierarchy1"/>
    <dgm:cxn modelId="{D8FA2AB9-3F6A-4C71-8F6F-ECE10A00520B}" type="presParOf" srcId="{6C87D886-60FC-4D72-9593-509A171456D5}" destId="{0E6569DF-7761-4C61-BF15-15AA8A55A155}" srcOrd="1" destOrd="0" presId="urn:microsoft.com/office/officeart/2005/8/layout/hierarchy1"/>
    <dgm:cxn modelId="{CD0D0F77-6D81-427F-8DA3-A36751615263}" type="presParOf" srcId="{3B3604A7-8F6D-40EB-9FF7-8A366A6220A7}" destId="{24D5287A-C77C-406A-8A99-D210C63DA446}" srcOrd="1" destOrd="0" presId="urn:microsoft.com/office/officeart/2005/8/layout/hierarchy1"/>
    <dgm:cxn modelId="{286D341C-026D-4A9C-809F-BDD86346DFB3}" type="presParOf" srcId="{2773C4BC-7641-4049-B141-0A3C46473A22}" destId="{88D06CB7-DC8D-4176-A01A-8B5013CD2183}" srcOrd="4" destOrd="0" presId="urn:microsoft.com/office/officeart/2005/8/layout/hierarchy1"/>
    <dgm:cxn modelId="{8AED9D04-B3FB-47C7-B54B-FF4B08D9EAE6}" type="presParOf" srcId="{2773C4BC-7641-4049-B141-0A3C46473A22}" destId="{2FB6CD42-FA2F-4744-9B5A-3EB01C4D1C2F}" srcOrd="5" destOrd="0" presId="urn:microsoft.com/office/officeart/2005/8/layout/hierarchy1"/>
    <dgm:cxn modelId="{7BAC132F-99AE-4A10-983A-4325E71AF008}" type="presParOf" srcId="{2FB6CD42-FA2F-4744-9B5A-3EB01C4D1C2F}" destId="{745CEE01-3561-477B-93C4-2631A090A891}" srcOrd="0" destOrd="0" presId="urn:microsoft.com/office/officeart/2005/8/layout/hierarchy1"/>
    <dgm:cxn modelId="{1B42FE9F-31D8-447C-A006-D7EF1AA8C843}" type="presParOf" srcId="{745CEE01-3561-477B-93C4-2631A090A891}" destId="{EE8B0F7A-818E-4F2A-A1EC-77ED7E3EB9C7}" srcOrd="0" destOrd="0" presId="urn:microsoft.com/office/officeart/2005/8/layout/hierarchy1"/>
    <dgm:cxn modelId="{D1390546-1B55-425D-AFCD-77D29084CC24}" type="presParOf" srcId="{745CEE01-3561-477B-93C4-2631A090A891}" destId="{671FB144-8BAC-4A1C-9668-1E668BCD490E}" srcOrd="1" destOrd="0" presId="urn:microsoft.com/office/officeart/2005/8/layout/hierarchy1"/>
    <dgm:cxn modelId="{68CEB061-EA9F-41D0-8728-671CBC4298B9}" type="presParOf" srcId="{2FB6CD42-FA2F-4744-9B5A-3EB01C4D1C2F}" destId="{B7BF3EF8-AED2-4DA6-9042-436E33851229}" srcOrd="1" destOrd="0" presId="urn:microsoft.com/office/officeart/2005/8/layout/hierarchy1"/>
    <dgm:cxn modelId="{4DB4995A-4847-4136-9A0E-0F40C64A88B8}" type="presParOf" srcId="{2773C4BC-7641-4049-B141-0A3C46473A22}" destId="{74CE27E1-1EB5-4D31-B9B3-4EA54803B1A8}" srcOrd="6" destOrd="0" presId="urn:microsoft.com/office/officeart/2005/8/layout/hierarchy1"/>
    <dgm:cxn modelId="{09DC468A-9D6A-4C50-A093-5EAC79915DE0}" type="presParOf" srcId="{2773C4BC-7641-4049-B141-0A3C46473A22}" destId="{9F1467D1-1E81-44F4-A166-F66283C09092}" srcOrd="7" destOrd="0" presId="urn:microsoft.com/office/officeart/2005/8/layout/hierarchy1"/>
    <dgm:cxn modelId="{1E026C82-EA5F-490F-951A-5AE3A92BC136}" type="presParOf" srcId="{9F1467D1-1E81-44F4-A166-F66283C09092}" destId="{6C462BF5-D805-43A7-87B2-AAB35A1BE11B}" srcOrd="0" destOrd="0" presId="urn:microsoft.com/office/officeart/2005/8/layout/hierarchy1"/>
    <dgm:cxn modelId="{C0B12D70-EC55-4689-B34E-6AB2A654F288}" type="presParOf" srcId="{6C462BF5-D805-43A7-87B2-AAB35A1BE11B}" destId="{E02C2E91-8F29-4805-ADDB-A0B64EA7C16C}" srcOrd="0" destOrd="0" presId="urn:microsoft.com/office/officeart/2005/8/layout/hierarchy1"/>
    <dgm:cxn modelId="{D9E58776-78EC-4A44-B8B0-4EAEDB95A5A4}" type="presParOf" srcId="{6C462BF5-D805-43A7-87B2-AAB35A1BE11B}" destId="{79387CB4-6295-4BE1-B6A4-B869C9A705CE}" srcOrd="1" destOrd="0" presId="urn:microsoft.com/office/officeart/2005/8/layout/hierarchy1"/>
    <dgm:cxn modelId="{49F1EA77-0B21-4FBF-AF94-F80BAA8977AA}" type="presParOf" srcId="{9F1467D1-1E81-44F4-A166-F66283C09092}" destId="{97FD98DE-E871-4A88-8F29-C40EEB251D3C}" srcOrd="1" destOrd="0" presId="urn:microsoft.com/office/officeart/2005/8/layout/hierarchy1"/>
    <dgm:cxn modelId="{85552DA8-01E6-435E-BE6E-148D2B7E4FAF}" type="presParOf" srcId="{699AC340-7538-419D-BB0B-A8F9C29748B2}" destId="{F8204EB6-2A34-4BE8-A20F-16A29D235BD6}" srcOrd="2" destOrd="0" presId="urn:microsoft.com/office/officeart/2005/8/layout/hierarchy1"/>
    <dgm:cxn modelId="{23E85EF6-5F29-43E8-8EFC-1F65F5A4A39E}" type="presParOf" srcId="{F8204EB6-2A34-4BE8-A20F-16A29D235BD6}" destId="{981758F1-50E5-4CAD-9B43-94A462AD930B}" srcOrd="0" destOrd="0" presId="urn:microsoft.com/office/officeart/2005/8/layout/hierarchy1"/>
    <dgm:cxn modelId="{B775CA20-60D4-455F-9018-4158469C826D}" type="presParOf" srcId="{981758F1-50E5-4CAD-9B43-94A462AD930B}" destId="{D5925632-952A-448C-8BDD-99CD8371B30F}" srcOrd="0" destOrd="0" presId="urn:microsoft.com/office/officeart/2005/8/layout/hierarchy1"/>
    <dgm:cxn modelId="{156110AC-E986-4459-AE70-4215D57D4C84}" type="presParOf" srcId="{981758F1-50E5-4CAD-9B43-94A462AD930B}" destId="{E2DA8204-3B7E-455E-B7FE-53A2074B6D2D}" srcOrd="1" destOrd="0" presId="urn:microsoft.com/office/officeart/2005/8/layout/hierarchy1"/>
    <dgm:cxn modelId="{F4B25F36-71C8-45A5-A241-983547D60C42}" type="presParOf" srcId="{F8204EB6-2A34-4BE8-A20F-16A29D235BD6}" destId="{A5DC9154-CDA7-42B2-B6C5-507DD326DE5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A78B0F-C417-4F81-83AC-1153314C0B5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F5B9A605-9B97-4054-8BA4-F4E3F4EE5378}">
      <dgm:prSet/>
      <dgm:spPr/>
      <dgm:t>
        <a:bodyPr/>
        <a:lstStyle/>
        <a:p>
          <a:r>
            <a:rPr lang="en-US" dirty="0"/>
            <a:t>Midbrain</a:t>
          </a:r>
        </a:p>
      </dgm:t>
    </dgm:pt>
    <dgm:pt modelId="{D47FDBEB-E0C9-4D61-AE82-C45D4BE33DB2}" type="parTrans" cxnId="{C42A8121-A90A-4526-85C7-8971EA140D15}">
      <dgm:prSet/>
      <dgm:spPr/>
      <dgm:t>
        <a:bodyPr/>
        <a:lstStyle/>
        <a:p>
          <a:endParaRPr lang="en-US"/>
        </a:p>
      </dgm:t>
    </dgm:pt>
    <dgm:pt modelId="{E15C155C-A9E5-446D-8F59-5525418B5C4F}" type="sibTrans" cxnId="{C42A8121-A90A-4526-85C7-8971EA140D15}">
      <dgm:prSet/>
      <dgm:spPr/>
      <dgm:t>
        <a:bodyPr/>
        <a:lstStyle/>
        <a:p>
          <a:endParaRPr lang="en-US"/>
        </a:p>
      </dgm:t>
    </dgm:pt>
    <dgm:pt modelId="{A7F8C275-2F42-4122-A706-DF12AE5AF52B}">
      <dgm:prSet/>
      <dgm:spPr/>
      <dgm:t>
        <a:bodyPr/>
        <a:lstStyle/>
        <a:p>
          <a:r>
            <a:rPr lang="en-US" dirty="0"/>
            <a:t>Thalamus</a:t>
          </a:r>
        </a:p>
      </dgm:t>
    </dgm:pt>
    <dgm:pt modelId="{7539F72E-6DDA-49F9-A93C-A300543F0CAC}" type="parTrans" cxnId="{E171C060-62AA-4380-AF90-CB9AF886806E}">
      <dgm:prSet/>
      <dgm:spPr/>
      <dgm:t>
        <a:bodyPr/>
        <a:lstStyle/>
        <a:p>
          <a:endParaRPr lang="en-US"/>
        </a:p>
      </dgm:t>
    </dgm:pt>
    <dgm:pt modelId="{6D6BA08C-6129-4A7B-A2F7-92E4C51C84A7}" type="sibTrans" cxnId="{E171C060-62AA-4380-AF90-CB9AF886806E}">
      <dgm:prSet/>
      <dgm:spPr/>
      <dgm:t>
        <a:bodyPr/>
        <a:lstStyle/>
        <a:p>
          <a:endParaRPr lang="en-US"/>
        </a:p>
      </dgm:t>
    </dgm:pt>
    <dgm:pt modelId="{E8E5CEBC-E9FA-4B00-A055-485D423C899F}">
      <dgm:prSet/>
      <dgm:spPr/>
      <dgm:t>
        <a:bodyPr/>
        <a:lstStyle/>
        <a:p>
          <a:r>
            <a:rPr lang="en-US" dirty="0"/>
            <a:t>Hypothalamus</a:t>
          </a:r>
        </a:p>
      </dgm:t>
    </dgm:pt>
    <dgm:pt modelId="{13ABEE12-1444-4E8D-A7D4-CF91AFC9749E}" type="parTrans" cxnId="{BE7F7F5B-34CA-449E-93B3-F947C58F841B}">
      <dgm:prSet/>
      <dgm:spPr/>
      <dgm:t>
        <a:bodyPr/>
        <a:lstStyle/>
        <a:p>
          <a:endParaRPr lang="en-US"/>
        </a:p>
      </dgm:t>
    </dgm:pt>
    <dgm:pt modelId="{CBAD1B51-2A4C-4372-9DFB-73BFD299A884}" type="sibTrans" cxnId="{BE7F7F5B-34CA-449E-93B3-F947C58F841B}">
      <dgm:prSet/>
      <dgm:spPr/>
      <dgm:t>
        <a:bodyPr/>
        <a:lstStyle/>
        <a:p>
          <a:endParaRPr lang="en-US"/>
        </a:p>
      </dgm:t>
    </dgm:pt>
    <dgm:pt modelId="{9B929E37-D1DA-48DE-A5AF-F56B777BA0A9}">
      <dgm:prSet/>
      <dgm:spPr/>
      <dgm:t>
        <a:bodyPr/>
        <a:lstStyle/>
        <a:p>
          <a:r>
            <a:rPr lang="en-US" dirty="0"/>
            <a:t>Hippocampus</a:t>
          </a:r>
        </a:p>
      </dgm:t>
    </dgm:pt>
    <dgm:pt modelId="{08C398B8-4820-43E9-8201-E673B6224847}" type="parTrans" cxnId="{56263C32-8BCA-4D8B-85D4-0C5869A578C3}">
      <dgm:prSet/>
      <dgm:spPr/>
      <dgm:t>
        <a:bodyPr/>
        <a:lstStyle/>
        <a:p>
          <a:endParaRPr lang="en-US"/>
        </a:p>
      </dgm:t>
    </dgm:pt>
    <dgm:pt modelId="{B71E7C82-6C0E-4E80-AF6C-526D321C03EE}" type="sibTrans" cxnId="{56263C32-8BCA-4D8B-85D4-0C5869A578C3}">
      <dgm:prSet/>
      <dgm:spPr/>
      <dgm:t>
        <a:bodyPr/>
        <a:lstStyle/>
        <a:p>
          <a:endParaRPr lang="en-US"/>
        </a:p>
      </dgm:t>
    </dgm:pt>
    <dgm:pt modelId="{EE7EC0E8-12EA-43FE-B96E-3304BB15CDDF}">
      <dgm:prSet/>
      <dgm:spPr/>
      <dgm:t>
        <a:bodyPr/>
        <a:lstStyle/>
        <a:p>
          <a:r>
            <a:rPr lang="en-US" dirty="0"/>
            <a:t>Amygdala</a:t>
          </a:r>
        </a:p>
      </dgm:t>
    </dgm:pt>
    <dgm:pt modelId="{68D0ED3F-6058-4E9D-A1C1-74103CAF36C7}" type="parTrans" cxnId="{5855CA2E-A636-47AB-A1A2-C841B7194DBE}">
      <dgm:prSet/>
      <dgm:spPr/>
      <dgm:t>
        <a:bodyPr/>
        <a:lstStyle/>
        <a:p>
          <a:endParaRPr lang="en-US"/>
        </a:p>
      </dgm:t>
    </dgm:pt>
    <dgm:pt modelId="{4EEF88E9-515D-4266-845B-29A8379E3FBE}" type="sibTrans" cxnId="{5855CA2E-A636-47AB-A1A2-C841B7194DBE}">
      <dgm:prSet/>
      <dgm:spPr/>
      <dgm:t>
        <a:bodyPr/>
        <a:lstStyle/>
        <a:p>
          <a:endParaRPr lang="en-US"/>
        </a:p>
      </dgm:t>
    </dgm:pt>
    <dgm:pt modelId="{699AC340-7538-419D-BB0B-A8F9C29748B2}" type="pres">
      <dgm:prSet presAssocID="{26A78B0F-C417-4F81-83AC-1153314C0B58}" presName="hierChild1" presStyleCnt="0">
        <dgm:presLayoutVars>
          <dgm:chPref val="1"/>
          <dgm:dir val="rev"/>
          <dgm:animOne val="branch"/>
          <dgm:animLvl val="lvl"/>
          <dgm:resizeHandles/>
        </dgm:presLayoutVars>
      </dgm:prSet>
      <dgm:spPr/>
    </dgm:pt>
    <dgm:pt modelId="{CE1905B4-85B2-4180-A960-5F6F869422AA}" type="pres">
      <dgm:prSet presAssocID="{F5B9A605-9B97-4054-8BA4-F4E3F4EE5378}" presName="hierRoot1" presStyleCnt="0"/>
      <dgm:spPr/>
    </dgm:pt>
    <dgm:pt modelId="{42EC3996-7BFF-4142-98FE-560DE4864A0A}" type="pres">
      <dgm:prSet presAssocID="{F5B9A605-9B97-4054-8BA4-F4E3F4EE5378}" presName="composite" presStyleCnt="0"/>
      <dgm:spPr/>
    </dgm:pt>
    <dgm:pt modelId="{051EFA7D-E57E-40A5-99DD-E18123790D52}" type="pres">
      <dgm:prSet presAssocID="{F5B9A605-9B97-4054-8BA4-F4E3F4EE5378}" presName="background" presStyleLbl="node0" presStyleIdx="0" presStyleCnt="1"/>
      <dgm:spPr/>
    </dgm:pt>
    <dgm:pt modelId="{D097E3EA-6C80-41E0-A08A-61245FF809A7}" type="pres">
      <dgm:prSet presAssocID="{F5B9A605-9B97-4054-8BA4-F4E3F4EE5378}" presName="text" presStyleLbl="fgAcc0" presStyleIdx="0" presStyleCnt="1">
        <dgm:presLayoutVars>
          <dgm:chPref val="3"/>
        </dgm:presLayoutVars>
      </dgm:prSet>
      <dgm:spPr/>
    </dgm:pt>
    <dgm:pt modelId="{2773C4BC-7641-4049-B141-0A3C46473A22}" type="pres">
      <dgm:prSet presAssocID="{F5B9A605-9B97-4054-8BA4-F4E3F4EE5378}" presName="hierChild2" presStyleCnt="0"/>
      <dgm:spPr/>
    </dgm:pt>
    <dgm:pt modelId="{0E7D354A-7F11-4000-87E0-839C05826571}" type="pres">
      <dgm:prSet presAssocID="{7539F72E-6DDA-49F9-A93C-A300543F0CAC}" presName="Name10" presStyleLbl="parChTrans1D2" presStyleIdx="0" presStyleCnt="4"/>
      <dgm:spPr/>
    </dgm:pt>
    <dgm:pt modelId="{A4CB6FE0-6E7C-45AD-B4C2-581D4320F8FC}" type="pres">
      <dgm:prSet presAssocID="{A7F8C275-2F42-4122-A706-DF12AE5AF52B}" presName="hierRoot2" presStyleCnt="0"/>
      <dgm:spPr/>
    </dgm:pt>
    <dgm:pt modelId="{F2BF9759-4FFC-492A-A8CD-5225ED1227A4}" type="pres">
      <dgm:prSet presAssocID="{A7F8C275-2F42-4122-A706-DF12AE5AF52B}" presName="composite2" presStyleCnt="0"/>
      <dgm:spPr/>
    </dgm:pt>
    <dgm:pt modelId="{965536FD-299B-4506-870F-C66C94784A8B}" type="pres">
      <dgm:prSet presAssocID="{A7F8C275-2F42-4122-A706-DF12AE5AF52B}" presName="background2" presStyleLbl="node2" presStyleIdx="0" presStyleCnt="4"/>
      <dgm:spPr/>
    </dgm:pt>
    <dgm:pt modelId="{10C152D5-9337-4368-AFA4-183DDB9DB5B2}" type="pres">
      <dgm:prSet presAssocID="{A7F8C275-2F42-4122-A706-DF12AE5AF52B}" presName="text2" presStyleLbl="fgAcc2" presStyleIdx="0" presStyleCnt="4">
        <dgm:presLayoutVars>
          <dgm:chPref val="3"/>
        </dgm:presLayoutVars>
      </dgm:prSet>
      <dgm:spPr/>
    </dgm:pt>
    <dgm:pt modelId="{25573203-72A8-40F0-AFC3-46399CE645F7}" type="pres">
      <dgm:prSet presAssocID="{A7F8C275-2F42-4122-A706-DF12AE5AF52B}" presName="hierChild3" presStyleCnt="0"/>
      <dgm:spPr/>
    </dgm:pt>
    <dgm:pt modelId="{BE13125D-C148-4208-ABCE-88E7B1C25CF5}" type="pres">
      <dgm:prSet presAssocID="{13ABEE12-1444-4E8D-A7D4-CF91AFC9749E}" presName="Name10" presStyleLbl="parChTrans1D2" presStyleIdx="1" presStyleCnt="4"/>
      <dgm:spPr/>
    </dgm:pt>
    <dgm:pt modelId="{3B3604A7-8F6D-40EB-9FF7-8A366A6220A7}" type="pres">
      <dgm:prSet presAssocID="{E8E5CEBC-E9FA-4B00-A055-485D423C899F}" presName="hierRoot2" presStyleCnt="0"/>
      <dgm:spPr/>
    </dgm:pt>
    <dgm:pt modelId="{6C87D886-60FC-4D72-9593-509A171456D5}" type="pres">
      <dgm:prSet presAssocID="{E8E5CEBC-E9FA-4B00-A055-485D423C899F}" presName="composite2" presStyleCnt="0"/>
      <dgm:spPr/>
    </dgm:pt>
    <dgm:pt modelId="{6C15E7D0-11DC-41A4-BD0F-6C25CC595C2E}" type="pres">
      <dgm:prSet presAssocID="{E8E5CEBC-E9FA-4B00-A055-485D423C899F}" presName="background2" presStyleLbl="node2" presStyleIdx="1" presStyleCnt="4"/>
      <dgm:spPr/>
    </dgm:pt>
    <dgm:pt modelId="{0E6569DF-7761-4C61-BF15-15AA8A55A155}" type="pres">
      <dgm:prSet presAssocID="{E8E5CEBC-E9FA-4B00-A055-485D423C899F}" presName="text2" presStyleLbl="fgAcc2" presStyleIdx="1" presStyleCnt="4">
        <dgm:presLayoutVars>
          <dgm:chPref val="3"/>
        </dgm:presLayoutVars>
      </dgm:prSet>
      <dgm:spPr/>
    </dgm:pt>
    <dgm:pt modelId="{24D5287A-C77C-406A-8A99-D210C63DA446}" type="pres">
      <dgm:prSet presAssocID="{E8E5CEBC-E9FA-4B00-A055-485D423C899F}" presName="hierChild3" presStyleCnt="0"/>
      <dgm:spPr/>
    </dgm:pt>
    <dgm:pt modelId="{88D06CB7-DC8D-4176-A01A-8B5013CD2183}" type="pres">
      <dgm:prSet presAssocID="{08C398B8-4820-43E9-8201-E673B6224847}" presName="Name10" presStyleLbl="parChTrans1D2" presStyleIdx="2" presStyleCnt="4"/>
      <dgm:spPr/>
    </dgm:pt>
    <dgm:pt modelId="{2FB6CD42-FA2F-4744-9B5A-3EB01C4D1C2F}" type="pres">
      <dgm:prSet presAssocID="{9B929E37-D1DA-48DE-A5AF-F56B777BA0A9}" presName="hierRoot2" presStyleCnt="0"/>
      <dgm:spPr/>
    </dgm:pt>
    <dgm:pt modelId="{745CEE01-3561-477B-93C4-2631A090A891}" type="pres">
      <dgm:prSet presAssocID="{9B929E37-D1DA-48DE-A5AF-F56B777BA0A9}" presName="composite2" presStyleCnt="0"/>
      <dgm:spPr/>
    </dgm:pt>
    <dgm:pt modelId="{EE8B0F7A-818E-4F2A-A1EC-77ED7E3EB9C7}" type="pres">
      <dgm:prSet presAssocID="{9B929E37-D1DA-48DE-A5AF-F56B777BA0A9}" presName="background2" presStyleLbl="node2" presStyleIdx="2" presStyleCnt="4"/>
      <dgm:spPr/>
    </dgm:pt>
    <dgm:pt modelId="{671FB144-8BAC-4A1C-9668-1E668BCD490E}" type="pres">
      <dgm:prSet presAssocID="{9B929E37-D1DA-48DE-A5AF-F56B777BA0A9}" presName="text2" presStyleLbl="fgAcc2" presStyleIdx="2" presStyleCnt="4">
        <dgm:presLayoutVars>
          <dgm:chPref val="3"/>
        </dgm:presLayoutVars>
      </dgm:prSet>
      <dgm:spPr/>
    </dgm:pt>
    <dgm:pt modelId="{B7BF3EF8-AED2-4DA6-9042-436E33851229}" type="pres">
      <dgm:prSet presAssocID="{9B929E37-D1DA-48DE-A5AF-F56B777BA0A9}" presName="hierChild3" presStyleCnt="0"/>
      <dgm:spPr/>
    </dgm:pt>
    <dgm:pt modelId="{74CE27E1-1EB5-4D31-B9B3-4EA54803B1A8}" type="pres">
      <dgm:prSet presAssocID="{68D0ED3F-6058-4E9D-A1C1-74103CAF36C7}" presName="Name10" presStyleLbl="parChTrans1D2" presStyleIdx="3" presStyleCnt="4"/>
      <dgm:spPr/>
    </dgm:pt>
    <dgm:pt modelId="{9F1467D1-1E81-44F4-A166-F66283C09092}" type="pres">
      <dgm:prSet presAssocID="{EE7EC0E8-12EA-43FE-B96E-3304BB15CDDF}" presName="hierRoot2" presStyleCnt="0"/>
      <dgm:spPr/>
    </dgm:pt>
    <dgm:pt modelId="{6C462BF5-D805-43A7-87B2-AAB35A1BE11B}" type="pres">
      <dgm:prSet presAssocID="{EE7EC0E8-12EA-43FE-B96E-3304BB15CDDF}" presName="composite2" presStyleCnt="0"/>
      <dgm:spPr/>
    </dgm:pt>
    <dgm:pt modelId="{E02C2E91-8F29-4805-ADDB-A0B64EA7C16C}" type="pres">
      <dgm:prSet presAssocID="{EE7EC0E8-12EA-43FE-B96E-3304BB15CDDF}" presName="background2" presStyleLbl="node2" presStyleIdx="3" presStyleCnt="4"/>
      <dgm:spPr/>
    </dgm:pt>
    <dgm:pt modelId="{79387CB4-6295-4BE1-B6A4-B869C9A705CE}" type="pres">
      <dgm:prSet presAssocID="{EE7EC0E8-12EA-43FE-B96E-3304BB15CDDF}" presName="text2" presStyleLbl="fgAcc2" presStyleIdx="3" presStyleCnt="4">
        <dgm:presLayoutVars>
          <dgm:chPref val="3"/>
        </dgm:presLayoutVars>
      </dgm:prSet>
      <dgm:spPr/>
    </dgm:pt>
    <dgm:pt modelId="{97FD98DE-E871-4A88-8F29-C40EEB251D3C}" type="pres">
      <dgm:prSet presAssocID="{EE7EC0E8-12EA-43FE-B96E-3304BB15CDDF}" presName="hierChild3" presStyleCnt="0"/>
      <dgm:spPr/>
    </dgm:pt>
  </dgm:ptLst>
  <dgm:cxnLst>
    <dgm:cxn modelId="{2CFF0A0B-ADA2-419D-A759-7D94408FE49D}" type="presOf" srcId="{F5B9A605-9B97-4054-8BA4-F4E3F4EE5378}" destId="{D097E3EA-6C80-41E0-A08A-61245FF809A7}" srcOrd="0" destOrd="0" presId="urn:microsoft.com/office/officeart/2005/8/layout/hierarchy1"/>
    <dgm:cxn modelId="{A8A4841F-E916-454B-A960-36594246EAF5}" type="presOf" srcId="{13ABEE12-1444-4E8D-A7D4-CF91AFC9749E}" destId="{BE13125D-C148-4208-ABCE-88E7B1C25CF5}" srcOrd="0" destOrd="0" presId="urn:microsoft.com/office/officeart/2005/8/layout/hierarchy1"/>
    <dgm:cxn modelId="{C42A8121-A90A-4526-85C7-8971EA140D15}" srcId="{26A78B0F-C417-4F81-83AC-1153314C0B58}" destId="{F5B9A605-9B97-4054-8BA4-F4E3F4EE5378}" srcOrd="0" destOrd="0" parTransId="{D47FDBEB-E0C9-4D61-AE82-C45D4BE33DB2}" sibTransId="{E15C155C-A9E5-446D-8F59-5525418B5C4F}"/>
    <dgm:cxn modelId="{5855CA2E-A636-47AB-A1A2-C841B7194DBE}" srcId="{F5B9A605-9B97-4054-8BA4-F4E3F4EE5378}" destId="{EE7EC0E8-12EA-43FE-B96E-3304BB15CDDF}" srcOrd="3" destOrd="0" parTransId="{68D0ED3F-6058-4E9D-A1C1-74103CAF36C7}" sibTransId="{4EEF88E9-515D-4266-845B-29A8379E3FBE}"/>
    <dgm:cxn modelId="{56263C32-8BCA-4D8B-85D4-0C5869A578C3}" srcId="{F5B9A605-9B97-4054-8BA4-F4E3F4EE5378}" destId="{9B929E37-D1DA-48DE-A5AF-F56B777BA0A9}" srcOrd="2" destOrd="0" parTransId="{08C398B8-4820-43E9-8201-E673B6224847}" sibTransId="{B71E7C82-6C0E-4E80-AF6C-526D321C03EE}"/>
    <dgm:cxn modelId="{9019EE33-A215-43FE-87DD-8A594A7311B4}" type="presOf" srcId="{E8E5CEBC-E9FA-4B00-A055-485D423C899F}" destId="{0E6569DF-7761-4C61-BF15-15AA8A55A155}" srcOrd="0" destOrd="0" presId="urn:microsoft.com/office/officeart/2005/8/layout/hierarchy1"/>
    <dgm:cxn modelId="{BE7F7F5B-34CA-449E-93B3-F947C58F841B}" srcId="{F5B9A605-9B97-4054-8BA4-F4E3F4EE5378}" destId="{E8E5CEBC-E9FA-4B00-A055-485D423C899F}" srcOrd="1" destOrd="0" parTransId="{13ABEE12-1444-4E8D-A7D4-CF91AFC9749E}" sibTransId="{CBAD1B51-2A4C-4372-9DFB-73BFD299A884}"/>
    <dgm:cxn modelId="{E171C060-62AA-4380-AF90-CB9AF886806E}" srcId="{F5B9A605-9B97-4054-8BA4-F4E3F4EE5378}" destId="{A7F8C275-2F42-4122-A706-DF12AE5AF52B}" srcOrd="0" destOrd="0" parTransId="{7539F72E-6DDA-49F9-A93C-A300543F0CAC}" sibTransId="{6D6BA08C-6129-4A7B-A2F7-92E4C51C84A7}"/>
    <dgm:cxn modelId="{65403B7D-FABB-4380-95E6-0E41A523859B}" type="presOf" srcId="{26A78B0F-C417-4F81-83AC-1153314C0B58}" destId="{699AC340-7538-419D-BB0B-A8F9C29748B2}" srcOrd="0" destOrd="0" presId="urn:microsoft.com/office/officeart/2005/8/layout/hierarchy1"/>
    <dgm:cxn modelId="{89FD9C7F-D61F-4E66-8E4C-7822B9D4EBCF}" type="presOf" srcId="{9B929E37-D1DA-48DE-A5AF-F56B777BA0A9}" destId="{671FB144-8BAC-4A1C-9668-1E668BCD490E}" srcOrd="0" destOrd="0" presId="urn:microsoft.com/office/officeart/2005/8/layout/hierarchy1"/>
    <dgm:cxn modelId="{68696F93-7257-4C34-97B4-C82770FB49C2}" type="presOf" srcId="{68D0ED3F-6058-4E9D-A1C1-74103CAF36C7}" destId="{74CE27E1-1EB5-4D31-B9B3-4EA54803B1A8}" srcOrd="0" destOrd="0" presId="urn:microsoft.com/office/officeart/2005/8/layout/hierarchy1"/>
    <dgm:cxn modelId="{09F6039E-5695-4DF0-BA4B-4A35DA5CD66A}" type="presOf" srcId="{7539F72E-6DDA-49F9-A93C-A300543F0CAC}" destId="{0E7D354A-7F11-4000-87E0-839C05826571}" srcOrd="0" destOrd="0" presId="urn:microsoft.com/office/officeart/2005/8/layout/hierarchy1"/>
    <dgm:cxn modelId="{B1CE16B8-8696-4B3E-93B3-412F21E70D07}" type="presOf" srcId="{08C398B8-4820-43E9-8201-E673B6224847}" destId="{88D06CB7-DC8D-4176-A01A-8B5013CD2183}" srcOrd="0" destOrd="0" presId="urn:microsoft.com/office/officeart/2005/8/layout/hierarchy1"/>
    <dgm:cxn modelId="{FAA3F3B8-A8E0-4627-A641-E9B5F4C2A396}" type="presOf" srcId="{A7F8C275-2F42-4122-A706-DF12AE5AF52B}" destId="{10C152D5-9337-4368-AFA4-183DDB9DB5B2}" srcOrd="0" destOrd="0" presId="urn:microsoft.com/office/officeart/2005/8/layout/hierarchy1"/>
    <dgm:cxn modelId="{2A521CF9-6ED1-409D-9B88-140C91C5040A}" type="presOf" srcId="{EE7EC0E8-12EA-43FE-B96E-3304BB15CDDF}" destId="{79387CB4-6295-4BE1-B6A4-B869C9A705CE}" srcOrd="0" destOrd="0" presId="urn:microsoft.com/office/officeart/2005/8/layout/hierarchy1"/>
    <dgm:cxn modelId="{B3F13460-3F94-4591-8A2F-60798A2D9A39}" type="presParOf" srcId="{699AC340-7538-419D-BB0B-A8F9C29748B2}" destId="{CE1905B4-85B2-4180-A960-5F6F869422AA}" srcOrd="0" destOrd="0" presId="urn:microsoft.com/office/officeart/2005/8/layout/hierarchy1"/>
    <dgm:cxn modelId="{8ACCB1F1-F87F-4512-B7E3-F3812741E030}" type="presParOf" srcId="{CE1905B4-85B2-4180-A960-5F6F869422AA}" destId="{42EC3996-7BFF-4142-98FE-560DE4864A0A}" srcOrd="0" destOrd="0" presId="urn:microsoft.com/office/officeart/2005/8/layout/hierarchy1"/>
    <dgm:cxn modelId="{045497B4-7B3E-43BB-9A79-2FEEA833E211}" type="presParOf" srcId="{42EC3996-7BFF-4142-98FE-560DE4864A0A}" destId="{051EFA7D-E57E-40A5-99DD-E18123790D52}" srcOrd="0" destOrd="0" presId="urn:microsoft.com/office/officeart/2005/8/layout/hierarchy1"/>
    <dgm:cxn modelId="{D9370A91-4EEA-49BF-B0DD-A9C3F8FBB969}" type="presParOf" srcId="{42EC3996-7BFF-4142-98FE-560DE4864A0A}" destId="{D097E3EA-6C80-41E0-A08A-61245FF809A7}" srcOrd="1" destOrd="0" presId="urn:microsoft.com/office/officeart/2005/8/layout/hierarchy1"/>
    <dgm:cxn modelId="{960DC333-E53F-414A-81F5-226844639CCB}" type="presParOf" srcId="{CE1905B4-85B2-4180-A960-5F6F869422AA}" destId="{2773C4BC-7641-4049-B141-0A3C46473A22}" srcOrd="1" destOrd="0" presId="urn:microsoft.com/office/officeart/2005/8/layout/hierarchy1"/>
    <dgm:cxn modelId="{8855448D-1E23-418F-B961-9334E2DC1420}" type="presParOf" srcId="{2773C4BC-7641-4049-B141-0A3C46473A22}" destId="{0E7D354A-7F11-4000-87E0-839C05826571}" srcOrd="0" destOrd="0" presId="urn:microsoft.com/office/officeart/2005/8/layout/hierarchy1"/>
    <dgm:cxn modelId="{3EFA744C-C608-406B-A05A-42187E24F1BE}" type="presParOf" srcId="{2773C4BC-7641-4049-B141-0A3C46473A22}" destId="{A4CB6FE0-6E7C-45AD-B4C2-581D4320F8FC}" srcOrd="1" destOrd="0" presId="urn:microsoft.com/office/officeart/2005/8/layout/hierarchy1"/>
    <dgm:cxn modelId="{C293337E-D82F-4B12-B08A-39C3DA2D9FA5}" type="presParOf" srcId="{A4CB6FE0-6E7C-45AD-B4C2-581D4320F8FC}" destId="{F2BF9759-4FFC-492A-A8CD-5225ED1227A4}" srcOrd="0" destOrd="0" presId="urn:microsoft.com/office/officeart/2005/8/layout/hierarchy1"/>
    <dgm:cxn modelId="{CD44B895-4E47-4922-92D5-00F21FFEDF76}" type="presParOf" srcId="{F2BF9759-4FFC-492A-A8CD-5225ED1227A4}" destId="{965536FD-299B-4506-870F-C66C94784A8B}" srcOrd="0" destOrd="0" presId="urn:microsoft.com/office/officeart/2005/8/layout/hierarchy1"/>
    <dgm:cxn modelId="{894F8E91-36BF-41EC-9924-30E01DA646CB}" type="presParOf" srcId="{F2BF9759-4FFC-492A-A8CD-5225ED1227A4}" destId="{10C152D5-9337-4368-AFA4-183DDB9DB5B2}" srcOrd="1" destOrd="0" presId="urn:microsoft.com/office/officeart/2005/8/layout/hierarchy1"/>
    <dgm:cxn modelId="{7A91B873-2D5D-48AE-8C5C-4D10AE9671DA}" type="presParOf" srcId="{A4CB6FE0-6E7C-45AD-B4C2-581D4320F8FC}" destId="{25573203-72A8-40F0-AFC3-46399CE645F7}" srcOrd="1" destOrd="0" presId="urn:microsoft.com/office/officeart/2005/8/layout/hierarchy1"/>
    <dgm:cxn modelId="{C5F75112-4D95-44B1-8C5F-F0AE5A4EDEBF}" type="presParOf" srcId="{2773C4BC-7641-4049-B141-0A3C46473A22}" destId="{BE13125D-C148-4208-ABCE-88E7B1C25CF5}" srcOrd="2" destOrd="0" presId="urn:microsoft.com/office/officeart/2005/8/layout/hierarchy1"/>
    <dgm:cxn modelId="{2AD4D035-F609-48FC-BE07-C7271AA45B4E}" type="presParOf" srcId="{2773C4BC-7641-4049-B141-0A3C46473A22}" destId="{3B3604A7-8F6D-40EB-9FF7-8A366A6220A7}" srcOrd="3" destOrd="0" presId="urn:microsoft.com/office/officeart/2005/8/layout/hierarchy1"/>
    <dgm:cxn modelId="{ACE70D55-DBF7-467E-9F0F-A34CB0D14DFD}" type="presParOf" srcId="{3B3604A7-8F6D-40EB-9FF7-8A366A6220A7}" destId="{6C87D886-60FC-4D72-9593-509A171456D5}" srcOrd="0" destOrd="0" presId="urn:microsoft.com/office/officeart/2005/8/layout/hierarchy1"/>
    <dgm:cxn modelId="{DBB67671-39CC-4FA1-8BF0-6F081E0F3807}" type="presParOf" srcId="{6C87D886-60FC-4D72-9593-509A171456D5}" destId="{6C15E7D0-11DC-41A4-BD0F-6C25CC595C2E}" srcOrd="0" destOrd="0" presId="urn:microsoft.com/office/officeart/2005/8/layout/hierarchy1"/>
    <dgm:cxn modelId="{D8FA2AB9-3F6A-4C71-8F6F-ECE10A00520B}" type="presParOf" srcId="{6C87D886-60FC-4D72-9593-509A171456D5}" destId="{0E6569DF-7761-4C61-BF15-15AA8A55A155}" srcOrd="1" destOrd="0" presId="urn:microsoft.com/office/officeart/2005/8/layout/hierarchy1"/>
    <dgm:cxn modelId="{CD0D0F77-6D81-427F-8DA3-A36751615263}" type="presParOf" srcId="{3B3604A7-8F6D-40EB-9FF7-8A366A6220A7}" destId="{24D5287A-C77C-406A-8A99-D210C63DA446}" srcOrd="1" destOrd="0" presId="urn:microsoft.com/office/officeart/2005/8/layout/hierarchy1"/>
    <dgm:cxn modelId="{286D341C-026D-4A9C-809F-BDD86346DFB3}" type="presParOf" srcId="{2773C4BC-7641-4049-B141-0A3C46473A22}" destId="{88D06CB7-DC8D-4176-A01A-8B5013CD2183}" srcOrd="4" destOrd="0" presId="urn:microsoft.com/office/officeart/2005/8/layout/hierarchy1"/>
    <dgm:cxn modelId="{8AED9D04-B3FB-47C7-B54B-FF4B08D9EAE6}" type="presParOf" srcId="{2773C4BC-7641-4049-B141-0A3C46473A22}" destId="{2FB6CD42-FA2F-4744-9B5A-3EB01C4D1C2F}" srcOrd="5" destOrd="0" presId="urn:microsoft.com/office/officeart/2005/8/layout/hierarchy1"/>
    <dgm:cxn modelId="{7BAC132F-99AE-4A10-983A-4325E71AF008}" type="presParOf" srcId="{2FB6CD42-FA2F-4744-9B5A-3EB01C4D1C2F}" destId="{745CEE01-3561-477B-93C4-2631A090A891}" srcOrd="0" destOrd="0" presId="urn:microsoft.com/office/officeart/2005/8/layout/hierarchy1"/>
    <dgm:cxn modelId="{1B42FE9F-31D8-447C-A006-D7EF1AA8C843}" type="presParOf" srcId="{745CEE01-3561-477B-93C4-2631A090A891}" destId="{EE8B0F7A-818E-4F2A-A1EC-77ED7E3EB9C7}" srcOrd="0" destOrd="0" presId="urn:microsoft.com/office/officeart/2005/8/layout/hierarchy1"/>
    <dgm:cxn modelId="{D1390546-1B55-425D-AFCD-77D29084CC24}" type="presParOf" srcId="{745CEE01-3561-477B-93C4-2631A090A891}" destId="{671FB144-8BAC-4A1C-9668-1E668BCD490E}" srcOrd="1" destOrd="0" presId="urn:microsoft.com/office/officeart/2005/8/layout/hierarchy1"/>
    <dgm:cxn modelId="{68CEB061-EA9F-41D0-8728-671CBC4298B9}" type="presParOf" srcId="{2FB6CD42-FA2F-4744-9B5A-3EB01C4D1C2F}" destId="{B7BF3EF8-AED2-4DA6-9042-436E33851229}" srcOrd="1" destOrd="0" presId="urn:microsoft.com/office/officeart/2005/8/layout/hierarchy1"/>
    <dgm:cxn modelId="{4DB4995A-4847-4136-9A0E-0F40C64A88B8}" type="presParOf" srcId="{2773C4BC-7641-4049-B141-0A3C46473A22}" destId="{74CE27E1-1EB5-4D31-B9B3-4EA54803B1A8}" srcOrd="6" destOrd="0" presId="urn:microsoft.com/office/officeart/2005/8/layout/hierarchy1"/>
    <dgm:cxn modelId="{09DC468A-9D6A-4C50-A093-5EAC79915DE0}" type="presParOf" srcId="{2773C4BC-7641-4049-B141-0A3C46473A22}" destId="{9F1467D1-1E81-44F4-A166-F66283C09092}" srcOrd="7" destOrd="0" presId="urn:microsoft.com/office/officeart/2005/8/layout/hierarchy1"/>
    <dgm:cxn modelId="{1E026C82-EA5F-490F-951A-5AE3A92BC136}" type="presParOf" srcId="{9F1467D1-1E81-44F4-A166-F66283C09092}" destId="{6C462BF5-D805-43A7-87B2-AAB35A1BE11B}" srcOrd="0" destOrd="0" presId="urn:microsoft.com/office/officeart/2005/8/layout/hierarchy1"/>
    <dgm:cxn modelId="{C0B12D70-EC55-4689-B34E-6AB2A654F288}" type="presParOf" srcId="{6C462BF5-D805-43A7-87B2-AAB35A1BE11B}" destId="{E02C2E91-8F29-4805-ADDB-A0B64EA7C16C}" srcOrd="0" destOrd="0" presId="urn:microsoft.com/office/officeart/2005/8/layout/hierarchy1"/>
    <dgm:cxn modelId="{D9E58776-78EC-4A44-B8B0-4EAEDB95A5A4}" type="presParOf" srcId="{6C462BF5-D805-43A7-87B2-AAB35A1BE11B}" destId="{79387CB4-6295-4BE1-B6A4-B869C9A705CE}" srcOrd="1" destOrd="0" presId="urn:microsoft.com/office/officeart/2005/8/layout/hierarchy1"/>
    <dgm:cxn modelId="{49F1EA77-0B21-4FBF-AF94-F80BAA8977AA}" type="presParOf" srcId="{9F1467D1-1E81-44F4-A166-F66283C09092}" destId="{97FD98DE-E871-4A88-8F29-C40EEB251D3C}"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A78B0F-C417-4F81-83AC-1153314C0B5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A17D4C3D-E7E7-4F9A-9812-2F314EAB23E4}">
      <dgm:prSet/>
      <dgm:spPr/>
      <dgm:t>
        <a:bodyPr/>
        <a:lstStyle/>
        <a:p>
          <a:r>
            <a:rPr lang="en-US" dirty="0"/>
            <a:t>Forebrain</a:t>
          </a:r>
        </a:p>
      </dgm:t>
    </dgm:pt>
    <dgm:pt modelId="{9D872EA4-ADE8-4759-8DBD-7C7BA7D2E9DE}" type="parTrans" cxnId="{519CA503-106D-43BC-8AE0-BB42C42BB8BF}">
      <dgm:prSet/>
      <dgm:spPr/>
      <dgm:t>
        <a:bodyPr/>
        <a:lstStyle/>
        <a:p>
          <a:endParaRPr lang="en-US"/>
        </a:p>
      </dgm:t>
    </dgm:pt>
    <dgm:pt modelId="{32E337C9-781F-42E6-9313-BD0468D2E619}" type="sibTrans" cxnId="{519CA503-106D-43BC-8AE0-BB42C42BB8BF}">
      <dgm:prSet/>
      <dgm:spPr/>
      <dgm:t>
        <a:bodyPr/>
        <a:lstStyle/>
        <a:p>
          <a:endParaRPr lang="en-US"/>
        </a:p>
      </dgm:t>
    </dgm:pt>
    <dgm:pt modelId="{A1FBC968-0C7A-49DD-83B5-462398A29CAE}">
      <dgm:prSet/>
      <dgm:spPr/>
      <dgm:t>
        <a:bodyPr/>
        <a:lstStyle/>
        <a:p>
          <a:r>
            <a:rPr lang="en-US" dirty="0"/>
            <a:t>Frontal lobe</a:t>
          </a:r>
        </a:p>
      </dgm:t>
    </dgm:pt>
    <dgm:pt modelId="{B7A7954C-9359-43A5-B280-E9600A4392AA}" type="parTrans" cxnId="{6B54FD73-F527-481D-975E-13D22F78B589}">
      <dgm:prSet/>
      <dgm:spPr/>
      <dgm:t>
        <a:bodyPr/>
        <a:lstStyle/>
        <a:p>
          <a:endParaRPr lang="en-US"/>
        </a:p>
      </dgm:t>
    </dgm:pt>
    <dgm:pt modelId="{223E0F5D-54D9-4801-AE93-C3AF5E4967BC}" type="sibTrans" cxnId="{6B54FD73-F527-481D-975E-13D22F78B589}">
      <dgm:prSet/>
      <dgm:spPr/>
      <dgm:t>
        <a:bodyPr/>
        <a:lstStyle/>
        <a:p>
          <a:endParaRPr lang="en-US"/>
        </a:p>
      </dgm:t>
    </dgm:pt>
    <dgm:pt modelId="{B1F3EA50-2B2B-44EE-9FBB-BD4B837DC380}">
      <dgm:prSet/>
      <dgm:spPr/>
      <dgm:t>
        <a:bodyPr/>
        <a:lstStyle/>
        <a:p>
          <a:r>
            <a:rPr lang="en-US" dirty="0"/>
            <a:t>Temporal lobe</a:t>
          </a:r>
        </a:p>
      </dgm:t>
    </dgm:pt>
    <dgm:pt modelId="{A631E244-4D4A-4CE6-88F4-5DD6E92AB974}" type="parTrans" cxnId="{594EDDC2-B6AC-4C22-8AF3-1D3B7E6FD97D}">
      <dgm:prSet/>
      <dgm:spPr/>
      <dgm:t>
        <a:bodyPr/>
        <a:lstStyle/>
        <a:p>
          <a:endParaRPr lang="en-US"/>
        </a:p>
      </dgm:t>
    </dgm:pt>
    <dgm:pt modelId="{ACFEF02D-308E-4DF8-8FEB-8C5114980596}" type="sibTrans" cxnId="{594EDDC2-B6AC-4C22-8AF3-1D3B7E6FD97D}">
      <dgm:prSet/>
      <dgm:spPr/>
      <dgm:t>
        <a:bodyPr/>
        <a:lstStyle/>
        <a:p>
          <a:endParaRPr lang="en-US"/>
        </a:p>
      </dgm:t>
    </dgm:pt>
    <dgm:pt modelId="{4D497BDE-9AD3-40C7-ACEB-145258AAAD31}">
      <dgm:prSet/>
      <dgm:spPr/>
      <dgm:t>
        <a:bodyPr/>
        <a:lstStyle/>
        <a:p>
          <a:r>
            <a:rPr lang="en-US" dirty="0"/>
            <a:t>Occipital lobe</a:t>
          </a:r>
        </a:p>
      </dgm:t>
    </dgm:pt>
    <dgm:pt modelId="{D3BA0B5E-FD44-459E-8C24-468EE72BB4FF}" type="parTrans" cxnId="{5EE9B0C8-93CA-4152-A0FE-46AFAAD784F8}">
      <dgm:prSet/>
      <dgm:spPr/>
      <dgm:t>
        <a:bodyPr/>
        <a:lstStyle/>
        <a:p>
          <a:endParaRPr lang="en-US"/>
        </a:p>
      </dgm:t>
    </dgm:pt>
    <dgm:pt modelId="{55D2B2D8-D9CD-4C86-89C1-141345082291}" type="sibTrans" cxnId="{5EE9B0C8-93CA-4152-A0FE-46AFAAD784F8}">
      <dgm:prSet/>
      <dgm:spPr/>
      <dgm:t>
        <a:bodyPr/>
        <a:lstStyle/>
        <a:p>
          <a:endParaRPr lang="en-US"/>
        </a:p>
      </dgm:t>
    </dgm:pt>
    <dgm:pt modelId="{6D065900-2E1E-4C55-B1C3-9F0EB9C49D7A}">
      <dgm:prSet/>
      <dgm:spPr/>
      <dgm:t>
        <a:bodyPr/>
        <a:lstStyle/>
        <a:p>
          <a:r>
            <a:rPr lang="en-US" dirty="0"/>
            <a:t>Parietal lobe</a:t>
          </a:r>
        </a:p>
      </dgm:t>
    </dgm:pt>
    <dgm:pt modelId="{3FEF1E20-2970-46BD-8E48-710F25754BA9}" type="parTrans" cxnId="{4B7929DC-E544-4AA1-AE3F-C43AC9B4D91C}">
      <dgm:prSet/>
      <dgm:spPr/>
      <dgm:t>
        <a:bodyPr/>
        <a:lstStyle/>
        <a:p>
          <a:endParaRPr lang="en-US"/>
        </a:p>
      </dgm:t>
    </dgm:pt>
    <dgm:pt modelId="{9A2AC400-4AD9-48C2-BF04-191219D2946F}" type="sibTrans" cxnId="{4B7929DC-E544-4AA1-AE3F-C43AC9B4D91C}">
      <dgm:prSet/>
      <dgm:spPr/>
      <dgm:t>
        <a:bodyPr/>
        <a:lstStyle/>
        <a:p>
          <a:endParaRPr lang="en-US"/>
        </a:p>
      </dgm:t>
    </dgm:pt>
    <dgm:pt modelId="{F5B9A605-9B97-4054-8BA4-F4E3F4EE5378}">
      <dgm:prSet/>
      <dgm:spPr/>
      <dgm:t>
        <a:bodyPr/>
        <a:lstStyle/>
        <a:p>
          <a:r>
            <a:rPr lang="en-US" dirty="0"/>
            <a:t>Midbrain</a:t>
          </a:r>
        </a:p>
      </dgm:t>
    </dgm:pt>
    <dgm:pt modelId="{E15C155C-A9E5-446D-8F59-5525418B5C4F}" type="sibTrans" cxnId="{C42A8121-A90A-4526-85C7-8971EA140D15}">
      <dgm:prSet/>
      <dgm:spPr/>
      <dgm:t>
        <a:bodyPr/>
        <a:lstStyle/>
        <a:p>
          <a:endParaRPr lang="en-US"/>
        </a:p>
      </dgm:t>
    </dgm:pt>
    <dgm:pt modelId="{D47FDBEB-E0C9-4D61-AE82-C45D4BE33DB2}" type="parTrans" cxnId="{C42A8121-A90A-4526-85C7-8971EA140D15}">
      <dgm:prSet/>
      <dgm:spPr/>
      <dgm:t>
        <a:bodyPr/>
        <a:lstStyle/>
        <a:p>
          <a:endParaRPr lang="en-US"/>
        </a:p>
      </dgm:t>
    </dgm:pt>
    <dgm:pt modelId="{98C9FC75-C5B7-450E-B597-FDC52CABBBE1}">
      <dgm:prSet phldrT="[Text]"/>
      <dgm:spPr/>
      <dgm:t>
        <a:bodyPr/>
        <a:lstStyle/>
        <a:p>
          <a:r>
            <a:rPr lang="en-US" dirty="0"/>
            <a:t>Hindbrain</a:t>
          </a:r>
        </a:p>
      </dgm:t>
    </dgm:pt>
    <dgm:pt modelId="{C10F90D8-BE0A-48CB-8843-8A9B8E79728A}" type="sibTrans" cxnId="{5542F616-E1FE-49F8-AA8C-54CA067591DD}">
      <dgm:prSet/>
      <dgm:spPr/>
      <dgm:t>
        <a:bodyPr/>
        <a:lstStyle/>
        <a:p>
          <a:endParaRPr lang="en-US"/>
        </a:p>
      </dgm:t>
    </dgm:pt>
    <dgm:pt modelId="{3007C6C1-B536-44E1-BEE7-D8ECDCB06FDD}" type="parTrans" cxnId="{5542F616-E1FE-49F8-AA8C-54CA067591DD}">
      <dgm:prSet/>
      <dgm:spPr/>
      <dgm:t>
        <a:bodyPr/>
        <a:lstStyle/>
        <a:p>
          <a:endParaRPr lang="en-US"/>
        </a:p>
      </dgm:t>
    </dgm:pt>
    <dgm:pt modelId="{699AC340-7538-419D-BB0B-A8F9C29748B2}" type="pres">
      <dgm:prSet presAssocID="{26A78B0F-C417-4F81-83AC-1153314C0B58}" presName="hierChild1" presStyleCnt="0">
        <dgm:presLayoutVars>
          <dgm:chPref val="1"/>
          <dgm:dir val="rev"/>
          <dgm:animOne val="branch"/>
          <dgm:animLvl val="lvl"/>
          <dgm:resizeHandles/>
        </dgm:presLayoutVars>
      </dgm:prSet>
      <dgm:spPr/>
    </dgm:pt>
    <dgm:pt modelId="{9D471943-0CF1-4049-8AE5-EC93FE9D5439}" type="pres">
      <dgm:prSet presAssocID="{A17D4C3D-E7E7-4F9A-9812-2F314EAB23E4}" presName="hierRoot1" presStyleCnt="0"/>
      <dgm:spPr/>
    </dgm:pt>
    <dgm:pt modelId="{2F9099E5-74DB-4A11-BE1D-4DCCB714BF65}" type="pres">
      <dgm:prSet presAssocID="{A17D4C3D-E7E7-4F9A-9812-2F314EAB23E4}" presName="composite" presStyleCnt="0"/>
      <dgm:spPr/>
    </dgm:pt>
    <dgm:pt modelId="{8D4EB9AE-6216-421B-96AC-AFAC9F903963}" type="pres">
      <dgm:prSet presAssocID="{A17D4C3D-E7E7-4F9A-9812-2F314EAB23E4}" presName="background" presStyleLbl="node0" presStyleIdx="0" presStyleCnt="3"/>
      <dgm:spPr/>
    </dgm:pt>
    <dgm:pt modelId="{AE691D8D-A798-47F6-9D81-815824E327B9}" type="pres">
      <dgm:prSet presAssocID="{A17D4C3D-E7E7-4F9A-9812-2F314EAB23E4}" presName="text" presStyleLbl="fgAcc0" presStyleIdx="0" presStyleCnt="3">
        <dgm:presLayoutVars>
          <dgm:chPref val="3"/>
        </dgm:presLayoutVars>
      </dgm:prSet>
      <dgm:spPr/>
    </dgm:pt>
    <dgm:pt modelId="{8EE92E13-B8F0-4691-8AC0-D8351CB54E5F}" type="pres">
      <dgm:prSet presAssocID="{A17D4C3D-E7E7-4F9A-9812-2F314EAB23E4}" presName="hierChild2" presStyleCnt="0"/>
      <dgm:spPr/>
    </dgm:pt>
    <dgm:pt modelId="{7777BBE1-BAD0-462F-B44A-B5C506265D0E}" type="pres">
      <dgm:prSet presAssocID="{B7A7954C-9359-43A5-B280-E9600A4392AA}" presName="Name10" presStyleLbl="parChTrans1D2" presStyleIdx="0" presStyleCnt="4"/>
      <dgm:spPr/>
    </dgm:pt>
    <dgm:pt modelId="{558BE3DE-74E8-4EDD-ACD2-752396526177}" type="pres">
      <dgm:prSet presAssocID="{A1FBC968-0C7A-49DD-83B5-462398A29CAE}" presName="hierRoot2" presStyleCnt="0"/>
      <dgm:spPr/>
    </dgm:pt>
    <dgm:pt modelId="{94E1DF50-7C93-4994-808C-6593CAB8E307}" type="pres">
      <dgm:prSet presAssocID="{A1FBC968-0C7A-49DD-83B5-462398A29CAE}" presName="composite2" presStyleCnt="0"/>
      <dgm:spPr/>
    </dgm:pt>
    <dgm:pt modelId="{A335AEA7-4CA7-4279-9628-F15619632C7D}" type="pres">
      <dgm:prSet presAssocID="{A1FBC968-0C7A-49DD-83B5-462398A29CAE}" presName="background2" presStyleLbl="node2" presStyleIdx="0" presStyleCnt="4"/>
      <dgm:spPr/>
    </dgm:pt>
    <dgm:pt modelId="{5BEB3D59-34AD-4B90-B93C-BA9A4EC4FB22}" type="pres">
      <dgm:prSet presAssocID="{A1FBC968-0C7A-49DD-83B5-462398A29CAE}" presName="text2" presStyleLbl="fgAcc2" presStyleIdx="0" presStyleCnt="4">
        <dgm:presLayoutVars>
          <dgm:chPref val="3"/>
        </dgm:presLayoutVars>
      </dgm:prSet>
      <dgm:spPr/>
    </dgm:pt>
    <dgm:pt modelId="{D5AF2180-8941-4DC0-8FAA-125464E1B740}" type="pres">
      <dgm:prSet presAssocID="{A1FBC968-0C7A-49DD-83B5-462398A29CAE}" presName="hierChild3" presStyleCnt="0"/>
      <dgm:spPr/>
    </dgm:pt>
    <dgm:pt modelId="{CD072E34-3194-40E0-859E-4EF1CAEBE48D}" type="pres">
      <dgm:prSet presAssocID="{A631E244-4D4A-4CE6-88F4-5DD6E92AB974}" presName="Name10" presStyleLbl="parChTrans1D2" presStyleIdx="1" presStyleCnt="4"/>
      <dgm:spPr/>
    </dgm:pt>
    <dgm:pt modelId="{53A87B82-88C0-4922-8A01-CFEC8A01CB38}" type="pres">
      <dgm:prSet presAssocID="{B1F3EA50-2B2B-44EE-9FBB-BD4B837DC380}" presName="hierRoot2" presStyleCnt="0"/>
      <dgm:spPr/>
    </dgm:pt>
    <dgm:pt modelId="{F6B249A7-17FB-466F-8979-5DCA2DC8445D}" type="pres">
      <dgm:prSet presAssocID="{B1F3EA50-2B2B-44EE-9FBB-BD4B837DC380}" presName="composite2" presStyleCnt="0"/>
      <dgm:spPr/>
    </dgm:pt>
    <dgm:pt modelId="{D2144FFD-DD6E-4498-815A-2FF209D40905}" type="pres">
      <dgm:prSet presAssocID="{B1F3EA50-2B2B-44EE-9FBB-BD4B837DC380}" presName="background2" presStyleLbl="node2" presStyleIdx="1" presStyleCnt="4"/>
      <dgm:spPr/>
    </dgm:pt>
    <dgm:pt modelId="{535139B5-BD84-46D1-8F75-DF45999A4DF3}" type="pres">
      <dgm:prSet presAssocID="{B1F3EA50-2B2B-44EE-9FBB-BD4B837DC380}" presName="text2" presStyleLbl="fgAcc2" presStyleIdx="1" presStyleCnt="4">
        <dgm:presLayoutVars>
          <dgm:chPref val="3"/>
        </dgm:presLayoutVars>
      </dgm:prSet>
      <dgm:spPr/>
    </dgm:pt>
    <dgm:pt modelId="{AD9120B0-15A0-43E4-B440-6A36E8313F1B}" type="pres">
      <dgm:prSet presAssocID="{B1F3EA50-2B2B-44EE-9FBB-BD4B837DC380}" presName="hierChild3" presStyleCnt="0"/>
      <dgm:spPr/>
    </dgm:pt>
    <dgm:pt modelId="{C927C048-30F1-4FC3-A66A-3AD2445C8842}" type="pres">
      <dgm:prSet presAssocID="{D3BA0B5E-FD44-459E-8C24-468EE72BB4FF}" presName="Name10" presStyleLbl="parChTrans1D2" presStyleIdx="2" presStyleCnt="4"/>
      <dgm:spPr/>
    </dgm:pt>
    <dgm:pt modelId="{05997051-6631-484F-B254-7BB943472605}" type="pres">
      <dgm:prSet presAssocID="{4D497BDE-9AD3-40C7-ACEB-145258AAAD31}" presName="hierRoot2" presStyleCnt="0"/>
      <dgm:spPr/>
    </dgm:pt>
    <dgm:pt modelId="{E97440A4-B81F-483B-BE2B-11C0682FDBA6}" type="pres">
      <dgm:prSet presAssocID="{4D497BDE-9AD3-40C7-ACEB-145258AAAD31}" presName="composite2" presStyleCnt="0"/>
      <dgm:spPr/>
    </dgm:pt>
    <dgm:pt modelId="{EC63A821-1A90-4AF1-9767-E137CE624D39}" type="pres">
      <dgm:prSet presAssocID="{4D497BDE-9AD3-40C7-ACEB-145258AAAD31}" presName="background2" presStyleLbl="node2" presStyleIdx="2" presStyleCnt="4"/>
      <dgm:spPr/>
    </dgm:pt>
    <dgm:pt modelId="{C27BB747-9D63-464C-9B48-8A95DDA26869}" type="pres">
      <dgm:prSet presAssocID="{4D497BDE-9AD3-40C7-ACEB-145258AAAD31}" presName="text2" presStyleLbl="fgAcc2" presStyleIdx="2" presStyleCnt="4">
        <dgm:presLayoutVars>
          <dgm:chPref val="3"/>
        </dgm:presLayoutVars>
      </dgm:prSet>
      <dgm:spPr/>
    </dgm:pt>
    <dgm:pt modelId="{40585525-D893-4E13-971E-A7A48B4229C1}" type="pres">
      <dgm:prSet presAssocID="{4D497BDE-9AD3-40C7-ACEB-145258AAAD31}" presName="hierChild3" presStyleCnt="0"/>
      <dgm:spPr/>
    </dgm:pt>
    <dgm:pt modelId="{DC919DCC-AE89-4A30-8309-868C8292503D}" type="pres">
      <dgm:prSet presAssocID="{3FEF1E20-2970-46BD-8E48-710F25754BA9}" presName="Name10" presStyleLbl="parChTrans1D2" presStyleIdx="3" presStyleCnt="4"/>
      <dgm:spPr/>
    </dgm:pt>
    <dgm:pt modelId="{56AAA052-427A-4FD9-8583-3FFBA086088A}" type="pres">
      <dgm:prSet presAssocID="{6D065900-2E1E-4C55-B1C3-9F0EB9C49D7A}" presName="hierRoot2" presStyleCnt="0"/>
      <dgm:spPr/>
    </dgm:pt>
    <dgm:pt modelId="{90127A3F-6FDA-4479-AF82-B90A0EA24FE1}" type="pres">
      <dgm:prSet presAssocID="{6D065900-2E1E-4C55-B1C3-9F0EB9C49D7A}" presName="composite2" presStyleCnt="0"/>
      <dgm:spPr/>
    </dgm:pt>
    <dgm:pt modelId="{DE1A13DB-F53F-46EA-A6A3-01457F4B4F1B}" type="pres">
      <dgm:prSet presAssocID="{6D065900-2E1E-4C55-B1C3-9F0EB9C49D7A}" presName="background2" presStyleLbl="node2" presStyleIdx="3" presStyleCnt="4"/>
      <dgm:spPr/>
    </dgm:pt>
    <dgm:pt modelId="{F082AD57-235F-404D-9557-FA3A9723CC3C}" type="pres">
      <dgm:prSet presAssocID="{6D065900-2E1E-4C55-B1C3-9F0EB9C49D7A}" presName="text2" presStyleLbl="fgAcc2" presStyleIdx="3" presStyleCnt="4">
        <dgm:presLayoutVars>
          <dgm:chPref val="3"/>
        </dgm:presLayoutVars>
      </dgm:prSet>
      <dgm:spPr/>
    </dgm:pt>
    <dgm:pt modelId="{0C655D17-0B7B-44B5-BF7B-F30D8F1D830B}" type="pres">
      <dgm:prSet presAssocID="{6D065900-2E1E-4C55-B1C3-9F0EB9C49D7A}" presName="hierChild3" presStyleCnt="0"/>
      <dgm:spPr/>
    </dgm:pt>
    <dgm:pt modelId="{CE1905B4-85B2-4180-A960-5F6F869422AA}" type="pres">
      <dgm:prSet presAssocID="{F5B9A605-9B97-4054-8BA4-F4E3F4EE5378}" presName="hierRoot1" presStyleCnt="0"/>
      <dgm:spPr/>
    </dgm:pt>
    <dgm:pt modelId="{42EC3996-7BFF-4142-98FE-560DE4864A0A}" type="pres">
      <dgm:prSet presAssocID="{F5B9A605-9B97-4054-8BA4-F4E3F4EE5378}" presName="composite" presStyleCnt="0"/>
      <dgm:spPr/>
    </dgm:pt>
    <dgm:pt modelId="{051EFA7D-E57E-40A5-99DD-E18123790D52}" type="pres">
      <dgm:prSet presAssocID="{F5B9A605-9B97-4054-8BA4-F4E3F4EE5378}" presName="background" presStyleLbl="node0" presStyleIdx="1" presStyleCnt="3"/>
      <dgm:spPr/>
    </dgm:pt>
    <dgm:pt modelId="{D097E3EA-6C80-41E0-A08A-61245FF809A7}" type="pres">
      <dgm:prSet presAssocID="{F5B9A605-9B97-4054-8BA4-F4E3F4EE5378}" presName="text" presStyleLbl="fgAcc0" presStyleIdx="1" presStyleCnt="3">
        <dgm:presLayoutVars>
          <dgm:chPref val="3"/>
        </dgm:presLayoutVars>
      </dgm:prSet>
      <dgm:spPr/>
    </dgm:pt>
    <dgm:pt modelId="{2773C4BC-7641-4049-B141-0A3C46473A22}" type="pres">
      <dgm:prSet presAssocID="{F5B9A605-9B97-4054-8BA4-F4E3F4EE5378}" presName="hierChild2" presStyleCnt="0"/>
      <dgm:spPr/>
    </dgm:pt>
    <dgm:pt modelId="{F8204EB6-2A34-4BE8-A20F-16A29D235BD6}" type="pres">
      <dgm:prSet presAssocID="{98C9FC75-C5B7-450E-B597-FDC52CABBBE1}" presName="hierRoot1" presStyleCnt="0"/>
      <dgm:spPr/>
    </dgm:pt>
    <dgm:pt modelId="{981758F1-50E5-4CAD-9B43-94A462AD930B}" type="pres">
      <dgm:prSet presAssocID="{98C9FC75-C5B7-450E-B597-FDC52CABBBE1}" presName="composite" presStyleCnt="0"/>
      <dgm:spPr/>
    </dgm:pt>
    <dgm:pt modelId="{D5925632-952A-448C-8BDD-99CD8371B30F}" type="pres">
      <dgm:prSet presAssocID="{98C9FC75-C5B7-450E-B597-FDC52CABBBE1}" presName="background" presStyleLbl="node0" presStyleIdx="2" presStyleCnt="3"/>
      <dgm:spPr/>
    </dgm:pt>
    <dgm:pt modelId="{E2DA8204-3B7E-455E-B7FE-53A2074B6D2D}" type="pres">
      <dgm:prSet presAssocID="{98C9FC75-C5B7-450E-B597-FDC52CABBBE1}" presName="text" presStyleLbl="fgAcc0" presStyleIdx="2" presStyleCnt="3" custLinFactNeighborX="1703" custLinFactNeighborY="-5840">
        <dgm:presLayoutVars>
          <dgm:chPref val="3"/>
        </dgm:presLayoutVars>
      </dgm:prSet>
      <dgm:spPr/>
    </dgm:pt>
    <dgm:pt modelId="{A5DC9154-CDA7-42B2-B6C5-507DD326DE5E}" type="pres">
      <dgm:prSet presAssocID="{98C9FC75-C5B7-450E-B597-FDC52CABBBE1}" presName="hierChild2" presStyleCnt="0"/>
      <dgm:spPr/>
    </dgm:pt>
  </dgm:ptLst>
  <dgm:cxnLst>
    <dgm:cxn modelId="{519CA503-106D-43BC-8AE0-BB42C42BB8BF}" srcId="{26A78B0F-C417-4F81-83AC-1153314C0B58}" destId="{A17D4C3D-E7E7-4F9A-9812-2F314EAB23E4}" srcOrd="0" destOrd="0" parTransId="{9D872EA4-ADE8-4759-8DBD-7C7BA7D2E9DE}" sibTransId="{32E337C9-781F-42E6-9313-BD0468D2E619}"/>
    <dgm:cxn modelId="{2CFF0A0B-ADA2-419D-A759-7D94408FE49D}" type="presOf" srcId="{F5B9A605-9B97-4054-8BA4-F4E3F4EE5378}" destId="{D097E3EA-6C80-41E0-A08A-61245FF809A7}" srcOrd="0" destOrd="0" presId="urn:microsoft.com/office/officeart/2005/8/layout/hierarchy1"/>
    <dgm:cxn modelId="{5542F616-E1FE-49F8-AA8C-54CA067591DD}" srcId="{26A78B0F-C417-4F81-83AC-1153314C0B58}" destId="{98C9FC75-C5B7-450E-B597-FDC52CABBBE1}" srcOrd="2" destOrd="0" parTransId="{3007C6C1-B536-44E1-BEE7-D8ECDCB06FDD}" sibTransId="{C10F90D8-BE0A-48CB-8843-8A9B8E79728A}"/>
    <dgm:cxn modelId="{E90EE318-8C93-4772-9571-E6CB2ED69B8B}" type="presOf" srcId="{B7A7954C-9359-43A5-B280-E9600A4392AA}" destId="{7777BBE1-BAD0-462F-B44A-B5C506265D0E}" srcOrd="0" destOrd="0" presId="urn:microsoft.com/office/officeart/2005/8/layout/hierarchy1"/>
    <dgm:cxn modelId="{C42A8121-A90A-4526-85C7-8971EA140D15}" srcId="{26A78B0F-C417-4F81-83AC-1153314C0B58}" destId="{F5B9A605-9B97-4054-8BA4-F4E3F4EE5378}" srcOrd="1" destOrd="0" parTransId="{D47FDBEB-E0C9-4D61-AE82-C45D4BE33DB2}" sibTransId="{E15C155C-A9E5-446D-8F59-5525418B5C4F}"/>
    <dgm:cxn modelId="{705DE425-F982-492D-89A3-B39E1115C1B7}" type="presOf" srcId="{D3BA0B5E-FD44-459E-8C24-468EE72BB4FF}" destId="{C927C048-30F1-4FC3-A66A-3AD2445C8842}" srcOrd="0" destOrd="0" presId="urn:microsoft.com/office/officeart/2005/8/layout/hierarchy1"/>
    <dgm:cxn modelId="{7107645B-1680-42B7-A8BB-C38113E76A6A}" type="presOf" srcId="{A17D4C3D-E7E7-4F9A-9812-2F314EAB23E4}" destId="{AE691D8D-A798-47F6-9D81-815824E327B9}" srcOrd="0" destOrd="0" presId="urn:microsoft.com/office/officeart/2005/8/layout/hierarchy1"/>
    <dgm:cxn modelId="{00D4795C-B482-45B7-A859-B16C15154A31}" type="presOf" srcId="{6D065900-2E1E-4C55-B1C3-9F0EB9C49D7A}" destId="{F082AD57-235F-404D-9557-FA3A9723CC3C}" srcOrd="0" destOrd="0" presId="urn:microsoft.com/office/officeart/2005/8/layout/hierarchy1"/>
    <dgm:cxn modelId="{DFC2D05E-D584-4C92-8BB6-EA0564649B37}" type="presOf" srcId="{4D497BDE-9AD3-40C7-ACEB-145258AAAD31}" destId="{C27BB747-9D63-464C-9B48-8A95DDA26869}" srcOrd="0" destOrd="0" presId="urn:microsoft.com/office/officeart/2005/8/layout/hierarchy1"/>
    <dgm:cxn modelId="{6C843A6F-1F0F-4329-AE69-6AA05EDBB773}" type="presOf" srcId="{A631E244-4D4A-4CE6-88F4-5DD6E92AB974}" destId="{CD072E34-3194-40E0-859E-4EF1CAEBE48D}" srcOrd="0" destOrd="0" presId="urn:microsoft.com/office/officeart/2005/8/layout/hierarchy1"/>
    <dgm:cxn modelId="{F8C9A251-B11D-4E24-B8E5-52CD6E5C84A1}" type="presOf" srcId="{A1FBC968-0C7A-49DD-83B5-462398A29CAE}" destId="{5BEB3D59-34AD-4B90-B93C-BA9A4EC4FB22}" srcOrd="0" destOrd="0" presId="urn:microsoft.com/office/officeart/2005/8/layout/hierarchy1"/>
    <dgm:cxn modelId="{6B54FD73-F527-481D-975E-13D22F78B589}" srcId="{A17D4C3D-E7E7-4F9A-9812-2F314EAB23E4}" destId="{A1FBC968-0C7A-49DD-83B5-462398A29CAE}" srcOrd="0" destOrd="0" parTransId="{B7A7954C-9359-43A5-B280-E9600A4392AA}" sibTransId="{223E0F5D-54D9-4801-AE93-C3AF5E4967BC}"/>
    <dgm:cxn modelId="{65403B7D-FABB-4380-95E6-0E41A523859B}" type="presOf" srcId="{26A78B0F-C417-4F81-83AC-1153314C0B58}" destId="{699AC340-7538-419D-BB0B-A8F9C29748B2}" srcOrd="0" destOrd="0" presId="urn:microsoft.com/office/officeart/2005/8/layout/hierarchy1"/>
    <dgm:cxn modelId="{440F5CBE-962E-4517-B1CF-7C58B32916CD}" type="presOf" srcId="{B1F3EA50-2B2B-44EE-9FBB-BD4B837DC380}" destId="{535139B5-BD84-46D1-8F75-DF45999A4DF3}" srcOrd="0" destOrd="0" presId="urn:microsoft.com/office/officeart/2005/8/layout/hierarchy1"/>
    <dgm:cxn modelId="{5B61CFC0-D2BF-41CC-8AD2-B74C4D1467D3}" type="presOf" srcId="{3FEF1E20-2970-46BD-8E48-710F25754BA9}" destId="{DC919DCC-AE89-4A30-8309-868C8292503D}" srcOrd="0" destOrd="0" presId="urn:microsoft.com/office/officeart/2005/8/layout/hierarchy1"/>
    <dgm:cxn modelId="{594EDDC2-B6AC-4C22-8AF3-1D3B7E6FD97D}" srcId="{A17D4C3D-E7E7-4F9A-9812-2F314EAB23E4}" destId="{B1F3EA50-2B2B-44EE-9FBB-BD4B837DC380}" srcOrd="1" destOrd="0" parTransId="{A631E244-4D4A-4CE6-88F4-5DD6E92AB974}" sibTransId="{ACFEF02D-308E-4DF8-8FEB-8C5114980596}"/>
    <dgm:cxn modelId="{72B338C4-B5FF-4CAA-996D-66B60ED24094}" type="presOf" srcId="{98C9FC75-C5B7-450E-B597-FDC52CABBBE1}" destId="{E2DA8204-3B7E-455E-B7FE-53A2074B6D2D}" srcOrd="0" destOrd="0" presId="urn:microsoft.com/office/officeart/2005/8/layout/hierarchy1"/>
    <dgm:cxn modelId="{5EE9B0C8-93CA-4152-A0FE-46AFAAD784F8}" srcId="{A17D4C3D-E7E7-4F9A-9812-2F314EAB23E4}" destId="{4D497BDE-9AD3-40C7-ACEB-145258AAAD31}" srcOrd="2" destOrd="0" parTransId="{D3BA0B5E-FD44-459E-8C24-468EE72BB4FF}" sibTransId="{55D2B2D8-D9CD-4C86-89C1-141345082291}"/>
    <dgm:cxn modelId="{4B7929DC-E544-4AA1-AE3F-C43AC9B4D91C}" srcId="{A17D4C3D-E7E7-4F9A-9812-2F314EAB23E4}" destId="{6D065900-2E1E-4C55-B1C3-9F0EB9C49D7A}" srcOrd="3" destOrd="0" parTransId="{3FEF1E20-2970-46BD-8E48-710F25754BA9}" sibTransId="{9A2AC400-4AD9-48C2-BF04-191219D2946F}"/>
    <dgm:cxn modelId="{C86D9B2D-0322-4A09-B9EB-7E5BA66389A2}" type="presParOf" srcId="{699AC340-7538-419D-BB0B-A8F9C29748B2}" destId="{9D471943-0CF1-4049-8AE5-EC93FE9D5439}" srcOrd="0" destOrd="0" presId="urn:microsoft.com/office/officeart/2005/8/layout/hierarchy1"/>
    <dgm:cxn modelId="{22532902-708C-47BB-A478-17EEDBE7685B}" type="presParOf" srcId="{9D471943-0CF1-4049-8AE5-EC93FE9D5439}" destId="{2F9099E5-74DB-4A11-BE1D-4DCCB714BF65}" srcOrd="0" destOrd="0" presId="urn:microsoft.com/office/officeart/2005/8/layout/hierarchy1"/>
    <dgm:cxn modelId="{E899D12B-6461-41CA-894A-C8D7034E5601}" type="presParOf" srcId="{2F9099E5-74DB-4A11-BE1D-4DCCB714BF65}" destId="{8D4EB9AE-6216-421B-96AC-AFAC9F903963}" srcOrd="0" destOrd="0" presId="urn:microsoft.com/office/officeart/2005/8/layout/hierarchy1"/>
    <dgm:cxn modelId="{32B3EBC4-6279-45DE-A2E3-CF8DF01578A7}" type="presParOf" srcId="{2F9099E5-74DB-4A11-BE1D-4DCCB714BF65}" destId="{AE691D8D-A798-47F6-9D81-815824E327B9}" srcOrd="1" destOrd="0" presId="urn:microsoft.com/office/officeart/2005/8/layout/hierarchy1"/>
    <dgm:cxn modelId="{04D8684D-99D4-44EF-ADDC-F1D8FC2C6E0D}" type="presParOf" srcId="{9D471943-0CF1-4049-8AE5-EC93FE9D5439}" destId="{8EE92E13-B8F0-4691-8AC0-D8351CB54E5F}" srcOrd="1" destOrd="0" presId="urn:microsoft.com/office/officeart/2005/8/layout/hierarchy1"/>
    <dgm:cxn modelId="{8119A411-FD08-42FA-B70B-06F8AA786749}" type="presParOf" srcId="{8EE92E13-B8F0-4691-8AC0-D8351CB54E5F}" destId="{7777BBE1-BAD0-462F-B44A-B5C506265D0E}" srcOrd="0" destOrd="0" presId="urn:microsoft.com/office/officeart/2005/8/layout/hierarchy1"/>
    <dgm:cxn modelId="{AB297AED-0B83-4BAB-8E71-FF82825053D9}" type="presParOf" srcId="{8EE92E13-B8F0-4691-8AC0-D8351CB54E5F}" destId="{558BE3DE-74E8-4EDD-ACD2-752396526177}" srcOrd="1" destOrd="0" presId="urn:microsoft.com/office/officeart/2005/8/layout/hierarchy1"/>
    <dgm:cxn modelId="{8F247228-284D-4827-A815-24BB5EE00DDA}" type="presParOf" srcId="{558BE3DE-74E8-4EDD-ACD2-752396526177}" destId="{94E1DF50-7C93-4994-808C-6593CAB8E307}" srcOrd="0" destOrd="0" presId="urn:microsoft.com/office/officeart/2005/8/layout/hierarchy1"/>
    <dgm:cxn modelId="{BB33396F-013A-437D-96C7-7CE8500F49A5}" type="presParOf" srcId="{94E1DF50-7C93-4994-808C-6593CAB8E307}" destId="{A335AEA7-4CA7-4279-9628-F15619632C7D}" srcOrd="0" destOrd="0" presId="urn:microsoft.com/office/officeart/2005/8/layout/hierarchy1"/>
    <dgm:cxn modelId="{A83273FC-777A-414C-8821-8ACA68B8B44A}" type="presParOf" srcId="{94E1DF50-7C93-4994-808C-6593CAB8E307}" destId="{5BEB3D59-34AD-4B90-B93C-BA9A4EC4FB22}" srcOrd="1" destOrd="0" presId="urn:microsoft.com/office/officeart/2005/8/layout/hierarchy1"/>
    <dgm:cxn modelId="{B252FB5C-4015-43A2-AC27-DFC08A5C4861}" type="presParOf" srcId="{558BE3DE-74E8-4EDD-ACD2-752396526177}" destId="{D5AF2180-8941-4DC0-8FAA-125464E1B740}" srcOrd="1" destOrd="0" presId="urn:microsoft.com/office/officeart/2005/8/layout/hierarchy1"/>
    <dgm:cxn modelId="{994B70EB-4378-4F32-BDC9-2E949C01C9C6}" type="presParOf" srcId="{8EE92E13-B8F0-4691-8AC0-D8351CB54E5F}" destId="{CD072E34-3194-40E0-859E-4EF1CAEBE48D}" srcOrd="2" destOrd="0" presId="urn:microsoft.com/office/officeart/2005/8/layout/hierarchy1"/>
    <dgm:cxn modelId="{A5ABC095-3C98-450D-942A-FDDC56AF67F8}" type="presParOf" srcId="{8EE92E13-B8F0-4691-8AC0-D8351CB54E5F}" destId="{53A87B82-88C0-4922-8A01-CFEC8A01CB38}" srcOrd="3" destOrd="0" presId="urn:microsoft.com/office/officeart/2005/8/layout/hierarchy1"/>
    <dgm:cxn modelId="{06815686-D695-4F95-A210-CDDF58193D84}" type="presParOf" srcId="{53A87B82-88C0-4922-8A01-CFEC8A01CB38}" destId="{F6B249A7-17FB-466F-8979-5DCA2DC8445D}" srcOrd="0" destOrd="0" presId="urn:microsoft.com/office/officeart/2005/8/layout/hierarchy1"/>
    <dgm:cxn modelId="{AA57B176-EDF6-49D0-9566-77485013AB59}" type="presParOf" srcId="{F6B249A7-17FB-466F-8979-5DCA2DC8445D}" destId="{D2144FFD-DD6E-4498-815A-2FF209D40905}" srcOrd="0" destOrd="0" presId="urn:microsoft.com/office/officeart/2005/8/layout/hierarchy1"/>
    <dgm:cxn modelId="{C55941DF-28B0-45F8-B941-4B48918D7075}" type="presParOf" srcId="{F6B249A7-17FB-466F-8979-5DCA2DC8445D}" destId="{535139B5-BD84-46D1-8F75-DF45999A4DF3}" srcOrd="1" destOrd="0" presId="urn:microsoft.com/office/officeart/2005/8/layout/hierarchy1"/>
    <dgm:cxn modelId="{C5A80B75-6F7F-462C-957A-E5BD3E5557E4}" type="presParOf" srcId="{53A87B82-88C0-4922-8A01-CFEC8A01CB38}" destId="{AD9120B0-15A0-43E4-B440-6A36E8313F1B}" srcOrd="1" destOrd="0" presId="urn:microsoft.com/office/officeart/2005/8/layout/hierarchy1"/>
    <dgm:cxn modelId="{8148C57D-D253-418F-95B8-6A187A963498}" type="presParOf" srcId="{8EE92E13-B8F0-4691-8AC0-D8351CB54E5F}" destId="{C927C048-30F1-4FC3-A66A-3AD2445C8842}" srcOrd="4" destOrd="0" presId="urn:microsoft.com/office/officeart/2005/8/layout/hierarchy1"/>
    <dgm:cxn modelId="{D7C26D46-D914-455F-8375-0F4537260CAB}" type="presParOf" srcId="{8EE92E13-B8F0-4691-8AC0-D8351CB54E5F}" destId="{05997051-6631-484F-B254-7BB943472605}" srcOrd="5" destOrd="0" presId="urn:microsoft.com/office/officeart/2005/8/layout/hierarchy1"/>
    <dgm:cxn modelId="{F2F3FC6C-8712-45ED-8D62-8BDDA559B74A}" type="presParOf" srcId="{05997051-6631-484F-B254-7BB943472605}" destId="{E97440A4-B81F-483B-BE2B-11C0682FDBA6}" srcOrd="0" destOrd="0" presId="urn:microsoft.com/office/officeart/2005/8/layout/hierarchy1"/>
    <dgm:cxn modelId="{82D8C263-72FC-45CF-BB7F-70DB23A3DB99}" type="presParOf" srcId="{E97440A4-B81F-483B-BE2B-11C0682FDBA6}" destId="{EC63A821-1A90-4AF1-9767-E137CE624D39}" srcOrd="0" destOrd="0" presId="urn:microsoft.com/office/officeart/2005/8/layout/hierarchy1"/>
    <dgm:cxn modelId="{82A7DBDE-F956-4D2D-82E0-0F61CB5DA6AA}" type="presParOf" srcId="{E97440A4-B81F-483B-BE2B-11C0682FDBA6}" destId="{C27BB747-9D63-464C-9B48-8A95DDA26869}" srcOrd="1" destOrd="0" presId="urn:microsoft.com/office/officeart/2005/8/layout/hierarchy1"/>
    <dgm:cxn modelId="{F6E15E12-88B5-4CFC-9111-5DDFDA3AE5D6}" type="presParOf" srcId="{05997051-6631-484F-B254-7BB943472605}" destId="{40585525-D893-4E13-971E-A7A48B4229C1}" srcOrd="1" destOrd="0" presId="urn:microsoft.com/office/officeart/2005/8/layout/hierarchy1"/>
    <dgm:cxn modelId="{D353E7FE-3FCA-41EA-B897-7349EC353535}" type="presParOf" srcId="{8EE92E13-B8F0-4691-8AC0-D8351CB54E5F}" destId="{DC919DCC-AE89-4A30-8309-868C8292503D}" srcOrd="6" destOrd="0" presId="urn:microsoft.com/office/officeart/2005/8/layout/hierarchy1"/>
    <dgm:cxn modelId="{D8705B15-0607-4F5F-A7AB-60A6F79B44DC}" type="presParOf" srcId="{8EE92E13-B8F0-4691-8AC0-D8351CB54E5F}" destId="{56AAA052-427A-4FD9-8583-3FFBA086088A}" srcOrd="7" destOrd="0" presId="urn:microsoft.com/office/officeart/2005/8/layout/hierarchy1"/>
    <dgm:cxn modelId="{56FD5217-8764-449F-8FED-26C60B77EABA}" type="presParOf" srcId="{56AAA052-427A-4FD9-8583-3FFBA086088A}" destId="{90127A3F-6FDA-4479-AF82-B90A0EA24FE1}" srcOrd="0" destOrd="0" presId="urn:microsoft.com/office/officeart/2005/8/layout/hierarchy1"/>
    <dgm:cxn modelId="{2BF1FE94-725E-4916-99B7-0DDFA3D8BD8E}" type="presParOf" srcId="{90127A3F-6FDA-4479-AF82-B90A0EA24FE1}" destId="{DE1A13DB-F53F-46EA-A6A3-01457F4B4F1B}" srcOrd="0" destOrd="0" presId="urn:microsoft.com/office/officeart/2005/8/layout/hierarchy1"/>
    <dgm:cxn modelId="{3596C080-D59A-4C17-8A92-DA82B1DBFE5E}" type="presParOf" srcId="{90127A3F-6FDA-4479-AF82-B90A0EA24FE1}" destId="{F082AD57-235F-404D-9557-FA3A9723CC3C}" srcOrd="1" destOrd="0" presId="urn:microsoft.com/office/officeart/2005/8/layout/hierarchy1"/>
    <dgm:cxn modelId="{C1A6AF40-0457-4AF8-807A-1ACAA7CB0848}" type="presParOf" srcId="{56AAA052-427A-4FD9-8583-3FFBA086088A}" destId="{0C655D17-0B7B-44B5-BF7B-F30D8F1D830B}" srcOrd="1" destOrd="0" presId="urn:microsoft.com/office/officeart/2005/8/layout/hierarchy1"/>
    <dgm:cxn modelId="{B3F13460-3F94-4591-8A2F-60798A2D9A39}" type="presParOf" srcId="{699AC340-7538-419D-BB0B-A8F9C29748B2}" destId="{CE1905B4-85B2-4180-A960-5F6F869422AA}" srcOrd="1" destOrd="0" presId="urn:microsoft.com/office/officeart/2005/8/layout/hierarchy1"/>
    <dgm:cxn modelId="{8ACCB1F1-F87F-4512-B7E3-F3812741E030}" type="presParOf" srcId="{CE1905B4-85B2-4180-A960-5F6F869422AA}" destId="{42EC3996-7BFF-4142-98FE-560DE4864A0A}" srcOrd="0" destOrd="0" presId="urn:microsoft.com/office/officeart/2005/8/layout/hierarchy1"/>
    <dgm:cxn modelId="{045497B4-7B3E-43BB-9A79-2FEEA833E211}" type="presParOf" srcId="{42EC3996-7BFF-4142-98FE-560DE4864A0A}" destId="{051EFA7D-E57E-40A5-99DD-E18123790D52}" srcOrd="0" destOrd="0" presId="urn:microsoft.com/office/officeart/2005/8/layout/hierarchy1"/>
    <dgm:cxn modelId="{D9370A91-4EEA-49BF-B0DD-A9C3F8FBB969}" type="presParOf" srcId="{42EC3996-7BFF-4142-98FE-560DE4864A0A}" destId="{D097E3EA-6C80-41E0-A08A-61245FF809A7}" srcOrd="1" destOrd="0" presId="urn:microsoft.com/office/officeart/2005/8/layout/hierarchy1"/>
    <dgm:cxn modelId="{960DC333-E53F-414A-81F5-226844639CCB}" type="presParOf" srcId="{CE1905B4-85B2-4180-A960-5F6F869422AA}" destId="{2773C4BC-7641-4049-B141-0A3C46473A22}" srcOrd="1" destOrd="0" presId="urn:microsoft.com/office/officeart/2005/8/layout/hierarchy1"/>
    <dgm:cxn modelId="{85552DA8-01E6-435E-BE6E-148D2B7E4FAF}" type="presParOf" srcId="{699AC340-7538-419D-BB0B-A8F9C29748B2}" destId="{F8204EB6-2A34-4BE8-A20F-16A29D235BD6}" srcOrd="2" destOrd="0" presId="urn:microsoft.com/office/officeart/2005/8/layout/hierarchy1"/>
    <dgm:cxn modelId="{23E85EF6-5F29-43E8-8EFC-1F65F5A4A39E}" type="presParOf" srcId="{F8204EB6-2A34-4BE8-A20F-16A29D235BD6}" destId="{981758F1-50E5-4CAD-9B43-94A462AD930B}" srcOrd="0" destOrd="0" presId="urn:microsoft.com/office/officeart/2005/8/layout/hierarchy1"/>
    <dgm:cxn modelId="{B775CA20-60D4-455F-9018-4158469C826D}" type="presParOf" srcId="{981758F1-50E5-4CAD-9B43-94A462AD930B}" destId="{D5925632-952A-448C-8BDD-99CD8371B30F}" srcOrd="0" destOrd="0" presId="urn:microsoft.com/office/officeart/2005/8/layout/hierarchy1"/>
    <dgm:cxn modelId="{156110AC-E986-4459-AE70-4215D57D4C84}" type="presParOf" srcId="{981758F1-50E5-4CAD-9B43-94A462AD930B}" destId="{E2DA8204-3B7E-455E-B7FE-53A2074B6D2D}" srcOrd="1" destOrd="0" presId="urn:microsoft.com/office/officeart/2005/8/layout/hierarchy1"/>
    <dgm:cxn modelId="{F4B25F36-71C8-45A5-A241-983547D60C42}" type="presParOf" srcId="{F8204EB6-2A34-4BE8-A20F-16A29D235BD6}" destId="{A5DC9154-CDA7-42B2-B6C5-507DD326DE5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A78B0F-C417-4F81-83AC-1153314C0B5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A17D4C3D-E7E7-4F9A-9812-2F314EAB23E4}">
      <dgm:prSet/>
      <dgm:spPr/>
      <dgm:t>
        <a:bodyPr/>
        <a:lstStyle/>
        <a:p>
          <a:r>
            <a:rPr lang="en-US" dirty="0"/>
            <a:t>Forebrain</a:t>
          </a:r>
        </a:p>
      </dgm:t>
    </dgm:pt>
    <dgm:pt modelId="{9D872EA4-ADE8-4759-8DBD-7C7BA7D2E9DE}" type="parTrans" cxnId="{519CA503-106D-43BC-8AE0-BB42C42BB8BF}">
      <dgm:prSet/>
      <dgm:spPr/>
      <dgm:t>
        <a:bodyPr/>
        <a:lstStyle/>
        <a:p>
          <a:endParaRPr lang="en-US"/>
        </a:p>
      </dgm:t>
    </dgm:pt>
    <dgm:pt modelId="{32E337C9-781F-42E6-9313-BD0468D2E619}" type="sibTrans" cxnId="{519CA503-106D-43BC-8AE0-BB42C42BB8BF}">
      <dgm:prSet/>
      <dgm:spPr/>
      <dgm:t>
        <a:bodyPr/>
        <a:lstStyle/>
        <a:p>
          <a:endParaRPr lang="en-US"/>
        </a:p>
      </dgm:t>
    </dgm:pt>
    <dgm:pt modelId="{A1FBC968-0C7A-49DD-83B5-462398A29CAE}">
      <dgm:prSet/>
      <dgm:spPr/>
      <dgm:t>
        <a:bodyPr/>
        <a:lstStyle/>
        <a:p>
          <a:r>
            <a:rPr lang="en-US" dirty="0"/>
            <a:t>Frontal lobe</a:t>
          </a:r>
        </a:p>
      </dgm:t>
    </dgm:pt>
    <dgm:pt modelId="{B7A7954C-9359-43A5-B280-E9600A4392AA}" type="parTrans" cxnId="{6B54FD73-F527-481D-975E-13D22F78B589}">
      <dgm:prSet/>
      <dgm:spPr/>
      <dgm:t>
        <a:bodyPr/>
        <a:lstStyle/>
        <a:p>
          <a:endParaRPr lang="en-US"/>
        </a:p>
      </dgm:t>
    </dgm:pt>
    <dgm:pt modelId="{223E0F5D-54D9-4801-AE93-C3AF5E4967BC}" type="sibTrans" cxnId="{6B54FD73-F527-481D-975E-13D22F78B589}">
      <dgm:prSet/>
      <dgm:spPr/>
      <dgm:t>
        <a:bodyPr/>
        <a:lstStyle/>
        <a:p>
          <a:endParaRPr lang="en-US"/>
        </a:p>
      </dgm:t>
    </dgm:pt>
    <dgm:pt modelId="{B1F3EA50-2B2B-44EE-9FBB-BD4B837DC380}">
      <dgm:prSet/>
      <dgm:spPr/>
      <dgm:t>
        <a:bodyPr/>
        <a:lstStyle/>
        <a:p>
          <a:r>
            <a:rPr lang="en-US" dirty="0"/>
            <a:t>Temporal lobe</a:t>
          </a:r>
        </a:p>
      </dgm:t>
    </dgm:pt>
    <dgm:pt modelId="{A631E244-4D4A-4CE6-88F4-5DD6E92AB974}" type="parTrans" cxnId="{594EDDC2-B6AC-4C22-8AF3-1D3B7E6FD97D}">
      <dgm:prSet/>
      <dgm:spPr/>
      <dgm:t>
        <a:bodyPr/>
        <a:lstStyle/>
        <a:p>
          <a:endParaRPr lang="en-US"/>
        </a:p>
      </dgm:t>
    </dgm:pt>
    <dgm:pt modelId="{ACFEF02D-308E-4DF8-8FEB-8C5114980596}" type="sibTrans" cxnId="{594EDDC2-B6AC-4C22-8AF3-1D3B7E6FD97D}">
      <dgm:prSet/>
      <dgm:spPr/>
      <dgm:t>
        <a:bodyPr/>
        <a:lstStyle/>
        <a:p>
          <a:endParaRPr lang="en-US"/>
        </a:p>
      </dgm:t>
    </dgm:pt>
    <dgm:pt modelId="{4D497BDE-9AD3-40C7-ACEB-145258AAAD31}">
      <dgm:prSet/>
      <dgm:spPr/>
      <dgm:t>
        <a:bodyPr/>
        <a:lstStyle/>
        <a:p>
          <a:r>
            <a:rPr lang="en-US" dirty="0"/>
            <a:t>Occipital lobe</a:t>
          </a:r>
        </a:p>
      </dgm:t>
    </dgm:pt>
    <dgm:pt modelId="{D3BA0B5E-FD44-459E-8C24-468EE72BB4FF}" type="parTrans" cxnId="{5EE9B0C8-93CA-4152-A0FE-46AFAAD784F8}">
      <dgm:prSet/>
      <dgm:spPr/>
      <dgm:t>
        <a:bodyPr/>
        <a:lstStyle/>
        <a:p>
          <a:endParaRPr lang="en-US"/>
        </a:p>
      </dgm:t>
    </dgm:pt>
    <dgm:pt modelId="{55D2B2D8-D9CD-4C86-89C1-141345082291}" type="sibTrans" cxnId="{5EE9B0C8-93CA-4152-A0FE-46AFAAD784F8}">
      <dgm:prSet/>
      <dgm:spPr/>
      <dgm:t>
        <a:bodyPr/>
        <a:lstStyle/>
        <a:p>
          <a:endParaRPr lang="en-US"/>
        </a:p>
      </dgm:t>
    </dgm:pt>
    <dgm:pt modelId="{241071B7-C3DF-47BB-80E5-E3F105FDF35E}">
      <dgm:prSet/>
      <dgm:spPr/>
      <dgm:t>
        <a:bodyPr/>
        <a:lstStyle/>
        <a:p>
          <a:r>
            <a:rPr lang="en-US" dirty="0"/>
            <a:t>Prefrontal cortex</a:t>
          </a:r>
        </a:p>
      </dgm:t>
    </dgm:pt>
    <dgm:pt modelId="{B1D6F177-AB77-4280-98BD-BE6FE1559DCE}" type="parTrans" cxnId="{D5682535-E1E2-4274-9B9D-CE5E34D0C542}">
      <dgm:prSet/>
      <dgm:spPr/>
      <dgm:t>
        <a:bodyPr/>
        <a:lstStyle/>
        <a:p>
          <a:endParaRPr lang="en-US"/>
        </a:p>
      </dgm:t>
    </dgm:pt>
    <dgm:pt modelId="{159B2A1F-BB7E-4192-9C51-E9316343CA6F}" type="sibTrans" cxnId="{D5682535-E1E2-4274-9B9D-CE5E34D0C542}">
      <dgm:prSet/>
      <dgm:spPr/>
      <dgm:t>
        <a:bodyPr/>
        <a:lstStyle/>
        <a:p>
          <a:endParaRPr lang="en-US"/>
        </a:p>
      </dgm:t>
    </dgm:pt>
    <dgm:pt modelId="{6D065900-2E1E-4C55-B1C3-9F0EB9C49D7A}">
      <dgm:prSet/>
      <dgm:spPr/>
      <dgm:t>
        <a:bodyPr/>
        <a:lstStyle/>
        <a:p>
          <a:r>
            <a:rPr lang="en-US" dirty="0"/>
            <a:t>Parietal lobe</a:t>
          </a:r>
        </a:p>
      </dgm:t>
    </dgm:pt>
    <dgm:pt modelId="{3FEF1E20-2970-46BD-8E48-710F25754BA9}" type="parTrans" cxnId="{4B7929DC-E544-4AA1-AE3F-C43AC9B4D91C}">
      <dgm:prSet/>
      <dgm:spPr/>
      <dgm:t>
        <a:bodyPr/>
        <a:lstStyle/>
        <a:p>
          <a:endParaRPr lang="en-US"/>
        </a:p>
      </dgm:t>
    </dgm:pt>
    <dgm:pt modelId="{9A2AC400-4AD9-48C2-BF04-191219D2946F}" type="sibTrans" cxnId="{4B7929DC-E544-4AA1-AE3F-C43AC9B4D91C}">
      <dgm:prSet/>
      <dgm:spPr/>
      <dgm:t>
        <a:bodyPr/>
        <a:lstStyle/>
        <a:p>
          <a:endParaRPr lang="en-US"/>
        </a:p>
      </dgm:t>
    </dgm:pt>
    <dgm:pt modelId="{0E7C9353-93CD-46AD-A558-F41BEA2471BB}">
      <dgm:prSet/>
      <dgm:spPr/>
      <dgm:t>
        <a:bodyPr/>
        <a:lstStyle/>
        <a:p>
          <a:r>
            <a:rPr lang="en-US" dirty="0"/>
            <a:t>Primary motor cortex</a:t>
          </a:r>
        </a:p>
      </dgm:t>
    </dgm:pt>
    <dgm:pt modelId="{575A4064-6045-480A-8DC4-ED63EF858EB5}" type="parTrans" cxnId="{A26E1739-55D0-4B3F-876A-ECDB55FC150E}">
      <dgm:prSet/>
      <dgm:spPr/>
      <dgm:t>
        <a:bodyPr/>
        <a:lstStyle/>
        <a:p>
          <a:endParaRPr lang="en-US"/>
        </a:p>
      </dgm:t>
    </dgm:pt>
    <dgm:pt modelId="{81B9DC1D-528B-41BD-9C9A-4A1C4F96A8E1}" type="sibTrans" cxnId="{A26E1739-55D0-4B3F-876A-ECDB55FC150E}">
      <dgm:prSet/>
      <dgm:spPr/>
      <dgm:t>
        <a:bodyPr/>
        <a:lstStyle/>
        <a:p>
          <a:endParaRPr lang="en-US"/>
        </a:p>
      </dgm:t>
    </dgm:pt>
    <dgm:pt modelId="{18BE05D3-27CE-4999-BBE9-53821BBC9103}">
      <dgm:prSet/>
      <dgm:spPr/>
      <dgm:t>
        <a:bodyPr/>
        <a:lstStyle/>
        <a:p>
          <a:r>
            <a:rPr lang="en-US" dirty="0"/>
            <a:t>Somato</a:t>
          </a:r>
          <a:r>
            <a:rPr lang="en-US" u="sng" dirty="0">
              <a:solidFill>
                <a:srgbClr val="00B050"/>
              </a:solidFill>
            </a:rPr>
            <a:t>sensory</a:t>
          </a:r>
          <a:r>
            <a:rPr lang="en-US" dirty="0"/>
            <a:t> cortex</a:t>
          </a:r>
        </a:p>
      </dgm:t>
    </dgm:pt>
    <dgm:pt modelId="{1FAB709A-ED32-4CAF-9A20-44CBBBEADFEF}" type="parTrans" cxnId="{0980492D-545B-49A1-8640-FD6B238D76B2}">
      <dgm:prSet/>
      <dgm:spPr/>
      <dgm:t>
        <a:bodyPr/>
        <a:lstStyle/>
        <a:p>
          <a:endParaRPr lang="en-US"/>
        </a:p>
      </dgm:t>
    </dgm:pt>
    <dgm:pt modelId="{5F87B08C-7C5E-4236-88B6-BEFE6CAF4309}" type="sibTrans" cxnId="{0980492D-545B-49A1-8640-FD6B238D76B2}">
      <dgm:prSet/>
      <dgm:spPr/>
      <dgm:t>
        <a:bodyPr/>
        <a:lstStyle/>
        <a:p>
          <a:endParaRPr lang="en-US"/>
        </a:p>
      </dgm:t>
    </dgm:pt>
    <dgm:pt modelId="{699AC340-7538-419D-BB0B-A8F9C29748B2}" type="pres">
      <dgm:prSet presAssocID="{26A78B0F-C417-4F81-83AC-1153314C0B58}" presName="hierChild1" presStyleCnt="0">
        <dgm:presLayoutVars>
          <dgm:chPref val="1"/>
          <dgm:dir val="rev"/>
          <dgm:animOne val="branch"/>
          <dgm:animLvl val="lvl"/>
          <dgm:resizeHandles/>
        </dgm:presLayoutVars>
      </dgm:prSet>
      <dgm:spPr/>
    </dgm:pt>
    <dgm:pt modelId="{9D471943-0CF1-4049-8AE5-EC93FE9D5439}" type="pres">
      <dgm:prSet presAssocID="{A17D4C3D-E7E7-4F9A-9812-2F314EAB23E4}" presName="hierRoot1" presStyleCnt="0"/>
      <dgm:spPr/>
    </dgm:pt>
    <dgm:pt modelId="{2F9099E5-74DB-4A11-BE1D-4DCCB714BF65}" type="pres">
      <dgm:prSet presAssocID="{A17D4C3D-E7E7-4F9A-9812-2F314EAB23E4}" presName="composite" presStyleCnt="0"/>
      <dgm:spPr/>
    </dgm:pt>
    <dgm:pt modelId="{8D4EB9AE-6216-421B-96AC-AFAC9F903963}" type="pres">
      <dgm:prSet presAssocID="{A17D4C3D-E7E7-4F9A-9812-2F314EAB23E4}" presName="background" presStyleLbl="node0" presStyleIdx="0" presStyleCnt="1"/>
      <dgm:spPr/>
    </dgm:pt>
    <dgm:pt modelId="{AE691D8D-A798-47F6-9D81-815824E327B9}" type="pres">
      <dgm:prSet presAssocID="{A17D4C3D-E7E7-4F9A-9812-2F314EAB23E4}" presName="text" presStyleLbl="fgAcc0" presStyleIdx="0" presStyleCnt="1">
        <dgm:presLayoutVars>
          <dgm:chPref val="3"/>
        </dgm:presLayoutVars>
      </dgm:prSet>
      <dgm:spPr/>
    </dgm:pt>
    <dgm:pt modelId="{8EE92E13-B8F0-4691-8AC0-D8351CB54E5F}" type="pres">
      <dgm:prSet presAssocID="{A17D4C3D-E7E7-4F9A-9812-2F314EAB23E4}" presName="hierChild2" presStyleCnt="0"/>
      <dgm:spPr/>
    </dgm:pt>
    <dgm:pt modelId="{7777BBE1-BAD0-462F-B44A-B5C506265D0E}" type="pres">
      <dgm:prSet presAssocID="{B7A7954C-9359-43A5-B280-E9600A4392AA}" presName="Name10" presStyleLbl="parChTrans1D2" presStyleIdx="0" presStyleCnt="4"/>
      <dgm:spPr/>
    </dgm:pt>
    <dgm:pt modelId="{558BE3DE-74E8-4EDD-ACD2-752396526177}" type="pres">
      <dgm:prSet presAssocID="{A1FBC968-0C7A-49DD-83B5-462398A29CAE}" presName="hierRoot2" presStyleCnt="0"/>
      <dgm:spPr/>
    </dgm:pt>
    <dgm:pt modelId="{94E1DF50-7C93-4994-808C-6593CAB8E307}" type="pres">
      <dgm:prSet presAssocID="{A1FBC968-0C7A-49DD-83B5-462398A29CAE}" presName="composite2" presStyleCnt="0"/>
      <dgm:spPr/>
    </dgm:pt>
    <dgm:pt modelId="{A335AEA7-4CA7-4279-9628-F15619632C7D}" type="pres">
      <dgm:prSet presAssocID="{A1FBC968-0C7A-49DD-83B5-462398A29CAE}" presName="background2" presStyleLbl="node2" presStyleIdx="0" presStyleCnt="4"/>
      <dgm:spPr/>
    </dgm:pt>
    <dgm:pt modelId="{5BEB3D59-34AD-4B90-B93C-BA9A4EC4FB22}" type="pres">
      <dgm:prSet presAssocID="{A1FBC968-0C7A-49DD-83B5-462398A29CAE}" presName="text2" presStyleLbl="fgAcc2" presStyleIdx="0" presStyleCnt="4">
        <dgm:presLayoutVars>
          <dgm:chPref val="3"/>
        </dgm:presLayoutVars>
      </dgm:prSet>
      <dgm:spPr/>
    </dgm:pt>
    <dgm:pt modelId="{D5AF2180-8941-4DC0-8FAA-125464E1B740}" type="pres">
      <dgm:prSet presAssocID="{A1FBC968-0C7A-49DD-83B5-462398A29CAE}" presName="hierChild3" presStyleCnt="0"/>
      <dgm:spPr/>
    </dgm:pt>
    <dgm:pt modelId="{CA177DC6-399B-42CA-BF27-EC11D0BA617D}" type="pres">
      <dgm:prSet presAssocID="{B1D6F177-AB77-4280-98BD-BE6FE1559DCE}" presName="Name17" presStyleLbl="parChTrans1D3" presStyleIdx="0" presStyleCnt="3"/>
      <dgm:spPr/>
    </dgm:pt>
    <dgm:pt modelId="{A8C605A3-3CAB-4360-BCFF-2BE7D9ED9BE0}" type="pres">
      <dgm:prSet presAssocID="{241071B7-C3DF-47BB-80E5-E3F105FDF35E}" presName="hierRoot3" presStyleCnt="0"/>
      <dgm:spPr/>
    </dgm:pt>
    <dgm:pt modelId="{150496FD-4F6D-498E-B786-BA3058FF9804}" type="pres">
      <dgm:prSet presAssocID="{241071B7-C3DF-47BB-80E5-E3F105FDF35E}" presName="composite3" presStyleCnt="0"/>
      <dgm:spPr/>
    </dgm:pt>
    <dgm:pt modelId="{771854BD-2ED6-40C0-815E-4AD379C150B8}" type="pres">
      <dgm:prSet presAssocID="{241071B7-C3DF-47BB-80E5-E3F105FDF35E}" presName="background3" presStyleLbl="node3" presStyleIdx="0" presStyleCnt="3"/>
      <dgm:spPr/>
    </dgm:pt>
    <dgm:pt modelId="{4F86D92B-4AEE-4CD4-8E97-ED65434B1E03}" type="pres">
      <dgm:prSet presAssocID="{241071B7-C3DF-47BB-80E5-E3F105FDF35E}" presName="text3" presStyleLbl="fgAcc3" presStyleIdx="0" presStyleCnt="3">
        <dgm:presLayoutVars>
          <dgm:chPref val="3"/>
        </dgm:presLayoutVars>
      </dgm:prSet>
      <dgm:spPr/>
    </dgm:pt>
    <dgm:pt modelId="{CD1DF30F-B4CE-4E9B-A6AF-8C1EFA142633}" type="pres">
      <dgm:prSet presAssocID="{241071B7-C3DF-47BB-80E5-E3F105FDF35E}" presName="hierChild4" presStyleCnt="0"/>
      <dgm:spPr/>
    </dgm:pt>
    <dgm:pt modelId="{324FC9F6-6D67-407F-9301-C935383B6568}" type="pres">
      <dgm:prSet presAssocID="{575A4064-6045-480A-8DC4-ED63EF858EB5}" presName="Name17" presStyleLbl="parChTrans1D3" presStyleIdx="1" presStyleCnt="3"/>
      <dgm:spPr/>
    </dgm:pt>
    <dgm:pt modelId="{90DA9DC5-B19A-4892-AF73-38FB733803FC}" type="pres">
      <dgm:prSet presAssocID="{0E7C9353-93CD-46AD-A558-F41BEA2471BB}" presName="hierRoot3" presStyleCnt="0"/>
      <dgm:spPr/>
    </dgm:pt>
    <dgm:pt modelId="{6FF2594E-5DCC-481C-8129-B06BDA82B593}" type="pres">
      <dgm:prSet presAssocID="{0E7C9353-93CD-46AD-A558-F41BEA2471BB}" presName="composite3" presStyleCnt="0"/>
      <dgm:spPr/>
    </dgm:pt>
    <dgm:pt modelId="{3F651FD4-E46A-48AE-A4D7-15AED2C90233}" type="pres">
      <dgm:prSet presAssocID="{0E7C9353-93CD-46AD-A558-F41BEA2471BB}" presName="background3" presStyleLbl="node3" presStyleIdx="1" presStyleCnt="3"/>
      <dgm:spPr/>
    </dgm:pt>
    <dgm:pt modelId="{2AB791B9-EFB3-4FBE-91FE-7C8C3B9092F3}" type="pres">
      <dgm:prSet presAssocID="{0E7C9353-93CD-46AD-A558-F41BEA2471BB}" presName="text3" presStyleLbl="fgAcc3" presStyleIdx="1" presStyleCnt="3">
        <dgm:presLayoutVars>
          <dgm:chPref val="3"/>
        </dgm:presLayoutVars>
      </dgm:prSet>
      <dgm:spPr/>
    </dgm:pt>
    <dgm:pt modelId="{26689CAD-68E2-469B-9124-4636F760B60A}" type="pres">
      <dgm:prSet presAssocID="{0E7C9353-93CD-46AD-A558-F41BEA2471BB}" presName="hierChild4" presStyleCnt="0"/>
      <dgm:spPr/>
    </dgm:pt>
    <dgm:pt modelId="{CD072E34-3194-40E0-859E-4EF1CAEBE48D}" type="pres">
      <dgm:prSet presAssocID="{A631E244-4D4A-4CE6-88F4-5DD6E92AB974}" presName="Name10" presStyleLbl="parChTrans1D2" presStyleIdx="1" presStyleCnt="4"/>
      <dgm:spPr/>
    </dgm:pt>
    <dgm:pt modelId="{53A87B82-88C0-4922-8A01-CFEC8A01CB38}" type="pres">
      <dgm:prSet presAssocID="{B1F3EA50-2B2B-44EE-9FBB-BD4B837DC380}" presName="hierRoot2" presStyleCnt="0"/>
      <dgm:spPr/>
    </dgm:pt>
    <dgm:pt modelId="{F6B249A7-17FB-466F-8979-5DCA2DC8445D}" type="pres">
      <dgm:prSet presAssocID="{B1F3EA50-2B2B-44EE-9FBB-BD4B837DC380}" presName="composite2" presStyleCnt="0"/>
      <dgm:spPr/>
    </dgm:pt>
    <dgm:pt modelId="{D2144FFD-DD6E-4498-815A-2FF209D40905}" type="pres">
      <dgm:prSet presAssocID="{B1F3EA50-2B2B-44EE-9FBB-BD4B837DC380}" presName="background2" presStyleLbl="node2" presStyleIdx="1" presStyleCnt="4"/>
      <dgm:spPr/>
    </dgm:pt>
    <dgm:pt modelId="{535139B5-BD84-46D1-8F75-DF45999A4DF3}" type="pres">
      <dgm:prSet presAssocID="{B1F3EA50-2B2B-44EE-9FBB-BD4B837DC380}" presName="text2" presStyleLbl="fgAcc2" presStyleIdx="1" presStyleCnt="4">
        <dgm:presLayoutVars>
          <dgm:chPref val="3"/>
        </dgm:presLayoutVars>
      </dgm:prSet>
      <dgm:spPr/>
    </dgm:pt>
    <dgm:pt modelId="{AD9120B0-15A0-43E4-B440-6A36E8313F1B}" type="pres">
      <dgm:prSet presAssocID="{B1F3EA50-2B2B-44EE-9FBB-BD4B837DC380}" presName="hierChild3" presStyleCnt="0"/>
      <dgm:spPr/>
    </dgm:pt>
    <dgm:pt modelId="{C927C048-30F1-4FC3-A66A-3AD2445C8842}" type="pres">
      <dgm:prSet presAssocID="{D3BA0B5E-FD44-459E-8C24-468EE72BB4FF}" presName="Name10" presStyleLbl="parChTrans1D2" presStyleIdx="2" presStyleCnt="4"/>
      <dgm:spPr/>
    </dgm:pt>
    <dgm:pt modelId="{05997051-6631-484F-B254-7BB943472605}" type="pres">
      <dgm:prSet presAssocID="{4D497BDE-9AD3-40C7-ACEB-145258AAAD31}" presName="hierRoot2" presStyleCnt="0"/>
      <dgm:spPr/>
    </dgm:pt>
    <dgm:pt modelId="{E97440A4-B81F-483B-BE2B-11C0682FDBA6}" type="pres">
      <dgm:prSet presAssocID="{4D497BDE-9AD3-40C7-ACEB-145258AAAD31}" presName="composite2" presStyleCnt="0"/>
      <dgm:spPr/>
    </dgm:pt>
    <dgm:pt modelId="{EC63A821-1A90-4AF1-9767-E137CE624D39}" type="pres">
      <dgm:prSet presAssocID="{4D497BDE-9AD3-40C7-ACEB-145258AAAD31}" presName="background2" presStyleLbl="node2" presStyleIdx="2" presStyleCnt="4"/>
      <dgm:spPr/>
    </dgm:pt>
    <dgm:pt modelId="{C27BB747-9D63-464C-9B48-8A95DDA26869}" type="pres">
      <dgm:prSet presAssocID="{4D497BDE-9AD3-40C7-ACEB-145258AAAD31}" presName="text2" presStyleLbl="fgAcc2" presStyleIdx="2" presStyleCnt="4">
        <dgm:presLayoutVars>
          <dgm:chPref val="3"/>
        </dgm:presLayoutVars>
      </dgm:prSet>
      <dgm:spPr/>
    </dgm:pt>
    <dgm:pt modelId="{40585525-D893-4E13-971E-A7A48B4229C1}" type="pres">
      <dgm:prSet presAssocID="{4D497BDE-9AD3-40C7-ACEB-145258AAAD31}" presName="hierChild3" presStyleCnt="0"/>
      <dgm:spPr/>
    </dgm:pt>
    <dgm:pt modelId="{DC919DCC-AE89-4A30-8309-868C8292503D}" type="pres">
      <dgm:prSet presAssocID="{3FEF1E20-2970-46BD-8E48-710F25754BA9}" presName="Name10" presStyleLbl="parChTrans1D2" presStyleIdx="3" presStyleCnt="4"/>
      <dgm:spPr/>
    </dgm:pt>
    <dgm:pt modelId="{56AAA052-427A-4FD9-8583-3FFBA086088A}" type="pres">
      <dgm:prSet presAssocID="{6D065900-2E1E-4C55-B1C3-9F0EB9C49D7A}" presName="hierRoot2" presStyleCnt="0"/>
      <dgm:spPr/>
    </dgm:pt>
    <dgm:pt modelId="{90127A3F-6FDA-4479-AF82-B90A0EA24FE1}" type="pres">
      <dgm:prSet presAssocID="{6D065900-2E1E-4C55-B1C3-9F0EB9C49D7A}" presName="composite2" presStyleCnt="0"/>
      <dgm:spPr/>
    </dgm:pt>
    <dgm:pt modelId="{DE1A13DB-F53F-46EA-A6A3-01457F4B4F1B}" type="pres">
      <dgm:prSet presAssocID="{6D065900-2E1E-4C55-B1C3-9F0EB9C49D7A}" presName="background2" presStyleLbl="node2" presStyleIdx="3" presStyleCnt="4"/>
      <dgm:spPr/>
    </dgm:pt>
    <dgm:pt modelId="{F082AD57-235F-404D-9557-FA3A9723CC3C}" type="pres">
      <dgm:prSet presAssocID="{6D065900-2E1E-4C55-B1C3-9F0EB9C49D7A}" presName="text2" presStyleLbl="fgAcc2" presStyleIdx="3" presStyleCnt="4">
        <dgm:presLayoutVars>
          <dgm:chPref val="3"/>
        </dgm:presLayoutVars>
      </dgm:prSet>
      <dgm:spPr/>
    </dgm:pt>
    <dgm:pt modelId="{0C655D17-0B7B-44B5-BF7B-F30D8F1D830B}" type="pres">
      <dgm:prSet presAssocID="{6D065900-2E1E-4C55-B1C3-9F0EB9C49D7A}" presName="hierChild3" presStyleCnt="0"/>
      <dgm:spPr/>
    </dgm:pt>
    <dgm:pt modelId="{77AC5302-BC8B-42B4-8E58-9322BDB19704}" type="pres">
      <dgm:prSet presAssocID="{1FAB709A-ED32-4CAF-9A20-44CBBBEADFEF}" presName="Name17" presStyleLbl="parChTrans1D3" presStyleIdx="2" presStyleCnt="3"/>
      <dgm:spPr/>
    </dgm:pt>
    <dgm:pt modelId="{891FC342-B6CF-42C9-A20A-857903517E75}" type="pres">
      <dgm:prSet presAssocID="{18BE05D3-27CE-4999-BBE9-53821BBC9103}" presName="hierRoot3" presStyleCnt="0"/>
      <dgm:spPr/>
    </dgm:pt>
    <dgm:pt modelId="{C84B99C4-BC23-45C7-9357-C8DC507EA485}" type="pres">
      <dgm:prSet presAssocID="{18BE05D3-27CE-4999-BBE9-53821BBC9103}" presName="composite3" presStyleCnt="0"/>
      <dgm:spPr/>
    </dgm:pt>
    <dgm:pt modelId="{3839D7FC-234B-4442-ABE3-208205BA0175}" type="pres">
      <dgm:prSet presAssocID="{18BE05D3-27CE-4999-BBE9-53821BBC9103}" presName="background3" presStyleLbl="node3" presStyleIdx="2" presStyleCnt="3"/>
      <dgm:spPr/>
    </dgm:pt>
    <dgm:pt modelId="{9FEA33AA-2B64-428F-BF8A-85475B0AD90A}" type="pres">
      <dgm:prSet presAssocID="{18BE05D3-27CE-4999-BBE9-53821BBC9103}" presName="text3" presStyleLbl="fgAcc3" presStyleIdx="2" presStyleCnt="3">
        <dgm:presLayoutVars>
          <dgm:chPref val="3"/>
        </dgm:presLayoutVars>
      </dgm:prSet>
      <dgm:spPr/>
    </dgm:pt>
    <dgm:pt modelId="{9F2D59D4-3B58-4C90-9FA7-818964839800}" type="pres">
      <dgm:prSet presAssocID="{18BE05D3-27CE-4999-BBE9-53821BBC9103}" presName="hierChild4" presStyleCnt="0"/>
      <dgm:spPr/>
    </dgm:pt>
  </dgm:ptLst>
  <dgm:cxnLst>
    <dgm:cxn modelId="{519CA503-106D-43BC-8AE0-BB42C42BB8BF}" srcId="{26A78B0F-C417-4F81-83AC-1153314C0B58}" destId="{A17D4C3D-E7E7-4F9A-9812-2F314EAB23E4}" srcOrd="0" destOrd="0" parTransId="{9D872EA4-ADE8-4759-8DBD-7C7BA7D2E9DE}" sibTransId="{32E337C9-781F-42E6-9313-BD0468D2E619}"/>
    <dgm:cxn modelId="{5CB73D17-6AD6-4D59-8F11-7CA8B03D0DBB}" type="presOf" srcId="{1FAB709A-ED32-4CAF-9A20-44CBBBEADFEF}" destId="{77AC5302-BC8B-42B4-8E58-9322BDB19704}" srcOrd="0" destOrd="0" presId="urn:microsoft.com/office/officeart/2005/8/layout/hierarchy1"/>
    <dgm:cxn modelId="{E90EE318-8C93-4772-9571-E6CB2ED69B8B}" type="presOf" srcId="{B7A7954C-9359-43A5-B280-E9600A4392AA}" destId="{7777BBE1-BAD0-462F-B44A-B5C506265D0E}" srcOrd="0" destOrd="0" presId="urn:microsoft.com/office/officeart/2005/8/layout/hierarchy1"/>
    <dgm:cxn modelId="{41BDFF22-5FB4-4E0F-B913-548FD05F56D9}" type="presOf" srcId="{0E7C9353-93CD-46AD-A558-F41BEA2471BB}" destId="{2AB791B9-EFB3-4FBE-91FE-7C8C3B9092F3}" srcOrd="0" destOrd="0" presId="urn:microsoft.com/office/officeart/2005/8/layout/hierarchy1"/>
    <dgm:cxn modelId="{705DE425-F982-492D-89A3-B39E1115C1B7}" type="presOf" srcId="{D3BA0B5E-FD44-459E-8C24-468EE72BB4FF}" destId="{C927C048-30F1-4FC3-A66A-3AD2445C8842}" srcOrd="0" destOrd="0" presId="urn:microsoft.com/office/officeart/2005/8/layout/hierarchy1"/>
    <dgm:cxn modelId="{0980492D-545B-49A1-8640-FD6B238D76B2}" srcId="{6D065900-2E1E-4C55-B1C3-9F0EB9C49D7A}" destId="{18BE05D3-27CE-4999-BBE9-53821BBC9103}" srcOrd="0" destOrd="0" parTransId="{1FAB709A-ED32-4CAF-9A20-44CBBBEADFEF}" sibTransId="{5F87B08C-7C5E-4236-88B6-BEFE6CAF4309}"/>
    <dgm:cxn modelId="{D5682535-E1E2-4274-9B9D-CE5E34D0C542}" srcId="{A1FBC968-0C7A-49DD-83B5-462398A29CAE}" destId="{241071B7-C3DF-47BB-80E5-E3F105FDF35E}" srcOrd="0" destOrd="0" parTransId="{B1D6F177-AB77-4280-98BD-BE6FE1559DCE}" sibTransId="{159B2A1F-BB7E-4192-9C51-E9316343CA6F}"/>
    <dgm:cxn modelId="{A26E1739-55D0-4B3F-876A-ECDB55FC150E}" srcId="{A1FBC968-0C7A-49DD-83B5-462398A29CAE}" destId="{0E7C9353-93CD-46AD-A558-F41BEA2471BB}" srcOrd="1" destOrd="0" parTransId="{575A4064-6045-480A-8DC4-ED63EF858EB5}" sibTransId="{81B9DC1D-528B-41BD-9C9A-4A1C4F96A8E1}"/>
    <dgm:cxn modelId="{7107645B-1680-42B7-A8BB-C38113E76A6A}" type="presOf" srcId="{A17D4C3D-E7E7-4F9A-9812-2F314EAB23E4}" destId="{AE691D8D-A798-47F6-9D81-815824E327B9}" srcOrd="0" destOrd="0" presId="urn:microsoft.com/office/officeart/2005/8/layout/hierarchy1"/>
    <dgm:cxn modelId="{00D4795C-B482-45B7-A859-B16C15154A31}" type="presOf" srcId="{6D065900-2E1E-4C55-B1C3-9F0EB9C49D7A}" destId="{F082AD57-235F-404D-9557-FA3A9723CC3C}" srcOrd="0" destOrd="0" presId="urn:microsoft.com/office/officeart/2005/8/layout/hierarchy1"/>
    <dgm:cxn modelId="{DFC2D05E-D584-4C92-8BB6-EA0564649B37}" type="presOf" srcId="{4D497BDE-9AD3-40C7-ACEB-145258AAAD31}" destId="{C27BB747-9D63-464C-9B48-8A95DDA26869}" srcOrd="0" destOrd="0" presId="urn:microsoft.com/office/officeart/2005/8/layout/hierarchy1"/>
    <dgm:cxn modelId="{6C843A6F-1F0F-4329-AE69-6AA05EDBB773}" type="presOf" srcId="{A631E244-4D4A-4CE6-88F4-5DD6E92AB974}" destId="{CD072E34-3194-40E0-859E-4EF1CAEBE48D}" srcOrd="0" destOrd="0" presId="urn:microsoft.com/office/officeart/2005/8/layout/hierarchy1"/>
    <dgm:cxn modelId="{F8C9A251-B11D-4E24-B8E5-52CD6E5C84A1}" type="presOf" srcId="{A1FBC968-0C7A-49DD-83B5-462398A29CAE}" destId="{5BEB3D59-34AD-4B90-B93C-BA9A4EC4FB22}" srcOrd="0" destOrd="0" presId="urn:microsoft.com/office/officeart/2005/8/layout/hierarchy1"/>
    <dgm:cxn modelId="{6B54FD73-F527-481D-975E-13D22F78B589}" srcId="{A17D4C3D-E7E7-4F9A-9812-2F314EAB23E4}" destId="{A1FBC968-0C7A-49DD-83B5-462398A29CAE}" srcOrd="0" destOrd="0" parTransId="{B7A7954C-9359-43A5-B280-E9600A4392AA}" sibTransId="{223E0F5D-54D9-4801-AE93-C3AF5E4967BC}"/>
    <dgm:cxn modelId="{65403B7D-FABB-4380-95E6-0E41A523859B}" type="presOf" srcId="{26A78B0F-C417-4F81-83AC-1153314C0B58}" destId="{699AC340-7538-419D-BB0B-A8F9C29748B2}" srcOrd="0" destOrd="0" presId="urn:microsoft.com/office/officeart/2005/8/layout/hierarchy1"/>
    <dgm:cxn modelId="{68E406B5-E772-42D9-B400-810E50A4DF6C}" type="presOf" srcId="{B1D6F177-AB77-4280-98BD-BE6FE1559DCE}" destId="{CA177DC6-399B-42CA-BF27-EC11D0BA617D}" srcOrd="0" destOrd="0" presId="urn:microsoft.com/office/officeart/2005/8/layout/hierarchy1"/>
    <dgm:cxn modelId="{440F5CBE-962E-4517-B1CF-7C58B32916CD}" type="presOf" srcId="{B1F3EA50-2B2B-44EE-9FBB-BD4B837DC380}" destId="{535139B5-BD84-46D1-8F75-DF45999A4DF3}" srcOrd="0" destOrd="0" presId="urn:microsoft.com/office/officeart/2005/8/layout/hierarchy1"/>
    <dgm:cxn modelId="{72511BC0-B00A-4DFB-83F1-02867E09800F}" type="presOf" srcId="{575A4064-6045-480A-8DC4-ED63EF858EB5}" destId="{324FC9F6-6D67-407F-9301-C935383B6568}" srcOrd="0" destOrd="0" presId="urn:microsoft.com/office/officeart/2005/8/layout/hierarchy1"/>
    <dgm:cxn modelId="{5B61CFC0-D2BF-41CC-8AD2-B74C4D1467D3}" type="presOf" srcId="{3FEF1E20-2970-46BD-8E48-710F25754BA9}" destId="{DC919DCC-AE89-4A30-8309-868C8292503D}" srcOrd="0" destOrd="0" presId="urn:microsoft.com/office/officeart/2005/8/layout/hierarchy1"/>
    <dgm:cxn modelId="{594EDDC2-B6AC-4C22-8AF3-1D3B7E6FD97D}" srcId="{A17D4C3D-E7E7-4F9A-9812-2F314EAB23E4}" destId="{B1F3EA50-2B2B-44EE-9FBB-BD4B837DC380}" srcOrd="1" destOrd="0" parTransId="{A631E244-4D4A-4CE6-88F4-5DD6E92AB974}" sibTransId="{ACFEF02D-308E-4DF8-8FEB-8C5114980596}"/>
    <dgm:cxn modelId="{5EE9B0C8-93CA-4152-A0FE-46AFAAD784F8}" srcId="{A17D4C3D-E7E7-4F9A-9812-2F314EAB23E4}" destId="{4D497BDE-9AD3-40C7-ACEB-145258AAAD31}" srcOrd="2" destOrd="0" parTransId="{D3BA0B5E-FD44-459E-8C24-468EE72BB4FF}" sibTransId="{55D2B2D8-D9CD-4C86-89C1-141345082291}"/>
    <dgm:cxn modelId="{450DC9C8-6C21-4D2B-B687-7990AFB35468}" type="presOf" srcId="{18BE05D3-27CE-4999-BBE9-53821BBC9103}" destId="{9FEA33AA-2B64-428F-BF8A-85475B0AD90A}" srcOrd="0" destOrd="0" presId="urn:microsoft.com/office/officeart/2005/8/layout/hierarchy1"/>
    <dgm:cxn modelId="{4B7929DC-E544-4AA1-AE3F-C43AC9B4D91C}" srcId="{A17D4C3D-E7E7-4F9A-9812-2F314EAB23E4}" destId="{6D065900-2E1E-4C55-B1C3-9F0EB9C49D7A}" srcOrd="3" destOrd="0" parTransId="{3FEF1E20-2970-46BD-8E48-710F25754BA9}" sibTransId="{9A2AC400-4AD9-48C2-BF04-191219D2946F}"/>
    <dgm:cxn modelId="{54A37EF3-186F-4D16-84D0-62EFAC01FDDA}" type="presOf" srcId="{241071B7-C3DF-47BB-80E5-E3F105FDF35E}" destId="{4F86D92B-4AEE-4CD4-8E97-ED65434B1E03}" srcOrd="0" destOrd="0" presId="urn:microsoft.com/office/officeart/2005/8/layout/hierarchy1"/>
    <dgm:cxn modelId="{C86D9B2D-0322-4A09-B9EB-7E5BA66389A2}" type="presParOf" srcId="{699AC340-7538-419D-BB0B-A8F9C29748B2}" destId="{9D471943-0CF1-4049-8AE5-EC93FE9D5439}" srcOrd="0" destOrd="0" presId="urn:microsoft.com/office/officeart/2005/8/layout/hierarchy1"/>
    <dgm:cxn modelId="{22532902-708C-47BB-A478-17EEDBE7685B}" type="presParOf" srcId="{9D471943-0CF1-4049-8AE5-EC93FE9D5439}" destId="{2F9099E5-74DB-4A11-BE1D-4DCCB714BF65}" srcOrd="0" destOrd="0" presId="urn:microsoft.com/office/officeart/2005/8/layout/hierarchy1"/>
    <dgm:cxn modelId="{E899D12B-6461-41CA-894A-C8D7034E5601}" type="presParOf" srcId="{2F9099E5-74DB-4A11-BE1D-4DCCB714BF65}" destId="{8D4EB9AE-6216-421B-96AC-AFAC9F903963}" srcOrd="0" destOrd="0" presId="urn:microsoft.com/office/officeart/2005/8/layout/hierarchy1"/>
    <dgm:cxn modelId="{32B3EBC4-6279-45DE-A2E3-CF8DF01578A7}" type="presParOf" srcId="{2F9099E5-74DB-4A11-BE1D-4DCCB714BF65}" destId="{AE691D8D-A798-47F6-9D81-815824E327B9}" srcOrd="1" destOrd="0" presId="urn:microsoft.com/office/officeart/2005/8/layout/hierarchy1"/>
    <dgm:cxn modelId="{04D8684D-99D4-44EF-ADDC-F1D8FC2C6E0D}" type="presParOf" srcId="{9D471943-0CF1-4049-8AE5-EC93FE9D5439}" destId="{8EE92E13-B8F0-4691-8AC0-D8351CB54E5F}" srcOrd="1" destOrd="0" presId="urn:microsoft.com/office/officeart/2005/8/layout/hierarchy1"/>
    <dgm:cxn modelId="{8119A411-FD08-42FA-B70B-06F8AA786749}" type="presParOf" srcId="{8EE92E13-B8F0-4691-8AC0-D8351CB54E5F}" destId="{7777BBE1-BAD0-462F-B44A-B5C506265D0E}" srcOrd="0" destOrd="0" presId="urn:microsoft.com/office/officeart/2005/8/layout/hierarchy1"/>
    <dgm:cxn modelId="{AB297AED-0B83-4BAB-8E71-FF82825053D9}" type="presParOf" srcId="{8EE92E13-B8F0-4691-8AC0-D8351CB54E5F}" destId="{558BE3DE-74E8-4EDD-ACD2-752396526177}" srcOrd="1" destOrd="0" presId="urn:microsoft.com/office/officeart/2005/8/layout/hierarchy1"/>
    <dgm:cxn modelId="{8F247228-284D-4827-A815-24BB5EE00DDA}" type="presParOf" srcId="{558BE3DE-74E8-4EDD-ACD2-752396526177}" destId="{94E1DF50-7C93-4994-808C-6593CAB8E307}" srcOrd="0" destOrd="0" presId="urn:microsoft.com/office/officeart/2005/8/layout/hierarchy1"/>
    <dgm:cxn modelId="{BB33396F-013A-437D-96C7-7CE8500F49A5}" type="presParOf" srcId="{94E1DF50-7C93-4994-808C-6593CAB8E307}" destId="{A335AEA7-4CA7-4279-9628-F15619632C7D}" srcOrd="0" destOrd="0" presId="urn:microsoft.com/office/officeart/2005/8/layout/hierarchy1"/>
    <dgm:cxn modelId="{A83273FC-777A-414C-8821-8ACA68B8B44A}" type="presParOf" srcId="{94E1DF50-7C93-4994-808C-6593CAB8E307}" destId="{5BEB3D59-34AD-4B90-B93C-BA9A4EC4FB22}" srcOrd="1" destOrd="0" presId="urn:microsoft.com/office/officeart/2005/8/layout/hierarchy1"/>
    <dgm:cxn modelId="{B252FB5C-4015-43A2-AC27-DFC08A5C4861}" type="presParOf" srcId="{558BE3DE-74E8-4EDD-ACD2-752396526177}" destId="{D5AF2180-8941-4DC0-8FAA-125464E1B740}" srcOrd="1" destOrd="0" presId="urn:microsoft.com/office/officeart/2005/8/layout/hierarchy1"/>
    <dgm:cxn modelId="{B80A050B-F2AE-4EFB-8194-C360D1B86F20}" type="presParOf" srcId="{D5AF2180-8941-4DC0-8FAA-125464E1B740}" destId="{CA177DC6-399B-42CA-BF27-EC11D0BA617D}" srcOrd="0" destOrd="0" presId="urn:microsoft.com/office/officeart/2005/8/layout/hierarchy1"/>
    <dgm:cxn modelId="{0D14B380-8EC1-4592-A7D0-A60465F75FFC}" type="presParOf" srcId="{D5AF2180-8941-4DC0-8FAA-125464E1B740}" destId="{A8C605A3-3CAB-4360-BCFF-2BE7D9ED9BE0}" srcOrd="1" destOrd="0" presId="urn:microsoft.com/office/officeart/2005/8/layout/hierarchy1"/>
    <dgm:cxn modelId="{26428828-8C2B-406E-839D-BB64DE4E9AE9}" type="presParOf" srcId="{A8C605A3-3CAB-4360-BCFF-2BE7D9ED9BE0}" destId="{150496FD-4F6D-498E-B786-BA3058FF9804}" srcOrd="0" destOrd="0" presId="urn:microsoft.com/office/officeart/2005/8/layout/hierarchy1"/>
    <dgm:cxn modelId="{06AAC4B2-C6E9-42B7-9DAF-85164C05AC9A}" type="presParOf" srcId="{150496FD-4F6D-498E-B786-BA3058FF9804}" destId="{771854BD-2ED6-40C0-815E-4AD379C150B8}" srcOrd="0" destOrd="0" presId="urn:microsoft.com/office/officeart/2005/8/layout/hierarchy1"/>
    <dgm:cxn modelId="{F3973904-2086-4C1D-953C-068275113AC9}" type="presParOf" srcId="{150496FD-4F6D-498E-B786-BA3058FF9804}" destId="{4F86D92B-4AEE-4CD4-8E97-ED65434B1E03}" srcOrd="1" destOrd="0" presId="urn:microsoft.com/office/officeart/2005/8/layout/hierarchy1"/>
    <dgm:cxn modelId="{3E6789A7-0AFA-44DB-A28B-E66D20FBAC07}" type="presParOf" srcId="{A8C605A3-3CAB-4360-BCFF-2BE7D9ED9BE0}" destId="{CD1DF30F-B4CE-4E9B-A6AF-8C1EFA142633}" srcOrd="1" destOrd="0" presId="urn:microsoft.com/office/officeart/2005/8/layout/hierarchy1"/>
    <dgm:cxn modelId="{BCF9855F-EB52-4EA4-A6CA-BABBD86C8669}" type="presParOf" srcId="{D5AF2180-8941-4DC0-8FAA-125464E1B740}" destId="{324FC9F6-6D67-407F-9301-C935383B6568}" srcOrd="2" destOrd="0" presId="urn:microsoft.com/office/officeart/2005/8/layout/hierarchy1"/>
    <dgm:cxn modelId="{1BA24617-F05F-45BD-A8AC-380297B6533C}" type="presParOf" srcId="{D5AF2180-8941-4DC0-8FAA-125464E1B740}" destId="{90DA9DC5-B19A-4892-AF73-38FB733803FC}" srcOrd="3" destOrd="0" presId="urn:microsoft.com/office/officeart/2005/8/layout/hierarchy1"/>
    <dgm:cxn modelId="{E5259874-0F02-4FC6-B734-9A8627B1B29E}" type="presParOf" srcId="{90DA9DC5-B19A-4892-AF73-38FB733803FC}" destId="{6FF2594E-5DCC-481C-8129-B06BDA82B593}" srcOrd="0" destOrd="0" presId="urn:microsoft.com/office/officeart/2005/8/layout/hierarchy1"/>
    <dgm:cxn modelId="{E1799930-770C-41BD-80F4-6F158B6D7678}" type="presParOf" srcId="{6FF2594E-5DCC-481C-8129-B06BDA82B593}" destId="{3F651FD4-E46A-48AE-A4D7-15AED2C90233}" srcOrd="0" destOrd="0" presId="urn:microsoft.com/office/officeart/2005/8/layout/hierarchy1"/>
    <dgm:cxn modelId="{103BFC7B-BEAD-4AAB-860A-70B9BD766617}" type="presParOf" srcId="{6FF2594E-5DCC-481C-8129-B06BDA82B593}" destId="{2AB791B9-EFB3-4FBE-91FE-7C8C3B9092F3}" srcOrd="1" destOrd="0" presId="urn:microsoft.com/office/officeart/2005/8/layout/hierarchy1"/>
    <dgm:cxn modelId="{157B0C2A-A40D-45E6-8C7A-1EAD092024DE}" type="presParOf" srcId="{90DA9DC5-B19A-4892-AF73-38FB733803FC}" destId="{26689CAD-68E2-469B-9124-4636F760B60A}" srcOrd="1" destOrd="0" presId="urn:microsoft.com/office/officeart/2005/8/layout/hierarchy1"/>
    <dgm:cxn modelId="{994B70EB-4378-4F32-BDC9-2E949C01C9C6}" type="presParOf" srcId="{8EE92E13-B8F0-4691-8AC0-D8351CB54E5F}" destId="{CD072E34-3194-40E0-859E-4EF1CAEBE48D}" srcOrd="2" destOrd="0" presId="urn:microsoft.com/office/officeart/2005/8/layout/hierarchy1"/>
    <dgm:cxn modelId="{A5ABC095-3C98-450D-942A-FDDC56AF67F8}" type="presParOf" srcId="{8EE92E13-B8F0-4691-8AC0-D8351CB54E5F}" destId="{53A87B82-88C0-4922-8A01-CFEC8A01CB38}" srcOrd="3" destOrd="0" presId="urn:microsoft.com/office/officeart/2005/8/layout/hierarchy1"/>
    <dgm:cxn modelId="{06815686-D695-4F95-A210-CDDF58193D84}" type="presParOf" srcId="{53A87B82-88C0-4922-8A01-CFEC8A01CB38}" destId="{F6B249A7-17FB-466F-8979-5DCA2DC8445D}" srcOrd="0" destOrd="0" presId="urn:microsoft.com/office/officeart/2005/8/layout/hierarchy1"/>
    <dgm:cxn modelId="{AA57B176-EDF6-49D0-9566-77485013AB59}" type="presParOf" srcId="{F6B249A7-17FB-466F-8979-5DCA2DC8445D}" destId="{D2144FFD-DD6E-4498-815A-2FF209D40905}" srcOrd="0" destOrd="0" presId="urn:microsoft.com/office/officeart/2005/8/layout/hierarchy1"/>
    <dgm:cxn modelId="{C55941DF-28B0-45F8-B941-4B48918D7075}" type="presParOf" srcId="{F6B249A7-17FB-466F-8979-5DCA2DC8445D}" destId="{535139B5-BD84-46D1-8F75-DF45999A4DF3}" srcOrd="1" destOrd="0" presId="urn:microsoft.com/office/officeart/2005/8/layout/hierarchy1"/>
    <dgm:cxn modelId="{C5A80B75-6F7F-462C-957A-E5BD3E5557E4}" type="presParOf" srcId="{53A87B82-88C0-4922-8A01-CFEC8A01CB38}" destId="{AD9120B0-15A0-43E4-B440-6A36E8313F1B}" srcOrd="1" destOrd="0" presId="urn:microsoft.com/office/officeart/2005/8/layout/hierarchy1"/>
    <dgm:cxn modelId="{8148C57D-D253-418F-95B8-6A187A963498}" type="presParOf" srcId="{8EE92E13-B8F0-4691-8AC0-D8351CB54E5F}" destId="{C927C048-30F1-4FC3-A66A-3AD2445C8842}" srcOrd="4" destOrd="0" presId="urn:microsoft.com/office/officeart/2005/8/layout/hierarchy1"/>
    <dgm:cxn modelId="{D7C26D46-D914-455F-8375-0F4537260CAB}" type="presParOf" srcId="{8EE92E13-B8F0-4691-8AC0-D8351CB54E5F}" destId="{05997051-6631-484F-B254-7BB943472605}" srcOrd="5" destOrd="0" presId="urn:microsoft.com/office/officeart/2005/8/layout/hierarchy1"/>
    <dgm:cxn modelId="{F2F3FC6C-8712-45ED-8D62-8BDDA559B74A}" type="presParOf" srcId="{05997051-6631-484F-B254-7BB943472605}" destId="{E97440A4-B81F-483B-BE2B-11C0682FDBA6}" srcOrd="0" destOrd="0" presId="urn:microsoft.com/office/officeart/2005/8/layout/hierarchy1"/>
    <dgm:cxn modelId="{82D8C263-72FC-45CF-BB7F-70DB23A3DB99}" type="presParOf" srcId="{E97440A4-B81F-483B-BE2B-11C0682FDBA6}" destId="{EC63A821-1A90-4AF1-9767-E137CE624D39}" srcOrd="0" destOrd="0" presId="urn:microsoft.com/office/officeart/2005/8/layout/hierarchy1"/>
    <dgm:cxn modelId="{82A7DBDE-F956-4D2D-82E0-0F61CB5DA6AA}" type="presParOf" srcId="{E97440A4-B81F-483B-BE2B-11C0682FDBA6}" destId="{C27BB747-9D63-464C-9B48-8A95DDA26869}" srcOrd="1" destOrd="0" presId="urn:microsoft.com/office/officeart/2005/8/layout/hierarchy1"/>
    <dgm:cxn modelId="{F6E15E12-88B5-4CFC-9111-5DDFDA3AE5D6}" type="presParOf" srcId="{05997051-6631-484F-B254-7BB943472605}" destId="{40585525-D893-4E13-971E-A7A48B4229C1}" srcOrd="1" destOrd="0" presId="urn:microsoft.com/office/officeart/2005/8/layout/hierarchy1"/>
    <dgm:cxn modelId="{D353E7FE-3FCA-41EA-B897-7349EC353535}" type="presParOf" srcId="{8EE92E13-B8F0-4691-8AC0-D8351CB54E5F}" destId="{DC919DCC-AE89-4A30-8309-868C8292503D}" srcOrd="6" destOrd="0" presId="urn:microsoft.com/office/officeart/2005/8/layout/hierarchy1"/>
    <dgm:cxn modelId="{D8705B15-0607-4F5F-A7AB-60A6F79B44DC}" type="presParOf" srcId="{8EE92E13-B8F0-4691-8AC0-D8351CB54E5F}" destId="{56AAA052-427A-4FD9-8583-3FFBA086088A}" srcOrd="7" destOrd="0" presId="urn:microsoft.com/office/officeart/2005/8/layout/hierarchy1"/>
    <dgm:cxn modelId="{56FD5217-8764-449F-8FED-26C60B77EABA}" type="presParOf" srcId="{56AAA052-427A-4FD9-8583-3FFBA086088A}" destId="{90127A3F-6FDA-4479-AF82-B90A0EA24FE1}" srcOrd="0" destOrd="0" presId="urn:microsoft.com/office/officeart/2005/8/layout/hierarchy1"/>
    <dgm:cxn modelId="{2BF1FE94-725E-4916-99B7-0DDFA3D8BD8E}" type="presParOf" srcId="{90127A3F-6FDA-4479-AF82-B90A0EA24FE1}" destId="{DE1A13DB-F53F-46EA-A6A3-01457F4B4F1B}" srcOrd="0" destOrd="0" presId="urn:microsoft.com/office/officeart/2005/8/layout/hierarchy1"/>
    <dgm:cxn modelId="{3596C080-D59A-4C17-8A92-DA82B1DBFE5E}" type="presParOf" srcId="{90127A3F-6FDA-4479-AF82-B90A0EA24FE1}" destId="{F082AD57-235F-404D-9557-FA3A9723CC3C}" srcOrd="1" destOrd="0" presId="urn:microsoft.com/office/officeart/2005/8/layout/hierarchy1"/>
    <dgm:cxn modelId="{C1A6AF40-0457-4AF8-807A-1ACAA7CB0848}" type="presParOf" srcId="{56AAA052-427A-4FD9-8583-3FFBA086088A}" destId="{0C655D17-0B7B-44B5-BF7B-F30D8F1D830B}" srcOrd="1" destOrd="0" presId="urn:microsoft.com/office/officeart/2005/8/layout/hierarchy1"/>
    <dgm:cxn modelId="{F4D0CA05-D771-43C4-9813-432B9A8FE36D}" type="presParOf" srcId="{0C655D17-0B7B-44B5-BF7B-F30D8F1D830B}" destId="{77AC5302-BC8B-42B4-8E58-9322BDB19704}" srcOrd="0" destOrd="0" presId="urn:microsoft.com/office/officeart/2005/8/layout/hierarchy1"/>
    <dgm:cxn modelId="{C0E3E826-1E0F-4B48-BA21-9FD92C3DE088}" type="presParOf" srcId="{0C655D17-0B7B-44B5-BF7B-F30D8F1D830B}" destId="{891FC342-B6CF-42C9-A20A-857903517E75}" srcOrd="1" destOrd="0" presId="urn:microsoft.com/office/officeart/2005/8/layout/hierarchy1"/>
    <dgm:cxn modelId="{61C0E40B-9EA6-49BC-A77F-959A768B4076}" type="presParOf" srcId="{891FC342-B6CF-42C9-A20A-857903517E75}" destId="{C84B99C4-BC23-45C7-9357-C8DC507EA485}" srcOrd="0" destOrd="0" presId="urn:microsoft.com/office/officeart/2005/8/layout/hierarchy1"/>
    <dgm:cxn modelId="{23EDAAA0-CE63-4B8F-9EFD-7249225CC96D}" type="presParOf" srcId="{C84B99C4-BC23-45C7-9357-C8DC507EA485}" destId="{3839D7FC-234B-4442-ABE3-208205BA0175}" srcOrd="0" destOrd="0" presId="urn:microsoft.com/office/officeart/2005/8/layout/hierarchy1"/>
    <dgm:cxn modelId="{EB4E1D01-38BB-441A-AB6F-7E390E93780D}" type="presParOf" srcId="{C84B99C4-BC23-45C7-9357-C8DC507EA485}" destId="{9FEA33AA-2B64-428F-BF8A-85475B0AD90A}" srcOrd="1" destOrd="0" presId="urn:microsoft.com/office/officeart/2005/8/layout/hierarchy1"/>
    <dgm:cxn modelId="{0DB93571-2D33-496C-A7D9-6AD64CDCD836}" type="presParOf" srcId="{891FC342-B6CF-42C9-A20A-857903517E75}" destId="{9F2D59D4-3B58-4C90-9FA7-81896483980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CE27E1-1EB5-4D31-B9B3-4EA54803B1A8}">
      <dsp:nvSpPr>
        <dsp:cNvPr id="0" name=""/>
        <dsp:cNvSpPr/>
      </dsp:nvSpPr>
      <dsp:spPr>
        <a:xfrm>
          <a:off x="1209282" y="2417739"/>
          <a:ext cx="4421651" cy="701434"/>
        </a:xfrm>
        <a:custGeom>
          <a:avLst/>
          <a:gdLst/>
          <a:ahLst/>
          <a:cxnLst/>
          <a:rect l="0" t="0" r="0" b="0"/>
          <a:pathLst>
            <a:path>
              <a:moveTo>
                <a:pt x="4421651" y="0"/>
              </a:moveTo>
              <a:lnTo>
                <a:pt x="4421651" y="478007"/>
              </a:lnTo>
              <a:lnTo>
                <a:pt x="0" y="478007"/>
              </a:lnTo>
              <a:lnTo>
                <a:pt x="0"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D06CB7-DC8D-4176-A01A-8B5013CD2183}">
      <dsp:nvSpPr>
        <dsp:cNvPr id="0" name=""/>
        <dsp:cNvSpPr/>
      </dsp:nvSpPr>
      <dsp:spPr>
        <a:xfrm>
          <a:off x="4157050" y="2417739"/>
          <a:ext cx="1473883" cy="701434"/>
        </a:xfrm>
        <a:custGeom>
          <a:avLst/>
          <a:gdLst/>
          <a:ahLst/>
          <a:cxnLst/>
          <a:rect l="0" t="0" r="0" b="0"/>
          <a:pathLst>
            <a:path>
              <a:moveTo>
                <a:pt x="1473883" y="0"/>
              </a:moveTo>
              <a:lnTo>
                <a:pt x="1473883" y="478007"/>
              </a:lnTo>
              <a:lnTo>
                <a:pt x="0" y="478007"/>
              </a:lnTo>
              <a:lnTo>
                <a:pt x="0"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13125D-C148-4208-ABCE-88E7B1C25CF5}">
      <dsp:nvSpPr>
        <dsp:cNvPr id="0" name=""/>
        <dsp:cNvSpPr/>
      </dsp:nvSpPr>
      <dsp:spPr>
        <a:xfrm>
          <a:off x="5630934" y="2417739"/>
          <a:ext cx="1473883" cy="701434"/>
        </a:xfrm>
        <a:custGeom>
          <a:avLst/>
          <a:gdLst/>
          <a:ahLst/>
          <a:cxnLst/>
          <a:rect l="0" t="0" r="0" b="0"/>
          <a:pathLst>
            <a:path>
              <a:moveTo>
                <a:pt x="0" y="0"/>
              </a:moveTo>
              <a:lnTo>
                <a:pt x="0" y="478007"/>
              </a:lnTo>
              <a:lnTo>
                <a:pt x="1473883" y="478007"/>
              </a:lnTo>
              <a:lnTo>
                <a:pt x="1473883"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7D354A-7F11-4000-87E0-839C05826571}">
      <dsp:nvSpPr>
        <dsp:cNvPr id="0" name=""/>
        <dsp:cNvSpPr/>
      </dsp:nvSpPr>
      <dsp:spPr>
        <a:xfrm>
          <a:off x="5630934" y="2417739"/>
          <a:ext cx="4421651" cy="701434"/>
        </a:xfrm>
        <a:custGeom>
          <a:avLst/>
          <a:gdLst/>
          <a:ahLst/>
          <a:cxnLst/>
          <a:rect l="0" t="0" r="0" b="0"/>
          <a:pathLst>
            <a:path>
              <a:moveTo>
                <a:pt x="0" y="0"/>
              </a:moveTo>
              <a:lnTo>
                <a:pt x="0" y="478007"/>
              </a:lnTo>
              <a:lnTo>
                <a:pt x="4421651" y="478007"/>
              </a:lnTo>
              <a:lnTo>
                <a:pt x="4421651"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4EB9AE-6216-421B-96AC-AFAC9F903963}">
      <dsp:nvSpPr>
        <dsp:cNvPr id="0" name=""/>
        <dsp:cNvSpPr/>
      </dsp:nvSpPr>
      <dsp:spPr>
        <a:xfrm>
          <a:off x="7372797" y="886239"/>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691D8D-A798-47F6-9D81-815824E327B9}">
      <dsp:nvSpPr>
        <dsp:cNvPr id="0" name=""/>
        <dsp:cNvSpPr/>
      </dsp:nvSpPr>
      <dsp:spPr>
        <a:xfrm>
          <a:off x="7640776" y="1140819"/>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Forebrain</a:t>
          </a:r>
        </a:p>
      </dsp:txBody>
      <dsp:txXfrm>
        <a:off x="7685632" y="1185675"/>
        <a:ext cx="2322098" cy="1441787"/>
      </dsp:txXfrm>
    </dsp:sp>
    <dsp:sp modelId="{051EFA7D-E57E-40A5-99DD-E18123790D52}">
      <dsp:nvSpPr>
        <dsp:cNvPr id="0" name=""/>
        <dsp:cNvSpPr/>
      </dsp:nvSpPr>
      <dsp:spPr>
        <a:xfrm>
          <a:off x="4425029" y="886239"/>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97E3EA-6C80-41E0-A08A-61245FF809A7}">
      <dsp:nvSpPr>
        <dsp:cNvPr id="0" name=""/>
        <dsp:cNvSpPr/>
      </dsp:nvSpPr>
      <dsp:spPr>
        <a:xfrm>
          <a:off x="4693008" y="1140819"/>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Midbrain</a:t>
          </a:r>
        </a:p>
      </dsp:txBody>
      <dsp:txXfrm>
        <a:off x="4737864" y="1185675"/>
        <a:ext cx="2322098" cy="1441787"/>
      </dsp:txXfrm>
    </dsp:sp>
    <dsp:sp modelId="{965536FD-299B-4506-870F-C66C94784A8B}">
      <dsp:nvSpPr>
        <dsp:cNvPr id="0" name=""/>
        <dsp:cNvSpPr/>
      </dsp:nvSpPr>
      <dsp:spPr>
        <a:xfrm>
          <a:off x="8846681"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C152D5-9337-4368-AFA4-183DDB9DB5B2}">
      <dsp:nvSpPr>
        <dsp:cNvPr id="0" name=""/>
        <dsp:cNvSpPr/>
      </dsp:nvSpPr>
      <dsp:spPr>
        <a:xfrm>
          <a:off x="9114660"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Thalamus</a:t>
          </a:r>
        </a:p>
      </dsp:txBody>
      <dsp:txXfrm>
        <a:off x="9159516" y="3418609"/>
        <a:ext cx="2322098" cy="1441787"/>
      </dsp:txXfrm>
    </dsp:sp>
    <dsp:sp modelId="{6C15E7D0-11DC-41A4-BD0F-6C25CC595C2E}">
      <dsp:nvSpPr>
        <dsp:cNvPr id="0" name=""/>
        <dsp:cNvSpPr/>
      </dsp:nvSpPr>
      <dsp:spPr>
        <a:xfrm>
          <a:off x="5898913"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6569DF-7761-4C61-BF15-15AA8A55A155}">
      <dsp:nvSpPr>
        <dsp:cNvPr id="0" name=""/>
        <dsp:cNvSpPr/>
      </dsp:nvSpPr>
      <dsp:spPr>
        <a:xfrm>
          <a:off x="6166892"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Hypothalamus</a:t>
          </a:r>
        </a:p>
      </dsp:txBody>
      <dsp:txXfrm>
        <a:off x="6211748" y="3418609"/>
        <a:ext cx="2322098" cy="1441787"/>
      </dsp:txXfrm>
    </dsp:sp>
    <dsp:sp modelId="{EE8B0F7A-818E-4F2A-A1EC-77ED7E3EB9C7}">
      <dsp:nvSpPr>
        <dsp:cNvPr id="0" name=""/>
        <dsp:cNvSpPr/>
      </dsp:nvSpPr>
      <dsp:spPr>
        <a:xfrm>
          <a:off x="2951145"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1FB144-8BAC-4A1C-9668-1E668BCD490E}">
      <dsp:nvSpPr>
        <dsp:cNvPr id="0" name=""/>
        <dsp:cNvSpPr/>
      </dsp:nvSpPr>
      <dsp:spPr>
        <a:xfrm>
          <a:off x="3219124"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Hippocampus</a:t>
          </a:r>
        </a:p>
      </dsp:txBody>
      <dsp:txXfrm>
        <a:off x="3263980" y="3418609"/>
        <a:ext cx="2322098" cy="1441787"/>
      </dsp:txXfrm>
    </dsp:sp>
    <dsp:sp modelId="{E02C2E91-8F29-4805-ADDB-A0B64EA7C16C}">
      <dsp:nvSpPr>
        <dsp:cNvPr id="0" name=""/>
        <dsp:cNvSpPr/>
      </dsp:nvSpPr>
      <dsp:spPr>
        <a:xfrm>
          <a:off x="3377"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387CB4-6295-4BE1-B6A4-B869C9A705CE}">
      <dsp:nvSpPr>
        <dsp:cNvPr id="0" name=""/>
        <dsp:cNvSpPr/>
      </dsp:nvSpPr>
      <dsp:spPr>
        <a:xfrm>
          <a:off x="271356"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Amygdala</a:t>
          </a:r>
        </a:p>
      </dsp:txBody>
      <dsp:txXfrm>
        <a:off x="316212" y="3418609"/>
        <a:ext cx="2322098" cy="1441787"/>
      </dsp:txXfrm>
    </dsp:sp>
    <dsp:sp modelId="{D5925632-952A-448C-8BDD-99CD8371B30F}">
      <dsp:nvSpPr>
        <dsp:cNvPr id="0" name=""/>
        <dsp:cNvSpPr/>
      </dsp:nvSpPr>
      <dsp:spPr>
        <a:xfrm>
          <a:off x="994079" y="897419"/>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DA8204-3B7E-455E-B7FE-53A2074B6D2D}">
      <dsp:nvSpPr>
        <dsp:cNvPr id="0" name=""/>
        <dsp:cNvSpPr/>
      </dsp:nvSpPr>
      <dsp:spPr>
        <a:xfrm>
          <a:off x="1262058" y="1151999"/>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Hindbrain</a:t>
          </a:r>
        </a:p>
      </dsp:txBody>
      <dsp:txXfrm>
        <a:off x="1306914" y="1196855"/>
        <a:ext cx="2322098" cy="14417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CE27E1-1EB5-4D31-B9B3-4EA54803B1A8}">
      <dsp:nvSpPr>
        <dsp:cNvPr id="0" name=""/>
        <dsp:cNvSpPr/>
      </dsp:nvSpPr>
      <dsp:spPr>
        <a:xfrm>
          <a:off x="1209282" y="2417739"/>
          <a:ext cx="4421651" cy="701434"/>
        </a:xfrm>
        <a:custGeom>
          <a:avLst/>
          <a:gdLst/>
          <a:ahLst/>
          <a:cxnLst/>
          <a:rect l="0" t="0" r="0" b="0"/>
          <a:pathLst>
            <a:path>
              <a:moveTo>
                <a:pt x="4421651" y="0"/>
              </a:moveTo>
              <a:lnTo>
                <a:pt x="4421651" y="478007"/>
              </a:lnTo>
              <a:lnTo>
                <a:pt x="0" y="478007"/>
              </a:lnTo>
              <a:lnTo>
                <a:pt x="0"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D06CB7-DC8D-4176-A01A-8B5013CD2183}">
      <dsp:nvSpPr>
        <dsp:cNvPr id="0" name=""/>
        <dsp:cNvSpPr/>
      </dsp:nvSpPr>
      <dsp:spPr>
        <a:xfrm>
          <a:off x="4157050" y="2417739"/>
          <a:ext cx="1473883" cy="701434"/>
        </a:xfrm>
        <a:custGeom>
          <a:avLst/>
          <a:gdLst/>
          <a:ahLst/>
          <a:cxnLst/>
          <a:rect l="0" t="0" r="0" b="0"/>
          <a:pathLst>
            <a:path>
              <a:moveTo>
                <a:pt x="1473883" y="0"/>
              </a:moveTo>
              <a:lnTo>
                <a:pt x="1473883" y="478007"/>
              </a:lnTo>
              <a:lnTo>
                <a:pt x="0" y="478007"/>
              </a:lnTo>
              <a:lnTo>
                <a:pt x="0"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13125D-C148-4208-ABCE-88E7B1C25CF5}">
      <dsp:nvSpPr>
        <dsp:cNvPr id="0" name=""/>
        <dsp:cNvSpPr/>
      </dsp:nvSpPr>
      <dsp:spPr>
        <a:xfrm>
          <a:off x="5630934" y="2417739"/>
          <a:ext cx="1473883" cy="701434"/>
        </a:xfrm>
        <a:custGeom>
          <a:avLst/>
          <a:gdLst/>
          <a:ahLst/>
          <a:cxnLst/>
          <a:rect l="0" t="0" r="0" b="0"/>
          <a:pathLst>
            <a:path>
              <a:moveTo>
                <a:pt x="0" y="0"/>
              </a:moveTo>
              <a:lnTo>
                <a:pt x="0" y="478007"/>
              </a:lnTo>
              <a:lnTo>
                <a:pt x="1473883" y="478007"/>
              </a:lnTo>
              <a:lnTo>
                <a:pt x="1473883"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7D354A-7F11-4000-87E0-839C05826571}">
      <dsp:nvSpPr>
        <dsp:cNvPr id="0" name=""/>
        <dsp:cNvSpPr/>
      </dsp:nvSpPr>
      <dsp:spPr>
        <a:xfrm>
          <a:off x="5630934" y="2417739"/>
          <a:ext cx="4421651" cy="701434"/>
        </a:xfrm>
        <a:custGeom>
          <a:avLst/>
          <a:gdLst/>
          <a:ahLst/>
          <a:cxnLst/>
          <a:rect l="0" t="0" r="0" b="0"/>
          <a:pathLst>
            <a:path>
              <a:moveTo>
                <a:pt x="0" y="0"/>
              </a:moveTo>
              <a:lnTo>
                <a:pt x="0" y="478007"/>
              </a:lnTo>
              <a:lnTo>
                <a:pt x="4421651" y="478007"/>
              </a:lnTo>
              <a:lnTo>
                <a:pt x="4421651" y="701434"/>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1EFA7D-E57E-40A5-99DD-E18123790D52}">
      <dsp:nvSpPr>
        <dsp:cNvPr id="0" name=""/>
        <dsp:cNvSpPr/>
      </dsp:nvSpPr>
      <dsp:spPr>
        <a:xfrm>
          <a:off x="4425029" y="886239"/>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97E3EA-6C80-41E0-A08A-61245FF809A7}">
      <dsp:nvSpPr>
        <dsp:cNvPr id="0" name=""/>
        <dsp:cNvSpPr/>
      </dsp:nvSpPr>
      <dsp:spPr>
        <a:xfrm>
          <a:off x="4693008" y="1140819"/>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Midbrain</a:t>
          </a:r>
        </a:p>
      </dsp:txBody>
      <dsp:txXfrm>
        <a:off x="4737864" y="1185675"/>
        <a:ext cx="2322098" cy="1441787"/>
      </dsp:txXfrm>
    </dsp:sp>
    <dsp:sp modelId="{965536FD-299B-4506-870F-C66C94784A8B}">
      <dsp:nvSpPr>
        <dsp:cNvPr id="0" name=""/>
        <dsp:cNvSpPr/>
      </dsp:nvSpPr>
      <dsp:spPr>
        <a:xfrm>
          <a:off x="8846681"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C152D5-9337-4368-AFA4-183DDB9DB5B2}">
      <dsp:nvSpPr>
        <dsp:cNvPr id="0" name=""/>
        <dsp:cNvSpPr/>
      </dsp:nvSpPr>
      <dsp:spPr>
        <a:xfrm>
          <a:off x="9114660"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Thalamus</a:t>
          </a:r>
        </a:p>
      </dsp:txBody>
      <dsp:txXfrm>
        <a:off x="9159516" y="3418609"/>
        <a:ext cx="2322098" cy="1441787"/>
      </dsp:txXfrm>
    </dsp:sp>
    <dsp:sp modelId="{6C15E7D0-11DC-41A4-BD0F-6C25CC595C2E}">
      <dsp:nvSpPr>
        <dsp:cNvPr id="0" name=""/>
        <dsp:cNvSpPr/>
      </dsp:nvSpPr>
      <dsp:spPr>
        <a:xfrm>
          <a:off x="5898913"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6569DF-7761-4C61-BF15-15AA8A55A155}">
      <dsp:nvSpPr>
        <dsp:cNvPr id="0" name=""/>
        <dsp:cNvSpPr/>
      </dsp:nvSpPr>
      <dsp:spPr>
        <a:xfrm>
          <a:off x="6166892"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Hypothalamus</a:t>
          </a:r>
        </a:p>
      </dsp:txBody>
      <dsp:txXfrm>
        <a:off x="6211748" y="3418609"/>
        <a:ext cx="2322098" cy="1441787"/>
      </dsp:txXfrm>
    </dsp:sp>
    <dsp:sp modelId="{EE8B0F7A-818E-4F2A-A1EC-77ED7E3EB9C7}">
      <dsp:nvSpPr>
        <dsp:cNvPr id="0" name=""/>
        <dsp:cNvSpPr/>
      </dsp:nvSpPr>
      <dsp:spPr>
        <a:xfrm>
          <a:off x="2951145"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1FB144-8BAC-4A1C-9668-1E668BCD490E}">
      <dsp:nvSpPr>
        <dsp:cNvPr id="0" name=""/>
        <dsp:cNvSpPr/>
      </dsp:nvSpPr>
      <dsp:spPr>
        <a:xfrm>
          <a:off x="3219124"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Hippocampus</a:t>
          </a:r>
        </a:p>
      </dsp:txBody>
      <dsp:txXfrm>
        <a:off x="3263980" y="3418609"/>
        <a:ext cx="2322098" cy="1441787"/>
      </dsp:txXfrm>
    </dsp:sp>
    <dsp:sp modelId="{E02C2E91-8F29-4805-ADDB-A0B64EA7C16C}">
      <dsp:nvSpPr>
        <dsp:cNvPr id="0" name=""/>
        <dsp:cNvSpPr/>
      </dsp:nvSpPr>
      <dsp:spPr>
        <a:xfrm>
          <a:off x="3377" y="3119173"/>
          <a:ext cx="2411810" cy="15314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387CB4-6295-4BE1-B6A4-B869C9A705CE}">
      <dsp:nvSpPr>
        <dsp:cNvPr id="0" name=""/>
        <dsp:cNvSpPr/>
      </dsp:nvSpPr>
      <dsp:spPr>
        <a:xfrm>
          <a:off x="271356" y="3373753"/>
          <a:ext cx="2411810" cy="153149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Amygdala</a:t>
          </a:r>
        </a:p>
      </dsp:txBody>
      <dsp:txXfrm>
        <a:off x="316212" y="3418609"/>
        <a:ext cx="2322098" cy="14417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919DCC-AE89-4A30-8309-868C8292503D}">
      <dsp:nvSpPr>
        <dsp:cNvPr id="0" name=""/>
        <dsp:cNvSpPr/>
      </dsp:nvSpPr>
      <dsp:spPr>
        <a:xfrm>
          <a:off x="2379438" y="2471966"/>
          <a:ext cx="3920035" cy="621860"/>
        </a:xfrm>
        <a:custGeom>
          <a:avLst/>
          <a:gdLst/>
          <a:ahLst/>
          <a:cxnLst/>
          <a:rect l="0" t="0" r="0" b="0"/>
          <a:pathLst>
            <a:path>
              <a:moveTo>
                <a:pt x="3920035" y="0"/>
              </a:moveTo>
              <a:lnTo>
                <a:pt x="3920035" y="423779"/>
              </a:lnTo>
              <a:lnTo>
                <a:pt x="0" y="423779"/>
              </a:lnTo>
              <a:lnTo>
                <a:pt x="0"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27C048-30F1-4FC3-A66A-3AD2445C8842}">
      <dsp:nvSpPr>
        <dsp:cNvPr id="0" name=""/>
        <dsp:cNvSpPr/>
      </dsp:nvSpPr>
      <dsp:spPr>
        <a:xfrm>
          <a:off x="4992795" y="2471966"/>
          <a:ext cx="1306678" cy="621860"/>
        </a:xfrm>
        <a:custGeom>
          <a:avLst/>
          <a:gdLst/>
          <a:ahLst/>
          <a:cxnLst/>
          <a:rect l="0" t="0" r="0" b="0"/>
          <a:pathLst>
            <a:path>
              <a:moveTo>
                <a:pt x="1306678" y="0"/>
              </a:moveTo>
              <a:lnTo>
                <a:pt x="1306678" y="423779"/>
              </a:lnTo>
              <a:lnTo>
                <a:pt x="0" y="423779"/>
              </a:lnTo>
              <a:lnTo>
                <a:pt x="0"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072E34-3194-40E0-859E-4EF1CAEBE48D}">
      <dsp:nvSpPr>
        <dsp:cNvPr id="0" name=""/>
        <dsp:cNvSpPr/>
      </dsp:nvSpPr>
      <dsp:spPr>
        <a:xfrm>
          <a:off x="6299474" y="2471966"/>
          <a:ext cx="1306678" cy="621860"/>
        </a:xfrm>
        <a:custGeom>
          <a:avLst/>
          <a:gdLst/>
          <a:ahLst/>
          <a:cxnLst/>
          <a:rect l="0" t="0" r="0" b="0"/>
          <a:pathLst>
            <a:path>
              <a:moveTo>
                <a:pt x="0" y="0"/>
              </a:moveTo>
              <a:lnTo>
                <a:pt x="0" y="423779"/>
              </a:lnTo>
              <a:lnTo>
                <a:pt x="1306678" y="423779"/>
              </a:lnTo>
              <a:lnTo>
                <a:pt x="1306678"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77BBE1-BAD0-462F-B44A-B5C506265D0E}">
      <dsp:nvSpPr>
        <dsp:cNvPr id="0" name=""/>
        <dsp:cNvSpPr/>
      </dsp:nvSpPr>
      <dsp:spPr>
        <a:xfrm>
          <a:off x="6299474" y="2471966"/>
          <a:ext cx="3920035" cy="621860"/>
        </a:xfrm>
        <a:custGeom>
          <a:avLst/>
          <a:gdLst/>
          <a:ahLst/>
          <a:cxnLst/>
          <a:rect l="0" t="0" r="0" b="0"/>
          <a:pathLst>
            <a:path>
              <a:moveTo>
                <a:pt x="0" y="0"/>
              </a:moveTo>
              <a:lnTo>
                <a:pt x="0" y="423779"/>
              </a:lnTo>
              <a:lnTo>
                <a:pt x="3920035" y="423779"/>
              </a:lnTo>
              <a:lnTo>
                <a:pt x="3920035"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4EB9AE-6216-421B-96AC-AFAC9F903963}">
      <dsp:nvSpPr>
        <dsp:cNvPr id="0" name=""/>
        <dsp:cNvSpPr/>
      </dsp:nvSpPr>
      <dsp:spPr>
        <a:xfrm>
          <a:off x="5230373" y="1114209"/>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691D8D-A798-47F6-9D81-815824E327B9}">
      <dsp:nvSpPr>
        <dsp:cNvPr id="0" name=""/>
        <dsp:cNvSpPr/>
      </dsp:nvSpPr>
      <dsp:spPr>
        <a:xfrm>
          <a:off x="5467951" y="1339908"/>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Forebrain</a:t>
          </a:r>
        </a:p>
      </dsp:txBody>
      <dsp:txXfrm>
        <a:off x="5507718" y="1379675"/>
        <a:ext cx="2058667" cy="1278223"/>
      </dsp:txXfrm>
    </dsp:sp>
    <dsp:sp modelId="{A335AEA7-4CA7-4279-9628-F15619632C7D}">
      <dsp:nvSpPr>
        <dsp:cNvPr id="0" name=""/>
        <dsp:cNvSpPr/>
      </dsp:nvSpPr>
      <dsp:spPr>
        <a:xfrm>
          <a:off x="9150409" y="3093827"/>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EB3D59-34AD-4B90-B93C-BA9A4EC4FB22}">
      <dsp:nvSpPr>
        <dsp:cNvPr id="0" name=""/>
        <dsp:cNvSpPr/>
      </dsp:nvSpPr>
      <dsp:spPr>
        <a:xfrm>
          <a:off x="9387987" y="3319526"/>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Frontal lobe</a:t>
          </a:r>
        </a:p>
      </dsp:txBody>
      <dsp:txXfrm>
        <a:off x="9427754" y="3359293"/>
        <a:ext cx="2058667" cy="1278223"/>
      </dsp:txXfrm>
    </dsp:sp>
    <dsp:sp modelId="{D2144FFD-DD6E-4498-815A-2FF209D40905}">
      <dsp:nvSpPr>
        <dsp:cNvPr id="0" name=""/>
        <dsp:cNvSpPr/>
      </dsp:nvSpPr>
      <dsp:spPr>
        <a:xfrm>
          <a:off x="6537052" y="3093827"/>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5139B5-BD84-46D1-8F75-DF45999A4DF3}">
      <dsp:nvSpPr>
        <dsp:cNvPr id="0" name=""/>
        <dsp:cNvSpPr/>
      </dsp:nvSpPr>
      <dsp:spPr>
        <a:xfrm>
          <a:off x="6774630" y="3319526"/>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Temporal lobe</a:t>
          </a:r>
        </a:p>
      </dsp:txBody>
      <dsp:txXfrm>
        <a:off x="6814397" y="3359293"/>
        <a:ext cx="2058667" cy="1278223"/>
      </dsp:txXfrm>
    </dsp:sp>
    <dsp:sp modelId="{EC63A821-1A90-4AF1-9767-E137CE624D39}">
      <dsp:nvSpPr>
        <dsp:cNvPr id="0" name=""/>
        <dsp:cNvSpPr/>
      </dsp:nvSpPr>
      <dsp:spPr>
        <a:xfrm>
          <a:off x="3923695" y="3093827"/>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7BB747-9D63-464C-9B48-8A95DDA26869}">
      <dsp:nvSpPr>
        <dsp:cNvPr id="0" name=""/>
        <dsp:cNvSpPr/>
      </dsp:nvSpPr>
      <dsp:spPr>
        <a:xfrm>
          <a:off x="4161273" y="3319526"/>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Occipital lobe</a:t>
          </a:r>
        </a:p>
      </dsp:txBody>
      <dsp:txXfrm>
        <a:off x="4201040" y="3359293"/>
        <a:ext cx="2058667" cy="1278223"/>
      </dsp:txXfrm>
    </dsp:sp>
    <dsp:sp modelId="{DE1A13DB-F53F-46EA-A6A3-01457F4B4F1B}">
      <dsp:nvSpPr>
        <dsp:cNvPr id="0" name=""/>
        <dsp:cNvSpPr/>
      </dsp:nvSpPr>
      <dsp:spPr>
        <a:xfrm>
          <a:off x="1310337" y="3093827"/>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82AD57-235F-404D-9557-FA3A9723CC3C}">
      <dsp:nvSpPr>
        <dsp:cNvPr id="0" name=""/>
        <dsp:cNvSpPr/>
      </dsp:nvSpPr>
      <dsp:spPr>
        <a:xfrm>
          <a:off x="1547915" y="3319526"/>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Parietal lobe</a:t>
          </a:r>
        </a:p>
      </dsp:txBody>
      <dsp:txXfrm>
        <a:off x="1587682" y="3359293"/>
        <a:ext cx="2058667" cy="1278223"/>
      </dsp:txXfrm>
    </dsp:sp>
    <dsp:sp modelId="{051EFA7D-E57E-40A5-99DD-E18123790D52}">
      <dsp:nvSpPr>
        <dsp:cNvPr id="0" name=""/>
        <dsp:cNvSpPr/>
      </dsp:nvSpPr>
      <dsp:spPr>
        <a:xfrm>
          <a:off x="2617016" y="1114209"/>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97E3EA-6C80-41E0-A08A-61245FF809A7}">
      <dsp:nvSpPr>
        <dsp:cNvPr id="0" name=""/>
        <dsp:cNvSpPr/>
      </dsp:nvSpPr>
      <dsp:spPr>
        <a:xfrm>
          <a:off x="2854594" y="1339908"/>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Midbrain</a:t>
          </a:r>
        </a:p>
      </dsp:txBody>
      <dsp:txXfrm>
        <a:off x="2894361" y="1379675"/>
        <a:ext cx="2058667" cy="1278223"/>
      </dsp:txXfrm>
    </dsp:sp>
    <dsp:sp modelId="{D5925632-952A-448C-8BDD-99CD8371B30F}">
      <dsp:nvSpPr>
        <dsp:cNvPr id="0" name=""/>
        <dsp:cNvSpPr/>
      </dsp:nvSpPr>
      <dsp:spPr>
        <a:xfrm>
          <a:off x="40072" y="1034915"/>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DA8204-3B7E-455E-B7FE-53A2074B6D2D}">
      <dsp:nvSpPr>
        <dsp:cNvPr id="0" name=""/>
        <dsp:cNvSpPr/>
      </dsp:nvSpPr>
      <dsp:spPr>
        <a:xfrm>
          <a:off x="277650" y="1260615"/>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Hindbrain</a:t>
          </a:r>
        </a:p>
      </dsp:txBody>
      <dsp:txXfrm>
        <a:off x="317417" y="1300382"/>
        <a:ext cx="2058667" cy="12782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AC5302-BC8B-42B4-8E58-9322BDB19704}">
      <dsp:nvSpPr>
        <dsp:cNvPr id="0" name=""/>
        <dsp:cNvSpPr/>
      </dsp:nvSpPr>
      <dsp:spPr>
        <a:xfrm>
          <a:off x="1027040" y="3461775"/>
          <a:ext cx="91440" cy="621860"/>
        </a:xfrm>
        <a:custGeom>
          <a:avLst/>
          <a:gdLst/>
          <a:ahLst/>
          <a:cxnLst/>
          <a:rect l="0" t="0" r="0" b="0"/>
          <a:pathLst>
            <a:path>
              <a:moveTo>
                <a:pt x="45720" y="0"/>
              </a:moveTo>
              <a:lnTo>
                <a:pt x="45720" y="621860"/>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919DCC-AE89-4A30-8309-868C8292503D}">
      <dsp:nvSpPr>
        <dsp:cNvPr id="0" name=""/>
        <dsp:cNvSpPr/>
      </dsp:nvSpPr>
      <dsp:spPr>
        <a:xfrm>
          <a:off x="1072760" y="1482157"/>
          <a:ext cx="3920035" cy="621860"/>
        </a:xfrm>
        <a:custGeom>
          <a:avLst/>
          <a:gdLst/>
          <a:ahLst/>
          <a:cxnLst/>
          <a:rect l="0" t="0" r="0" b="0"/>
          <a:pathLst>
            <a:path>
              <a:moveTo>
                <a:pt x="3920035" y="0"/>
              </a:moveTo>
              <a:lnTo>
                <a:pt x="3920035" y="423779"/>
              </a:lnTo>
              <a:lnTo>
                <a:pt x="0" y="423779"/>
              </a:lnTo>
              <a:lnTo>
                <a:pt x="0"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27C048-30F1-4FC3-A66A-3AD2445C8842}">
      <dsp:nvSpPr>
        <dsp:cNvPr id="0" name=""/>
        <dsp:cNvSpPr/>
      </dsp:nvSpPr>
      <dsp:spPr>
        <a:xfrm>
          <a:off x="3686117" y="1482157"/>
          <a:ext cx="1306678" cy="621860"/>
        </a:xfrm>
        <a:custGeom>
          <a:avLst/>
          <a:gdLst/>
          <a:ahLst/>
          <a:cxnLst/>
          <a:rect l="0" t="0" r="0" b="0"/>
          <a:pathLst>
            <a:path>
              <a:moveTo>
                <a:pt x="1306678" y="0"/>
              </a:moveTo>
              <a:lnTo>
                <a:pt x="1306678" y="423779"/>
              </a:lnTo>
              <a:lnTo>
                <a:pt x="0" y="423779"/>
              </a:lnTo>
              <a:lnTo>
                <a:pt x="0"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072E34-3194-40E0-859E-4EF1CAEBE48D}">
      <dsp:nvSpPr>
        <dsp:cNvPr id="0" name=""/>
        <dsp:cNvSpPr/>
      </dsp:nvSpPr>
      <dsp:spPr>
        <a:xfrm>
          <a:off x="4992795" y="1482157"/>
          <a:ext cx="1306678" cy="621860"/>
        </a:xfrm>
        <a:custGeom>
          <a:avLst/>
          <a:gdLst/>
          <a:ahLst/>
          <a:cxnLst/>
          <a:rect l="0" t="0" r="0" b="0"/>
          <a:pathLst>
            <a:path>
              <a:moveTo>
                <a:pt x="0" y="0"/>
              </a:moveTo>
              <a:lnTo>
                <a:pt x="0" y="423779"/>
              </a:lnTo>
              <a:lnTo>
                <a:pt x="1306678" y="423779"/>
              </a:lnTo>
              <a:lnTo>
                <a:pt x="1306678"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4FC9F6-6D67-407F-9301-C935383B6568}">
      <dsp:nvSpPr>
        <dsp:cNvPr id="0" name=""/>
        <dsp:cNvSpPr/>
      </dsp:nvSpPr>
      <dsp:spPr>
        <a:xfrm>
          <a:off x="7606152" y="3461775"/>
          <a:ext cx="1306678" cy="621860"/>
        </a:xfrm>
        <a:custGeom>
          <a:avLst/>
          <a:gdLst/>
          <a:ahLst/>
          <a:cxnLst/>
          <a:rect l="0" t="0" r="0" b="0"/>
          <a:pathLst>
            <a:path>
              <a:moveTo>
                <a:pt x="1306678" y="0"/>
              </a:moveTo>
              <a:lnTo>
                <a:pt x="1306678" y="423779"/>
              </a:lnTo>
              <a:lnTo>
                <a:pt x="0" y="423779"/>
              </a:lnTo>
              <a:lnTo>
                <a:pt x="0" y="621860"/>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177DC6-399B-42CA-BF27-EC11D0BA617D}">
      <dsp:nvSpPr>
        <dsp:cNvPr id="0" name=""/>
        <dsp:cNvSpPr/>
      </dsp:nvSpPr>
      <dsp:spPr>
        <a:xfrm>
          <a:off x="8912831" y="3461775"/>
          <a:ext cx="1306678" cy="621860"/>
        </a:xfrm>
        <a:custGeom>
          <a:avLst/>
          <a:gdLst/>
          <a:ahLst/>
          <a:cxnLst/>
          <a:rect l="0" t="0" r="0" b="0"/>
          <a:pathLst>
            <a:path>
              <a:moveTo>
                <a:pt x="0" y="0"/>
              </a:moveTo>
              <a:lnTo>
                <a:pt x="0" y="423779"/>
              </a:lnTo>
              <a:lnTo>
                <a:pt x="1306678" y="423779"/>
              </a:lnTo>
              <a:lnTo>
                <a:pt x="1306678" y="621860"/>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77BBE1-BAD0-462F-B44A-B5C506265D0E}">
      <dsp:nvSpPr>
        <dsp:cNvPr id="0" name=""/>
        <dsp:cNvSpPr/>
      </dsp:nvSpPr>
      <dsp:spPr>
        <a:xfrm>
          <a:off x="4992795" y="1482157"/>
          <a:ext cx="3920035" cy="621860"/>
        </a:xfrm>
        <a:custGeom>
          <a:avLst/>
          <a:gdLst/>
          <a:ahLst/>
          <a:cxnLst/>
          <a:rect l="0" t="0" r="0" b="0"/>
          <a:pathLst>
            <a:path>
              <a:moveTo>
                <a:pt x="0" y="0"/>
              </a:moveTo>
              <a:lnTo>
                <a:pt x="0" y="423779"/>
              </a:lnTo>
              <a:lnTo>
                <a:pt x="3920035" y="423779"/>
              </a:lnTo>
              <a:lnTo>
                <a:pt x="3920035" y="62186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4EB9AE-6216-421B-96AC-AFAC9F903963}">
      <dsp:nvSpPr>
        <dsp:cNvPr id="0" name=""/>
        <dsp:cNvSpPr/>
      </dsp:nvSpPr>
      <dsp:spPr>
        <a:xfrm>
          <a:off x="3923695" y="124400"/>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691D8D-A798-47F6-9D81-815824E327B9}">
      <dsp:nvSpPr>
        <dsp:cNvPr id="0" name=""/>
        <dsp:cNvSpPr/>
      </dsp:nvSpPr>
      <dsp:spPr>
        <a:xfrm>
          <a:off x="4161273" y="350099"/>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Forebrain</a:t>
          </a:r>
        </a:p>
      </dsp:txBody>
      <dsp:txXfrm>
        <a:off x="4201040" y="389866"/>
        <a:ext cx="2058667" cy="1278223"/>
      </dsp:txXfrm>
    </dsp:sp>
    <dsp:sp modelId="{A335AEA7-4CA7-4279-9628-F15619632C7D}">
      <dsp:nvSpPr>
        <dsp:cNvPr id="0" name=""/>
        <dsp:cNvSpPr/>
      </dsp:nvSpPr>
      <dsp:spPr>
        <a:xfrm>
          <a:off x="7843730" y="2104018"/>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EB3D59-34AD-4B90-B93C-BA9A4EC4FB22}">
      <dsp:nvSpPr>
        <dsp:cNvPr id="0" name=""/>
        <dsp:cNvSpPr/>
      </dsp:nvSpPr>
      <dsp:spPr>
        <a:xfrm>
          <a:off x="8081308" y="2329717"/>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Frontal lobe</a:t>
          </a:r>
        </a:p>
      </dsp:txBody>
      <dsp:txXfrm>
        <a:off x="8121075" y="2369484"/>
        <a:ext cx="2058667" cy="1278223"/>
      </dsp:txXfrm>
    </dsp:sp>
    <dsp:sp modelId="{771854BD-2ED6-40C0-815E-4AD379C150B8}">
      <dsp:nvSpPr>
        <dsp:cNvPr id="0" name=""/>
        <dsp:cNvSpPr/>
      </dsp:nvSpPr>
      <dsp:spPr>
        <a:xfrm>
          <a:off x="9150409" y="4083636"/>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86D92B-4AEE-4CD4-8E97-ED65434B1E03}">
      <dsp:nvSpPr>
        <dsp:cNvPr id="0" name=""/>
        <dsp:cNvSpPr/>
      </dsp:nvSpPr>
      <dsp:spPr>
        <a:xfrm>
          <a:off x="9387987" y="4309335"/>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Prefrontal cortex</a:t>
          </a:r>
        </a:p>
      </dsp:txBody>
      <dsp:txXfrm>
        <a:off x="9427754" y="4349102"/>
        <a:ext cx="2058667" cy="1278223"/>
      </dsp:txXfrm>
    </dsp:sp>
    <dsp:sp modelId="{3F651FD4-E46A-48AE-A4D7-15AED2C90233}">
      <dsp:nvSpPr>
        <dsp:cNvPr id="0" name=""/>
        <dsp:cNvSpPr/>
      </dsp:nvSpPr>
      <dsp:spPr>
        <a:xfrm>
          <a:off x="6537052" y="4083636"/>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B791B9-EFB3-4FBE-91FE-7C8C3B9092F3}">
      <dsp:nvSpPr>
        <dsp:cNvPr id="0" name=""/>
        <dsp:cNvSpPr/>
      </dsp:nvSpPr>
      <dsp:spPr>
        <a:xfrm>
          <a:off x="6774630" y="4309335"/>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Primary motor cortex</a:t>
          </a:r>
        </a:p>
      </dsp:txBody>
      <dsp:txXfrm>
        <a:off x="6814397" y="4349102"/>
        <a:ext cx="2058667" cy="1278223"/>
      </dsp:txXfrm>
    </dsp:sp>
    <dsp:sp modelId="{D2144FFD-DD6E-4498-815A-2FF209D40905}">
      <dsp:nvSpPr>
        <dsp:cNvPr id="0" name=""/>
        <dsp:cNvSpPr/>
      </dsp:nvSpPr>
      <dsp:spPr>
        <a:xfrm>
          <a:off x="5230373" y="2104018"/>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5139B5-BD84-46D1-8F75-DF45999A4DF3}">
      <dsp:nvSpPr>
        <dsp:cNvPr id="0" name=""/>
        <dsp:cNvSpPr/>
      </dsp:nvSpPr>
      <dsp:spPr>
        <a:xfrm>
          <a:off x="5467951" y="2329717"/>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Temporal lobe</a:t>
          </a:r>
        </a:p>
      </dsp:txBody>
      <dsp:txXfrm>
        <a:off x="5507718" y="2369484"/>
        <a:ext cx="2058667" cy="1278223"/>
      </dsp:txXfrm>
    </dsp:sp>
    <dsp:sp modelId="{EC63A821-1A90-4AF1-9767-E137CE624D39}">
      <dsp:nvSpPr>
        <dsp:cNvPr id="0" name=""/>
        <dsp:cNvSpPr/>
      </dsp:nvSpPr>
      <dsp:spPr>
        <a:xfrm>
          <a:off x="2617016" y="2104018"/>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7BB747-9D63-464C-9B48-8A95DDA26869}">
      <dsp:nvSpPr>
        <dsp:cNvPr id="0" name=""/>
        <dsp:cNvSpPr/>
      </dsp:nvSpPr>
      <dsp:spPr>
        <a:xfrm>
          <a:off x="2854594" y="2329717"/>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Occipital lobe</a:t>
          </a:r>
        </a:p>
      </dsp:txBody>
      <dsp:txXfrm>
        <a:off x="2894361" y="2369484"/>
        <a:ext cx="2058667" cy="1278223"/>
      </dsp:txXfrm>
    </dsp:sp>
    <dsp:sp modelId="{DE1A13DB-F53F-46EA-A6A3-01457F4B4F1B}">
      <dsp:nvSpPr>
        <dsp:cNvPr id="0" name=""/>
        <dsp:cNvSpPr/>
      </dsp:nvSpPr>
      <dsp:spPr>
        <a:xfrm>
          <a:off x="3659" y="2104018"/>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82AD57-235F-404D-9557-FA3A9723CC3C}">
      <dsp:nvSpPr>
        <dsp:cNvPr id="0" name=""/>
        <dsp:cNvSpPr/>
      </dsp:nvSpPr>
      <dsp:spPr>
        <a:xfrm>
          <a:off x="241237" y="2329717"/>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Parietal lobe</a:t>
          </a:r>
        </a:p>
      </dsp:txBody>
      <dsp:txXfrm>
        <a:off x="281004" y="2369484"/>
        <a:ext cx="2058667" cy="1278223"/>
      </dsp:txXfrm>
    </dsp:sp>
    <dsp:sp modelId="{3839D7FC-234B-4442-ABE3-208205BA0175}">
      <dsp:nvSpPr>
        <dsp:cNvPr id="0" name=""/>
        <dsp:cNvSpPr/>
      </dsp:nvSpPr>
      <dsp:spPr>
        <a:xfrm>
          <a:off x="3659" y="4083636"/>
          <a:ext cx="2138201" cy="13577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EA33AA-2B64-428F-BF8A-85475B0AD90A}">
      <dsp:nvSpPr>
        <dsp:cNvPr id="0" name=""/>
        <dsp:cNvSpPr/>
      </dsp:nvSpPr>
      <dsp:spPr>
        <a:xfrm>
          <a:off x="241237" y="4309335"/>
          <a:ext cx="2138201" cy="13577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Somato</a:t>
          </a:r>
          <a:r>
            <a:rPr lang="en-US" sz="2000" u="sng" kern="1200" dirty="0">
              <a:solidFill>
                <a:srgbClr val="00B050"/>
              </a:solidFill>
            </a:rPr>
            <a:t>sensory</a:t>
          </a:r>
          <a:r>
            <a:rPr lang="en-US" sz="2000" kern="1200" dirty="0"/>
            <a:t> cortex</a:t>
          </a:r>
        </a:p>
      </dsp:txBody>
      <dsp:txXfrm>
        <a:off x="281004" y="4349102"/>
        <a:ext cx="2058667" cy="127822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4523EF-A0FB-4982-9977-8546884FC295}" type="datetimeFigureOut">
              <a:rPr lang="en-US" smtClean="0"/>
              <a:t>10/27/2022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56F9CD-5AA9-4BC5-BCF7-0A54431FA239}" type="slidenum">
              <a:rPr lang="en-US" smtClean="0"/>
              <a:t>‹#›</a:t>
            </a:fld>
            <a:endParaRPr lang="en-US"/>
          </a:p>
        </p:txBody>
      </p:sp>
    </p:spTree>
    <p:extLst>
      <p:ext uri="{BB962C8B-B14F-4D97-AF65-F5344CB8AC3E}">
        <p14:creationId xmlns:p14="http://schemas.microsoft.com/office/powerpoint/2010/main" val="2060461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en.wikipedia.org/wiki/Broca%27s_area" TargetMode="External"/><Relationship Id="rId7" Type="http://schemas.openxmlformats.org/officeDocument/2006/relationships/hyperlink" Target="https://en.wikipedia.org/wiki/Wernicke%27s_area"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en.wikipedia.org/wiki/Stroke" TargetMode="External"/><Relationship Id="rId5" Type="http://schemas.openxmlformats.org/officeDocument/2006/relationships/hyperlink" Target="https://en.wikipedia.org/wiki/Neurologist" TargetMode="External"/><Relationship Id="rId4" Type="http://schemas.openxmlformats.org/officeDocument/2006/relationships/hyperlink" Target="https://en.wikipedia.org/wiki/Germany"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ncia.wwnorton.com/ebooks/epub/psychsci6/EPUB/content/chapter03-7.xhtml#ch_03-7_8_prefrontal_cortex"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www.youtube.com/watch?v=bm6uRP4mvuk"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409" name="Shape 58"/>
          <p:cNvSpPr>
            <a:spLocks noGrp="1" noRot="1" noChangeAspect="1" noTextEdit="1"/>
          </p:cNvSpPr>
          <p:nvPr>
            <p:ph type="sldImg" idx="2"/>
          </p:nvPr>
        </p:nvSpPr>
        <p:spPr>
          <a:ln w="9525">
            <a:miter lim="800000"/>
            <a:headEnd/>
            <a:tailEnd/>
          </a:ln>
        </p:spPr>
      </p:sp>
      <p:sp>
        <p:nvSpPr>
          <p:cNvPr id="17410" name="Shape 59"/>
          <p:cNvSpPr txBox="1">
            <a:spLocks noGrp="1"/>
          </p:cNvSpPr>
          <p:nvPr>
            <p:ph type="body" idx="1"/>
          </p:nvPr>
        </p:nvSpPr>
        <p:spPr bwMode="auto">
          <a:xfrm>
            <a:off x="914400" y="4343400"/>
            <a:ext cx="5029200" cy="4114800"/>
          </a:xfrm>
          <a:noFill/>
        </p:spPr>
        <p:txBody>
          <a:bodyPr vert="horz" wrap="square" tIns="45700" bIns="45700" numCol="1" compatLnSpc="1">
            <a:prstTxWarp prst="textNoShape">
              <a:avLst/>
            </a:prstTxWarp>
          </a:bodyPr>
          <a:lstStyle/>
          <a:p>
            <a:pPr eaLnBrk="1" hangingPunct="1">
              <a:spcBef>
                <a:spcPct val="0"/>
              </a:spcBef>
              <a:spcAft>
                <a:spcPct val="0"/>
              </a:spcAft>
              <a:buSzPct val="25000"/>
            </a:pPr>
            <a:endParaRPr lang="en-US" dirty="0">
              <a:solidFill>
                <a:srgbClr val="000000"/>
              </a:solidFill>
              <a:latin typeface="Times New Roman" pitchFamily="18" charset="0"/>
              <a:ea typeface="Calibri" pitchFamily="34" charset="0"/>
              <a:cs typeface="Times New Roman" pitchFamily="18" charset="0"/>
              <a:sym typeface="Times New Roman" pitchFamily="18" charset="0"/>
            </a:endParaRPr>
          </a:p>
        </p:txBody>
      </p:sp>
      <p:sp>
        <p:nvSpPr>
          <p:cNvPr id="17411" name="Shape 60"/>
          <p:cNvSpPr txBox="1">
            <a:spLocks noGrp="1"/>
          </p:cNvSpPr>
          <p:nvPr/>
        </p:nvSpPr>
        <p:spPr bwMode="auto">
          <a:xfrm>
            <a:off x="3886200" y="8686800"/>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48934FC-4E34-45B7-96C7-A74747A425D0}"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rPr>
              <a:pPr marL="0" marR="0" lvl="0" indent="0" algn="r" defTabSz="914400" rtl="0" eaLnBrk="1" fontAlgn="base" latinLnBrk="0" hangingPunct="1">
                <a:lnSpc>
                  <a:spcPct val="100000"/>
                </a:lnSpc>
                <a:spcBef>
                  <a:spcPct val="0"/>
                </a:spcBef>
                <a:spcAft>
                  <a:spcPct val="0"/>
                </a:spcAft>
                <a:buClrTx/>
                <a:buSzPct val="25000"/>
                <a:buFontTx/>
                <a:buNone/>
                <a:tabLst/>
                <a:defRPr/>
              </a:pPr>
              <a:t>1</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endParaRPr>
          </a:p>
        </p:txBody>
      </p:sp>
    </p:spTree>
    <p:extLst>
      <p:ext uri="{BB962C8B-B14F-4D97-AF65-F5344CB8AC3E}">
        <p14:creationId xmlns:p14="http://schemas.microsoft.com/office/powerpoint/2010/main" val="885826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409" name="Shape 58"/>
          <p:cNvSpPr>
            <a:spLocks noGrp="1" noRot="1" noChangeAspect="1" noTextEdit="1"/>
          </p:cNvSpPr>
          <p:nvPr>
            <p:ph type="sldImg" idx="2"/>
          </p:nvPr>
        </p:nvSpPr>
        <p:spPr>
          <a:ln w="9525">
            <a:miter lim="800000"/>
            <a:headEnd/>
            <a:tailEnd/>
          </a:ln>
        </p:spPr>
      </p:sp>
      <p:sp>
        <p:nvSpPr>
          <p:cNvPr id="17410" name="Shape 59"/>
          <p:cNvSpPr txBox="1">
            <a:spLocks noGrp="1"/>
          </p:cNvSpPr>
          <p:nvPr>
            <p:ph type="body" idx="1"/>
          </p:nvPr>
        </p:nvSpPr>
        <p:spPr bwMode="auto">
          <a:xfrm>
            <a:off x="914400" y="4343400"/>
            <a:ext cx="5029200" cy="4114800"/>
          </a:xfrm>
          <a:noFill/>
        </p:spPr>
        <p:txBody>
          <a:bodyPr vert="horz" wrap="square" tIns="45700" bIns="45700" numCol="1" compatLnSpc="1">
            <a:prstTxWarp prst="textNoShape">
              <a:avLst/>
            </a:prstTxWarp>
          </a:bodyPr>
          <a:lstStyle/>
          <a:p>
            <a:pPr eaLnBrk="1" hangingPunct="1">
              <a:spcBef>
                <a:spcPct val="0"/>
              </a:spcBef>
              <a:spcAft>
                <a:spcPct val="0"/>
              </a:spcAft>
              <a:buSzPct val="25000"/>
            </a:pPr>
            <a:endParaRPr lang="en-US" dirty="0">
              <a:solidFill>
                <a:srgbClr val="000000"/>
              </a:solidFill>
              <a:latin typeface="Times New Roman" pitchFamily="18" charset="0"/>
              <a:ea typeface="Calibri" pitchFamily="34" charset="0"/>
              <a:cs typeface="Times New Roman" pitchFamily="18" charset="0"/>
              <a:sym typeface="Times New Roman" pitchFamily="18" charset="0"/>
            </a:endParaRPr>
          </a:p>
        </p:txBody>
      </p:sp>
      <p:sp>
        <p:nvSpPr>
          <p:cNvPr id="17411" name="Shape 60"/>
          <p:cNvSpPr txBox="1">
            <a:spLocks noGrp="1"/>
          </p:cNvSpPr>
          <p:nvPr/>
        </p:nvSpPr>
        <p:spPr bwMode="auto">
          <a:xfrm>
            <a:off x="3886200" y="8686800"/>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48934FC-4E34-45B7-96C7-A74747A425D0}"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rPr>
              <a:pPr marL="0" marR="0" lvl="0" indent="0" algn="r" defTabSz="914400" rtl="0" eaLnBrk="1" fontAlgn="base" latinLnBrk="0" hangingPunct="1">
                <a:lnSpc>
                  <a:spcPct val="100000"/>
                </a:lnSpc>
                <a:spcBef>
                  <a:spcPct val="0"/>
                </a:spcBef>
                <a:spcAft>
                  <a:spcPct val="0"/>
                </a:spcAft>
                <a:buClrTx/>
                <a:buSzPct val="25000"/>
                <a:buFontTx/>
                <a:buNone/>
                <a:tabLst/>
                <a:defRPr/>
              </a:pPr>
              <a:t>11</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endParaRPr>
          </a:p>
        </p:txBody>
      </p:sp>
    </p:spTree>
    <p:extLst>
      <p:ext uri="{BB962C8B-B14F-4D97-AF65-F5344CB8AC3E}">
        <p14:creationId xmlns:p14="http://schemas.microsoft.com/office/powerpoint/2010/main" val="22875399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D8C1AE-F62B-441D-88E0-CB9B65937A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302906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Adjective that </a:t>
            </a:r>
            <a:r>
              <a:rPr lang="en-US" dirty="0" err="1"/>
              <a:t>descirbes</a:t>
            </a:r>
            <a:r>
              <a:rPr lang="en-US" dirty="0"/>
              <a:t> something that people </a:t>
            </a:r>
            <a:r>
              <a:rPr lang="en-US" dirty="0" err="1"/>
              <a:t>differen</a:t>
            </a:r>
            <a:r>
              <a:rPr lang="en-US" dirty="0"/>
              <a:t> on a lot</a:t>
            </a:r>
          </a:p>
          <a:p>
            <a:endParaRPr lang="en-US" dirty="0"/>
          </a:p>
          <a:p>
            <a:r>
              <a:rPr lang="en-US" dirty="0"/>
              <a:t>Words</a:t>
            </a:r>
            <a:r>
              <a:rPr lang="en-US" baseline="0" dirty="0"/>
              <a:t> in the dictionary.</a:t>
            </a:r>
          </a:p>
          <a:p>
            <a:endParaRPr lang="en-US" baseline="0" dirty="0"/>
          </a:p>
          <a:p>
            <a:r>
              <a:rPr lang="en-US" baseline="0" dirty="0"/>
              <a:t>Which words do we use most often? These are probably the traits on which most people differ. These descriptions are the most useful</a:t>
            </a:r>
          </a:p>
          <a:p>
            <a:endParaRPr lang="en-US" baseline="0" dirty="0"/>
          </a:p>
          <a:p>
            <a:r>
              <a:rPr lang="en-US" baseline="0" dirty="0"/>
              <a:t>So people seem to actually have an intuitive sense of the biggest ways that people differ.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D8C1AE-F62B-441D-88E0-CB9B65937A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921625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6782D0D8-0125-4105-9C7B-C424AC23ABD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BF53F6D-68EC-4E6A-A3E7-89B80140E71C}"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0963" name="Rectangle 2">
            <a:extLst>
              <a:ext uri="{FF2B5EF4-FFF2-40B4-BE49-F238E27FC236}">
                <a16:creationId xmlns:a16="http://schemas.microsoft.com/office/drawing/2014/main" id="{79418396-C3D1-40C7-AABF-AAA7F5ACA601}"/>
              </a:ext>
            </a:extLst>
          </p:cNvPr>
          <p:cNvSpPr>
            <a:spLocks noGrp="1" noRot="1" noChangeAspect="1" noChangeArrowheads="1" noTextEdit="1"/>
          </p:cNvSpPr>
          <p:nvPr>
            <p:ph type="sldImg"/>
          </p:nvPr>
        </p:nvSpPr>
        <p:spPr>
          <a:xfrm>
            <a:off x="393700" y="692150"/>
            <a:ext cx="6070600" cy="3416300"/>
          </a:xfrm>
          <a:ln/>
        </p:spPr>
      </p:sp>
      <p:sp>
        <p:nvSpPr>
          <p:cNvPr id="40964" name="Rectangle 3">
            <a:extLst>
              <a:ext uri="{FF2B5EF4-FFF2-40B4-BE49-F238E27FC236}">
                <a16:creationId xmlns:a16="http://schemas.microsoft.com/office/drawing/2014/main" id="{F79BAC6B-71FE-4881-AEB8-EF599C3AC07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ea typeface="ＭＳ Ｐゴシック" panose="020B0600070205080204" pitchFamily="34" charset="-128"/>
              </a:rPr>
              <a:t>Think like a manager here.  What kinds of positions in your organization would be the best fit for these traits?  (Sales=Extraversion; Receptionist=Agreeableness; Shop foreman=Conscientiousness; Shop steward=Stability; Web designer=Openness).  What are some desirable attributes of a successful college student?  Which traits would predict academic performance, as opposed to academic adjustment?  (Are they different?)  What about college teachers?  Would you rather have an industrious, disciplined professor, or a likeable and warm professor?  Are different types appropriate for different disciplines?  How are you going to remember the five factors?  (OCEAN).  </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558E160B-91A1-4D69-9AF7-375802D6E41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77F9853-E06D-462A-8023-33F20AF930B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8131" name="Rectangle 2">
            <a:extLst>
              <a:ext uri="{FF2B5EF4-FFF2-40B4-BE49-F238E27FC236}">
                <a16:creationId xmlns:a16="http://schemas.microsoft.com/office/drawing/2014/main" id="{56E12C4F-4C34-43B3-9FA0-0447F35C9779}"/>
              </a:ext>
            </a:extLst>
          </p:cNvPr>
          <p:cNvSpPr>
            <a:spLocks noGrp="1" noRot="1" noChangeAspect="1" noChangeArrowheads="1" noTextEdit="1"/>
          </p:cNvSpPr>
          <p:nvPr>
            <p:ph type="sldImg"/>
          </p:nvPr>
        </p:nvSpPr>
        <p:spPr>
          <a:xfrm>
            <a:off x="393700" y="692150"/>
            <a:ext cx="6070600" cy="3416300"/>
          </a:xfrm>
          <a:ln/>
        </p:spPr>
      </p:sp>
      <p:sp>
        <p:nvSpPr>
          <p:cNvPr id="48132" name="Rectangle 3">
            <a:extLst>
              <a:ext uri="{FF2B5EF4-FFF2-40B4-BE49-F238E27FC236}">
                <a16:creationId xmlns:a16="http://schemas.microsoft.com/office/drawing/2014/main" id="{F46EFC2A-764B-4C3A-BB58-DF981B375BD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7AB5E02F-C6D3-425B-B26F-B49FB5C3BDC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C0A743F-FC0D-411A-AAB9-D37D4C77A777}"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7107" name="Rectangle 2">
            <a:extLst>
              <a:ext uri="{FF2B5EF4-FFF2-40B4-BE49-F238E27FC236}">
                <a16:creationId xmlns:a16="http://schemas.microsoft.com/office/drawing/2014/main" id="{C05958F8-A4C0-4D52-8B2D-CE131DA19FD9}"/>
              </a:ext>
            </a:extLst>
          </p:cNvPr>
          <p:cNvSpPr>
            <a:spLocks noGrp="1" noRot="1" noChangeAspect="1" noChangeArrowheads="1" noTextEdit="1"/>
          </p:cNvSpPr>
          <p:nvPr>
            <p:ph type="sldImg"/>
          </p:nvPr>
        </p:nvSpPr>
        <p:spPr>
          <a:xfrm>
            <a:off x="393700" y="692150"/>
            <a:ext cx="6070600" cy="3416300"/>
          </a:xfrm>
          <a:ln/>
        </p:spPr>
      </p:sp>
      <p:sp>
        <p:nvSpPr>
          <p:cNvPr id="47108" name="Rectangle 3">
            <a:extLst>
              <a:ext uri="{FF2B5EF4-FFF2-40B4-BE49-F238E27FC236}">
                <a16:creationId xmlns:a16="http://schemas.microsoft.com/office/drawing/2014/main" id="{0BE2F7E4-1A0F-4E3D-BEAC-0ED703B318A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C3208E89-3F3C-4915-BA06-F76773F4AC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4CF1733-DA48-4C0E-B7A5-0835E9ED76B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4035" name="Rectangle 2">
            <a:extLst>
              <a:ext uri="{FF2B5EF4-FFF2-40B4-BE49-F238E27FC236}">
                <a16:creationId xmlns:a16="http://schemas.microsoft.com/office/drawing/2014/main" id="{74BA3C0C-299B-4E72-BEDF-CEE81100673C}"/>
              </a:ext>
            </a:extLst>
          </p:cNvPr>
          <p:cNvSpPr>
            <a:spLocks noGrp="1" noRot="1" noChangeAspect="1" noChangeArrowheads="1" noTextEdit="1"/>
          </p:cNvSpPr>
          <p:nvPr>
            <p:ph type="sldImg"/>
          </p:nvPr>
        </p:nvSpPr>
        <p:spPr>
          <a:xfrm>
            <a:off x="393700" y="692150"/>
            <a:ext cx="6070600" cy="3416300"/>
          </a:xfrm>
          <a:ln/>
        </p:spPr>
      </p:sp>
      <p:sp>
        <p:nvSpPr>
          <p:cNvPr id="44036" name="Rectangle 3">
            <a:extLst>
              <a:ext uri="{FF2B5EF4-FFF2-40B4-BE49-F238E27FC236}">
                <a16:creationId xmlns:a16="http://schemas.microsoft.com/office/drawing/2014/main" id="{2FD25897-0F5F-47E5-8E4B-15A5BE40F01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ea typeface="ＭＳ Ｐゴシック" panose="020B0600070205080204" pitchFamily="34" charset="-128"/>
              </a:rPr>
              <a:t>On these last slides the students can be invited to Identify the Factor before you show them.</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1EF8E21F-5EC3-4D65-B362-1024939E23A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E6DE9B3-EBE8-409B-A561-2B5FAE39ACE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6083" name="Rectangle 2">
            <a:extLst>
              <a:ext uri="{FF2B5EF4-FFF2-40B4-BE49-F238E27FC236}">
                <a16:creationId xmlns:a16="http://schemas.microsoft.com/office/drawing/2014/main" id="{509BC89B-3F53-46BB-8187-94B1D4C33AA8}"/>
              </a:ext>
            </a:extLst>
          </p:cNvPr>
          <p:cNvSpPr>
            <a:spLocks noGrp="1" noRot="1" noChangeAspect="1" noChangeArrowheads="1" noTextEdit="1"/>
          </p:cNvSpPr>
          <p:nvPr>
            <p:ph type="sldImg"/>
          </p:nvPr>
        </p:nvSpPr>
        <p:spPr>
          <a:xfrm>
            <a:off x="393700" y="692150"/>
            <a:ext cx="6070600" cy="3416300"/>
          </a:xfrm>
          <a:ln/>
        </p:spPr>
      </p:sp>
      <p:sp>
        <p:nvSpPr>
          <p:cNvPr id="46084" name="Rectangle 3">
            <a:extLst>
              <a:ext uri="{FF2B5EF4-FFF2-40B4-BE49-F238E27FC236}">
                <a16:creationId xmlns:a16="http://schemas.microsoft.com/office/drawing/2014/main" id="{9A017711-0BC2-463B-A99D-4D33CA1E447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F1835D2A-2884-4C06-8FCC-71ED242963A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F971D9C-F858-4AB9-A42C-87FD94E0FFE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45059" name="Rectangle 2">
            <a:extLst>
              <a:ext uri="{FF2B5EF4-FFF2-40B4-BE49-F238E27FC236}">
                <a16:creationId xmlns:a16="http://schemas.microsoft.com/office/drawing/2014/main" id="{594F580B-0AB9-4D31-8393-C1152E39AC31}"/>
              </a:ext>
            </a:extLst>
          </p:cNvPr>
          <p:cNvSpPr>
            <a:spLocks noGrp="1" noRot="1" noChangeAspect="1" noChangeArrowheads="1" noTextEdit="1"/>
          </p:cNvSpPr>
          <p:nvPr>
            <p:ph type="sldImg"/>
          </p:nvPr>
        </p:nvSpPr>
        <p:spPr>
          <a:xfrm>
            <a:off x="393700" y="692150"/>
            <a:ext cx="6070600" cy="3416300"/>
          </a:xfrm>
          <a:ln/>
        </p:spPr>
      </p:sp>
      <p:sp>
        <p:nvSpPr>
          <p:cNvPr id="45060" name="Rectangle 3">
            <a:extLst>
              <a:ext uri="{FF2B5EF4-FFF2-40B4-BE49-F238E27FC236}">
                <a16:creationId xmlns:a16="http://schemas.microsoft.com/office/drawing/2014/main" id="{B3A1284E-E30F-4A7E-A04D-064D2D87004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Measurement:</a:t>
            </a:r>
            <a:r>
              <a:rPr lang="en-US" baseline="0" dirty="0"/>
              <a:t> </a:t>
            </a:r>
            <a:r>
              <a:rPr lang="en-US" dirty="0"/>
              <a:t>Alternatively ask</a:t>
            </a:r>
            <a:r>
              <a:rPr lang="en-US" baseline="0" dirty="0"/>
              <a:t> close friends and family. Strong agreement.</a:t>
            </a:r>
          </a:p>
          <a:p>
            <a:endParaRPr lang="en-US" baseline="0" dirty="0"/>
          </a:p>
          <a:p>
            <a:r>
              <a:rPr lang="en-US" dirty="0"/>
              <a:t>https://nobaproject.com/modules/personality-traits: 19 seconds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D8C1AE-F62B-441D-88E0-CB9B65937A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78281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a:t>
            </a:r>
            <a:r>
              <a:rPr lang="en-US" baseline="0" dirty="0"/>
              <a:t> people high some people low but most are close to average</a:t>
            </a:r>
          </a:p>
          <a:p>
            <a:endParaRPr lang="en-US" baseline="0" dirty="0"/>
          </a:p>
          <a:p>
            <a:r>
              <a:rPr lang="en-US" baseline="0" dirty="0"/>
              <a:t>Specific vs. broad descriptions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D8C1AE-F62B-441D-88E0-CB9B65937A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3302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Interneurons correspond to CNS or peripheral</a:t>
            </a:r>
          </a:p>
          <a:p>
            <a:endParaRPr lang="en-US" dirty="0"/>
          </a:p>
          <a:p>
            <a:r>
              <a:rPr lang="en-US" dirty="0"/>
              <a:t>Motor neurons and sensory neurons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D9FF5F-17F4-4069-B06D-08042FEC0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678351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58F079-9378-4048-B679-F4FE48C48F0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363964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Cerebral cortex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58F079-9378-4048-B679-F4FE48C48F0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32233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Fit humans probably expend more energy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58F079-9378-4048-B679-F4FE48C48F0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774182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3BD06D-9092-47CD-B5E6-F53E313955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058847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strong ability strategy #1 it’s more efficient to just have more children even if each child have lower probability for #2 &amp; #3 (e.g., better to have 6 children each with 25% probability of procreating than 2 children each with 50% chance of procreating)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3BD06D-9092-47CD-B5E6-F53E313955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375598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3BD06D-9092-47CD-B5E6-F53E313955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88147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3BD06D-9092-47CD-B5E6-F53E313955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0328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49" name="Shape 290"/>
          <p:cNvSpPr>
            <a:spLocks noGrp="1" noRot="1" noChangeAspect="1"/>
          </p:cNvSpPr>
          <p:nvPr>
            <p:ph type="sldImg" idx="2"/>
          </p:nvPr>
        </p:nvSpPr>
        <p:spPr>
          <a:ln w="9525">
            <a:miter lim="800000"/>
            <a:headEnd/>
            <a:tailEnd/>
          </a:ln>
        </p:spPr>
      </p:sp>
      <p:sp>
        <p:nvSpPr>
          <p:cNvPr id="27650" name="Shape 291"/>
          <p:cNvSpPr txBox="1">
            <a:spLocks noGrp="1"/>
          </p:cNvSpPr>
          <p:nvPr>
            <p:ph type="body" idx="1"/>
          </p:nvPr>
        </p:nvSpPr>
        <p:spPr bwMode="auto">
          <a:noFill/>
        </p:spPr>
        <p:txBody>
          <a:bodyPr vert="horz" wrap="square" tIns="45700" bIns="45700" numCol="1" compatLnSpc="1">
            <a:prstTxWarp prst="textNoShape">
              <a:avLst/>
            </a:prstTxWarp>
          </a:bodyPr>
          <a:lstStyle/>
          <a:p>
            <a:pPr eaLnBrk="1" hangingPunct="1">
              <a:spcBef>
                <a:spcPct val="0"/>
              </a:spcBef>
              <a:spcAft>
                <a:spcPct val="0"/>
              </a:spcAft>
              <a:buSzPct val="25000"/>
            </a:pPr>
            <a:r>
              <a:rPr lang="en-US" b="1" dirty="0" err="1">
                <a:solidFill>
                  <a:srgbClr val="000000"/>
                </a:solidFill>
                <a:latin typeface="Calibri" pitchFamily="34" charset="0"/>
                <a:sym typeface="Calibri" pitchFamily="34" charset="0"/>
              </a:rPr>
              <a:t>Seretonin</a:t>
            </a:r>
            <a:r>
              <a:rPr lang="en-US" b="1" dirty="0">
                <a:solidFill>
                  <a:srgbClr val="000000"/>
                </a:solidFill>
                <a:latin typeface="Calibri" pitchFamily="34" charset="0"/>
                <a:sym typeface="Calibri" pitchFamily="34" charset="0"/>
              </a:rPr>
              <a:t> impulsiveness?</a:t>
            </a: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0" dirty="0">
                <a:solidFill>
                  <a:srgbClr val="000000"/>
                </a:solidFill>
                <a:latin typeface="Calibri" pitchFamily="34" charset="0"/>
                <a:sym typeface="Calibri" pitchFamily="34" charset="0"/>
              </a:rPr>
              <a:t>Alcohol </a:t>
            </a:r>
            <a:r>
              <a:rPr lang="en-US" b="0" dirty="0" err="1">
                <a:solidFill>
                  <a:srgbClr val="000000"/>
                </a:solidFill>
                <a:latin typeface="Calibri" pitchFamily="34" charset="0"/>
                <a:sym typeface="Calibri" pitchFamily="34" charset="0"/>
              </a:rPr>
              <a:t>enhancges</a:t>
            </a:r>
            <a:r>
              <a:rPr lang="en-US" b="0" dirty="0">
                <a:solidFill>
                  <a:srgbClr val="000000"/>
                </a:solidFill>
                <a:latin typeface="Calibri" pitchFamily="34" charset="0"/>
                <a:sym typeface="Calibri" pitchFamily="34" charset="0"/>
              </a:rPr>
              <a:t> the effect of GABA</a:t>
            </a: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0" dirty="0" err="1">
                <a:solidFill>
                  <a:srgbClr val="000000"/>
                </a:solidFill>
                <a:latin typeface="Calibri" pitchFamily="34" charset="0"/>
                <a:sym typeface="Calibri" pitchFamily="34" charset="0"/>
              </a:rPr>
              <a:t>Epinephine</a:t>
            </a:r>
            <a:r>
              <a:rPr lang="en-US" b="0" dirty="0">
                <a:solidFill>
                  <a:srgbClr val="000000"/>
                </a:solidFill>
                <a:latin typeface="Calibri" pitchFamily="34" charset="0"/>
                <a:sym typeface="Calibri" pitchFamily="34" charset="0"/>
              </a:rPr>
              <a:t> – </a:t>
            </a:r>
            <a:r>
              <a:rPr lang="en-US" b="0" dirty="0" err="1">
                <a:solidFill>
                  <a:srgbClr val="000000"/>
                </a:solidFill>
                <a:latin typeface="Calibri" pitchFamily="34" charset="0"/>
                <a:sym typeface="Calibri" pitchFamily="34" charset="0"/>
              </a:rPr>
              <a:t>synonomous</a:t>
            </a:r>
            <a:r>
              <a:rPr lang="en-US" b="0" dirty="0">
                <a:solidFill>
                  <a:srgbClr val="000000"/>
                </a:solidFill>
                <a:latin typeface="Calibri" pitchFamily="34" charset="0"/>
                <a:sym typeface="Calibri" pitchFamily="34" charset="0"/>
              </a:rPr>
              <a:t> with adrenaline</a:t>
            </a:r>
          </a:p>
          <a:p>
            <a:pPr eaLnBrk="1" hangingPunct="1">
              <a:spcBef>
                <a:spcPct val="0"/>
              </a:spcBef>
              <a:spcAft>
                <a:spcPct val="0"/>
              </a:spcAft>
              <a:buSzPct val="25000"/>
            </a:pPr>
            <a:r>
              <a:rPr lang="en-US" b="0" dirty="0">
                <a:solidFill>
                  <a:srgbClr val="000000"/>
                </a:solidFill>
                <a:latin typeface="Calibri" pitchFamily="34" charset="0"/>
                <a:sym typeface="Calibri" pitchFamily="34" charset="0"/>
              </a:rPr>
              <a:t>	prepared action vs. </a:t>
            </a:r>
            <a:r>
              <a:rPr lang="en-US" b="0" dirty="0" err="1">
                <a:solidFill>
                  <a:srgbClr val="000000"/>
                </a:solidFill>
                <a:latin typeface="Calibri" pitchFamily="34" charset="0"/>
                <a:sym typeface="Calibri" pitchFamily="34" charset="0"/>
              </a:rPr>
              <a:t>imediate</a:t>
            </a: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r>
              <a:rPr lang="en-US" b="0" dirty="0">
                <a:solidFill>
                  <a:srgbClr val="000000"/>
                </a:solidFill>
                <a:latin typeface="Calibri" pitchFamily="34" charset="0"/>
                <a:sym typeface="Calibri" pitchFamily="34" charset="0"/>
              </a:rPr>
              <a:t>GABA</a:t>
            </a:r>
            <a:r>
              <a:rPr lang="en-US" b="0" baseline="0" dirty="0">
                <a:solidFill>
                  <a:srgbClr val="000000"/>
                </a:solidFill>
                <a:latin typeface="Calibri" pitchFamily="34" charset="0"/>
                <a:sym typeface="Calibri" pitchFamily="34" charset="0"/>
              </a:rPr>
              <a:t> -  alcohol</a:t>
            </a: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p:txBody>
      </p:sp>
      <p:sp>
        <p:nvSpPr>
          <p:cNvPr id="27651" name="Shape 292"/>
          <p:cNvSpPr txBox="1">
            <a:spLocks noChangeArrowheads="1"/>
          </p:cNvSpPr>
          <p:nvPr/>
        </p:nvSpPr>
        <p:spPr bwMode="auto">
          <a:xfrm>
            <a:off x="3884613" y="8685213"/>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D501957-80DC-4EA2-AACC-169BE2D06D33}" type="slidenum">
              <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13</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4120625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100,000 brain cells and the stops</a:t>
            </a:r>
          </a:p>
          <a:p>
            <a:endParaRPr lang="en-US" dirty="0"/>
          </a:p>
          <a:p>
            <a:r>
              <a:rPr lang="en-US" dirty="0"/>
              <a:t>Ask about agonist and antagonists</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14</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158228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15</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88751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16</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73936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100,000 brain cells and the stops</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17</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534153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18</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105280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Sodium or potassium deficiency</a:t>
            </a:r>
          </a:p>
          <a:p>
            <a:endParaRPr lang="en-US" dirty="0"/>
          </a:p>
          <a:p>
            <a:r>
              <a:rPr lang="en-US" dirty="0"/>
              <a:t>But then one day, the evil queen found not prettiest in the land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D9FF5F-17F4-4069-B06D-08042FEC0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834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Franz</a:t>
            </a:r>
            <a:r>
              <a:rPr lang="en-US" altLang="en-US" baseline="0" dirty="0"/>
              <a:t> Gall: very specific functions (skull bumps)</a:t>
            </a:r>
          </a:p>
          <a:p>
            <a:r>
              <a:rPr lang="en-US" altLang="en-US" baseline="0" dirty="0"/>
              <a:t>Caution many regions</a:t>
            </a:r>
          </a:p>
          <a:p>
            <a:endParaRPr lang="en-US" altLang="en-US" baseline="0" dirty="0"/>
          </a:p>
          <a:p>
            <a:r>
              <a:rPr lang="en-US" altLang="en-US" b="1" dirty="0"/>
              <a:t>Broca’s area: </a:t>
            </a:r>
            <a:r>
              <a:rPr lang="en-US" altLang="en-US" dirty="0" err="1"/>
              <a:t>necisary</a:t>
            </a:r>
            <a:r>
              <a:rPr lang="en-US" altLang="en-US" dirty="0"/>
              <a:t> for language but not enough </a:t>
            </a:r>
          </a:p>
          <a:p>
            <a:r>
              <a:rPr lang="en-US" altLang="en-US" dirty="0"/>
              <a:t>	</a:t>
            </a:r>
            <a:r>
              <a:rPr lang="en-US" altLang="en-US" b="1" dirty="0" err="1"/>
              <a:t>Plastisity</a:t>
            </a:r>
            <a:endParaRPr lang="en-US" altLang="en-US" dirty="0"/>
          </a:p>
          <a:p>
            <a:endParaRPr lang="en-US" altLang="en-US" baseline="0" dirty="0"/>
          </a:p>
          <a:p>
            <a:r>
              <a:rPr lang="en-US" sz="1200" b="0" i="0" u="none" strike="noStrike" kern="1200" cap="none" dirty="0">
                <a:solidFill>
                  <a:schemeClr val="dk1"/>
                </a:solidFill>
                <a:effectLst/>
                <a:latin typeface="Calibri"/>
                <a:ea typeface="Calibri"/>
                <a:cs typeface="Calibri"/>
                <a:sym typeface="Calibri"/>
              </a:rPr>
              <a:t>n 1861, French neurologist Paul </a:t>
            </a:r>
            <a:r>
              <a:rPr lang="en-US" sz="1200" b="0" i="0" u="none" strike="noStrike" kern="1200" cap="none" dirty="0" err="1">
                <a:solidFill>
                  <a:schemeClr val="dk1"/>
                </a:solidFill>
                <a:effectLst/>
                <a:latin typeface="Calibri"/>
                <a:ea typeface="Calibri"/>
                <a:cs typeface="Calibri"/>
                <a:sym typeface="Calibri"/>
              </a:rPr>
              <a:t>Broca</a:t>
            </a:r>
            <a:r>
              <a:rPr lang="en-US" sz="1200" b="0" i="0" u="none" strike="noStrike" kern="1200" cap="none" dirty="0">
                <a:solidFill>
                  <a:schemeClr val="dk1"/>
                </a:solidFill>
                <a:effectLst/>
                <a:latin typeface="Calibri"/>
                <a:ea typeface="Calibri"/>
                <a:cs typeface="Calibri"/>
                <a:sym typeface="Calibri"/>
              </a:rPr>
              <a:t> came across a man who was able to understand language but unable to speak. The man could only produce the sound </a:t>
            </a:r>
            <a:r>
              <a:rPr lang="en-US" sz="1200" b="1" i="0" u="none" strike="noStrike" kern="1200" cap="none" dirty="0">
                <a:solidFill>
                  <a:schemeClr val="dk1"/>
                </a:solidFill>
                <a:effectLst/>
                <a:latin typeface="Calibri"/>
                <a:ea typeface="Calibri"/>
                <a:cs typeface="Calibri"/>
                <a:sym typeface="Calibri"/>
              </a:rPr>
              <a:t>"tan". </a:t>
            </a:r>
            <a:r>
              <a:rPr lang="en-US" sz="1200" b="0" i="0" u="none" strike="noStrike" kern="1200" cap="none" dirty="0">
                <a:solidFill>
                  <a:schemeClr val="dk1"/>
                </a:solidFill>
                <a:effectLst/>
                <a:latin typeface="Calibri"/>
                <a:ea typeface="Calibri"/>
                <a:cs typeface="Calibri"/>
                <a:sym typeface="Calibri"/>
              </a:rPr>
              <a:t>It was later discovered that the man had damage to an area of his left frontal lobe now known as </a:t>
            </a:r>
            <a:r>
              <a:rPr lang="en-US" sz="1200" b="0" i="0" u="none" strike="noStrike" kern="1200" cap="none" dirty="0" err="1">
                <a:solidFill>
                  <a:schemeClr val="dk1"/>
                </a:solidFill>
                <a:effectLst/>
                <a:latin typeface="Calibri"/>
                <a:ea typeface="Calibri"/>
                <a:cs typeface="Calibri"/>
                <a:sym typeface="Calibri"/>
                <a:hlinkClick r:id="rId3" tooltip="Broca's area"/>
              </a:rPr>
              <a:t>Broca's</a:t>
            </a:r>
            <a:r>
              <a:rPr lang="en-US" sz="1200" b="0" i="0" u="none" strike="noStrike" kern="1200" cap="none" dirty="0">
                <a:solidFill>
                  <a:schemeClr val="dk1"/>
                </a:solidFill>
                <a:effectLst/>
                <a:latin typeface="Calibri"/>
                <a:ea typeface="Calibri"/>
                <a:cs typeface="Calibri"/>
                <a:sym typeface="Calibri"/>
                <a:hlinkClick r:id="rId3" tooltip="Broca's area"/>
              </a:rPr>
              <a:t> area</a:t>
            </a:r>
            <a:r>
              <a:rPr lang="en-US" sz="1200" b="0" i="0" u="none" strike="noStrike" kern="1200" cap="none" dirty="0">
                <a:solidFill>
                  <a:schemeClr val="dk1"/>
                </a:solidFill>
                <a:effectLst/>
                <a:latin typeface="Calibri"/>
                <a:ea typeface="Calibri"/>
                <a:cs typeface="Calibri"/>
                <a:sym typeface="Calibri"/>
              </a:rPr>
              <a:t>. Carl Wernicke, a </a:t>
            </a:r>
            <a:r>
              <a:rPr lang="en-US" sz="1200" b="0" i="0" u="none" strike="noStrike" kern="1200" cap="none" dirty="0">
                <a:solidFill>
                  <a:schemeClr val="dk1"/>
                </a:solidFill>
                <a:effectLst/>
                <a:latin typeface="Calibri"/>
                <a:ea typeface="Calibri"/>
                <a:cs typeface="Calibri"/>
                <a:sym typeface="Calibri"/>
                <a:hlinkClick r:id="rId4" tooltip="Germany"/>
              </a:rPr>
              <a:t>German</a:t>
            </a:r>
            <a:r>
              <a:rPr lang="en-US" sz="1200" b="0" i="0" u="none" strike="noStrike" kern="1200" cap="none" dirty="0">
                <a:solidFill>
                  <a:schemeClr val="dk1"/>
                </a:solidFill>
                <a:effectLst/>
                <a:latin typeface="Calibri"/>
                <a:ea typeface="Calibri"/>
                <a:cs typeface="Calibri"/>
                <a:sym typeface="Calibri"/>
              </a:rPr>
              <a:t> </a:t>
            </a:r>
            <a:r>
              <a:rPr lang="en-US" sz="1200" b="0" i="0" u="none" strike="noStrike" kern="1200" cap="none" dirty="0">
                <a:solidFill>
                  <a:schemeClr val="dk1"/>
                </a:solidFill>
                <a:effectLst/>
                <a:latin typeface="Calibri"/>
                <a:ea typeface="Calibri"/>
                <a:cs typeface="Calibri"/>
                <a:sym typeface="Calibri"/>
                <a:hlinkClick r:id="rId5" tooltip="Neurologist"/>
              </a:rPr>
              <a:t>neurologist</a:t>
            </a:r>
            <a:r>
              <a:rPr lang="en-US" sz="1200" b="0" i="0" u="none" strike="noStrike" kern="1200" cap="none" dirty="0">
                <a:solidFill>
                  <a:schemeClr val="dk1"/>
                </a:solidFill>
                <a:effectLst/>
                <a:latin typeface="Calibri"/>
                <a:ea typeface="Calibri"/>
                <a:cs typeface="Calibri"/>
                <a:sym typeface="Calibri"/>
              </a:rPr>
              <a:t>, found a patient who could speak fluently but non-sensibly. The patient had been the victim of a </a:t>
            </a:r>
            <a:r>
              <a:rPr lang="en-US" sz="1200" b="0" i="0" u="none" strike="noStrike" kern="1200" cap="none" dirty="0">
                <a:solidFill>
                  <a:schemeClr val="dk1"/>
                </a:solidFill>
                <a:effectLst/>
                <a:latin typeface="Calibri"/>
                <a:ea typeface="Calibri"/>
                <a:cs typeface="Calibri"/>
                <a:sym typeface="Calibri"/>
                <a:hlinkClick r:id="rId6" tooltip="Stroke"/>
              </a:rPr>
              <a:t>stroke</a:t>
            </a:r>
            <a:r>
              <a:rPr lang="en-US" sz="1200" b="0" i="0" u="none" strike="noStrike" kern="1200" cap="none" dirty="0">
                <a:solidFill>
                  <a:schemeClr val="dk1"/>
                </a:solidFill>
                <a:effectLst/>
                <a:latin typeface="Calibri"/>
                <a:ea typeface="Calibri"/>
                <a:cs typeface="Calibri"/>
                <a:sym typeface="Calibri"/>
              </a:rPr>
              <a:t>, and could not understand spoken or written language. This patient had a lesion in the area where the left parietal and temporal lobes meet, now known as </a:t>
            </a:r>
            <a:r>
              <a:rPr lang="en-US" sz="1200" b="0" i="0" u="none" strike="noStrike" kern="1200" cap="none" dirty="0">
                <a:solidFill>
                  <a:schemeClr val="dk1"/>
                </a:solidFill>
                <a:effectLst/>
                <a:latin typeface="Calibri"/>
                <a:ea typeface="Calibri"/>
                <a:cs typeface="Calibri"/>
                <a:sym typeface="Calibri"/>
                <a:hlinkClick r:id="rId7" tooltip="Wernicke's area"/>
              </a:rPr>
              <a:t>Wernicke's area</a:t>
            </a:r>
            <a:r>
              <a:rPr lang="en-US" sz="1200" b="0" i="0" u="none" strike="noStrike" kern="1200" cap="none" dirty="0">
                <a:solidFill>
                  <a:schemeClr val="dk1"/>
                </a:solidFill>
                <a:effectLst/>
                <a:latin typeface="Calibri"/>
                <a:ea typeface="Calibri"/>
                <a:cs typeface="Calibri"/>
                <a:sym typeface="Calibri"/>
              </a:rPr>
              <a:t>. These cases, which suggested that lesions caused specific behavioral changes, strongly supported the localizationist view.</a:t>
            </a:r>
            <a:endParaRPr lang="en-US" altLang="en-US" baseline="0" dirty="0"/>
          </a:p>
          <a:p>
            <a:endParaRPr lang="en-US" altLang="en-US" b="1"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DE19CBC0-AB92-4369-B51C-16CE806B9D4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20</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784747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a:t>
            </a:r>
            <a:r>
              <a:rPr lang="en-US" b="1" baseline="0" dirty="0"/>
              <a:t> transition to the nervous system</a:t>
            </a:r>
            <a:endParaRPr lang="en-US" b="1"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42125470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Hindbrain: heartbeat, breathing, digestive system, movement</a:t>
            </a:r>
          </a:p>
          <a:p>
            <a:endParaRPr lang="en-US" baseline="0" dirty="0"/>
          </a:p>
          <a:p>
            <a:r>
              <a:rPr lang="en-US" baseline="0" dirty="0"/>
              <a:t>Brain about the size of fist</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21</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6618853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Progressively</a:t>
            </a:r>
            <a:r>
              <a:rPr lang="en-US" baseline="0" dirty="0"/>
              <a:t> advanced: </a:t>
            </a:r>
          </a:p>
          <a:p>
            <a:r>
              <a:rPr lang="en-US" baseline="0" dirty="0"/>
              <a:t>	hindbrain – fish – limited memory emotions</a:t>
            </a:r>
          </a:p>
          <a:p>
            <a:r>
              <a:rPr lang="en-US" baseline="0" dirty="0"/>
              <a:t>	Advanced to reptiles (have a memory)</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22</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053448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Progressively</a:t>
            </a:r>
            <a:r>
              <a:rPr lang="en-US" baseline="0" dirty="0"/>
              <a:t> advanced: </a:t>
            </a:r>
          </a:p>
          <a:p>
            <a:r>
              <a:rPr lang="en-US" baseline="0" dirty="0"/>
              <a:t>	hindbrain – fish – limited memory emotions</a:t>
            </a:r>
          </a:p>
          <a:p>
            <a:r>
              <a:rPr lang="en-US" baseline="0" dirty="0"/>
              <a:t>	Advanced to reptiles (have a memory)</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23</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175767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Cerebellum: coordinating movements : </a:t>
            </a:r>
          </a:p>
          <a:p>
            <a:r>
              <a:rPr lang="en-US" dirty="0"/>
              <a:t>1. Muscle movement</a:t>
            </a:r>
          </a:p>
          <a:p>
            <a:pPr lvl="2"/>
            <a:r>
              <a:rPr lang="en-US" dirty="0"/>
              <a:t>2. Visual-auditory attention</a:t>
            </a:r>
          </a:p>
          <a:p>
            <a:pPr lvl="2"/>
            <a:r>
              <a:rPr lang="en-US" dirty="0"/>
              <a:t>3. Sensory timing</a:t>
            </a:r>
          </a:p>
          <a:p>
            <a:r>
              <a:rPr lang="en-US" dirty="0"/>
              <a:t>	alcohol impaired</a:t>
            </a:r>
            <a:r>
              <a:rPr lang="en-US" b="1" dirty="0"/>
              <a:t>?</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DE19CBC0-AB92-4369-B51C-16CE806B9D4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24</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8921857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Cocaine and where no cocaine?</a:t>
            </a:r>
          </a:p>
          <a:p>
            <a:endParaRPr lang="en-US" dirty="0"/>
          </a:p>
          <a:p>
            <a:r>
              <a:rPr lang="en-US" dirty="0"/>
              <a:t>appetitive behaviors</a:t>
            </a:r>
          </a:p>
          <a:p>
            <a:endParaRPr lang="en-US" baseline="0" dirty="0"/>
          </a:p>
          <a:p>
            <a:r>
              <a:rPr lang="en-US" baseline="0" dirty="0"/>
              <a:t>Thalamus: “Sensory switchboard” interprets raw input – soundwaves</a:t>
            </a:r>
          </a:p>
          <a:p>
            <a:r>
              <a:rPr lang="en-US" baseline="0" dirty="0"/>
              <a:t>Hypothalaumus: hormones (e.g., melatonin), regulates temperature</a:t>
            </a:r>
          </a:p>
          <a:p>
            <a:endParaRPr lang="en-US" baseline="0" dirty="0"/>
          </a:p>
          <a:p>
            <a:r>
              <a:rPr lang="en-US" baseline="0" dirty="0"/>
              <a:t>Hippocampus – forming memories</a:t>
            </a:r>
          </a:p>
          <a:p>
            <a:endParaRPr lang="en-US" baseline="0" dirty="0"/>
          </a:p>
          <a:p>
            <a:r>
              <a:rPr lang="en-US" baseline="0" dirty="0"/>
              <a:t>Amygdala: also emotion </a:t>
            </a:r>
            <a:r>
              <a:rPr lang="en-US" baseline="0" dirty="0" err="1"/>
              <a:t>regonition</a:t>
            </a:r>
            <a:r>
              <a:rPr lang="en-US" baseline="0" dirty="0"/>
              <a:t>, fear</a:t>
            </a:r>
          </a:p>
          <a:p>
            <a:endParaRPr lang="en-US" baseline="0" dirty="0"/>
          </a:p>
          <a:p>
            <a:pPr marL="0" marR="0" lvl="0" indent="0" algn="l" defTabSz="914400" rtl="0" eaLnBrk="0" fontAlgn="base" latinLnBrk="0" hangingPunct="0">
              <a:lnSpc>
                <a:spcPct val="100000"/>
              </a:lnSpc>
              <a:spcBef>
                <a:spcPts val="360"/>
              </a:spcBef>
              <a:spcAft>
                <a:spcPts val="0"/>
              </a:spcAft>
              <a:buClrTx/>
              <a:buSzTx/>
              <a:buFontTx/>
              <a:buNone/>
              <a:tabLst/>
              <a:defRPr/>
            </a:pPr>
            <a:r>
              <a:rPr lang="en-US" baseline="0" dirty="0"/>
              <a:t>Last 3 Limibic system</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DE19CBC0-AB92-4369-B51C-16CE806B9D4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26</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988843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Hindbrain: heartbeat, breathing, digestive system, movement</a:t>
            </a:r>
          </a:p>
          <a:p>
            <a:endParaRPr lang="en-US" dirty="0"/>
          </a:p>
          <a:p>
            <a:endParaRPr lang="en-US" dirty="0"/>
          </a:p>
          <a:p>
            <a:r>
              <a:rPr lang="en-US" dirty="0"/>
              <a:t>General patterns in what they’re responsible for? Why do I want them to know this? Interesting</a:t>
            </a:r>
          </a:p>
          <a:p>
            <a:endParaRPr lang="en-US" dirty="0"/>
          </a:p>
          <a:p>
            <a:r>
              <a:rPr lang="en-US" dirty="0"/>
              <a:t>Progressively</a:t>
            </a:r>
            <a:r>
              <a:rPr lang="en-US" baseline="0" dirty="0"/>
              <a:t> advanced: </a:t>
            </a:r>
          </a:p>
          <a:p>
            <a:r>
              <a:rPr lang="en-US" baseline="0" dirty="0"/>
              <a:t>	animals with brains</a:t>
            </a:r>
          </a:p>
          <a:p>
            <a:r>
              <a:rPr lang="en-US" baseline="0" dirty="0"/>
              <a:t>	Advanced to reptiles (have a memory)</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27</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337528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sz="1200" b="1" i="0" u="none" strike="noStrike" kern="1200" cap="none" dirty="0">
                <a:solidFill>
                  <a:schemeClr val="dk1"/>
                </a:solidFill>
                <a:effectLst/>
                <a:latin typeface="Calibri"/>
                <a:ea typeface="Calibri"/>
                <a:cs typeface="Calibri"/>
                <a:sym typeface="Calibri"/>
                <a:hlinkClick r:id="rId3"/>
              </a:rPr>
              <a:t>prefrontal cortex,</a:t>
            </a:r>
            <a:r>
              <a:rPr lang="en-US" sz="1200" b="0" i="0" u="none" strike="noStrike" kern="1200" cap="none" dirty="0">
                <a:solidFill>
                  <a:schemeClr val="dk1"/>
                </a:solidFill>
                <a:effectLst/>
                <a:latin typeface="Calibri"/>
                <a:ea typeface="Calibri"/>
                <a:cs typeface="Calibri"/>
                <a:sym typeface="Calibri"/>
              </a:rPr>
              <a:t> </a:t>
            </a:r>
            <a:r>
              <a:rPr lang="en-US" dirty="0"/>
              <a:t>over 10% of brain</a:t>
            </a:r>
          </a:p>
          <a:p>
            <a:endParaRPr lang="en-US" baseline="0" dirty="0"/>
          </a:p>
          <a:p>
            <a:r>
              <a:rPr lang="en-US" dirty="0"/>
              <a:t>e is fitful, irreverent, indulging at times in the grossest profanity .</a:t>
            </a:r>
            <a:endParaRPr lang="en-US" baseline="0" dirty="0"/>
          </a:p>
          <a:p>
            <a:endParaRPr lang="en-US" baseline="0" dirty="0"/>
          </a:p>
          <a:p>
            <a:r>
              <a:rPr lang="en-US" b="1" baseline="0" dirty="0"/>
              <a:t>Frontal: planning, social understanding, sense of self, metacognition</a:t>
            </a:r>
            <a:endParaRPr lang="en-US" b="1" dirty="0"/>
          </a:p>
          <a:p>
            <a:pPr marL="0" marR="0" lvl="0" indent="0" algn="l" defTabSz="914400" rtl="0" eaLnBrk="0" fontAlgn="base" latinLnBrk="0" hangingPunct="0">
              <a:lnSpc>
                <a:spcPct val="100000"/>
              </a:lnSpc>
              <a:spcBef>
                <a:spcPts val="360"/>
              </a:spcBef>
              <a:spcAft>
                <a:spcPts val="0"/>
              </a:spcAft>
              <a:buClrTx/>
              <a:buSzTx/>
              <a:buFontTx/>
              <a:buNone/>
              <a:tabLst/>
              <a:defRPr/>
            </a:pPr>
            <a:r>
              <a:rPr lang="en-US" baseline="0" dirty="0"/>
              <a:t>Complex thoughts and behaviors originate here-things that make us “human”</a:t>
            </a:r>
          </a:p>
          <a:p>
            <a:endParaRPr lang="en-US" dirty="0"/>
          </a:p>
          <a:p>
            <a:endParaRPr lang="en-US" dirty="0"/>
          </a:p>
          <a:p>
            <a:r>
              <a:rPr lang="en-US" dirty="0"/>
              <a:t>Parietal also associated</a:t>
            </a:r>
            <a:r>
              <a:rPr lang="en-US" baseline="0" dirty="0"/>
              <a:t> with</a:t>
            </a:r>
            <a:r>
              <a:rPr lang="en-US" dirty="0"/>
              <a:t> attention</a:t>
            </a:r>
          </a:p>
          <a:p>
            <a:endParaRPr lang="en-US" dirty="0"/>
          </a:p>
          <a:p>
            <a:r>
              <a:rPr lang="en-US" b="1" dirty="0"/>
              <a:t>Untangled, it</a:t>
            </a:r>
            <a:r>
              <a:rPr lang="en-US" b="1" baseline="0" dirty="0"/>
              <a:t> would be the size of a large newspaper</a:t>
            </a:r>
          </a:p>
          <a:p>
            <a:r>
              <a:rPr lang="en-US" b="1" baseline="0" dirty="0"/>
              <a:t>Much more cerbral cortex</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DE19CBC0-AB92-4369-B51C-16CE806B9D4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28</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0335696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409" name="Shape 58"/>
          <p:cNvSpPr>
            <a:spLocks noGrp="1" noRot="1" noChangeAspect="1" noTextEdit="1"/>
          </p:cNvSpPr>
          <p:nvPr>
            <p:ph type="sldImg" idx="2"/>
          </p:nvPr>
        </p:nvSpPr>
        <p:spPr>
          <a:ln w="9525">
            <a:miter lim="800000"/>
            <a:headEnd/>
            <a:tailEnd/>
          </a:ln>
        </p:spPr>
      </p:sp>
      <p:sp>
        <p:nvSpPr>
          <p:cNvPr id="17410" name="Shape 59"/>
          <p:cNvSpPr txBox="1">
            <a:spLocks noGrp="1"/>
          </p:cNvSpPr>
          <p:nvPr>
            <p:ph type="body" idx="1"/>
          </p:nvPr>
        </p:nvSpPr>
        <p:spPr bwMode="auto">
          <a:xfrm>
            <a:off x="914400" y="4343400"/>
            <a:ext cx="5029200" cy="4114800"/>
          </a:xfrm>
          <a:noFill/>
        </p:spPr>
        <p:txBody>
          <a:bodyPr vert="horz" wrap="square" tIns="45700" bIns="45700" numCol="1" compatLnSpc="1">
            <a:prstTxWarp prst="textNoShape">
              <a:avLst/>
            </a:prstTxWarp>
          </a:bodyPr>
          <a:lstStyle/>
          <a:p>
            <a:pPr eaLnBrk="1" hangingPunct="1">
              <a:spcBef>
                <a:spcPct val="0"/>
              </a:spcBef>
              <a:spcAft>
                <a:spcPct val="0"/>
              </a:spcAft>
              <a:buSzPct val="25000"/>
            </a:pPr>
            <a:endParaRPr lang="en-US" dirty="0">
              <a:solidFill>
                <a:srgbClr val="000000"/>
              </a:solidFill>
              <a:latin typeface="Times New Roman" pitchFamily="18" charset="0"/>
              <a:ea typeface="Calibri" pitchFamily="34" charset="0"/>
              <a:cs typeface="Times New Roman" pitchFamily="18" charset="0"/>
              <a:sym typeface="Times New Roman" pitchFamily="18" charset="0"/>
            </a:endParaRPr>
          </a:p>
        </p:txBody>
      </p:sp>
      <p:sp>
        <p:nvSpPr>
          <p:cNvPr id="17411" name="Shape 60"/>
          <p:cNvSpPr txBox="1">
            <a:spLocks noGrp="1"/>
          </p:cNvSpPr>
          <p:nvPr/>
        </p:nvSpPr>
        <p:spPr bwMode="auto">
          <a:xfrm>
            <a:off x="3886200" y="8686800"/>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48934FC-4E34-45B7-96C7-A74747A425D0}"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rPr>
              <a:pPr marL="0" marR="0" lvl="0" indent="0" algn="r" defTabSz="914400" rtl="0" eaLnBrk="1" fontAlgn="base" latinLnBrk="0" hangingPunct="1">
                <a:lnSpc>
                  <a:spcPct val="100000"/>
                </a:lnSpc>
                <a:spcBef>
                  <a:spcPct val="0"/>
                </a:spcBef>
                <a:spcAft>
                  <a:spcPct val="0"/>
                </a:spcAft>
                <a:buClrTx/>
                <a:buSzPct val="25000"/>
                <a:buFontTx/>
                <a:buNone/>
                <a:tabLst/>
                <a:defRPr/>
              </a:pPr>
              <a:t>29</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Times New Roman" pitchFamily="18" charset="0"/>
              <a:sym typeface="Times New Roman" pitchFamily="18" charset="0"/>
            </a:endParaRPr>
          </a:p>
        </p:txBody>
      </p:sp>
    </p:spTree>
    <p:extLst>
      <p:ext uri="{BB962C8B-B14F-4D97-AF65-F5344CB8AC3E}">
        <p14:creationId xmlns:p14="http://schemas.microsoft.com/office/powerpoint/2010/main" val="448945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a:t>
            </a:r>
            <a:r>
              <a:rPr lang="en-US" baseline="0" dirty="0"/>
              <a:t> up left-brain right brain myth – abilities aren’t more strongly associated among sides</a:t>
            </a:r>
          </a:p>
          <a:p>
            <a:r>
              <a:rPr lang="en-US" baseline="0" dirty="0"/>
              <a:t>	If that’s confusing remember basic point: people are not dominantly left or right brained</a:t>
            </a:r>
            <a:endParaRPr lang="en-US" dirty="0"/>
          </a:p>
          <a:p>
            <a:endParaRPr lang="en-US" baseline="0" dirty="0"/>
          </a:p>
          <a:p>
            <a:r>
              <a:rPr lang="en-US" baseline="0" dirty="0"/>
              <a:t>Left handed different (gen for lefthanded)</a:t>
            </a:r>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31</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326098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a:t>
            </a:r>
            <a:r>
              <a:rPr lang="en-US" baseline="0" dirty="0"/>
              <a:t> up left-brain right brain myth – abilities aren’t more strongly associated among sides</a:t>
            </a:r>
          </a:p>
          <a:p>
            <a:r>
              <a:rPr lang="en-US" baseline="0" dirty="0"/>
              <a:t>	If that’s confusing remember basic point: people are not dominantly left or right brained</a:t>
            </a:r>
            <a:endParaRPr lang="en-US" dirty="0"/>
          </a:p>
          <a:p>
            <a:endParaRPr lang="en-US" baseline="0" dirty="0"/>
          </a:p>
          <a:p>
            <a:r>
              <a:rPr lang="en-US" baseline="0" dirty="0"/>
              <a:t>Left handed different (gen for lefthanded)</a:t>
            </a:r>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33</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077138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a:t>
            </a:r>
            <a:r>
              <a:rPr lang="en-US" dirty="0" err="1"/>
              <a:t>deatil</a:t>
            </a:r>
            <a:r>
              <a:rPr lang="en-US" dirty="0"/>
              <a:t> for </a:t>
            </a:r>
            <a:r>
              <a:rPr lang="en-US" dirty="0" err="1"/>
              <a:t>prephiriall</a:t>
            </a:r>
            <a:r>
              <a:rPr lang="en-US" dirty="0"/>
              <a:t> </a:t>
            </a:r>
            <a:r>
              <a:rPr lang="en-US" dirty="0" err="1"/>
              <a:t>neverous</a:t>
            </a:r>
            <a:r>
              <a:rPr lang="en-US" dirty="0"/>
              <a:t> system yet</a:t>
            </a:r>
          </a:p>
          <a:p>
            <a:endParaRPr lang="en-US" dirty="0"/>
          </a:p>
          <a:p>
            <a:endParaRPr lang="en-US" dirty="0"/>
          </a:p>
          <a:p>
            <a:r>
              <a:rPr lang="en-US" dirty="0"/>
              <a:t>Just focusing on central nervous system first</a:t>
            </a:r>
          </a:p>
          <a:p>
            <a:endParaRPr lang="en-US" dirty="0"/>
          </a:p>
          <a:p>
            <a:r>
              <a:rPr lang="en-US" dirty="0"/>
              <a:t>Somatic</a:t>
            </a:r>
            <a:r>
              <a:rPr lang="en-US" baseline="0" dirty="0"/>
              <a:t> – sensory and motion</a:t>
            </a:r>
          </a:p>
          <a:p>
            <a:endParaRPr lang="en-US" baseline="0" dirty="0"/>
          </a:p>
          <a:p>
            <a:r>
              <a:rPr lang="en-US" baseline="0" dirty="0" err="1"/>
              <a:t>Peripehral</a:t>
            </a:r>
            <a:r>
              <a:rPr lang="en-US" baseline="0" dirty="0"/>
              <a:t> – </a:t>
            </a:r>
            <a:r>
              <a:rPr lang="en-US" baseline="0" dirty="0" err="1"/>
              <a:t>peripipheral</a:t>
            </a:r>
            <a:r>
              <a:rPr lang="en-US" baseline="0" dirty="0"/>
              <a:t> visions</a:t>
            </a:r>
          </a:p>
          <a:p>
            <a:endParaRPr lang="en-US" baseline="0" dirty="0"/>
          </a:p>
          <a:p>
            <a:r>
              <a:rPr lang="en-US" baseline="0" dirty="0"/>
              <a:t>Autonomic - automatic</a:t>
            </a:r>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348541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More advanced function left side predicts more advanced function right side</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34</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6182244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360"/>
              </a:spcBef>
              <a:spcAft>
                <a:spcPts val="0"/>
              </a:spcAft>
              <a:buClrTx/>
              <a:buSzTx/>
              <a:buFontTx/>
              <a:buNone/>
              <a:tabLst/>
              <a:defRPr/>
            </a:pPr>
            <a:endParaRPr lang="en-US" b="1" baseline="0" dirty="0"/>
          </a:p>
          <a:p>
            <a:pPr marL="0" marR="0" lvl="0" indent="0" algn="l" defTabSz="914400" rtl="0" eaLnBrk="0" fontAlgn="base" latinLnBrk="0" hangingPunct="0">
              <a:lnSpc>
                <a:spcPct val="100000"/>
              </a:lnSpc>
              <a:spcBef>
                <a:spcPts val="360"/>
              </a:spcBef>
              <a:spcAft>
                <a:spcPts val="0"/>
              </a:spcAft>
              <a:buClrTx/>
              <a:buSzTx/>
              <a:buFontTx/>
              <a:buNone/>
              <a:tabLst/>
              <a:defRPr/>
            </a:pPr>
            <a:r>
              <a:rPr lang="en-US" b="0" baseline="0" dirty="0"/>
              <a:t>Gazzinga invented</a:t>
            </a:r>
          </a:p>
          <a:p>
            <a:pPr marL="0" marR="0" lvl="0" indent="0" algn="l" defTabSz="914400" rtl="0" eaLnBrk="0" fontAlgn="base" latinLnBrk="0" hangingPunct="0">
              <a:lnSpc>
                <a:spcPct val="100000"/>
              </a:lnSpc>
              <a:spcBef>
                <a:spcPts val="360"/>
              </a:spcBef>
              <a:spcAft>
                <a:spcPts val="0"/>
              </a:spcAft>
              <a:buClrTx/>
              <a:buSzTx/>
              <a:buFontTx/>
              <a:buNone/>
              <a:tabLst/>
              <a:defRPr/>
            </a:pPr>
            <a:endParaRPr lang="en-US" b="0" baseline="0" dirty="0"/>
          </a:p>
          <a:p>
            <a:pPr marL="0" marR="0" lvl="0" indent="0" algn="l" defTabSz="914400" rtl="0" eaLnBrk="0" fontAlgn="base" latinLnBrk="0" hangingPunct="0">
              <a:lnSpc>
                <a:spcPct val="100000"/>
              </a:lnSpc>
              <a:spcBef>
                <a:spcPts val="360"/>
              </a:spcBef>
              <a:spcAft>
                <a:spcPts val="0"/>
              </a:spcAft>
              <a:buClrTx/>
              <a:buSzTx/>
              <a:buFontTx/>
              <a:buNone/>
              <a:tabLst/>
              <a:defRPr/>
            </a:pPr>
            <a:r>
              <a:rPr lang="en-US" b="0" baseline="0" dirty="0"/>
              <a:t>	Right side can understand simple commands (not verbal</a:t>
            </a:r>
          </a:p>
          <a:p>
            <a:pPr marL="0" marR="0" lvl="0" indent="0" algn="l" defTabSz="914400" rtl="0" eaLnBrk="0" fontAlgn="base" latinLnBrk="0" hangingPunct="0">
              <a:lnSpc>
                <a:spcPct val="100000"/>
              </a:lnSpc>
              <a:spcBef>
                <a:spcPts val="360"/>
              </a:spcBef>
              <a:spcAft>
                <a:spcPts val="0"/>
              </a:spcAft>
              <a:buClrTx/>
              <a:buSzTx/>
              <a:buFontTx/>
              <a:buNone/>
              <a:tabLst/>
              <a:defRPr/>
            </a:pPr>
            <a:r>
              <a:rPr lang="en-US" b="0" baseline="0" dirty="0"/>
              <a:t>	right hemisphere understand the emotional content of speech “</a:t>
            </a:r>
            <a:r>
              <a:rPr lang="en-US" sz="1200" b="0" i="1" u="none" strike="noStrike" kern="1200" cap="none" dirty="0">
                <a:solidFill>
                  <a:schemeClr val="dk1"/>
                </a:solidFill>
                <a:effectLst/>
                <a:latin typeface="Calibri"/>
                <a:ea typeface="Calibri"/>
                <a:cs typeface="Calibri"/>
                <a:sym typeface="Calibri"/>
              </a:rPr>
              <a:t>prosody”</a:t>
            </a:r>
          </a:p>
          <a:p>
            <a:pPr marL="0" marR="0" lvl="0" indent="0" algn="l" defTabSz="914400" rtl="0" eaLnBrk="0" fontAlgn="base" latinLnBrk="0" hangingPunct="0">
              <a:lnSpc>
                <a:spcPct val="100000"/>
              </a:lnSpc>
              <a:spcBef>
                <a:spcPts val="360"/>
              </a:spcBef>
              <a:spcAft>
                <a:spcPts val="0"/>
              </a:spcAft>
              <a:buClrTx/>
              <a:buSzTx/>
              <a:buFontTx/>
              <a:buNone/>
              <a:tabLst/>
              <a:defRPr/>
            </a:pPr>
            <a:endParaRPr lang="en-US" sz="1200" b="0" i="1" u="none" strike="noStrike" kern="1200" cap="none" dirty="0">
              <a:solidFill>
                <a:schemeClr val="dk1"/>
              </a:solidFill>
              <a:effectLst/>
              <a:latin typeface="Calibri"/>
              <a:ea typeface="Calibri"/>
              <a:cs typeface="Calibri"/>
              <a:sym typeface="Calibri"/>
            </a:endParaRPr>
          </a:p>
          <a:p>
            <a:pPr marL="0" marR="0" lvl="0" indent="0" algn="l" defTabSz="914400" rtl="0" eaLnBrk="0" fontAlgn="base" latinLnBrk="0" hangingPunct="0">
              <a:lnSpc>
                <a:spcPct val="100000"/>
              </a:lnSpc>
              <a:spcBef>
                <a:spcPts val="360"/>
              </a:spcBef>
              <a:spcAft>
                <a:spcPts val="0"/>
              </a:spcAft>
              <a:buClrTx/>
              <a:buSzTx/>
              <a:buFontTx/>
              <a:buNone/>
              <a:tabLst/>
              <a:defRPr/>
            </a:pPr>
            <a:r>
              <a:rPr lang="en-US" sz="1200" b="0" i="0" u="none" strike="noStrike" kern="1200" cap="none" dirty="0">
                <a:solidFill>
                  <a:schemeClr val="dk1"/>
                </a:solidFill>
                <a:effectLst/>
                <a:latin typeface="Calibri"/>
                <a:ea typeface="Calibri"/>
                <a:cs typeface="Calibri"/>
                <a:sym typeface="Calibri"/>
              </a:rPr>
              <a:t>Inaccuracy: Need</a:t>
            </a:r>
            <a:r>
              <a:rPr lang="en-US" sz="1200" b="0" i="0" u="none" strike="noStrike" kern="1200" cap="none" baseline="0" dirty="0">
                <a:solidFill>
                  <a:schemeClr val="dk1"/>
                </a:solidFill>
                <a:effectLst/>
                <a:latin typeface="Calibri"/>
                <a:ea typeface="Calibri"/>
                <a:cs typeface="Calibri"/>
                <a:sym typeface="Calibri"/>
              </a:rPr>
              <a:t> to flash words because eye &amp; head movement</a:t>
            </a:r>
            <a:endParaRPr lang="en-US" sz="1200" b="0" i="0" u="none" strike="noStrike" kern="1200" cap="none" dirty="0">
              <a:solidFill>
                <a:schemeClr val="dk1"/>
              </a:solidFill>
              <a:effectLst/>
              <a:latin typeface="Calibri"/>
              <a:ea typeface="Calibri"/>
              <a:cs typeface="Calibri"/>
              <a:sym typeface="Calibri"/>
            </a:endParaRPr>
          </a:p>
          <a:p>
            <a:endParaRPr lang="en-US" baseline="0" dirty="0"/>
          </a:p>
          <a:p>
            <a:endParaRPr lang="en-US" baseline="0" dirty="0"/>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36</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5204127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a:t>
            </a:r>
            <a:r>
              <a:rPr lang="en-US" baseline="0" dirty="0"/>
              <a:t> up left-brain right brain myth – abilities aren’t more strongly associated among sides</a:t>
            </a:r>
          </a:p>
          <a:p>
            <a:r>
              <a:rPr lang="en-US" baseline="0" dirty="0"/>
              <a:t>	If that’s confusing remember basic point: people are not dominantly left or right brained</a:t>
            </a:r>
            <a:endParaRPr lang="en-US" dirty="0"/>
          </a:p>
          <a:p>
            <a:endParaRPr lang="en-US" baseline="0" dirty="0"/>
          </a:p>
          <a:p>
            <a:r>
              <a:rPr lang="en-US" baseline="0" dirty="0"/>
              <a:t>Left handed different (gen for lefthanded)</a:t>
            </a:r>
          </a:p>
          <a:p>
            <a:endParaRPr lang="en-US" baseline="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37</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8234883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38</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8293042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of the brain</a:t>
            </a:r>
          </a:p>
        </p:txBody>
      </p:sp>
      <p:sp>
        <p:nvSpPr>
          <p:cNvPr id="4" name="Slide Number Placeholder 3"/>
          <p:cNvSpPr>
            <a:spLocks noGrp="1"/>
          </p:cNvSpPr>
          <p:nvPr>
            <p:ph type="sldNum" idx="12"/>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39</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4202817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40</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7324871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a:t>
            </a:r>
            <a:r>
              <a:rPr lang="en-US" b="1" baseline="0" dirty="0"/>
              <a:t> transition to the nervous system</a:t>
            </a:r>
            <a:endParaRPr lang="en-US" b="1"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41</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732605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Somatic: CNS receives &amp; sends</a:t>
            </a:r>
            <a:r>
              <a:rPr lang="en-US" baseline="0" dirty="0"/>
              <a:t> messages</a:t>
            </a:r>
            <a:endParaRPr lang="en-US" dirty="0"/>
          </a:p>
          <a:p>
            <a:endParaRPr lang="en-US" dirty="0"/>
          </a:p>
          <a:p>
            <a:r>
              <a:rPr lang="en-US" dirty="0"/>
              <a:t>Spinal reflexes:</a:t>
            </a:r>
            <a:r>
              <a:rPr lang="en-US" baseline="0" dirty="0"/>
              <a:t> stretch reflex, foot to keep balnce</a:t>
            </a:r>
          </a:p>
          <a:p>
            <a:r>
              <a:rPr lang="en-US" baseline="0" dirty="0"/>
              <a:t>	let them stand side foot</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42</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6529330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43</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8433431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Spinal reflexes:</a:t>
            </a:r>
            <a:r>
              <a:rPr lang="en-US" baseline="0" dirty="0"/>
              <a:t> stretch reflex, foot to keep balnce</a:t>
            </a:r>
          </a:p>
          <a:p>
            <a:r>
              <a:rPr lang="en-US" baseline="0" dirty="0"/>
              <a:t>	let them stand side foot</a:t>
            </a: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44</a:t>
            </a:fld>
            <a:endParaRPr kumimoji="0" lang="en-US" sz="12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801897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9457" name="Shape 92"/>
          <p:cNvSpPr>
            <a:spLocks noGrp="1" noRot="1" noChangeAspect="1"/>
          </p:cNvSpPr>
          <p:nvPr>
            <p:ph type="sldImg" idx="2"/>
          </p:nvPr>
        </p:nvSpPr>
        <p:spPr>
          <a:ln w="9525">
            <a:miter lim="800000"/>
            <a:headEnd/>
            <a:tailEnd/>
          </a:ln>
        </p:spPr>
      </p:sp>
      <p:sp>
        <p:nvSpPr>
          <p:cNvPr id="19458" name="Shape 93"/>
          <p:cNvSpPr txBox="1">
            <a:spLocks noGrp="1"/>
          </p:cNvSpPr>
          <p:nvPr>
            <p:ph type="body" idx="1"/>
          </p:nvPr>
        </p:nvSpPr>
        <p:spPr bwMode="auto">
          <a:noFill/>
        </p:spPr>
        <p:txBody>
          <a:bodyPr vert="horz" wrap="square" tIns="45700" bIns="45700" numCol="1" compatLnSpc="1">
            <a:prstTxWarp prst="textNoShape">
              <a:avLst/>
            </a:prstTxWarp>
          </a:bodyPr>
          <a:lstStyle/>
          <a:p>
            <a:pPr eaLnBrk="1" hangingPunct="1">
              <a:spcBef>
                <a:spcPct val="0"/>
              </a:spcBef>
              <a:spcAft>
                <a:spcPct val="0"/>
              </a:spcAft>
              <a:buSzPct val="25000"/>
            </a:pPr>
            <a:r>
              <a:rPr lang="en-US" dirty="0">
                <a:solidFill>
                  <a:srgbClr val="000000"/>
                </a:solidFill>
                <a:latin typeface="Calibri" pitchFamily="34" charset="0"/>
                <a:sym typeface="Calibri" pitchFamily="34" charset="0"/>
              </a:rPr>
              <a:t>Interneurons in the CNS</a:t>
            </a: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dirty="0">
                <a:solidFill>
                  <a:srgbClr val="000000"/>
                </a:solidFill>
                <a:latin typeface="Calibri" pitchFamily="34" charset="0"/>
                <a:sym typeface="Calibri" pitchFamily="34" charset="0"/>
              </a:rPr>
              <a:t>Interneuron second and motor neurons third?</a:t>
            </a: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p:txBody>
      </p:sp>
      <p:sp>
        <p:nvSpPr>
          <p:cNvPr id="19459" name="Shape 94"/>
          <p:cNvSpPr>
            <a:spLocks noGrp="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1BEFDDA8-A325-4AD0-8385-FB95DD3104EC}"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8875126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Fine control over lips and tongues can’t talk</a:t>
            </a:r>
          </a:p>
          <a:p>
            <a:endParaRPr lang="en-US" dirty="0"/>
          </a:p>
          <a:p>
            <a:r>
              <a:rPr lang="en-US" dirty="0"/>
              <a:t>Genital sense evolutionary </a:t>
            </a:r>
            <a:r>
              <a:rPr lang="en-US" dirty="0" err="1"/>
              <a:t>benficial</a:t>
            </a:r>
            <a:endParaRPr lang="en-US" dirty="0"/>
          </a:p>
          <a:p>
            <a:endParaRPr lang="en-US" dirty="0"/>
          </a:p>
          <a:p>
            <a:endParaRPr lang="en-US" baseline="0" dirty="0"/>
          </a:p>
          <a:p>
            <a:r>
              <a:rPr lang="en-US" baseline="0" dirty="0"/>
              <a:t>Motor – frontal lobe, somatosensory parietal lobe</a:t>
            </a:r>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45</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7541926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Will post slides after</a:t>
            </a:r>
            <a:r>
              <a:rPr lang="en-US" baseline="0" dirty="0"/>
              <a:t> class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11056715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Example of unconscious: forming letters, spelling (facial recognition)</a:t>
            </a:r>
          </a:p>
          <a:p>
            <a:endParaRPr lang="en-US" baseline="0" dirty="0"/>
          </a:p>
          <a:p>
            <a:r>
              <a:rPr lang="en-US" baseline="0" dirty="0"/>
              <a:t>Ask class for physical and mental example</a:t>
            </a:r>
          </a:p>
          <a:p>
            <a:endParaRPr lang="en-US" baseline="0" dirty="0"/>
          </a:p>
          <a:p>
            <a:r>
              <a:rPr lang="en-US" baseline="0" dirty="0"/>
              <a:t>Who thinks they can draw triangle and square at same time?</a:t>
            </a:r>
          </a:p>
          <a:p>
            <a:endParaRPr lang="en-US" baseline="0" dirty="0"/>
          </a:p>
          <a:p>
            <a:r>
              <a:rPr lang="en-US" baseline="0" dirty="0"/>
              <a:t>Multi tasking often illusory: Triangle &amp; square</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A2CD14-7A66-1041-A62A-394B65C0A6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30441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Intuition is just the result of type one processing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704018-A724-4252-B88D-5167F800BFC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53080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b="1" u="sng" dirty="0">
                <a:ea typeface="+mn-ea"/>
              </a:rPr>
              <a:t>Pedagogy Notes: </a:t>
            </a:r>
          </a:p>
          <a:p>
            <a:pPr marL="171450" indent="-171450">
              <a:buFont typeface="Arial" panose="020B0604020202020204" pitchFamily="34" charset="0"/>
              <a:buChar char="•"/>
              <a:defRPr/>
            </a:pPr>
            <a:r>
              <a:rPr lang="en-US" dirty="0">
                <a:ea typeface="+mn-ea"/>
              </a:rPr>
              <a:t>This activity helps students experience for themselves how they can best place memories in long-term storage.</a:t>
            </a:r>
          </a:p>
          <a:p>
            <a:pPr marL="171450" indent="-171450">
              <a:buFont typeface="Arial" panose="020B0604020202020204" pitchFamily="34" charset="0"/>
              <a:buChar char="•"/>
              <a:defRPr/>
            </a:pPr>
            <a:r>
              <a:rPr lang="en-US" dirty="0">
                <a:ea typeface="+mn-ea"/>
              </a:rPr>
              <a:t>A sample worksheet is provided on the IIG.</a:t>
            </a:r>
          </a:p>
          <a:p>
            <a:pPr marL="171450" indent="-171450">
              <a:buFont typeface="Arial" panose="020B0604020202020204" pitchFamily="34" charset="0"/>
              <a:buChar char="•"/>
              <a:defRPr/>
            </a:pPr>
            <a:r>
              <a:rPr lang="en-US" dirty="0">
                <a:ea typeface="+mn-ea"/>
              </a:rPr>
              <a:t>The worksheet can be collected after class and points can be awarded for participation or it can be completed as homework for a low-stakes assessment.</a:t>
            </a:r>
          </a:p>
          <a:p>
            <a:pPr marL="171450" indent="-171450">
              <a:buFont typeface="Arial" panose="020B0604020202020204" pitchFamily="34" charset="0"/>
              <a:buChar char="•"/>
              <a:defRPr/>
            </a:pPr>
            <a:endParaRPr lang="en-US" dirty="0">
              <a:ea typeface="+mn-ea"/>
            </a:endParaRPr>
          </a:p>
        </p:txBody>
      </p:sp>
      <p:sp>
        <p:nvSpPr>
          <p:cNvPr id="17920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anose="020B0604030504040204" pitchFamily="34" charset="0"/>
                <a:ea typeface="MS PGothic" panose="020B0600070205080204" pitchFamily="34" charset="-128"/>
              </a:defRPr>
            </a:lvl1pPr>
            <a:lvl2pPr marL="742950" indent="-285750" eaLnBrk="0" hangingPunct="0">
              <a:defRPr sz="2400">
                <a:solidFill>
                  <a:schemeClr val="tx1"/>
                </a:solidFill>
                <a:latin typeface="Verdana" panose="020B0604030504040204" pitchFamily="34" charset="0"/>
                <a:ea typeface="MS PGothic" panose="020B0600070205080204" pitchFamily="34" charset="-128"/>
              </a:defRPr>
            </a:lvl2pPr>
            <a:lvl3pPr marL="1143000" indent="-228600" eaLnBrk="0" hangingPunct="0">
              <a:defRPr sz="2400">
                <a:solidFill>
                  <a:schemeClr val="tx1"/>
                </a:solidFill>
                <a:latin typeface="Verdana" panose="020B0604030504040204" pitchFamily="34" charset="0"/>
                <a:ea typeface="MS PGothic" panose="020B0600070205080204" pitchFamily="34" charset="-128"/>
              </a:defRPr>
            </a:lvl3pPr>
            <a:lvl4pPr marL="1600200" indent="-228600" eaLnBrk="0" hangingPunct="0">
              <a:defRPr sz="2400">
                <a:solidFill>
                  <a:schemeClr val="tx1"/>
                </a:solidFill>
                <a:latin typeface="Verdana" panose="020B0604030504040204" pitchFamily="34" charset="0"/>
                <a:ea typeface="MS PGothic" panose="020B0600070205080204" pitchFamily="34" charset="-128"/>
              </a:defRPr>
            </a:lvl4pPr>
            <a:lvl5pPr marL="2057400" indent="-228600" eaLnBrk="0" hangingPunct="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1FC0113-B772-41AC-9119-76E9B3BC9EF2}" type="slidenum">
              <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S PGothic" panose="020B0600070205080204" pitchFamily="34" charset="-128"/>
              <a:cs typeface="+mn-cs"/>
            </a:endParaRPr>
          </a:p>
        </p:txBody>
      </p:sp>
    </p:spTree>
    <p:extLst>
      <p:ext uri="{BB962C8B-B14F-4D97-AF65-F5344CB8AC3E}">
        <p14:creationId xmlns:p14="http://schemas.microsoft.com/office/powerpoint/2010/main" val="2603194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b="1" u="sng" dirty="0">
                <a:ea typeface="+mn-ea"/>
              </a:rPr>
              <a:t>Pedagogy Notes: </a:t>
            </a:r>
          </a:p>
          <a:p>
            <a:pPr marL="171450" indent="-171450">
              <a:buFont typeface="Arial" panose="020B0604020202020204" pitchFamily="34" charset="0"/>
              <a:buChar char="•"/>
              <a:defRPr/>
            </a:pPr>
            <a:r>
              <a:rPr lang="en-US" dirty="0">
                <a:ea typeface="+mn-ea"/>
              </a:rPr>
              <a:t>This activity helps students experience for themselves how they can best place memories in long-term storage.</a:t>
            </a:r>
          </a:p>
          <a:p>
            <a:pPr marL="171450" indent="-171450">
              <a:buFont typeface="Arial" panose="020B0604020202020204" pitchFamily="34" charset="0"/>
              <a:buChar char="•"/>
              <a:defRPr/>
            </a:pPr>
            <a:r>
              <a:rPr lang="en-US" dirty="0">
                <a:ea typeface="+mn-ea"/>
              </a:rPr>
              <a:t>A sample worksheet is provided on the IIG.</a:t>
            </a:r>
          </a:p>
          <a:p>
            <a:pPr marL="171450" indent="-171450">
              <a:buFont typeface="Arial" panose="020B0604020202020204" pitchFamily="34" charset="0"/>
              <a:buChar char="•"/>
              <a:defRPr/>
            </a:pPr>
            <a:r>
              <a:rPr lang="en-US" dirty="0">
                <a:ea typeface="+mn-ea"/>
              </a:rPr>
              <a:t>The worksheet can be collected after class and points can be awarded for participation or it can be completed as homework for a low-stakes assessment.</a:t>
            </a:r>
          </a:p>
          <a:p>
            <a:pPr marL="171450" indent="-171450">
              <a:buFont typeface="Arial" panose="020B0604020202020204" pitchFamily="34" charset="0"/>
              <a:buChar char="•"/>
              <a:defRPr/>
            </a:pPr>
            <a:endParaRPr lang="en-US" dirty="0">
              <a:ea typeface="+mn-ea"/>
            </a:endParaRPr>
          </a:p>
        </p:txBody>
      </p:sp>
      <p:sp>
        <p:nvSpPr>
          <p:cNvPr id="17920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anose="020B0604030504040204" pitchFamily="34" charset="0"/>
                <a:ea typeface="MS PGothic" panose="020B0600070205080204" pitchFamily="34" charset="-128"/>
              </a:defRPr>
            </a:lvl1pPr>
            <a:lvl2pPr marL="742950" indent="-285750" eaLnBrk="0" hangingPunct="0">
              <a:defRPr sz="2400">
                <a:solidFill>
                  <a:schemeClr val="tx1"/>
                </a:solidFill>
                <a:latin typeface="Verdana" panose="020B0604030504040204" pitchFamily="34" charset="0"/>
                <a:ea typeface="MS PGothic" panose="020B0600070205080204" pitchFamily="34" charset="-128"/>
              </a:defRPr>
            </a:lvl2pPr>
            <a:lvl3pPr marL="1143000" indent="-228600" eaLnBrk="0" hangingPunct="0">
              <a:defRPr sz="2400">
                <a:solidFill>
                  <a:schemeClr val="tx1"/>
                </a:solidFill>
                <a:latin typeface="Verdana" panose="020B0604030504040204" pitchFamily="34" charset="0"/>
                <a:ea typeface="MS PGothic" panose="020B0600070205080204" pitchFamily="34" charset="-128"/>
              </a:defRPr>
            </a:lvl3pPr>
            <a:lvl4pPr marL="1600200" indent="-228600" eaLnBrk="0" hangingPunct="0">
              <a:defRPr sz="2400">
                <a:solidFill>
                  <a:schemeClr val="tx1"/>
                </a:solidFill>
                <a:latin typeface="Verdana" panose="020B0604030504040204" pitchFamily="34" charset="0"/>
                <a:ea typeface="MS PGothic" panose="020B0600070205080204" pitchFamily="34" charset="-128"/>
              </a:defRPr>
            </a:lvl4pPr>
            <a:lvl5pPr marL="2057400" indent="-228600" eaLnBrk="0" hangingPunct="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1FC0113-B772-41AC-9119-76E9B3BC9EF2}" type="slidenum">
              <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S PGothic" panose="020B0600070205080204" pitchFamily="34" charset="-128"/>
              <a:cs typeface="+mn-cs"/>
            </a:endParaRPr>
          </a:p>
        </p:txBody>
      </p:sp>
    </p:spTree>
    <p:extLst>
      <p:ext uri="{BB962C8B-B14F-4D97-AF65-F5344CB8AC3E}">
        <p14:creationId xmlns:p14="http://schemas.microsoft.com/office/powerpoint/2010/main" val="12462222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Can roll</a:t>
            </a:r>
          </a:p>
          <a:p>
            <a:endParaRPr lang="en-US" dirty="0"/>
          </a:p>
          <a:p>
            <a:r>
              <a:rPr lang="en-US" dirty="0"/>
              <a:t>Won’t fall in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704018-A724-4252-B88D-5167F800BFC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4158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baseline="0" dirty="0"/>
          </a:p>
          <a:p>
            <a:r>
              <a:rPr lang="en-US" baseline="0" dirty="0"/>
              <a:t>Stone into the bank, river vs.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Auditory recorder</a:t>
            </a:r>
          </a:p>
          <a:p>
            <a:endParaRPr lang="en-US" dirty="0"/>
          </a:p>
          <a:p>
            <a:endParaRPr lang="en-US" dirty="0"/>
          </a:p>
          <a:p>
            <a:r>
              <a:rPr lang="en-US" dirty="0"/>
              <a:t>Crowded cocktail party, can only pay attention to one conversation</a:t>
            </a:r>
          </a:p>
          <a:p>
            <a:r>
              <a:rPr lang="en-US" dirty="0"/>
              <a:t>You hear your name mentioned (because it is salient) and all of a sudden you are trying to pay attention to your original</a:t>
            </a:r>
            <a:r>
              <a:rPr lang="en-US" baseline="0" dirty="0"/>
              <a:t> conversation and the new conversation. Because your attention is divided, you can only pay attention to one.</a:t>
            </a:r>
          </a:p>
          <a:p>
            <a:endParaRPr lang="en-US" baseline="0" dirty="0"/>
          </a:p>
          <a:p>
            <a:r>
              <a:rPr lang="en-US" baseline="0" dirty="0"/>
              <a:t>To study this effect, E.C. Cherry would have participants listen in headphones where each ear was saying different things. They had to “shadow” one ear by repeating it aloud. Some important information (e.g. hearing your name) would get through from the other ear, but most would be ignored. </a:t>
            </a:r>
          </a:p>
          <a:p>
            <a:endParaRPr lang="en-US" baseline="0" dirty="0"/>
          </a:p>
          <a:p>
            <a:r>
              <a:rPr lang="en-US" baseline="0" dirty="0"/>
              <a:t>But, humans like to multitask a lot, and are often in environments where we are overstimulated. So how can we cope with the limited attentional resources we have?</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82196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type I</a:t>
            </a:r>
            <a:r>
              <a:rPr lang="en-US" baseline="0" dirty="0"/>
              <a:t> thinking vs. type II thinking</a:t>
            </a:r>
          </a:p>
          <a:p>
            <a:r>
              <a:rPr lang="en-US" baseline="0" dirty="0"/>
              <a:t>	do not read this/don’t think of the pink elephant</a:t>
            </a:r>
          </a:p>
          <a:p>
            <a:endParaRPr lang="en-US" baseline="0" dirty="0"/>
          </a:p>
          <a:p>
            <a:r>
              <a:rPr lang="en-US" baseline="0" dirty="0"/>
              <a:t>Physiological indicators decision has been made before participant knows they </a:t>
            </a:r>
            <a:r>
              <a:rPr lang="en-US" baseline="0"/>
              <a:t>made it – free choice experiment from Alexa seminar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1428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Alaska</a:t>
            </a:r>
          </a:p>
          <a:p>
            <a:endParaRPr lang="en-US" baseline="0" dirty="0"/>
          </a:p>
          <a:p>
            <a:r>
              <a:rPr lang="en-US" baseline="0" dirty="0"/>
              <a:t>Suprachiasmatic: trigger even in some blind individuals</a:t>
            </a:r>
            <a:endParaRPr lang="en-US" dirty="0"/>
          </a:p>
          <a:p>
            <a:endParaRPr lang="en-US" dirty="0"/>
          </a:p>
          <a:p>
            <a:r>
              <a:rPr lang="en-US" dirty="0"/>
              <a:t>Melatonin limited use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521701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5" name="Shape 142"/>
          <p:cNvSpPr>
            <a:spLocks noGrp="1" noRot="1" noChangeAspect="1"/>
          </p:cNvSpPr>
          <p:nvPr>
            <p:ph type="sldImg" idx="2"/>
          </p:nvPr>
        </p:nvSpPr>
        <p:spPr>
          <a:ln w="9525">
            <a:miter lim="800000"/>
            <a:headEnd/>
            <a:tailEnd/>
          </a:ln>
        </p:spPr>
      </p:sp>
      <p:sp>
        <p:nvSpPr>
          <p:cNvPr id="21506" name="Shape 143"/>
          <p:cNvSpPr txBox="1">
            <a:spLocks noGrp="1"/>
          </p:cNvSpPr>
          <p:nvPr>
            <p:ph type="body" idx="1"/>
          </p:nvPr>
        </p:nvSpPr>
        <p:spPr bwMode="auto">
          <a:noFill/>
        </p:spPr>
        <p:txBody>
          <a:bodyPr vert="horz" wrap="square" tIns="45700" bIns="45700" numCol="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b="1" baseline="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r>
              <a:rPr lang="en-US" b="0" baseline="0" dirty="0">
                <a:solidFill>
                  <a:srgbClr val="000000"/>
                </a:solidFill>
                <a:latin typeface="Calibri" pitchFamily="34" charset="0"/>
                <a:sym typeface="Calibri" pitchFamily="34" charset="0"/>
              </a:rPr>
              <a:t>Mention that sensory and motor neurons similar in parts but some key differences</a:t>
            </a:r>
          </a:p>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b="1" baseline="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b="1" baseline="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b="1" baseline="0"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r>
              <a:rPr lang="en-US" b="1" baseline="0" dirty="0">
                <a:solidFill>
                  <a:srgbClr val="000000"/>
                </a:solidFill>
                <a:latin typeface="Calibri" pitchFamily="34" charset="0"/>
                <a:sym typeface="Calibri" pitchFamily="34" charset="0"/>
              </a:rPr>
              <a:t>resting potential (negative) &gt;&gt;&gt;&gt;&gt; </a:t>
            </a:r>
            <a:r>
              <a:rPr lang="en-US" b="1" dirty="0">
                <a:solidFill>
                  <a:srgbClr val="000000"/>
                </a:solidFill>
                <a:latin typeface="Calibri" pitchFamily="34" charset="0"/>
                <a:sym typeface="Calibri" pitchFamily="34" charset="0"/>
              </a:rPr>
              <a:t>Action potential&gt;&gt;&gt;</a:t>
            </a:r>
            <a:r>
              <a:rPr lang="en-US" b="1" baseline="0" dirty="0">
                <a:solidFill>
                  <a:srgbClr val="000000"/>
                </a:solidFill>
                <a:latin typeface="Calibri" pitchFamily="34" charset="0"/>
                <a:sym typeface="Calibri" pitchFamily="34" charset="0"/>
              </a:rPr>
              <a:t> sodium potassium pump</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1" dirty="0">
                <a:solidFill>
                  <a:srgbClr val="000000"/>
                </a:solidFill>
                <a:latin typeface="Calibri" pitchFamily="34" charset="0"/>
                <a:sym typeface="Calibri" pitchFamily="34" charset="0"/>
              </a:rPr>
              <a:t>Longest axon; base of spine to big toe</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1" dirty="0">
                <a:solidFill>
                  <a:srgbClr val="000000"/>
                </a:solidFill>
                <a:latin typeface="Calibri" pitchFamily="34" charset="0"/>
                <a:sym typeface="Calibri" pitchFamily="34" charset="0"/>
              </a:rPr>
              <a:t>Nerve = bundle of axons (sciatic nerve)</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1" dirty="0" err="1">
                <a:solidFill>
                  <a:srgbClr val="000000"/>
                </a:solidFill>
                <a:latin typeface="Calibri" pitchFamily="34" charset="0"/>
                <a:sym typeface="Calibri" pitchFamily="34" charset="0"/>
              </a:rPr>
              <a:t>Transistion</a:t>
            </a:r>
            <a:r>
              <a:rPr lang="en-US" b="1" dirty="0">
                <a:solidFill>
                  <a:srgbClr val="000000"/>
                </a:solidFill>
                <a:latin typeface="Calibri" pitchFamily="34" charset="0"/>
                <a:sym typeface="Calibri" pitchFamily="34" charset="0"/>
              </a:rPr>
              <a:t>:</a:t>
            </a:r>
            <a:r>
              <a:rPr lang="en-US" b="1" baseline="0" dirty="0">
                <a:solidFill>
                  <a:srgbClr val="000000"/>
                </a:solidFill>
                <a:latin typeface="Calibri" pitchFamily="34" charset="0"/>
                <a:sym typeface="Calibri" pitchFamily="34" charset="0"/>
              </a:rPr>
              <a:t> Brain regions all have to work together</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b="1" dirty="0">
                <a:solidFill>
                  <a:srgbClr val="000000"/>
                </a:solidFill>
                <a:latin typeface="Calibri" pitchFamily="34" charset="0"/>
                <a:sym typeface="Calibri" pitchFamily="34" charset="0"/>
              </a:rPr>
              <a:t>Myelin sheath = MS</a:t>
            </a: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p:txBody>
      </p:sp>
      <p:sp>
        <p:nvSpPr>
          <p:cNvPr id="21507" name="Shape 144"/>
          <p:cNvSpPr>
            <a:spLocks noGrp="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9DA4383D-A8A9-40B7-AF32-0334DBB972F1}"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5</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5557268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1.75 to REM, then 1.25, the about 1</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39540908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16006278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Rarely </a:t>
            </a:r>
            <a:r>
              <a:rPr lang="en-US" b="1" dirty="0" err="1"/>
              <a:t>tast</a:t>
            </a:r>
            <a:r>
              <a:rPr lang="en-US" b="1" dirty="0"/>
              <a:t>, smell or feel pain</a:t>
            </a:r>
          </a:p>
          <a:p>
            <a:endParaRPr lang="en-US" b="1" dirty="0"/>
          </a:p>
          <a:p>
            <a:r>
              <a:rPr lang="en-US" b="1" dirty="0"/>
              <a:t>Mundane – driving to work or class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A2CD14-7A66-1041-A62A-394B65C0A6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23555338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During</a:t>
            </a:r>
            <a:r>
              <a:rPr lang="en-US" baseline="0" dirty="0"/>
              <a:t> non-REM almost everything less activate</a:t>
            </a:r>
          </a:p>
          <a:p>
            <a:endParaRPr lang="en-US" baseline="0" dirty="0"/>
          </a:p>
          <a:p>
            <a:endParaRPr lang="en-US" baseline="0" dirty="0"/>
          </a:p>
          <a:p>
            <a:r>
              <a:rPr lang="en-US" b="1" baseline="0" dirty="0"/>
              <a:t>https://dreams.ucsc.edu/Library/domhoff_2005a.html (describes content of dreams</a:t>
            </a:r>
          </a:p>
          <a:p>
            <a:endParaRPr lang="en-US" b="1" baseline="0" dirty="0"/>
          </a:p>
          <a:p>
            <a:r>
              <a:rPr lang="en-US" b="1" baseline="0" dirty="0"/>
              <a:t>Recurring dreams: Fit with survival challenges? Why occur?</a:t>
            </a:r>
          </a:p>
          <a:p>
            <a:endParaRPr lang="en-US" b="1" baseline="0" dirty="0"/>
          </a:p>
          <a:p>
            <a:r>
              <a:rPr lang="en-US" b="1" baseline="0" dirty="0"/>
              <a:t>Figure out multiple responses process</a:t>
            </a:r>
          </a:p>
          <a:p>
            <a:endParaRPr lang="en-US" b="1" baseline="0" dirty="0"/>
          </a:p>
          <a:p>
            <a:r>
              <a:rPr lang="en-US" b="1" baseline="0" dirty="0"/>
              <a:t>Review question people had a hard time on? Functions of sleep</a:t>
            </a:r>
          </a:p>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A4E333-328E-4971-9B24-CB36D018274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41087052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1" hangingPunct="1"/>
            <a:r>
              <a:rPr lang="en-US" dirty="0"/>
              <a:t>Circadian rhythms: Not all animals sleep</a:t>
            </a:r>
          </a:p>
          <a:p>
            <a:pPr lvl="0" eaLnBrk="1" hangingPunct="1"/>
            <a:endParaRPr lang="en-US" dirty="0"/>
          </a:p>
          <a:p>
            <a:pPr lvl="0" eaLnBrk="1" hangingPunct="1"/>
            <a:r>
              <a:rPr lang="en-US" dirty="0"/>
              <a:t>Time needed to </a:t>
            </a:r>
            <a:r>
              <a:rPr lang="en-US" dirty="0" err="1"/>
              <a:t>survie</a:t>
            </a:r>
            <a:r>
              <a:rPr lang="en-US" dirty="0"/>
              <a:t>, ability to hide, and vulnerability </a:t>
            </a:r>
          </a:p>
          <a:p>
            <a:pPr lvl="0" eaLnBrk="1" hangingPunct="1"/>
            <a:endParaRPr lang="en-US" dirty="0"/>
          </a:p>
          <a:p>
            <a:pPr lvl="0" eaLnBrk="1" hangingPunct="1"/>
            <a:r>
              <a:rPr lang="en-US" dirty="0"/>
              <a:t>Mice,</a:t>
            </a:r>
            <a:r>
              <a:rPr lang="en-US" baseline="0" dirty="0"/>
              <a:t> Deer, Lion &amp; when sleep: Nocturnal vs. owls</a:t>
            </a:r>
            <a:endParaRPr lang="en-US" dirty="0"/>
          </a:p>
          <a:p>
            <a:pPr lvl="0" eaLnBrk="1" hangingPunct="1"/>
            <a:endParaRPr lang="en-US" dirty="0"/>
          </a:p>
          <a:p>
            <a:pPr lvl="0" eaLnBrk="1" hangingPunct="1"/>
            <a:r>
              <a:rPr lang="en-US" dirty="0"/>
              <a:t>Bigger animals sleep less</a:t>
            </a:r>
          </a:p>
          <a:p>
            <a:pPr lvl="0" eaLnBrk="1" hangingPunct="1"/>
            <a:endParaRPr lang="en-US" dirty="0"/>
          </a:p>
          <a:p>
            <a:pPr lvl="0" eaLnBrk="1" hangingPunct="1"/>
            <a:r>
              <a:rPr lang="en-US" dirty="0"/>
              <a:t>Sleep forces us</a:t>
            </a:r>
            <a:r>
              <a:rPr lang="en-US" baseline="0" dirty="0"/>
              <a:t> to hide</a:t>
            </a:r>
          </a:p>
          <a:p>
            <a:pPr lvl="0" eaLnBrk="1" hangingPunct="1"/>
            <a:endParaRPr lang="en-US" baseline="0" dirty="0"/>
          </a:p>
          <a:p>
            <a:pPr lvl="0" eaLnBrk="1" hangingPunct="1"/>
            <a:r>
              <a:rPr lang="en-US" baseline="0" dirty="0"/>
              <a:t>Not effective hunter/gathers at night, students without electricity not effective learners</a:t>
            </a:r>
            <a:endParaRPr lang="en-US" dirty="0"/>
          </a:p>
          <a:p>
            <a:pPr eaLnBrk="1" hangingPunct="1"/>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A2CD14-7A66-1041-A62A-394B65C0A6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34209053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Will post slides after</a:t>
            </a:r>
            <a:r>
              <a:rPr lang="en-US" baseline="0" dirty="0"/>
              <a:t> class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25299208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1" hangingPunct="1"/>
            <a:r>
              <a:rPr lang="en-US" dirty="0"/>
              <a:t>Circadian rhythms: Not all animals sleep</a:t>
            </a:r>
          </a:p>
          <a:p>
            <a:pPr lvl="0" eaLnBrk="1" hangingPunct="1"/>
            <a:endParaRPr lang="en-US" dirty="0"/>
          </a:p>
          <a:p>
            <a:pPr lvl="0" eaLnBrk="1" hangingPunct="1"/>
            <a:r>
              <a:rPr lang="en-US" dirty="0"/>
              <a:t>Time needed to </a:t>
            </a:r>
            <a:r>
              <a:rPr lang="en-US" dirty="0" err="1"/>
              <a:t>survie</a:t>
            </a:r>
            <a:r>
              <a:rPr lang="en-US" dirty="0"/>
              <a:t>, ability to hide, and vulnerability </a:t>
            </a:r>
          </a:p>
          <a:p>
            <a:pPr lvl="0" eaLnBrk="1" hangingPunct="1"/>
            <a:endParaRPr lang="en-US" dirty="0"/>
          </a:p>
          <a:p>
            <a:pPr lvl="0" eaLnBrk="1" hangingPunct="1"/>
            <a:r>
              <a:rPr lang="en-US" dirty="0"/>
              <a:t>Mice,</a:t>
            </a:r>
            <a:r>
              <a:rPr lang="en-US" baseline="0" dirty="0"/>
              <a:t> Deer, Lion &amp; when sleep: Nocturnal vs. owls</a:t>
            </a:r>
            <a:endParaRPr lang="en-US" dirty="0"/>
          </a:p>
          <a:p>
            <a:pPr lvl="0" eaLnBrk="1" hangingPunct="1"/>
            <a:endParaRPr lang="en-US" dirty="0"/>
          </a:p>
          <a:p>
            <a:pPr lvl="0" eaLnBrk="1" hangingPunct="1"/>
            <a:r>
              <a:rPr lang="en-US" dirty="0"/>
              <a:t>Bigger animals sleep less</a:t>
            </a:r>
          </a:p>
          <a:p>
            <a:pPr lvl="0" eaLnBrk="1" hangingPunct="1"/>
            <a:endParaRPr lang="en-US" dirty="0"/>
          </a:p>
          <a:p>
            <a:pPr lvl="0" eaLnBrk="1" hangingPunct="1"/>
            <a:r>
              <a:rPr lang="en-US" dirty="0"/>
              <a:t>Sleep forces us</a:t>
            </a:r>
            <a:r>
              <a:rPr lang="en-US" baseline="0" dirty="0"/>
              <a:t> to hide</a:t>
            </a:r>
          </a:p>
          <a:p>
            <a:pPr lvl="0" eaLnBrk="1" hangingPunct="1"/>
            <a:endParaRPr lang="en-US" baseline="0" dirty="0"/>
          </a:p>
          <a:p>
            <a:pPr lvl="0" eaLnBrk="1" hangingPunct="1"/>
            <a:r>
              <a:rPr lang="en-US" baseline="0" dirty="0"/>
              <a:t>Not effective hunter/gathers at night, students without electricity not effective learners</a:t>
            </a:r>
            <a:endParaRPr lang="en-US" dirty="0"/>
          </a:p>
          <a:p>
            <a:pPr eaLnBrk="1" hangingPunct="1"/>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A2CD14-7A66-1041-A62A-394B65C0A6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22424824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Evidence: complex tasks better,</a:t>
            </a:r>
            <a:r>
              <a:rPr lang="en-US" baseline="0" dirty="0"/>
              <a:t> </a:t>
            </a:r>
          </a:p>
          <a:p>
            <a:endParaRPr lang="en-US" baseline="0" dirty="0"/>
          </a:p>
          <a:p>
            <a:r>
              <a:rPr lang="en-US" baseline="0" dirty="0"/>
              <a:t>Mice Learn Maze: no sleep, sleep 90 min, sleep 90 and dream</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A2CD14-7A66-1041-A62A-394B65C0A6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418187941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would be evidence for Restorative Theory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A4E333-328E-4971-9B24-CB36D018274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35623226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err="1"/>
              <a:t>Fallling</a:t>
            </a:r>
            <a:r>
              <a:rPr lang="en-US" dirty="0"/>
              <a:t> and flying  –activation synthesis – chaotic random firing and active part of brain interpret – </a:t>
            </a:r>
            <a:r>
              <a:rPr lang="en-US" b="1" dirty="0"/>
              <a:t>while random the making sense of firing occasionally will generate ideas (perhaps unconscious) occasionally useful – </a:t>
            </a:r>
            <a:r>
              <a:rPr lang="en-US" b="1" u="sng" dirty="0"/>
              <a:t>Example?</a:t>
            </a:r>
            <a:endParaRPr lang="en-US" u="sng" dirty="0"/>
          </a:p>
          <a:p>
            <a:r>
              <a:rPr lang="en-US" baseline="0" dirty="0"/>
              <a:t>	</a:t>
            </a:r>
            <a:r>
              <a:rPr lang="en-US" b="1" baseline="0" dirty="0"/>
              <a:t>Teeth</a:t>
            </a:r>
          </a:p>
          <a:p>
            <a:r>
              <a:rPr lang="en-US" baseline="0" dirty="0" err="1"/>
              <a:t>Clinico</a:t>
            </a:r>
            <a:r>
              <a:rPr lang="en-US" baseline="0" dirty="0"/>
              <a:t>-anatomical theory – add memories, free generation of images (not restrained from seeing the room as melting)</a:t>
            </a:r>
            <a:endParaRPr lang="en-US" dirty="0"/>
          </a:p>
          <a:p>
            <a:endParaRPr lang="en-US" dirty="0"/>
          </a:p>
          <a:p>
            <a:r>
              <a:rPr lang="en-US" b="1" dirty="0"/>
              <a:t>Where did</a:t>
            </a:r>
            <a:r>
              <a:rPr lang="en-US" b="1" baseline="0" dirty="0"/>
              <a:t> I get # 2 and 3 from?</a:t>
            </a:r>
            <a:endParaRPr lang="en-US" b="1" dirty="0"/>
          </a:p>
          <a:p>
            <a:r>
              <a:rPr lang="en-US" dirty="0"/>
              <a:t>2. Draw heavily from memory</a:t>
            </a:r>
            <a:r>
              <a:rPr lang="en-US" baseline="0" dirty="0"/>
              <a:t> (emotion memories)</a:t>
            </a:r>
          </a:p>
          <a:p>
            <a:endParaRPr lang="en-US" baseline="0" dirty="0"/>
          </a:p>
          <a:p>
            <a:r>
              <a:rPr lang="en-US" baseline="0" dirty="0"/>
              <a:t>3. making connections to other memories to better consolidate, remember that REM sleep associated with both consolidation and </a:t>
            </a:r>
            <a:r>
              <a:rPr lang="en-US" baseline="0" dirty="0" err="1"/>
              <a:t>bizzare</a:t>
            </a:r>
            <a:r>
              <a:rPr lang="en-US" baseline="0" dirty="0"/>
              <a:t> situation dreams</a:t>
            </a:r>
          </a:p>
          <a:p>
            <a:endParaRPr lang="en-US" baseline="0" dirty="0"/>
          </a:p>
          <a:p>
            <a:r>
              <a:rPr lang="en-US" b="1" baseline="0" dirty="0"/>
              <a:t>	Give example – think still taking </a:t>
            </a:r>
            <a:r>
              <a:rPr lang="en-US" b="1" baseline="0" dirty="0" err="1"/>
              <a:t>clasess</a:t>
            </a:r>
            <a:r>
              <a:rPr lang="en-US" b="1" baseline="0" dirty="0"/>
              <a:t> – to develop survival strategy of keeping track of responsibilities and therefore 	relieving stress associated with thinking forgetting.</a:t>
            </a:r>
          </a:p>
          <a:p>
            <a:endParaRPr lang="en-US" b="1" baseline="0" dirty="0"/>
          </a:p>
          <a:p>
            <a:endParaRPr lang="en-US" b="1"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76777-E92A-4B7D-AD69-68C73A0B5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sym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sym typeface="Arial" charset="0"/>
            </a:endParaRPr>
          </a:p>
        </p:txBody>
      </p:sp>
    </p:spTree>
    <p:extLst>
      <p:ext uri="{BB962C8B-B14F-4D97-AF65-F5344CB8AC3E}">
        <p14:creationId xmlns:p14="http://schemas.microsoft.com/office/powerpoint/2010/main" val="2837078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601" name="Shape 142"/>
          <p:cNvSpPr>
            <a:spLocks noGrp="1" noRot="1" noChangeAspect="1" noTextEdit="1"/>
          </p:cNvSpPr>
          <p:nvPr>
            <p:ph type="sldImg" idx="2"/>
          </p:nvPr>
        </p:nvSpPr>
        <p:spPr>
          <a:ln w="9525">
            <a:miter lim="800000"/>
            <a:headEnd/>
            <a:tailEnd/>
          </a:ln>
        </p:spPr>
      </p:sp>
      <p:sp>
        <p:nvSpPr>
          <p:cNvPr id="25602" name="Shape 143"/>
          <p:cNvSpPr txBox="1">
            <a:spLocks noGrp="1"/>
          </p:cNvSpPr>
          <p:nvPr>
            <p:ph type="body" idx="1"/>
          </p:nvPr>
        </p:nvSpPr>
        <p:spPr bwMode="auto">
          <a:noFill/>
        </p:spPr>
        <p:txBody>
          <a:bodyPr vert="horz" wrap="square" tIns="45700" bIns="45700" numCol="1" compatLnSpc="1">
            <a:prstTxWarp prst="textNoShape">
              <a:avLst/>
            </a:prstTxWarp>
          </a:bodyPr>
          <a:lstStyle/>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r>
              <a:rPr lang="en-US" sz="1200" b="0" i="0" u="none" strike="noStrike" kern="1200" cap="none" dirty="0">
                <a:solidFill>
                  <a:schemeClr val="dk1"/>
                </a:solidFill>
                <a:effectLst/>
                <a:latin typeface="Calibri"/>
                <a:ea typeface="Calibri"/>
                <a:cs typeface="Calibri"/>
                <a:sym typeface="Calibri"/>
              </a:rPr>
              <a:t>A single axon can have multiple branches, allowing it to make synapses on various postsynaptic cells. Similarly, a single neuron can receive thousands of synaptic inputs from many different presynaptic—sending—neurons.</a:t>
            </a:r>
            <a:endParaRPr lang="en-US" b="1"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dirty="0">
              <a:solidFill>
                <a:srgbClr val="000000"/>
              </a:solidFill>
              <a:latin typeface="Calibri" pitchFamily="34" charset="0"/>
              <a:sym typeface="Calibri" pitchFamily="34" charset="0"/>
            </a:endParaRPr>
          </a:p>
          <a:p>
            <a:pPr marL="0" marR="0" lvl="0" indent="0" algn="l" defTabSz="914400" rtl="0" eaLnBrk="1" fontAlgn="base" latinLnBrk="0" hangingPunct="1">
              <a:lnSpc>
                <a:spcPct val="100000"/>
              </a:lnSpc>
              <a:spcBef>
                <a:spcPct val="0"/>
              </a:spcBef>
              <a:spcAft>
                <a:spcPct val="0"/>
              </a:spcAft>
              <a:buClrTx/>
              <a:buSzPct val="25000"/>
              <a:buFontTx/>
              <a:buNone/>
              <a:tabLst/>
              <a:defRPr/>
            </a:pPr>
            <a:endParaRPr lang="en-US" dirty="0">
              <a:solidFill>
                <a:srgbClr val="000000"/>
              </a:solidFill>
              <a:latin typeface="Calibri" pitchFamily="34" charset="0"/>
              <a:sym typeface="Calibri" pitchFamily="34" charset="0"/>
            </a:endParaRPr>
          </a:p>
        </p:txBody>
      </p:sp>
      <p:sp>
        <p:nvSpPr>
          <p:cNvPr id="25603" name="Shape 144"/>
          <p:cNvSpPr txBox="1">
            <a:spLocks noGrp="1"/>
          </p:cNvSpPr>
          <p:nvPr/>
        </p:nvSpPr>
        <p:spPr bwMode="auto">
          <a:xfrm>
            <a:off x="3884613" y="8685213"/>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3271DB8A-BD39-4508-8A8A-C113016F8538}" type="slidenum">
              <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7</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40490593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Define adaptive in evolutionary context</a:t>
            </a:r>
          </a:p>
          <a:p>
            <a:endParaRPr lang="en-US" baseline="0" dirty="0"/>
          </a:p>
          <a:p>
            <a:r>
              <a:rPr lang="en-US" baseline="0" dirty="0"/>
              <a:t>Males more physically aggressive</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D1E67F-D7D5-4E1F-8FCC-BB4DA379CCC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52549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 not saying that anyone else's method for knowing how humans came about is wrong, I’m saying this is what science has to offer</a:t>
            </a:r>
          </a:p>
          <a:p>
            <a:endParaRPr lang="en-US" dirty="0"/>
          </a:p>
          <a:p>
            <a:r>
              <a:rPr lang="en-US" dirty="0" err="1"/>
              <a:t>Percetage</a:t>
            </a:r>
            <a:r>
              <a:rPr lang="en-US" dirty="0"/>
              <a:t> over and under 0 on evolution is real: religious vs. nonreligious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5938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879FD95-86CB-428A-BD6A-F514D01B4FE5}"/>
              </a:ext>
            </a:extLst>
          </p:cNvPr>
          <p:cNvSpPr>
            <a:spLocks noGrp="1" noChangeArrowheads="1"/>
          </p:cNvSpPr>
          <p:nvPr>
            <p:ph type="sldNum" sz="quarter" idx="5"/>
          </p:nvPr>
        </p:nvSpPr>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0430BD8-4B19-4820-A117-B4BAA563FB14}"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55" name="Rectangle 2">
            <a:extLst>
              <a:ext uri="{FF2B5EF4-FFF2-40B4-BE49-F238E27FC236}">
                <a16:creationId xmlns:a16="http://schemas.microsoft.com/office/drawing/2014/main" id="{B072D4B9-498F-49FC-97E2-12139A1C1ABE}"/>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3A17E740-E286-4F09-8994-81A0D0EFCB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a:p>
            <a:pPr eaLnBrk="1" hangingPunct="1"/>
            <a:r>
              <a:rPr lang="en-US" altLang="en-US" b="1" dirty="0"/>
              <a:t>Cognitive</a:t>
            </a:r>
            <a:r>
              <a:rPr lang="en-US" altLang="en-US" dirty="0"/>
              <a:t> – assessment of </a:t>
            </a:r>
            <a:r>
              <a:rPr lang="en-US" altLang="en-US" b="1" dirty="0"/>
              <a:t>why emotion</a:t>
            </a:r>
          </a:p>
        </p:txBody>
      </p:sp>
    </p:spTree>
    <p:extLst>
      <p:ext uri="{BB962C8B-B14F-4D97-AF65-F5344CB8AC3E}">
        <p14:creationId xmlns:p14="http://schemas.microsoft.com/office/powerpoint/2010/main" val="11507664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879FD95-86CB-428A-BD6A-F514D01B4FE5}"/>
              </a:ext>
            </a:extLst>
          </p:cNvPr>
          <p:cNvSpPr>
            <a:spLocks noGrp="1" noChangeArrowheads="1"/>
          </p:cNvSpPr>
          <p:nvPr>
            <p:ph type="sldNum" sz="quarter" idx="5"/>
          </p:nvPr>
        </p:nvSpPr>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0430BD8-4B19-4820-A117-B4BAA563FB14}"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55" name="Rectangle 2">
            <a:extLst>
              <a:ext uri="{FF2B5EF4-FFF2-40B4-BE49-F238E27FC236}">
                <a16:creationId xmlns:a16="http://schemas.microsoft.com/office/drawing/2014/main" id="{B072D4B9-498F-49FC-97E2-12139A1C1ABE}"/>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3A17E740-E286-4F09-8994-81A0D0EFCB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Adaptive: Proud – know society approves of our actions</a:t>
            </a:r>
          </a:p>
          <a:p>
            <a:pPr eaLnBrk="1" hangingPunct="1"/>
            <a:r>
              <a:rPr lang="en-US" altLang="en-US" dirty="0"/>
              <a:t>anxiety – helps us identify a potential risk to us that we should avoid – social anxiety prevent us from saying things we regret</a:t>
            </a:r>
          </a:p>
          <a:p>
            <a:pPr eaLnBrk="1" hangingPunct="1"/>
            <a:endParaRPr lang="en-US" altLang="en-US" dirty="0"/>
          </a:p>
          <a:p>
            <a:pPr eaLnBrk="1" hangingPunct="1"/>
            <a:r>
              <a:rPr lang="en-US" altLang="en-US" dirty="0"/>
              <a:t>Pupils fear, constrict when angry, heart rate anger or excitement, heart rate slows contentment, apathy</a:t>
            </a:r>
          </a:p>
          <a:p>
            <a:pPr eaLnBrk="1" hangingPunct="1"/>
            <a:endParaRPr lang="en-US" altLang="en-US" dirty="0"/>
          </a:p>
          <a:p>
            <a:pPr eaLnBrk="1" hangingPunct="1"/>
            <a:r>
              <a:rPr lang="en-US" altLang="en-US" b="1" dirty="0"/>
              <a:t>Cognitive</a:t>
            </a:r>
            <a:r>
              <a:rPr lang="en-US" altLang="en-US" dirty="0"/>
              <a:t> – assessment of </a:t>
            </a:r>
            <a:r>
              <a:rPr lang="en-US" altLang="en-US" b="1" dirty="0"/>
              <a:t>why emotion</a:t>
            </a:r>
          </a:p>
        </p:txBody>
      </p:sp>
    </p:spTree>
    <p:extLst>
      <p:ext uri="{BB962C8B-B14F-4D97-AF65-F5344CB8AC3E}">
        <p14:creationId xmlns:p14="http://schemas.microsoft.com/office/powerpoint/2010/main" val="41162139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might feeling or </a:t>
            </a:r>
            <a:r>
              <a:rPr lang="en-US" baseline="0" dirty="0" err="1"/>
              <a:t>obersering</a:t>
            </a:r>
            <a:r>
              <a:rPr lang="en-US" baseline="0" dirty="0"/>
              <a:t> these emotions be helpful,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04140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879FD95-86CB-428A-BD6A-F514D01B4FE5}"/>
              </a:ext>
            </a:extLst>
          </p:cNvPr>
          <p:cNvSpPr>
            <a:spLocks noGrp="1" noChangeArrowheads="1"/>
          </p:cNvSpPr>
          <p:nvPr>
            <p:ph type="sldNum" sz="quarter" idx="5"/>
          </p:nvPr>
        </p:nvSpPr>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0430BD8-4B19-4820-A117-B4BAA563FB14}" type="slidenum">
              <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55" name="Rectangle 2">
            <a:extLst>
              <a:ext uri="{FF2B5EF4-FFF2-40B4-BE49-F238E27FC236}">
                <a16:creationId xmlns:a16="http://schemas.microsoft.com/office/drawing/2014/main" id="{B072D4B9-498F-49FC-97E2-12139A1C1ABE}"/>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3A17E740-E286-4F09-8994-81A0D0EFCB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Adaptive: Proud – know society approves of our actions</a:t>
            </a:r>
          </a:p>
          <a:p>
            <a:pPr eaLnBrk="1" hangingPunct="1"/>
            <a:r>
              <a:rPr lang="en-US" altLang="en-US" dirty="0"/>
              <a:t>anxiety – helps us identify a potential risk to us that we should avoid – social anxiety prevent us from saying things we regret</a:t>
            </a:r>
          </a:p>
          <a:p>
            <a:pPr eaLnBrk="1" hangingPunct="1"/>
            <a:endParaRPr lang="en-US" altLang="en-US" dirty="0"/>
          </a:p>
          <a:p>
            <a:pPr eaLnBrk="1" hangingPunct="1"/>
            <a:r>
              <a:rPr lang="en-US" altLang="en-US" dirty="0"/>
              <a:t>Pupils fear, constrict when angry, heart rate anger or excitement, heart rate slows contentment, apathy</a:t>
            </a:r>
          </a:p>
          <a:p>
            <a:pPr eaLnBrk="1" hangingPunct="1"/>
            <a:endParaRPr lang="en-US" altLang="en-US" dirty="0"/>
          </a:p>
        </p:txBody>
      </p:sp>
    </p:spTree>
    <p:extLst>
      <p:ext uri="{BB962C8B-B14F-4D97-AF65-F5344CB8AC3E}">
        <p14:creationId xmlns:p14="http://schemas.microsoft.com/office/powerpoint/2010/main" val="4382610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Imagine </a:t>
            </a:r>
            <a:r>
              <a:rPr lang="en-US" dirty="0" err="1"/>
              <a:t>someonw</a:t>
            </a:r>
            <a:r>
              <a:rPr lang="en-US" dirty="0"/>
              <a:t> who was not obviously guilty when they did something wrong</a:t>
            </a:r>
          </a:p>
          <a:p>
            <a:endParaRPr lang="en-US" dirty="0"/>
          </a:p>
          <a:p>
            <a:endParaRPr lang="en-US" dirty="0"/>
          </a:p>
          <a:p>
            <a:r>
              <a:rPr lang="en-US" dirty="0"/>
              <a:t>Understanding emotion helps interact with others</a:t>
            </a:r>
          </a:p>
          <a:p>
            <a:r>
              <a:rPr lang="en-US" dirty="0" err="1"/>
              <a:t>Diplaying</a:t>
            </a:r>
            <a:r>
              <a:rPr lang="en-US" dirty="0"/>
              <a:t> emotion</a:t>
            </a:r>
          </a:p>
          <a:p>
            <a:r>
              <a:rPr lang="en-US" dirty="0"/>
              <a:t>Affect is information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7796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know before make deeply logical attribution about why person gave negative feedback.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Though not perfect, sometimes we fail to identify the correct source of the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Misattribution of arousal video:  </a:t>
            </a:r>
            <a:r>
              <a:rPr lang="en-US" dirty="0">
                <a:hlinkClick r:id="rId3"/>
              </a:rPr>
              <a:t>https://www.youtube.com/watch?v=bm6uRP4mvuk</a:t>
            </a:r>
            <a:endParaRPr lang="en-US" dirty="0">
              <a:solidFill>
                <a:schemeClr val="tx2"/>
              </a:solidFill>
            </a:endParaRPr>
          </a:p>
          <a:p>
            <a:endParaRPr lang="en-US" dirty="0"/>
          </a:p>
          <a:p>
            <a:endParaRPr lang="en-US" dirty="0"/>
          </a:p>
          <a:p>
            <a:endParaRPr lang="en-US" dirty="0"/>
          </a:p>
          <a:p>
            <a:r>
              <a:rPr lang="en-US" dirty="0"/>
              <a:t>- Ask people how </a:t>
            </a:r>
            <a:r>
              <a:rPr lang="en-US" b="1" dirty="0"/>
              <a:t>satisfied with life </a:t>
            </a:r>
            <a:r>
              <a:rPr lang="en-US" dirty="0"/>
              <a:t>– linked with </a:t>
            </a:r>
            <a:r>
              <a:rPr lang="en-US" b="1" dirty="0"/>
              <a:t>current affect</a:t>
            </a:r>
          </a:p>
          <a:p>
            <a:endParaRPr lang="en-US" dirty="0"/>
          </a:p>
          <a:p>
            <a:r>
              <a:rPr lang="en-US" dirty="0"/>
              <a:t>-Judge marks comment a disrespectful comment about our presentation. Then Jackson gives constructive criticism (we are angry and might interpret Jackson’s comment as disrespectful as well</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41560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know before make deeply logical attribution about why person gave negative feedback.</a:t>
            </a:r>
          </a:p>
          <a:p>
            <a:endParaRPr lang="en-US" dirty="0"/>
          </a:p>
          <a:p>
            <a:r>
              <a:rPr lang="en-US" dirty="0"/>
              <a:t>- Ask people how </a:t>
            </a:r>
            <a:r>
              <a:rPr lang="en-US" b="1" dirty="0"/>
              <a:t>satisfied with life </a:t>
            </a:r>
            <a:r>
              <a:rPr lang="en-US" dirty="0"/>
              <a:t>– linked with </a:t>
            </a:r>
            <a:r>
              <a:rPr lang="en-US" b="1" dirty="0"/>
              <a:t>current affect</a:t>
            </a:r>
          </a:p>
          <a:p>
            <a:endParaRPr lang="en-US" dirty="0"/>
          </a:p>
          <a:p>
            <a:r>
              <a:rPr lang="en-US" dirty="0"/>
              <a:t>-Judge marks comment a disrespectful comment about our presentation. Then Jackson gives constructive criticism (we are angry and might interpret Jackson’s comment as disrespectful as well</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813795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-Judge marks comment a disrespectful comment about our presentation. Then Jackson gives constructive criticism (we are angry and might interpret Jackson’s comment as disrespectful as well</a:t>
            </a:r>
          </a:p>
          <a:p>
            <a:endParaRPr lang="en-US" dirty="0"/>
          </a:p>
          <a:p>
            <a:r>
              <a:rPr lang="en-US" dirty="0"/>
              <a:t>We may be less inclined to think deeply when in good mood, though</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8652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49" name="Shape 290"/>
          <p:cNvSpPr>
            <a:spLocks noGrp="1" noRot="1" noChangeAspect="1"/>
          </p:cNvSpPr>
          <p:nvPr>
            <p:ph type="sldImg" idx="2"/>
          </p:nvPr>
        </p:nvSpPr>
        <p:spPr>
          <a:ln w="9525">
            <a:miter lim="800000"/>
            <a:headEnd/>
            <a:tailEnd/>
          </a:ln>
        </p:spPr>
      </p:sp>
      <p:sp>
        <p:nvSpPr>
          <p:cNvPr id="27650" name="Shape 291"/>
          <p:cNvSpPr txBox="1">
            <a:spLocks noGrp="1"/>
          </p:cNvSpPr>
          <p:nvPr>
            <p:ph type="body" idx="1"/>
          </p:nvPr>
        </p:nvSpPr>
        <p:spPr bwMode="auto">
          <a:noFill/>
        </p:spPr>
        <p:txBody>
          <a:bodyPr vert="horz" wrap="square" tIns="45700" bIns="45700" numCol="1" compatLnSpc="1">
            <a:prstTxWarp prst="textNoShape">
              <a:avLst/>
            </a:prstTxWarp>
          </a:bodyPr>
          <a:lstStyle/>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a:p>
            <a:pPr eaLnBrk="1" hangingPunct="1">
              <a:spcBef>
                <a:spcPct val="0"/>
              </a:spcBef>
              <a:spcAft>
                <a:spcPct val="0"/>
              </a:spcAft>
              <a:buSzPct val="25000"/>
            </a:pPr>
            <a:endParaRPr lang="en-US" b="0" dirty="0">
              <a:solidFill>
                <a:srgbClr val="000000"/>
              </a:solidFill>
              <a:latin typeface="Calibri" pitchFamily="34" charset="0"/>
              <a:sym typeface="Calibri" pitchFamily="34" charset="0"/>
            </a:endParaRPr>
          </a:p>
        </p:txBody>
      </p:sp>
      <p:sp>
        <p:nvSpPr>
          <p:cNvPr id="27651" name="Shape 292"/>
          <p:cNvSpPr txBox="1">
            <a:spLocks noChangeArrowheads="1"/>
          </p:cNvSpPr>
          <p:nvPr/>
        </p:nvSpPr>
        <p:spPr bwMode="auto">
          <a:xfrm>
            <a:off x="3884613" y="8685213"/>
            <a:ext cx="2971800" cy="457200"/>
          </a:xfrm>
          <a:prstGeom prst="rect">
            <a:avLst/>
          </a:prstGeom>
          <a:noFill/>
          <a:ln w="9525">
            <a:noFill/>
            <a:miter lim="800000"/>
            <a:headEnd/>
            <a:tailEnd/>
          </a:ln>
        </p:spPr>
        <p:txBody>
          <a:bodyPr lIns="91425" tIns="45700" rIns="91425" bIns="45700" anchor="b"/>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D501957-80DC-4EA2-AACC-169BE2D06D33}" type="slidenum">
              <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8</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6379498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-Judge marks comment a disrespectful comment about our presentation. Then Jackson gives constructive criticism (we are angry and might interpret Jackson’s comment as disrespectful as well</a:t>
            </a:r>
          </a:p>
          <a:p>
            <a:endParaRPr lang="en-US" dirty="0"/>
          </a:p>
          <a:p>
            <a:r>
              <a:rPr lang="en-US" dirty="0"/>
              <a:t>We may be less inclined to think deeply when in good mood, though</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569E37-3C7C-46A2-9ACB-280FAF417E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97010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C74009-C0C2-45DE-862C-323175C8317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79274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Numonic</a:t>
            </a:r>
            <a:r>
              <a:rPr lang="en-US" dirty="0"/>
              <a:t>: </a:t>
            </a:r>
            <a:r>
              <a:rPr lang="en-US" baseline="0" dirty="0"/>
              <a:t> internal reason</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F2369B-D46E-BD4E-83E2-81BBA46F99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13947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Cynic would say people are often extrinsically motivated to be nice because: reciprocity, better reputation</a:t>
            </a:r>
          </a:p>
          <a:p>
            <a:endParaRPr lang="en-US" baseline="0" dirty="0"/>
          </a:p>
          <a:p>
            <a:r>
              <a:rPr lang="en-US" baseline="0" dirty="0"/>
              <a:t>We can do the same activity, but one person can be intrinsically motivated and one can be extrinsically motivated. Can anyone think of examples?</a:t>
            </a:r>
          </a:p>
          <a:p>
            <a:endParaRPr lang="en-US" baseline="0" dirty="0"/>
          </a:p>
          <a:p>
            <a:r>
              <a:rPr lang="en-US" baseline="0" dirty="0"/>
              <a:t>Sports, </a:t>
            </a:r>
          </a:p>
          <a:p>
            <a:r>
              <a:rPr lang="en-US" baseline="0" dirty="0"/>
              <a:t>Job</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F2369B-D46E-BD4E-83E2-81BBA46F99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043744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If I want you to enjoy coming to class I really shouldn’t give you points for it (things never would have tried if not </a:t>
            </a:r>
            <a:r>
              <a:rPr lang="en-US" baseline="0" dirty="0" err="1"/>
              <a:t>extrisically</a:t>
            </a:r>
            <a:r>
              <a:rPr lang="en-US" baseline="0" dirty="0"/>
              <a:t> motived)</a:t>
            </a:r>
          </a:p>
          <a:p>
            <a:endParaRPr lang="en-US" baseline="0" dirty="0"/>
          </a:p>
          <a:p>
            <a:r>
              <a:rPr lang="en-US" baseline="0" dirty="0"/>
              <a:t>	Enjoy learning shouldn’t give good grades in exchange for learning</a:t>
            </a:r>
          </a:p>
          <a:p>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Activity: last name M-Z look away or close eyes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F2369B-D46E-BD4E-83E2-81BBA46F99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32279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If I want you to enjoy coming to class I really shouldn’t give you points for it (things never would have tried if not </a:t>
            </a:r>
            <a:r>
              <a:rPr lang="en-US" baseline="0" dirty="0" err="1"/>
              <a:t>extrisically</a:t>
            </a:r>
            <a:r>
              <a:rPr lang="en-US" baseline="0" dirty="0"/>
              <a:t> motived)</a:t>
            </a:r>
          </a:p>
          <a:p>
            <a:endParaRPr lang="en-US" baseline="0" dirty="0"/>
          </a:p>
          <a:p>
            <a:r>
              <a:rPr lang="en-US" baseline="0" dirty="0"/>
              <a:t>	Enjoy learning shouldn’t give good grades in exchange for learning</a:t>
            </a:r>
          </a:p>
          <a:p>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Activity: last name M-Z look away or close eyes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F2369B-D46E-BD4E-83E2-81BBA46F99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52070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Physically aggression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D1E67F-D7D5-4E1F-8FCC-BB4DA379CCC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664763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 not saying that anyone else's method for knowing how humans came about is wrong, I’m saying this is what science has to offer</a:t>
            </a:r>
          </a:p>
          <a:p>
            <a:endParaRPr lang="en-US" dirty="0"/>
          </a:p>
          <a:p>
            <a:r>
              <a:rPr lang="en-US" dirty="0" err="1"/>
              <a:t>Percetage</a:t>
            </a:r>
            <a:r>
              <a:rPr lang="en-US" dirty="0"/>
              <a:t> over and under 0 on evolution is real: religious vs. nonreligious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798345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Gender difference gap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529858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Some modern societies treat sexual promiscuity in more symmetrical fashion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0872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freshman year </a:t>
            </a:r>
            <a:r>
              <a:rPr lang="en-US" baseline="0" dirty="0" err="1"/>
              <a:t>caffine</a:t>
            </a:r>
            <a:r>
              <a:rPr lang="en-US" baseline="0" dirty="0"/>
              <a:t> “overdose” story</a:t>
            </a:r>
          </a:p>
          <a:p>
            <a:endParaRPr lang="en-US" baseline="0" dirty="0"/>
          </a:p>
          <a:p>
            <a:r>
              <a:rPr lang="en-US" baseline="0" dirty="0"/>
              <a:t>Might be better to avoid when releasing cortisol (increase energy also &amp; healthy levels of stress)</a:t>
            </a:r>
            <a:endParaRPr lang="en-US" dirty="0"/>
          </a:p>
          <a:p>
            <a:r>
              <a:rPr lang="en-US" sz="1200" b="0" i="0" u="none" strike="noStrike" kern="1200" cap="none" dirty="0">
                <a:solidFill>
                  <a:schemeClr val="dk1"/>
                </a:solidFill>
                <a:effectLst/>
                <a:latin typeface="Calibri"/>
                <a:ea typeface="Calibri"/>
                <a:cs typeface="Calibri"/>
                <a:sym typeface="Calibri"/>
              </a:rPr>
              <a:t> </a:t>
            </a:r>
          </a:p>
          <a:p>
            <a:endParaRPr lang="en-US" sz="1200" b="0" i="0" u="none" strike="noStrike" kern="1200" cap="none" dirty="0">
              <a:solidFill>
                <a:schemeClr val="dk1"/>
              </a:solidFill>
              <a:effectLst/>
              <a:latin typeface="Calibri"/>
              <a:ea typeface="Calibri"/>
              <a:cs typeface="Calibri"/>
              <a:sym typeface="Calibri"/>
            </a:endParaRPr>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9</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09528086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124631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Heights, loud noises</a:t>
            </a:r>
          </a:p>
          <a:p>
            <a:endParaRPr lang="en-US" dirty="0"/>
          </a:p>
          <a:p>
            <a:r>
              <a:rPr lang="en-US" b="0" baseline="0" dirty="0"/>
              <a:t>Not that cats think that might be a snake, interpret as worst case scenario animal</a:t>
            </a:r>
          </a:p>
          <a:p>
            <a:endParaRPr lang="en-US" baseline="0"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D1E67F-D7D5-4E1F-8FCC-BB4DA379CCC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60400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a:p>
            <a:endParaRPr lang="en-US" b="0" baseline="0" dirty="0"/>
          </a:p>
          <a:p>
            <a:r>
              <a:rPr lang="en-US" b="0" dirty="0"/>
              <a:t>In H/G times, losing resources life threatening,</a:t>
            </a:r>
          </a:p>
          <a:p>
            <a:endParaRPr lang="en-US" b="0" dirty="0"/>
          </a:p>
          <a:p>
            <a:r>
              <a:rPr lang="en-US" b="0" dirty="0"/>
              <a:t> H/G more likely </a:t>
            </a:r>
            <a:r>
              <a:rPr lang="en-US" b="0" dirty="0" err="1"/>
              <a:t>somone</a:t>
            </a:r>
            <a:r>
              <a:rPr lang="en-US" b="0" dirty="0"/>
              <a:t> who got PA was about to </a:t>
            </a:r>
            <a:r>
              <a:rPr lang="en-US" b="0" dirty="0" err="1"/>
              <a:t>tyr</a:t>
            </a:r>
            <a:r>
              <a:rPr lang="en-US" b="0" dirty="0"/>
              <a:t> to kill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C74009-C0C2-45DE-862C-323175C8317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92540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Some evolved traits are great</a:t>
            </a:r>
            <a:endParaRPr lang="en-US" b="0" baseline="0" dirty="0"/>
          </a:p>
          <a:p>
            <a:endParaRPr lang="en-US" b="0" baseline="0" dirty="0"/>
          </a:p>
          <a:p>
            <a:r>
              <a:rPr lang="en-US" b="0" baseline="0" dirty="0"/>
              <a:t>Mostly our </a:t>
            </a:r>
            <a:r>
              <a:rPr lang="en-US" b="1" baseline="0" dirty="0"/>
              <a:t>sexual traits </a:t>
            </a:r>
            <a:r>
              <a:rPr lang="en-US" b="0" baseline="0" dirty="0"/>
              <a:t>that are less consistent with socially </a:t>
            </a:r>
            <a:r>
              <a:rPr lang="en-US" b="1" baseline="0" dirty="0"/>
              <a:t>moral standards</a:t>
            </a:r>
          </a:p>
          <a:p>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C74009-C0C2-45DE-862C-323175C8317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177990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conscious goals – some tendencies lead to genes surviving today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51173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what to make sense, need to explain the why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187549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048894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72732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642012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364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	</a:t>
            </a:r>
            <a:r>
              <a:rPr lang="en-US" baseline="0" dirty="0" err="1"/>
              <a:t>adenosisene</a:t>
            </a:r>
            <a:r>
              <a:rPr lang="en-US" baseline="0" dirty="0"/>
              <a:t> </a:t>
            </a:r>
            <a:r>
              <a:rPr lang="en-US" baseline="0" dirty="0" err="1"/>
              <a:t>dialates</a:t>
            </a:r>
            <a:r>
              <a:rPr lang="en-US" baseline="0" dirty="0"/>
              <a:t> blood vessels (which is why </a:t>
            </a:r>
            <a:r>
              <a:rPr lang="en-US" baseline="0" dirty="0" err="1"/>
              <a:t>caffine</a:t>
            </a:r>
            <a:r>
              <a:rPr lang="en-US" baseline="0" dirty="0"/>
              <a:t> restricts</a:t>
            </a:r>
          </a:p>
          <a:p>
            <a:r>
              <a:rPr lang="en-US" baseline="0" dirty="0"/>
              <a:t>	</a:t>
            </a:r>
            <a:r>
              <a:rPr lang="en-US" sz="1200" b="0" i="0" u="none" strike="noStrike" kern="1200" cap="none" dirty="0">
                <a:solidFill>
                  <a:schemeClr val="dk1"/>
                </a:solidFill>
                <a:effectLst/>
                <a:latin typeface="Calibri"/>
                <a:ea typeface="Calibri"/>
                <a:cs typeface="Calibri"/>
                <a:sym typeface="Calibri"/>
              </a:rPr>
              <a:t>awake levels of adenosine in the brain rise each hour </a:t>
            </a:r>
          </a:p>
          <a:p>
            <a:endParaRPr lang="en-US" sz="1200" b="0" i="0" u="none" strike="noStrike" kern="1200" cap="none" dirty="0">
              <a:solidFill>
                <a:schemeClr val="dk1"/>
              </a:solidFill>
              <a:effectLst/>
              <a:latin typeface="Calibri"/>
              <a:ea typeface="Calibri"/>
              <a:cs typeface="Calibri"/>
              <a:sym typeface="Calibri"/>
            </a:endParaRPr>
          </a:p>
          <a:p>
            <a:pPr marL="0" marR="0" lvl="0" indent="0" algn="l" defTabSz="914400" rtl="0" eaLnBrk="0" fontAlgn="base" latinLnBrk="0" hangingPunct="0">
              <a:lnSpc>
                <a:spcPct val="100000"/>
              </a:lnSpc>
              <a:spcBef>
                <a:spcPts val="360"/>
              </a:spcBef>
              <a:spcAft>
                <a:spcPts val="0"/>
              </a:spcAft>
              <a:buClrTx/>
              <a:buSzTx/>
              <a:buFontTx/>
              <a:buNone/>
              <a:tabLst/>
              <a:defRPr/>
            </a:pPr>
            <a:r>
              <a:rPr lang="en-US" baseline="0" dirty="0"/>
              <a:t>Might be better to avoid when releasing cortisol (increase energy also &amp; healthy levels of stress)</a:t>
            </a:r>
            <a:endParaRPr lang="en-US" dirty="0"/>
          </a:p>
          <a:p>
            <a:endParaRPr lang="en-US" sz="1200" b="0" i="0" u="none" strike="noStrike" kern="1200" cap="none" dirty="0">
              <a:solidFill>
                <a:schemeClr val="dk1"/>
              </a:solidFill>
              <a:effectLst/>
              <a:latin typeface="Calibri"/>
              <a:ea typeface="Calibri"/>
              <a:cs typeface="Calibri"/>
              <a:sym typeface="Calibri"/>
            </a:endParaRPr>
          </a:p>
          <a:p>
            <a:endParaRPr lang="en-US" sz="1200" b="0" i="0" u="none" strike="noStrike" kern="1200" cap="none" dirty="0">
              <a:solidFill>
                <a:schemeClr val="dk1"/>
              </a:solidFill>
              <a:effectLst/>
              <a:latin typeface="Calibri"/>
              <a:cs typeface="Calibri"/>
              <a:sym typeface="Calibri"/>
            </a:endParaRPr>
          </a:p>
          <a:p>
            <a:r>
              <a:rPr lang="en-US" sz="1200" b="0" i="0" u="none" strike="noStrike" kern="1200" cap="none" dirty="0">
                <a:solidFill>
                  <a:schemeClr val="dk1"/>
                </a:solidFill>
                <a:effectLst/>
                <a:latin typeface="Calibri"/>
                <a:cs typeface="Calibri"/>
                <a:sym typeface="Calibri"/>
              </a:rPr>
              <a:t>How much of this must know for test</a:t>
            </a:r>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base" latinLnBrk="0" hangingPunct="1">
              <a:lnSpc>
                <a:spcPct val="100000"/>
              </a:lnSpc>
              <a:spcBef>
                <a:spcPct val="0"/>
              </a:spcBef>
              <a:spcAft>
                <a:spcPct val="0"/>
              </a:spcAft>
              <a:buClrTx/>
              <a:buSzPct val="25000"/>
              <a:buFontTx/>
              <a:buNone/>
              <a:tabLst/>
              <a:defRPr/>
            </a:pPr>
            <a:fld id="{5F7B3D55-991C-460A-B1B9-BD4799A05380}" type="slidenum">
              <a:rPr kumimoji="0" lang="en-US" sz="1200" b="0" i="0" u="none" strike="noStrike" kern="1200" cap="none" spc="0" normalizeH="0" baseline="0" noProof="0" smtClean="0">
                <a:ln>
                  <a:noFill/>
                </a:ln>
                <a:solidFill>
                  <a:srgbClr val="000000"/>
                </a:solidFill>
                <a:effectLst/>
                <a:uLnTx/>
                <a:uFillTx/>
                <a:latin typeface="Arial" charset="0"/>
                <a:ea typeface="+mn-ea"/>
                <a:cs typeface="Arial" charset="0"/>
                <a:sym typeface="Arial" charset="0"/>
              </a:rPr>
              <a:pPr marL="0" marR="0" lvl="0" indent="0" algn="r" defTabSz="914400" rtl="0" eaLnBrk="1" fontAlgn="base" latinLnBrk="0" hangingPunct="1">
                <a:lnSpc>
                  <a:spcPct val="100000"/>
                </a:lnSpc>
                <a:spcBef>
                  <a:spcPct val="0"/>
                </a:spcBef>
                <a:spcAft>
                  <a:spcPct val="0"/>
                </a:spcAft>
                <a:buClrTx/>
                <a:buSzPct val="25000"/>
                <a:buFontTx/>
                <a:buNone/>
                <a:tabLst/>
                <a:defRPr/>
              </a:pPr>
              <a:t>10</a:t>
            </a:fld>
            <a:endParaRPr kumimoji="0" lang="en-US" sz="1200" b="0" i="0" u="none" strike="noStrike" kern="1200" cap="none" spc="0" normalizeH="0" baseline="0" noProof="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245074965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672671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607013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497330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Tend to have genes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CA8688-F882-4343-800F-E4B67D5035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627024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How accurate are we about other’s personality?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69DD77-4BE0-41F8-BC03-A612CF47AC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1188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Thoughts: Do they </a:t>
            </a:r>
            <a:r>
              <a:rPr lang="en-US" b="1" dirty="0"/>
              <a:t>plan</a:t>
            </a:r>
            <a:r>
              <a:rPr lang="en-US" baseline="0" dirty="0"/>
              <a:t> out events or remain </a:t>
            </a:r>
            <a:r>
              <a:rPr lang="en-US" b="1" baseline="0" dirty="0"/>
              <a:t>flexible, expect good </a:t>
            </a:r>
            <a:r>
              <a:rPr lang="en-US" baseline="0" dirty="0"/>
              <a:t>things to happen or </a:t>
            </a:r>
            <a:r>
              <a:rPr lang="en-US" b="1" baseline="0" dirty="0"/>
              <a:t>prepared for the worst</a:t>
            </a:r>
            <a:endParaRPr lang="en-US" b="1" dirty="0"/>
          </a:p>
          <a:p>
            <a:r>
              <a:rPr lang="en-US" dirty="0"/>
              <a:t>Emotional: How much o</a:t>
            </a:r>
            <a:r>
              <a:rPr lang="en-US" baseline="0" dirty="0"/>
              <a:t> they like social events, how sensitive are they, dispositional happiness differences</a:t>
            </a:r>
            <a:endParaRPr lang="en-US" dirty="0"/>
          </a:p>
          <a:p>
            <a:r>
              <a:rPr lang="en-US" dirty="0"/>
              <a:t>Behaviors: seek out new experience and perspectives, talkative or not</a:t>
            </a:r>
          </a:p>
          <a:p>
            <a:endParaRPr lang="en-US" dirty="0"/>
          </a:p>
          <a:p>
            <a:r>
              <a:rPr lang="en-US" dirty="0"/>
              <a:t>Skills and abilities are different?</a:t>
            </a:r>
          </a:p>
          <a:p>
            <a:endParaRPr lang="en-US" dirty="0"/>
          </a:p>
          <a:p>
            <a:endParaRPr lang="en-US" dirty="0"/>
          </a:p>
          <a:p>
            <a:r>
              <a:rPr lang="en-US" dirty="0"/>
              <a:t>Open: trying new foods, open trying different study </a:t>
            </a:r>
            <a:r>
              <a:rPr lang="en-US" dirty="0" err="1"/>
              <a:t>techinqes</a:t>
            </a:r>
            <a:endParaRPr lang="en-US" dirty="0"/>
          </a:p>
          <a:p>
            <a:r>
              <a:rPr lang="en-US" dirty="0" err="1"/>
              <a:t>Concioencious</a:t>
            </a:r>
            <a:r>
              <a:rPr lang="en-US" dirty="0"/>
              <a:t> at work means </a:t>
            </a:r>
            <a:r>
              <a:rPr lang="en-US" dirty="0" err="1"/>
              <a:t>conciencious</a:t>
            </a:r>
            <a:r>
              <a:rPr lang="en-US" dirty="0"/>
              <a:t> about doing chores at home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2E6327-263B-441B-9E09-F3ED3866E8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765891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More similar 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Comparisons: adopted siblings vs. identical twins separate, identical twins together vs. identical twins apart.</a:t>
            </a:r>
          </a:p>
          <a:p>
            <a:endParaRPr lang="en-US" dirty="0"/>
          </a:p>
          <a:p>
            <a:r>
              <a:rPr lang="en-US" dirty="0"/>
              <a:t>Socially inhibited age</a:t>
            </a:r>
            <a:r>
              <a:rPr lang="en-US" baseline="0" dirty="0"/>
              <a:t> 3 tend to be introverts – high emotionality tend to be more emotionally </a:t>
            </a:r>
            <a:r>
              <a:rPr lang="en-US" baseline="0" dirty="0" err="1"/>
              <a:t>ustable</a:t>
            </a:r>
            <a:endParaRPr lang="en-US" baseline="0" dirty="0"/>
          </a:p>
          <a:p>
            <a:endParaRPr lang="en-US" dirty="0"/>
          </a:p>
          <a:p>
            <a:endParaRPr lang="en-US" baseline="0" dirty="0"/>
          </a:p>
          <a:p>
            <a:r>
              <a:rPr lang="en-US" baseline="0" dirty="0"/>
              <a:t>Moral Values seem more effected by environment/culture</a:t>
            </a:r>
          </a:p>
          <a:p>
            <a:endParaRPr lang="en-US" baseline="0" dirty="0"/>
          </a:p>
          <a:p>
            <a:r>
              <a:rPr lang="en-US" baseline="0" dirty="0"/>
              <a:t>Dark version: equals children compete for their parents love</a:t>
            </a:r>
          </a:p>
          <a:p>
            <a:endParaRPr lang="en-US" baseline="0" dirty="0"/>
          </a:p>
          <a:p>
            <a:r>
              <a:rPr lang="en-US" sz="1200" b="0" i="0" kern="1200" dirty="0">
                <a:solidFill>
                  <a:schemeClr val="tx1"/>
                </a:solidFill>
                <a:effectLst/>
                <a:latin typeface="+mn-lt"/>
                <a:ea typeface="+mn-ea"/>
                <a:cs typeface="+mn-cs"/>
              </a:rPr>
              <a:t>Are siblings reared in the same house with the same parents exposed to the same environment? </a:t>
            </a:r>
          </a:p>
          <a:p>
            <a:r>
              <a:rPr lang="en-US" sz="1200" b="0" i="0" kern="1200" dirty="0">
                <a:solidFill>
                  <a:schemeClr val="tx1"/>
                </a:solidFill>
                <a:effectLst/>
                <a:latin typeface="+mn-lt"/>
                <a:ea typeface="+mn-ea"/>
                <a:cs typeface="+mn-cs"/>
              </a:rPr>
              <a:t>What are the similarities or differences? </a:t>
            </a:r>
          </a:p>
          <a:p>
            <a:r>
              <a:rPr lang="en-US" sz="1200" b="0" i="0" kern="1200" dirty="0">
                <a:solidFill>
                  <a:schemeClr val="tx1"/>
                </a:solidFill>
                <a:effectLst/>
                <a:latin typeface="+mn-lt"/>
                <a:ea typeface="+mn-ea"/>
                <a:cs typeface="+mn-cs"/>
              </a:rPr>
              <a:t>If there are differences, might these account for the differences in how siblings “turn out”?</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2E6327-263B-441B-9E09-F3ED3866E8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262655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69DD77-4BE0-41F8-BC03-A612CF47AC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58402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Reaction to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Not values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Comparisons: adopted siblings vs. identical twins separate, identical twins together vs. identical twins apart.</a:t>
            </a:r>
          </a:p>
          <a:p>
            <a:endParaRPr lang="en-US" dirty="0"/>
          </a:p>
          <a:p>
            <a:r>
              <a:rPr lang="en-US" dirty="0"/>
              <a:t>Socially inhibited age</a:t>
            </a:r>
            <a:r>
              <a:rPr lang="en-US" baseline="0" dirty="0"/>
              <a:t> 3 tend to be introverts – high emotionality tend to be more emotionally </a:t>
            </a:r>
            <a:r>
              <a:rPr lang="en-US" baseline="0" dirty="0" err="1"/>
              <a:t>ustable</a:t>
            </a:r>
            <a:endParaRPr lang="en-US" baseline="0" dirty="0"/>
          </a:p>
          <a:p>
            <a:endParaRPr lang="en-US" dirty="0"/>
          </a:p>
          <a:p>
            <a:endParaRPr lang="en-US" baseline="0" dirty="0"/>
          </a:p>
          <a:p>
            <a:r>
              <a:rPr lang="en-US" baseline="0" dirty="0"/>
              <a:t>Moral Values seem more effected by environment/culture</a:t>
            </a:r>
          </a:p>
          <a:p>
            <a:endParaRPr lang="en-US" baseline="0" dirty="0"/>
          </a:p>
          <a:p>
            <a:r>
              <a:rPr lang="en-US" baseline="0" dirty="0"/>
              <a:t>Dark version: equals children compete for their parents love</a:t>
            </a:r>
          </a:p>
          <a:p>
            <a:endParaRPr lang="en-US" baseline="0" dirty="0"/>
          </a:p>
          <a:p>
            <a:r>
              <a:rPr lang="en-US" sz="1200" b="0" i="0" kern="1200" dirty="0">
                <a:solidFill>
                  <a:schemeClr val="tx1"/>
                </a:solidFill>
                <a:effectLst/>
                <a:latin typeface="+mn-lt"/>
                <a:ea typeface="+mn-ea"/>
                <a:cs typeface="+mn-cs"/>
              </a:rPr>
              <a:t>Are siblings reared in the same house with the same parents exposed to the same environment? </a:t>
            </a:r>
          </a:p>
          <a:p>
            <a:r>
              <a:rPr lang="en-US" sz="1200" b="0" i="0" kern="1200" dirty="0">
                <a:solidFill>
                  <a:schemeClr val="tx1"/>
                </a:solidFill>
                <a:effectLst/>
                <a:latin typeface="+mn-lt"/>
                <a:ea typeface="+mn-ea"/>
                <a:cs typeface="+mn-cs"/>
              </a:rPr>
              <a:t>What are the similarities or differences? </a:t>
            </a:r>
          </a:p>
          <a:p>
            <a:r>
              <a:rPr lang="en-US" sz="1200" b="0" i="0" kern="1200" dirty="0">
                <a:solidFill>
                  <a:schemeClr val="tx1"/>
                </a:solidFill>
                <a:effectLst/>
                <a:latin typeface="+mn-lt"/>
                <a:ea typeface="+mn-ea"/>
                <a:cs typeface="+mn-cs"/>
              </a:rPr>
              <a:t>If there are differences, might these account for the differences in how siblings “turn out”?</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2E6327-263B-441B-9E09-F3ED3866E8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162467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Dark version: equals children compete for their parents love</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2E6327-263B-441B-9E09-F3ED3866E8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4022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2" name="Shape 12"/>
          <p:cNvSpPr txBox="1">
            <a:spLocks noGrp="1"/>
          </p:cNvSpPr>
          <p:nvPr>
            <p:ph type="dt" idx="11"/>
          </p:nvPr>
        </p:nvSpPr>
        <p:spPr>
          <a:ln/>
        </p:spPr>
        <p:txBody>
          <a:bodyPr/>
          <a:lstStyle>
            <a:lvl1pPr>
              <a:defRPr/>
            </a:lvl1pPr>
          </a:lstStyle>
          <a:p>
            <a:pPr>
              <a:defRPr/>
            </a:pPr>
            <a:endParaRPr lang="en-US"/>
          </a:p>
        </p:txBody>
      </p:sp>
      <p:sp>
        <p:nvSpPr>
          <p:cNvPr id="3" name="Shape 13"/>
          <p:cNvSpPr txBox="1">
            <a:spLocks noGrp="1"/>
          </p:cNvSpPr>
          <p:nvPr>
            <p:ph type="ftr" idx="12"/>
          </p:nvPr>
        </p:nvSpPr>
        <p:spPr>
          <a:ln/>
        </p:spPr>
        <p:txBody>
          <a:bodyPr/>
          <a:lstStyle>
            <a:lvl1pPr>
              <a:defRPr/>
            </a:lvl1pPr>
          </a:lstStyle>
          <a:p>
            <a:pPr>
              <a:defRPr/>
            </a:pPr>
            <a:endParaRPr lang="en-US"/>
          </a:p>
        </p:txBody>
      </p:sp>
      <p:sp>
        <p:nvSpPr>
          <p:cNvPr id="4" name="Shape 14"/>
          <p:cNvSpPr txBox="1">
            <a:spLocks noGrp="1"/>
          </p:cNvSpPr>
          <p:nvPr>
            <p:ph type="sldNum" idx="13"/>
          </p:nvPr>
        </p:nvSpPr>
        <p:spPr>
          <a:ln/>
        </p:spPr>
        <p:txBody>
          <a:bodyPr/>
          <a:lstStyle>
            <a:lvl1pPr>
              <a:defRPr/>
            </a:lvl1pPr>
          </a:lstStyle>
          <a:p>
            <a:pPr>
              <a:defRPr/>
            </a:pPr>
            <a:fld id="{CDC0B818-9C9A-4BEE-ABBE-7E5DAB1737BA}" type="slidenum">
              <a:rPr lang="en-US"/>
              <a:pPr>
                <a:defRPr/>
              </a:pPr>
              <a:t>‹#›</a:t>
            </a:fld>
            <a:endParaRPr lang="en-US"/>
          </a:p>
        </p:txBody>
      </p:sp>
    </p:spTree>
    <p:extLst>
      <p:ext uri="{BB962C8B-B14F-4D97-AF65-F5344CB8AC3E}">
        <p14:creationId xmlns:p14="http://schemas.microsoft.com/office/powerpoint/2010/main" val="946697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body" idx="1"/>
          </p:nvPr>
        </p:nvSpPr>
        <p:spPr>
          <a:xfrm rot="5400000">
            <a:off x="3833019" y="-1623218"/>
            <a:ext cx="4525963" cy="10972800"/>
          </a:xfrm>
          <a:prstGeom prst="rect">
            <a:avLst/>
          </a:prstGeom>
          <a:noFill/>
          <a:ln>
            <a:noFill/>
          </a:ln>
        </p:spPr>
        <p:txBody>
          <a:bodyPr/>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1BE036F3-3287-4383-881C-24958B9C23BD}" type="slidenum">
              <a:rPr lang="en-US"/>
              <a:pPr>
                <a:defRPr/>
              </a:pPr>
              <a:t>‹#›</a:t>
            </a:fld>
            <a:endParaRPr lang="en-US"/>
          </a:p>
        </p:txBody>
      </p:sp>
    </p:spTree>
    <p:extLst>
      <p:ext uri="{BB962C8B-B14F-4D97-AF65-F5344CB8AC3E}">
        <p14:creationId xmlns:p14="http://schemas.microsoft.com/office/powerpoint/2010/main" val="592015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285038" y="1828800"/>
            <a:ext cx="5851525" cy="27432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body" idx="1"/>
          </p:nvPr>
        </p:nvSpPr>
        <p:spPr>
          <a:xfrm rot="5400000">
            <a:off x="1697038" y="-812800"/>
            <a:ext cx="5851525" cy="8026399"/>
          </a:xfrm>
          <a:prstGeom prst="rect">
            <a:avLst/>
          </a:prstGeom>
          <a:noFill/>
          <a:ln>
            <a:noFill/>
          </a:ln>
        </p:spPr>
        <p:txBody>
          <a:bodyPr/>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B6EF9F35-7FD6-490B-ABDE-AA8AAD0C1B54}" type="slidenum">
              <a:rPr lang="en-US"/>
              <a:pPr>
                <a:defRPr/>
              </a:pPr>
              <a:t>‹#›</a:t>
            </a:fld>
            <a:endParaRPr lang="en-US"/>
          </a:p>
        </p:txBody>
      </p:sp>
    </p:spTree>
    <p:extLst>
      <p:ext uri="{BB962C8B-B14F-4D97-AF65-F5344CB8AC3E}">
        <p14:creationId xmlns:p14="http://schemas.microsoft.com/office/powerpoint/2010/main" val="1911489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idx="10"/>
          </p:nvPr>
        </p:nvSpPr>
        <p:spPr/>
        <p:txBody>
          <a:bodyPr/>
          <a:lstStyle/>
          <a:p>
            <a:pPr>
              <a:defRPr/>
            </a:pPr>
            <a:endParaRPr lang="en-US"/>
          </a:p>
        </p:txBody>
      </p:sp>
      <p:sp>
        <p:nvSpPr>
          <p:cNvPr id="5" name="Footer Placeholder 4"/>
          <p:cNvSpPr>
            <a:spLocks noGrp="1"/>
          </p:cNvSpPr>
          <p:nvPr>
            <p:ph type="ftr" idx="11"/>
          </p:nvPr>
        </p:nvSpPr>
        <p:spPr/>
        <p:txBody>
          <a:bodyPr/>
          <a:lstStyle/>
          <a:p>
            <a:pPr>
              <a:defRPr/>
            </a:pPr>
            <a:endParaRPr lang="en-US"/>
          </a:p>
        </p:txBody>
      </p:sp>
      <p:sp>
        <p:nvSpPr>
          <p:cNvPr id="6" name="Slide Number Placeholder 5"/>
          <p:cNvSpPr>
            <a:spLocks noGrp="1"/>
          </p:cNvSpPr>
          <p:nvPr>
            <p:ph type="sldNum" idx="12"/>
          </p:nvPr>
        </p:nvSpPr>
        <p:spPr/>
        <p:txBody>
          <a:bodyPr/>
          <a:lstStyle/>
          <a:p>
            <a:pPr>
              <a:defRPr/>
            </a:pPr>
            <a:fld id="{FD3CC2AF-4F82-4EC8-88BD-D01C0DBA2FBF}" type="slidenum">
              <a:rPr lang="en-US" smtClean="0"/>
              <a:pPr>
                <a:defRPr/>
              </a:pPr>
              <a:t>‹#›</a:t>
            </a:fld>
            <a:endParaRPr lang="en-US"/>
          </a:p>
        </p:txBody>
      </p:sp>
    </p:spTree>
    <p:extLst>
      <p:ext uri="{BB962C8B-B14F-4D97-AF65-F5344CB8AC3E}">
        <p14:creationId xmlns:p14="http://schemas.microsoft.com/office/powerpoint/2010/main" val="352826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425">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AED07B99-4C1C-4BEE-AA70-EE2DA1CB9EFE}" type="datetime1">
              <a:rPr lang="en-US" smtClean="0">
                <a:solidFill>
                  <a:srgbClr val="DEDEE0"/>
                </a:solidFill>
              </a:rPr>
              <a:t>10/27/2022</a:t>
            </a:fld>
            <a:endParaRPr lang="en-US" dirty="0">
              <a:solidFill>
                <a:srgbClr val="DEDEE0"/>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12A6CD65-B223-9C41-8CEC-A55C726DCCB3}" type="slidenum">
              <a:rPr lang="en-US" smtClean="0"/>
              <a:pPr/>
              <a:t>‹#›</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solidFill>
                <a:srgbClr val="DEDEE0"/>
              </a:solidFill>
            </a:endParaRPr>
          </a:p>
        </p:txBody>
      </p:sp>
      <p:sp>
        <p:nvSpPr>
          <p:cNvPr id="13" name="Title 12"/>
          <p:cNvSpPr>
            <a:spLocks noGrp="1"/>
          </p:cNvSpPr>
          <p:nvPr>
            <p:ph type="title"/>
          </p:nvPr>
        </p:nvSpPr>
        <p:spPr>
          <a:xfrm>
            <a:off x="609600" y="2052960"/>
            <a:ext cx="8432800" cy="1828800"/>
          </a:xfrm>
        </p:spPr>
        <p:txBody>
          <a:bodyPr/>
          <a:lstStyle>
            <a:lvl1pPr algn="r">
              <a:defRPr sz="3150" spc="113" baseline="0"/>
            </a:lvl1pPr>
          </a:lstStyle>
          <a:p>
            <a:r>
              <a:rPr lang="en-US"/>
              <a:t>Click to edit Master title style</a:t>
            </a:r>
            <a:endParaRPr lang="en-US" dirty="0"/>
          </a:p>
        </p:txBody>
      </p:sp>
    </p:spTree>
    <p:extLst>
      <p:ext uri="{BB962C8B-B14F-4D97-AF65-F5344CB8AC3E}">
        <p14:creationId xmlns:p14="http://schemas.microsoft.com/office/powerpoint/2010/main" val="2467116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EA981C-EDF0-44F9-B32C-65E145CC55EE}" type="datetime1">
              <a:rPr lang="en-US" smtClean="0">
                <a:solidFill>
                  <a:srgbClr val="064B64"/>
                </a:solidFill>
              </a:r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998987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3" name="Text Placeholder 2"/>
          <p:cNvSpPr>
            <a:spLocks noGrp="1"/>
          </p:cNvSpPr>
          <p:nvPr>
            <p:ph type="body" idx="1"/>
          </p:nvPr>
        </p:nvSpPr>
        <p:spPr>
          <a:xfrm>
            <a:off x="9550401" y="2892277"/>
            <a:ext cx="2133601" cy="1645920"/>
          </a:xfrm>
        </p:spPr>
        <p:txBody>
          <a:bodyPr anchor="ctr"/>
          <a:lstStyle>
            <a:lvl1pPr marL="0" indent="0">
              <a:buNone/>
              <a:defRPr sz="1500">
                <a:solidFill>
                  <a:schemeClr val="bg2"/>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A097F1AC-081F-4BB9-B94D-5A77A5DE7D5F}" type="datetime1">
              <a:rPr lang="en-US" smtClean="0"/>
              <a:t>10/27/2022</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508000" y="2892277"/>
            <a:ext cx="8432800" cy="1645920"/>
          </a:xfrm>
        </p:spPr>
        <p:txBody>
          <a:bodyPr/>
          <a:lstStyle>
            <a:lvl1pPr algn="r">
              <a:defRPr sz="3150" spc="113" baseline="0"/>
            </a:lvl1pPr>
          </a:lstStyle>
          <a:p>
            <a:r>
              <a:rPr lang="en-US"/>
              <a:t>Click to edit Master title style</a:t>
            </a:r>
            <a:endParaRPr lang="en-US" dirty="0"/>
          </a:p>
        </p:txBody>
      </p:sp>
    </p:spTree>
    <p:extLst>
      <p:ext uri="{BB962C8B-B14F-4D97-AF65-F5344CB8AC3E}">
        <p14:creationId xmlns:p14="http://schemas.microsoft.com/office/powerpoint/2010/main" val="31401574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9650D48-86E8-4AA8-B06D-B51F342BD3BC}" type="datetime1">
              <a:rPr lang="en-US" smtClean="0">
                <a:solidFill>
                  <a:srgbClr val="064B64"/>
                </a:solidFill>
              </a:rPr>
              <a:t>10/27/2022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25162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438402"/>
            <a:ext cx="5386917" cy="36877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722438"/>
            <a:ext cx="5389033" cy="639762"/>
          </a:xfrm>
        </p:spPr>
        <p:txBody>
          <a:bodyPr anchor="b"/>
          <a:lstStyle>
            <a:lvl1pPr marL="0" indent="0" algn="ctr">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438402"/>
            <a:ext cx="5389033" cy="36877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CF35B-CAD3-4D06-9B33-EC7A2FE3ACA0}" type="datetime1">
              <a:rPr lang="en-US" smtClean="0">
                <a:solidFill>
                  <a:srgbClr val="064B64"/>
                </a:solidFill>
              </a:rPr>
              <a:t>10/27/2022</a:t>
            </a:fld>
            <a:endParaRPr lang="en-US" dirty="0">
              <a:solidFill>
                <a:srgbClr val="064B64"/>
              </a:solidFill>
            </a:endParaRPr>
          </a:p>
        </p:txBody>
      </p:sp>
      <p:sp>
        <p:nvSpPr>
          <p:cNvPr id="8" name="Footer Placeholder 7"/>
          <p:cNvSpPr>
            <a:spLocks noGrp="1"/>
          </p:cNvSpPr>
          <p:nvPr>
            <p:ph type="ftr" sz="quarter" idx="11"/>
          </p:nvPr>
        </p:nvSpPr>
        <p:spPr/>
        <p:txBody>
          <a:bodyPr/>
          <a:lstStyle/>
          <a:p>
            <a:endParaRPr lang="en-US" dirty="0">
              <a:solidFill>
                <a:srgbClr val="064B64"/>
              </a:solidFill>
            </a:endParaRPr>
          </a:p>
        </p:txBody>
      </p:sp>
      <p:sp>
        <p:nvSpPr>
          <p:cNvPr id="9" name="Slide Number Placeholder 8"/>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911745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25E0791-721A-4976-A3CC-6126BF1D34B2}" type="datetime1">
              <a:rPr lang="en-US" smtClean="0">
                <a:solidFill>
                  <a:srgbClr val="064B64"/>
                </a:solidFill>
              </a:rPr>
              <a:t>10/27/2022</a:t>
            </a:fld>
            <a:endParaRPr lang="en-US" dirty="0">
              <a:solidFill>
                <a:srgbClr val="064B64"/>
              </a:solidFill>
            </a:endParaRPr>
          </a:p>
        </p:txBody>
      </p:sp>
      <p:sp>
        <p:nvSpPr>
          <p:cNvPr id="4" name="Footer Placeholder 3"/>
          <p:cNvSpPr>
            <a:spLocks noGrp="1"/>
          </p:cNvSpPr>
          <p:nvPr>
            <p:ph type="ftr" sz="quarter" idx="11"/>
          </p:nvPr>
        </p:nvSpPr>
        <p:spPr/>
        <p:txBody>
          <a:bodyPr/>
          <a:lstStyle/>
          <a:p>
            <a:endParaRPr lang="en-US" dirty="0">
              <a:solidFill>
                <a:srgbClr val="064B64"/>
              </a:solidFill>
            </a:endParaRPr>
          </a:p>
        </p:txBody>
      </p:sp>
      <p:sp>
        <p:nvSpPr>
          <p:cNvPr id="5" name="Slide Number Placeholder 4"/>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08196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2" name="Date Placeholder 1"/>
          <p:cNvSpPr>
            <a:spLocks noGrp="1"/>
          </p:cNvSpPr>
          <p:nvPr>
            <p:ph type="dt" sz="half" idx="10"/>
          </p:nvPr>
        </p:nvSpPr>
        <p:spPr/>
        <p:txBody>
          <a:bodyPr/>
          <a:lstStyle/>
          <a:p>
            <a:fld id="{3DB514E3-7319-4ED5-BDD4-577CE25FBCCB}" type="datetime1">
              <a:rPr lang="en-US" smtClean="0">
                <a:solidFill>
                  <a:srgbClr val="064B64"/>
                </a:solidFill>
              </a:rPr>
              <a:t>10/27/2022</a:t>
            </a:fld>
            <a:endParaRPr lang="en-US" dirty="0">
              <a:solidFill>
                <a:srgbClr val="064B64"/>
              </a:solidFill>
            </a:endParaRPr>
          </a:p>
        </p:txBody>
      </p:sp>
      <p:sp>
        <p:nvSpPr>
          <p:cNvPr id="3" name="Footer Placeholder 2"/>
          <p:cNvSpPr>
            <a:spLocks noGrp="1"/>
          </p:cNvSpPr>
          <p:nvPr>
            <p:ph type="ftr" sz="quarter" idx="11"/>
          </p:nvPr>
        </p:nvSpPr>
        <p:spPr/>
        <p:txBody>
          <a:bodyPr/>
          <a:lstStyle/>
          <a:p>
            <a:endParaRPr lang="en-US" dirty="0">
              <a:solidFill>
                <a:srgbClr val="064B64"/>
              </a:solidFill>
            </a:endParaRPr>
          </a:p>
        </p:txBody>
      </p:sp>
      <p:sp>
        <p:nvSpPr>
          <p:cNvPr id="4" name="Slide Number Placeholder 3"/>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71509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body" idx="1"/>
          </p:nvPr>
        </p:nvSpPr>
        <p:spPr>
          <a:xfrm>
            <a:off x="609600" y="1600201"/>
            <a:ext cx="10972800" cy="4525963"/>
          </a:xfrm>
          <a:prstGeom prst="rect">
            <a:avLst/>
          </a:prstGeom>
          <a:noFill/>
          <a:ln>
            <a:noFill/>
          </a:ln>
        </p:spPr>
        <p:txBody>
          <a:bodyPr/>
          <a:lstStyle>
            <a:lvl1pPr marL="342900" marR="0" lvl="0" indent="-139700" algn="l" rtl="0">
              <a:spcBef>
                <a:spcPts val="120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93C8DD0D-4B9E-493E-B85C-917F8714B2FA}" type="slidenum">
              <a:rPr lang="en-US"/>
              <a:pPr>
                <a:defRPr/>
              </a:pPr>
              <a:t>‹#›</a:t>
            </a:fld>
            <a:endParaRPr lang="en-US"/>
          </a:p>
        </p:txBody>
      </p:sp>
    </p:spTree>
    <p:extLst>
      <p:ext uri="{BB962C8B-B14F-4D97-AF65-F5344CB8AC3E}">
        <p14:creationId xmlns:p14="http://schemas.microsoft.com/office/powerpoint/2010/main" val="152382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3" name="Content Placeholder 2"/>
          <p:cNvSpPr>
            <a:spLocks noGrp="1"/>
          </p:cNvSpPr>
          <p:nvPr>
            <p:ph idx="1"/>
          </p:nvPr>
        </p:nvSpPr>
        <p:spPr>
          <a:xfrm>
            <a:off x="812800" y="304803"/>
            <a:ext cx="782320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050">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2B3A506D-4AED-471D-B0E9-A20D643109C8}" type="datetime1">
              <a:rPr lang="en-US" smtClean="0">
                <a:solidFill>
                  <a:srgbClr val="064B64"/>
                </a:solidFill>
              </a:rPr>
              <a:t>10/27/2022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12A6CD65-B223-9C41-8CEC-A55C726DCCB3}" type="slidenum">
              <a:rPr lang="en-US" smtClean="0"/>
              <a:pPr/>
              <a:t>‹#›</a:t>
            </a:fld>
            <a:endParaRPr lang="en-US" dirty="0"/>
          </a:p>
        </p:txBody>
      </p:sp>
      <p:sp>
        <p:nvSpPr>
          <p:cNvPr id="11" name="Title 10"/>
          <p:cNvSpPr>
            <a:spLocks noGrp="1"/>
          </p:cNvSpPr>
          <p:nvPr>
            <p:ph type="title"/>
          </p:nvPr>
        </p:nvSpPr>
        <p:spPr>
          <a:xfrm>
            <a:off x="9546336" y="457200"/>
            <a:ext cx="2234213" cy="1673352"/>
          </a:xfrm>
        </p:spPr>
        <p:txBody>
          <a:bodyPr anchor="b"/>
          <a:lstStyle>
            <a:lvl1pPr algn="l">
              <a:defRPr sz="1500" spc="113" baseline="0"/>
            </a:lvl1pPr>
          </a:lstStyle>
          <a:p>
            <a:r>
              <a:rPr lang="en-US"/>
              <a:t>Click to edit Master title style</a:t>
            </a:r>
            <a:endParaRPr lang="en-US" dirty="0"/>
          </a:p>
        </p:txBody>
      </p:sp>
    </p:spTree>
    <p:extLst>
      <p:ext uri="{BB962C8B-B14F-4D97-AF65-F5344CB8AC3E}">
        <p14:creationId xmlns:p14="http://schemas.microsoft.com/office/powerpoint/2010/main" val="2100485657"/>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050">
                <a:solidFill>
                  <a:schemeClr val="tx1"/>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928FE02-5855-4A68-BDD3-D41FC42E8B12}" type="datetime1">
              <a:rPr lang="en-US" smtClean="0">
                <a:solidFill>
                  <a:srgbClr val="DEDEE0"/>
                </a:solidFill>
              </a:rPr>
              <a:t>10/27/2022</a:t>
            </a:fld>
            <a:endParaRPr lang="en-US" dirty="0">
              <a:solidFill>
                <a:srgbClr val="DEDEE0"/>
              </a:solidFill>
            </a:endParaRPr>
          </a:p>
        </p:txBody>
      </p:sp>
      <p:sp>
        <p:nvSpPr>
          <p:cNvPr id="6" name="Footer Placeholder 5"/>
          <p:cNvSpPr>
            <a:spLocks noGrp="1"/>
          </p:cNvSpPr>
          <p:nvPr>
            <p:ph type="ftr" sz="quarter" idx="11"/>
          </p:nvPr>
        </p:nvSpPr>
        <p:spPr/>
        <p:txBody>
          <a:bodyPr/>
          <a:lstStyle/>
          <a:p>
            <a:endParaRPr lang="en-US" dirty="0">
              <a:solidFill>
                <a:srgbClr val="DEDEE0"/>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DEDEE0"/>
                </a:solidFill>
              </a:rPr>
              <a:pPr/>
              <a:t>‹#›</a:t>
            </a:fld>
            <a:endParaRPr lang="en-US" dirty="0">
              <a:solidFill>
                <a:srgbClr val="DEDEE0"/>
              </a:solidFill>
            </a:endParaRPr>
          </a:p>
        </p:txBody>
      </p:sp>
      <p:sp>
        <p:nvSpPr>
          <p:cNvPr id="10" name="Title 9"/>
          <p:cNvSpPr>
            <a:spLocks noGrp="1"/>
          </p:cNvSpPr>
          <p:nvPr>
            <p:ph type="title"/>
          </p:nvPr>
        </p:nvSpPr>
        <p:spPr>
          <a:xfrm>
            <a:off x="9550400" y="460248"/>
            <a:ext cx="2235200" cy="1673352"/>
          </a:xfrm>
        </p:spPr>
        <p:txBody>
          <a:bodyPr anchor="b"/>
          <a:lstStyle>
            <a:lvl1pPr algn="l">
              <a:defRPr sz="1500" spc="113" baseline="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269079064"/>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9C9EF83-93B0-45EA-9AF7-76095946E18C}" type="datetime1">
              <a:rPr lang="en-US" smtClean="0">
                <a:solidFill>
                  <a:srgbClr val="064B64"/>
                </a:solidFill>
              </a:r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35247998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2" name="Vertical Title 1"/>
          <p:cNvSpPr>
            <a:spLocks noGrp="1"/>
          </p:cNvSpPr>
          <p:nvPr>
            <p:ph type="title" orient="vert"/>
          </p:nvPr>
        </p:nvSpPr>
        <p:spPr>
          <a:xfrm>
            <a:off x="9550400" y="274641"/>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A0B6373-1EB1-47D1-9F06-7DED811C2F8F}" type="datetime1">
              <a:rPr lang="en-US" smtClean="0">
                <a:solidFill>
                  <a:srgbClr val="064B64"/>
                </a:solidFill>
              </a:r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Tree>
    <p:extLst>
      <p:ext uri="{BB962C8B-B14F-4D97-AF65-F5344CB8AC3E}">
        <p14:creationId xmlns:p14="http://schemas.microsoft.com/office/powerpoint/2010/main" val="39405947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342900"/>
            <a:fld id="{62FA28EE-3637-4DB4-B00C-0E976C685CC2}" type="datetime1">
              <a:rPr lang="en-US" smtClean="0">
                <a:solidFill>
                  <a:srgbClr val="064B64"/>
                </a:solidFill>
              </a:rPr>
              <a:pPr defTabSz="342900"/>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pPr defTabSz="342900"/>
            <a:endParaRPr lang="en-US" dirty="0">
              <a:solidFill>
                <a:srgbClr val="064B64"/>
              </a:solidFill>
            </a:endParaRPr>
          </a:p>
        </p:txBody>
      </p:sp>
      <p:sp>
        <p:nvSpPr>
          <p:cNvPr id="6" name="Slide Number Placeholder 5"/>
          <p:cNvSpPr>
            <a:spLocks noGrp="1"/>
          </p:cNvSpPr>
          <p:nvPr>
            <p:ph type="sldNum" sz="quarter" idx="12"/>
          </p:nvPr>
        </p:nvSpPr>
        <p:spPr/>
        <p:txBody>
          <a:bodyPr/>
          <a:lstStyle/>
          <a:p>
            <a:pPr defTabSz="342900"/>
            <a:fld id="{12A6CD65-B223-9C41-8CEC-A55C726DCCB3}" type="slidenum">
              <a:rPr lang="en-US" smtClean="0">
                <a:solidFill>
                  <a:srgbClr val="064B64"/>
                </a:solidFill>
              </a:rPr>
              <a:pPr defTabSz="342900"/>
              <a:t>‹#›</a:t>
            </a:fld>
            <a:endParaRPr lang="en-US" dirty="0">
              <a:solidFill>
                <a:srgbClr val="064B64"/>
              </a:solidFill>
            </a:endParaRPr>
          </a:p>
        </p:txBody>
      </p:sp>
    </p:spTree>
    <p:extLst>
      <p:ext uri="{BB962C8B-B14F-4D97-AF65-F5344CB8AC3E}">
        <p14:creationId xmlns:p14="http://schemas.microsoft.com/office/powerpoint/2010/main" val="2063047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7617DEF1-9C33-2940-8E7E-2851A50F100B}" type="datetime1">
              <a:rPr lang="en-US" smtClean="0">
                <a:solidFill>
                  <a:srgbClr val="DEDEE0"/>
                </a:solidFill>
              </a:rPr>
              <a:pPr/>
              <a:t>10/27/2022</a:t>
            </a:fld>
            <a:endParaRPr lang="en-US" dirty="0">
              <a:solidFill>
                <a:srgbClr val="DEDEE0"/>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12A6CD65-B223-9C41-8CEC-A55C726DCCB3}" type="slidenum">
              <a:rPr lang="en-US" smtClean="0"/>
              <a:pPr/>
              <a:t>‹#›</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solidFill>
                <a:srgbClr val="DEDEE0"/>
              </a:solidFill>
            </a:endParaRPr>
          </a:p>
        </p:txBody>
      </p:sp>
      <p:sp>
        <p:nvSpPr>
          <p:cNvPr id="13" name="Title 12"/>
          <p:cNvSpPr>
            <a:spLocks noGrp="1"/>
          </p:cNvSpPr>
          <p:nvPr>
            <p:ph type="title"/>
          </p:nvPr>
        </p:nvSpPr>
        <p:spPr>
          <a:xfrm>
            <a:off x="609600" y="2052960"/>
            <a:ext cx="8432800" cy="182880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15542252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234566-E8DC-D047-9136-D165B78CFB80}" type="datetime1">
              <a:rPr lang="en-US" smtClean="0">
                <a:solidFill>
                  <a:srgbClr val="064B64"/>
                </a:solidFill>
              </a:rPr>
              <a:p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829664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3" name="Text Placeholder 2"/>
          <p:cNvSpPr>
            <a:spLocks noGrp="1"/>
          </p:cNvSpPr>
          <p:nvPr>
            <p:ph type="body" idx="1"/>
          </p:nvPr>
        </p:nvSpPr>
        <p:spPr>
          <a:xfrm>
            <a:off x="9550400" y="2892277"/>
            <a:ext cx="21336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B2E8C239-5E7A-9044-BDC8-1BC7F182CD70}" type="datetime1">
              <a:rPr lang="en-US" smtClean="0"/>
              <a:pPr/>
              <a:t>10/27/2022</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508000" y="2892277"/>
            <a:ext cx="8432800" cy="164592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6180338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1C1764B-AD00-7B4D-ADEA-4A61D45815AE}" type="datetime1">
              <a:rPr lang="en-US" smtClean="0">
                <a:solidFill>
                  <a:srgbClr val="064B64"/>
                </a:solidFill>
              </a:rPr>
              <a:pPr/>
              <a:t>10/27/2022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909097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438400"/>
            <a:ext cx="5386917"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722438"/>
            <a:ext cx="5389033"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438400"/>
            <a:ext cx="5389033"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607CF8-E638-BE4B-A0E1-967256E195C9}" type="datetime1">
              <a:rPr lang="en-US" smtClean="0">
                <a:solidFill>
                  <a:srgbClr val="064B64"/>
                </a:solidFill>
              </a:rPr>
              <a:pPr/>
              <a:t>10/27/2022</a:t>
            </a:fld>
            <a:endParaRPr lang="en-US" dirty="0">
              <a:solidFill>
                <a:srgbClr val="064B64"/>
              </a:solidFill>
            </a:endParaRPr>
          </a:p>
        </p:txBody>
      </p:sp>
      <p:sp>
        <p:nvSpPr>
          <p:cNvPr id="8" name="Footer Placeholder 7"/>
          <p:cNvSpPr>
            <a:spLocks noGrp="1"/>
          </p:cNvSpPr>
          <p:nvPr>
            <p:ph type="ftr" sz="quarter" idx="11"/>
          </p:nvPr>
        </p:nvSpPr>
        <p:spPr/>
        <p:txBody>
          <a:bodyPr/>
          <a:lstStyle/>
          <a:p>
            <a:endParaRPr lang="en-US" dirty="0">
              <a:solidFill>
                <a:srgbClr val="064B64"/>
              </a:solidFill>
            </a:endParaRPr>
          </a:p>
        </p:txBody>
      </p:sp>
      <p:sp>
        <p:nvSpPr>
          <p:cNvPr id="9" name="Slide Number Placeholder 8"/>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03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25"/>
        <p:cNvGrpSpPr/>
        <p:nvPr/>
      </p:nvGrpSpPr>
      <p:grpSpPr>
        <a:xfrm>
          <a:off x="0" y="0"/>
          <a:ext cx="0" cy="0"/>
          <a:chOff x="0" y="0"/>
          <a:chExt cx="0" cy="0"/>
        </a:xfrm>
      </p:grpSpPr>
      <p:sp>
        <p:nvSpPr>
          <p:cNvPr id="26" name="Shape 26"/>
          <p:cNvSpPr txBox="1">
            <a:spLocks noGrp="1"/>
          </p:cNvSpPr>
          <p:nvPr>
            <p:ph type="ctrTitle"/>
          </p:nvPr>
        </p:nvSpPr>
        <p:spPr>
          <a:xfrm>
            <a:off x="914400" y="2130425"/>
            <a:ext cx="10363200" cy="1470024"/>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subTitle" idx="1"/>
          </p:nvPr>
        </p:nvSpPr>
        <p:spPr>
          <a:xfrm>
            <a:off x="1828801" y="3886200"/>
            <a:ext cx="8534399" cy="1752600"/>
          </a:xfrm>
          <a:prstGeom prst="rect">
            <a:avLst/>
          </a:prstGeom>
          <a:noFill/>
          <a:ln>
            <a:noFill/>
          </a:ln>
        </p:spPr>
        <p:txBody>
          <a:bodyPr/>
          <a:lstStyle>
            <a:lvl1pPr marL="0" marR="0" lvl="0" indent="0" algn="ctr" rtl="0">
              <a:spcBef>
                <a:spcPts val="640"/>
              </a:spcBef>
              <a:spcAft>
                <a:spcPts val="0"/>
              </a:spcAft>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spcAft>
                <a:spcPts val="0"/>
              </a:spcAft>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spcAft>
                <a:spcPts val="0"/>
              </a:spcAft>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2EB63CE0-8AA2-4EEB-963C-9DB403177E1F}" type="slidenum">
              <a:rPr lang="en-US"/>
              <a:pPr>
                <a:defRPr/>
              </a:pPr>
              <a:t>‹#›</a:t>
            </a:fld>
            <a:endParaRPr lang="en-US"/>
          </a:p>
        </p:txBody>
      </p:sp>
    </p:spTree>
    <p:extLst>
      <p:ext uri="{BB962C8B-B14F-4D97-AF65-F5344CB8AC3E}">
        <p14:creationId xmlns:p14="http://schemas.microsoft.com/office/powerpoint/2010/main" val="19705420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F3E0F0A-1245-B849-8211-17CF5FE32104}" type="datetime1">
              <a:rPr lang="en-US" smtClean="0">
                <a:solidFill>
                  <a:srgbClr val="064B64"/>
                </a:solidFill>
              </a:rPr>
              <a:pPr/>
              <a:t>10/27/2022</a:t>
            </a:fld>
            <a:endParaRPr lang="en-US" dirty="0">
              <a:solidFill>
                <a:srgbClr val="064B64"/>
              </a:solidFill>
            </a:endParaRPr>
          </a:p>
        </p:txBody>
      </p:sp>
      <p:sp>
        <p:nvSpPr>
          <p:cNvPr id="4" name="Footer Placeholder 3"/>
          <p:cNvSpPr>
            <a:spLocks noGrp="1"/>
          </p:cNvSpPr>
          <p:nvPr>
            <p:ph type="ftr" sz="quarter" idx="11"/>
          </p:nvPr>
        </p:nvSpPr>
        <p:spPr/>
        <p:txBody>
          <a:bodyPr/>
          <a:lstStyle/>
          <a:p>
            <a:endParaRPr lang="en-US" dirty="0">
              <a:solidFill>
                <a:srgbClr val="064B64"/>
              </a:solidFill>
            </a:endParaRPr>
          </a:p>
        </p:txBody>
      </p:sp>
      <p:sp>
        <p:nvSpPr>
          <p:cNvPr id="5" name="Slide Number Placeholder 4"/>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864267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2" name="Date Placeholder 1"/>
          <p:cNvSpPr>
            <a:spLocks noGrp="1"/>
          </p:cNvSpPr>
          <p:nvPr>
            <p:ph type="dt" sz="half" idx="10"/>
          </p:nvPr>
        </p:nvSpPr>
        <p:spPr/>
        <p:txBody>
          <a:bodyPr/>
          <a:lstStyle/>
          <a:p>
            <a:fld id="{9A625921-2AED-FC43-9F62-DEA825785707}" type="datetime1">
              <a:rPr lang="en-US" smtClean="0">
                <a:solidFill>
                  <a:srgbClr val="064B64"/>
                </a:solidFill>
              </a:rPr>
              <a:pPr/>
              <a:t>10/27/2022</a:t>
            </a:fld>
            <a:endParaRPr lang="en-US" dirty="0">
              <a:solidFill>
                <a:srgbClr val="064B64"/>
              </a:solidFill>
            </a:endParaRPr>
          </a:p>
        </p:txBody>
      </p:sp>
      <p:sp>
        <p:nvSpPr>
          <p:cNvPr id="3" name="Footer Placeholder 2"/>
          <p:cNvSpPr>
            <a:spLocks noGrp="1"/>
          </p:cNvSpPr>
          <p:nvPr>
            <p:ph type="ftr" sz="quarter" idx="11"/>
          </p:nvPr>
        </p:nvSpPr>
        <p:spPr/>
        <p:txBody>
          <a:bodyPr/>
          <a:lstStyle/>
          <a:p>
            <a:endParaRPr lang="en-US" dirty="0">
              <a:solidFill>
                <a:srgbClr val="064B64"/>
              </a:solidFill>
            </a:endParaRPr>
          </a:p>
        </p:txBody>
      </p:sp>
      <p:sp>
        <p:nvSpPr>
          <p:cNvPr id="4" name="Slide Number Placeholder 3"/>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25627257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3" name="Content Placeholder 2"/>
          <p:cNvSpPr>
            <a:spLocks noGrp="1"/>
          </p:cNvSpPr>
          <p:nvPr>
            <p:ph idx="1"/>
          </p:nvPr>
        </p:nvSpPr>
        <p:spPr>
          <a:xfrm>
            <a:off x="812800" y="304801"/>
            <a:ext cx="7823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25D77BD-5D96-2F47-B5B5-882F1923E73F}" type="datetime1">
              <a:rPr lang="en-US" smtClean="0">
                <a:solidFill>
                  <a:srgbClr val="064B64"/>
                </a:solidFill>
              </a:rPr>
              <a:pPr/>
              <a:t>10/27/2022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12A6CD65-B223-9C41-8CEC-A55C726DCCB3}" type="slidenum">
              <a:rPr lang="en-US" smtClean="0"/>
              <a:pPr/>
              <a:t>‹#›</a:t>
            </a:fld>
            <a:endParaRPr lang="en-US" dirty="0"/>
          </a:p>
        </p:txBody>
      </p:sp>
      <p:sp>
        <p:nvSpPr>
          <p:cNvPr id="11" name="Title 10"/>
          <p:cNvSpPr>
            <a:spLocks noGrp="1"/>
          </p:cNvSpPr>
          <p:nvPr>
            <p:ph type="title"/>
          </p:nvPr>
        </p:nvSpPr>
        <p:spPr>
          <a:xfrm>
            <a:off x="9546336" y="457200"/>
            <a:ext cx="2234213" cy="1673352"/>
          </a:xfrm>
        </p:spPr>
        <p:txBody>
          <a:bodyPr anchor="b"/>
          <a:lstStyle>
            <a:lvl1pPr algn="l">
              <a:defRPr sz="2000" spc="150" baseline="0"/>
            </a:lvl1pPr>
          </a:lstStyle>
          <a:p>
            <a:r>
              <a:rPr lang="en-US"/>
              <a:t>Click to edit Master title style</a:t>
            </a:r>
            <a:endParaRPr lang="en-US" dirty="0"/>
          </a:p>
        </p:txBody>
      </p:sp>
    </p:spTree>
    <p:extLst>
      <p:ext uri="{BB962C8B-B14F-4D97-AF65-F5344CB8AC3E}">
        <p14:creationId xmlns:p14="http://schemas.microsoft.com/office/powerpoint/2010/main" val="361590963"/>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9AA561-5CD9-0347-8EB7-5C4281B8F0C9}" type="datetime1">
              <a:rPr lang="en-US" smtClean="0">
                <a:solidFill>
                  <a:srgbClr val="DEDEE0"/>
                </a:solidFill>
              </a:rPr>
              <a:pPr/>
              <a:t>10/27/2022</a:t>
            </a:fld>
            <a:endParaRPr lang="en-US" dirty="0">
              <a:solidFill>
                <a:srgbClr val="DEDEE0"/>
              </a:solidFill>
            </a:endParaRPr>
          </a:p>
        </p:txBody>
      </p:sp>
      <p:sp>
        <p:nvSpPr>
          <p:cNvPr id="6" name="Footer Placeholder 5"/>
          <p:cNvSpPr>
            <a:spLocks noGrp="1"/>
          </p:cNvSpPr>
          <p:nvPr>
            <p:ph type="ftr" sz="quarter" idx="11"/>
          </p:nvPr>
        </p:nvSpPr>
        <p:spPr/>
        <p:txBody>
          <a:bodyPr/>
          <a:lstStyle/>
          <a:p>
            <a:endParaRPr lang="en-US" dirty="0">
              <a:solidFill>
                <a:srgbClr val="DEDEE0"/>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DEDEE0"/>
                </a:solidFill>
              </a:rPr>
              <a:pPr/>
              <a:t>‹#›</a:t>
            </a:fld>
            <a:endParaRPr lang="en-US" dirty="0">
              <a:solidFill>
                <a:srgbClr val="DEDEE0"/>
              </a:solidFill>
            </a:endParaRPr>
          </a:p>
        </p:txBody>
      </p:sp>
      <p:sp>
        <p:nvSpPr>
          <p:cNvPr id="10" name="Title 9"/>
          <p:cNvSpPr>
            <a:spLocks noGrp="1"/>
          </p:cNvSpPr>
          <p:nvPr>
            <p:ph type="title"/>
          </p:nvPr>
        </p:nvSpPr>
        <p:spPr>
          <a:xfrm>
            <a:off x="9550400" y="460248"/>
            <a:ext cx="2235200" cy="1673352"/>
          </a:xfrm>
        </p:spPr>
        <p:txBody>
          <a:bodyPr anchor="b"/>
          <a:lstStyle>
            <a:lvl1pPr algn="l">
              <a:defRPr sz="2000" spc="150" baseline="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400799837"/>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F7DF5F-0004-2F48-BFD7-1888FCCAB61C}" type="datetime1">
              <a:rPr lang="en-US" smtClean="0">
                <a:solidFill>
                  <a:srgbClr val="064B64"/>
                </a:solidFill>
              </a:rPr>
              <a:p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4833923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2" name="Vertical Title 1"/>
          <p:cNvSpPr>
            <a:spLocks noGrp="1"/>
          </p:cNvSpPr>
          <p:nvPr>
            <p:ph type="title" orient="vert"/>
          </p:nvPr>
        </p:nvSpPr>
        <p:spPr>
          <a:xfrm>
            <a:off x="9550400" y="274639"/>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F9A530-DD91-FF45-941E-8D4354890BDE}" type="datetime1">
              <a:rPr lang="en-US" smtClean="0">
                <a:solidFill>
                  <a:srgbClr val="064B64"/>
                </a:solidFill>
              </a:rPr>
              <a:p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Tree>
    <p:extLst>
      <p:ext uri="{BB962C8B-B14F-4D97-AF65-F5344CB8AC3E}">
        <p14:creationId xmlns:p14="http://schemas.microsoft.com/office/powerpoint/2010/main" val="29859361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457200"/>
            <a:fld id="{5306FC97-2AF7-1D44-BB14-2C58C3210AB9}" type="datetime1">
              <a:rPr lang="en-US" smtClean="0">
                <a:solidFill>
                  <a:srgbClr val="064B64"/>
                </a:solidFill>
              </a:rPr>
              <a:pPr defTabSz="457200"/>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pPr defTabSz="457200"/>
            <a:endParaRPr lang="en-US" dirty="0">
              <a:solidFill>
                <a:srgbClr val="064B64"/>
              </a:solidFill>
            </a:endParaRPr>
          </a:p>
        </p:txBody>
      </p:sp>
      <p:sp>
        <p:nvSpPr>
          <p:cNvPr id="6" name="Slide Number Placeholder 5"/>
          <p:cNvSpPr>
            <a:spLocks noGrp="1"/>
          </p:cNvSpPr>
          <p:nvPr>
            <p:ph type="sldNum" sz="quarter" idx="12"/>
          </p:nvPr>
        </p:nvSpPr>
        <p:spPr/>
        <p:txBody>
          <a:bodyPr/>
          <a:lstStyle/>
          <a:p>
            <a:pPr defTabSz="457200"/>
            <a:fld id="{12A6CD65-B223-9C41-8CEC-A55C726DCCB3}" type="slidenum">
              <a:rPr lang="en-US" smtClean="0">
                <a:solidFill>
                  <a:srgbClr val="064B64"/>
                </a:solidFill>
              </a:rPr>
              <a:pPr defTabSz="457200"/>
              <a:t>‹#›</a:t>
            </a:fld>
            <a:endParaRPr lang="en-US" dirty="0">
              <a:solidFill>
                <a:srgbClr val="064B64"/>
              </a:solidFill>
            </a:endParaRPr>
          </a:p>
        </p:txBody>
      </p:sp>
    </p:spTree>
    <p:extLst>
      <p:ext uri="{BB962C8B-B14F-4D97-AF65-F5344CB8AC3E}">
        <p14:creationId xmlns:p14="http://schemas.microsoft.com/office/powerpoint/2010/main" val="42431233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425">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7617DEF1-9C33-2940-8E7E-2851A50F100B}" type="datetime1">
              <a:rPr lang="en-US" smtClean="0">
                <a:solidFill>
                  <a:srgbClr val="DEDEE0"/>
                </a:solidFill>
              </a:rPr>
              <a:pPr/>
              <a:t>10/27/2022</a:t>
            </a:fld>
            <a:endParaRPr lang="en-US" dirty="0">
              <a:solidFill>
                <a:srgbClr val="DEDEE0"/>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12A6CD65-B223-9C41-8CEC-A55C726DCCB3}" type="slidenum">
              <a:rPr lang="en-US" smtClean="0"/>
              <a:pPr/>
              <a:t>‹#›</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solidFill>
                <a:srgbClr val="DEDEE0"/>
              </a:solidFill>
            </a:endParaRPr>
          </a:p>
        </p:txBody>
      </p:sp>
      <p:sp>
        <p:nvSpPr>
          <p:cNvPr id="13" name="Title 12"/>
          <p:cNvSpPr>
            <a:spLocks noGrp="1"/>
          </p:cNvSpPr>
          <p:nvPr>
            <p:ph type="title"/>
          </p:nvPr>
        </p:nvSpPr>
        <p:spPr>
          <a:xfrm>
            <a:off x="609600" y="2052960"/>
            <a:ext cx="8432800" cy="1828800"/>
          </a:xfrm>
        </p:spPr>
        <p:txBody>
          <a:bodyPr/>
          <a:lstStyle>
            <a:lvl1pPr algn="r">
              <a:defRPr sz="3150" spc="113" baseline="0"/>
            </a:lvl1pPr>
          </a:lstStyle>
          <a:p>
            <a:r>
              <a:rPr lang="en-US"/>
              <a:t>Click to edit Master title style</a:t>
            </a:r>
            <a:endParaRPr lang="en-US" dirty="0"/>
          </a:p>
        </p:txBody>
      </p:sp>
    </p:spTree>
    <p:extLst>
      <p:ext uri="{BB962C8B-B14F-4D97-AF65-F5344CB8AC3E}">
        <p14:creationId xmlns:p14="http://schemas.microsoft.com/office/powerpoint/2010/main" val="41906144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234566-E8DC-D047-9136-D165B78CFB80}" type="datetime1">
              <a:rPr lang="en-US" smtClean="0">
                <a:solidFill>
                  <a:srgbClr val="064B64"/>
                </a:solidFill>
              </a:rPr>
              <a:p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759833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3" name="Text Placeholder 2"/>
          <p:cNvSpPr>
            <a:spLocks noGrp="1"/>
          </p:cNvSpPr>
          <p:nvPr>
            <p:ph type="body" idx="1"/>
          </p:nvPr>
        </p:nvSpPr>
        <p:spPr>
          <a:xfrm>
            <a:off x="9550401" y="2892277"/>
            <a:ext cx="2133601" cy="1645920"/>
          </a:xfrm>
        </p:spPr>
        <p:txBody>
          <a:bodyPr anchor="ctr"/>
          <a:lstStyle>
            <a:lvl1pPr marL="0" indent="0">
              <a:buNone/>
              <a:defRPr sz="1500">
                <a:solidFill>
                  <a:schemeClr val="bg2"/>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B2E8C239-5E7A-9044-BDC8-1BC7F182CD70}" type="datetime1">
              <a:rPr lang="en-US" smtClean="0"/>
              <a:pPr/>
              <a:t>10/27/2022</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508000" y="2892277"/>
            <a:ext cx="8432800" cy="1645920"/>
          </a:xfrm>
        </p:spPr>
        <p:txBody>
          <a:bodyPr/>
          <a:lstStyle>
            <a:lvl1pPr algn="r">
              <a:defRPr sz="3150" spc="113" baseline="0"/>
            </a:lvl1pPr>
          </a:lstStyle>
          <a:p>
            <a:r>
              <a:rPr lang="en-US"/>
              <a:t>Click to edit Master title style</a:t>
            </a:r>
            <a:endParaRPr lang="en-US" dirty="0"/>
          </a:p>
        </p:txBody>
      </p:sp>
    </p:spTree>
    <p:extLst>
      <p:ext uri="{BB962C8B-B14F-4D97-AF65-F5344CB8AC3E}">
        <p14:creationId xmlns:p14="http://schemas.microsoft.com/office/powerpoint/2010/main" val="196887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963083" y="4406901"/>
            <a:ext cx="10363200" cy="1362075"/>
          </a:xfrm>
          <a:prstGeom prst="rect">
            <a:avLst/>
          </a:prstGeom>
          <a:noFill/>
          <a:ln>
            <a:noFill/>
          </a:ln>
        </p:spPr>
        <p:txBody>
          <a:bodyPr anchor="t"/>
          <a:lstStyle>
            <a:lvl1pPr marL="0" marR="0" lvl="0" indent="0" algn="l" rtl="0">
              <a:spcBef>
                <a:spcPts val="0"/>
              </a:spcBef>
              <a:spcAft>
                <a:spcPts val="0"/>
              </a:spcAft>
              <a:buNone/>
              <a:defRPr sz="4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body" idx="1"/>
          </p:nvPr>
        </p:nvSpPr>
        <p:spPr>
          <a:xfrm>
            <a:off x="963083" y="2906713"/>
            <a:ext cx="10363200" cy="1500187"/>
          </a:xfrm>
          <a:prstGeom prst="rect">
            <a:avLst/>
          </a:prstGeom>
          <a:noFill/>
          <a:ln>
            <a:noFill/>
          </a:ln>
        </p:spPr>
        <p:txBody>
          <a:bodyPr anchor="b"/>
          <a:lstStyle>
            <a:lvl1pPr marL="0" marR="0" lvl="0" indent="0" algn="l"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2144F8F5-F756-4870-B392-73BF65E89CA5}" type="slidenum">
              <a:rPr lang="en-US"/>
              <a:pPr>
                <a:defRPr/>
              </a:pPr>
              <a:t>‹#›</a:t>
            </a:fld>
            <a:endParaRPr lang="en-US"/>
          </a:p>
        </p:txBody>
      </p:sp>
    </p:spTree>
    <p:extLst>
      <p:ext uri="{BB962C8B-B14F-4D97-AF65-F5344CB8AC3E}">
        <p14:creationId xmlns:p14="http://schemas.microsoft.com/office/powerpoint/2010/main" val="38033061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1C1764B-AD00-7B4D-ADEA-4A61D45815AE}" type="datetime1">
              <a:rPr lang="en-US" smtClean="0">
                <a:solidFill>
                  <a:srgbClr val="064B64"/>
                </a:solidFill>
              </a:rPr>
              <a:pPr/>
              <a:t>10/27/2022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01393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438402"/>
            <a:ext cx="5386917" cy="36877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722438"/>
            <a:ext cx="5389033" cy="639762"/>
          </a:xfrm>
        </p:spPr>
        <p:txBody>
          <a:bodyPr anchor="b"/>
          <a:lstStyle>
            <a:lvl1pPr marL="0" indent="0" algn="ctr">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438402"/>
            <a:ext cx="5389033" cy="36877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607CF8-E638-BE4B-A0E1-967256E195C9}" type="datetime1">
              <a:rPr lang="en-US" smtClean="0">
                <a:solidFill>
                  <a:srgbClr val="064B64"/>
                </a:solidFill>
              </a:rPr>
              <a:pPr/>
              <a:t>10/27/2022</a:t>
            </a:fld>
            <a:endParaRPr lang="en-US" dirty="0">
              <a:solidFill>
                <a:srgbClr val="064B64"/>
              </a:solidFill>
            </a:endParaRPr>
          </a:p>
        </p:txBody>
      </p:sp>
      <p:sp>
        <p:nvSpPr>
          <p:cNvPr id="8" name="Footer Placeholder 7"/>
          <p:cNvSpPr>
            <a:spLocks noGrp="1"/>
          </p:cNvSpPr>
          <p:nvPr>
            <p:ph type="ftr" sz="quarter" idx="11"/>
          </p:nvPr>
        </p:nvSpPr>
        <p:spPr/>
        <p:txBody>
          <a:bodyPr/>
          <a:lstStyle/>
          <a:p>
            <a:endParaRPr lang="en-US" dirty="0">
              <a:solidFill>
                <a:srgbClr val="064B64"/>
              </a:solidFill>
            </a:endParaRPr>
          </a:p>
        </p:txBody>
      </p:sp>
      <p:sp>
        <p:nvSpPr>
          <p:cNvPr id="9" name="Slide Number Placeholder 8"/>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66995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F3E0F0A-1245-B849-8211-17CF5FE32104}" type="datetime1">
              <a:rPr lang="en-US" smtClean="0">
                <a:solidFill>
                  <a:srgbClr val="064B64"/>
                </a:solidFill>
              </a:rPr>
              <a:pPr/>
              <a:t>10/27/2022</a:t>
            </a:fld>
            <a:endParaRPr lang="en-US" dirty="0">
              <a:solidFill>
                <a:srgbClr val="064B64"/>
              </a:solidFill>
            </a:endParaRPr>
          </a:p>
        </p:txBody>
      </p:sp>
      <p:sp>
        <p:nvSpPr>
          <p:cNvPr id="4" name="Footer Placeholder 3"/>
          <p:cNvSpPr>
            <a:spLocks noGrp="1"/>
          </p:cNvSpPr>
          <p:nvPr>
            <p:ph type="ftr" sz="quarter" idx="11"/>
          </p:nvPr>
        </p:nvSpPr>
        <p:spPr/>
        <p:txBody>
          <a:bodyPr/>
          <a:lstStyle/>
          <a:p>
            <a:endParaRPr lang="en-US" dirty="0">
              <a:solidFill>
                <a:srgbClr val="064B64"/>
              </a:solidFill>
            </a:endParaRPr>
          </a:p>
        </p:txBody>
      </p:sp>
      <p:sp>
        <p:nvSpPr>
          <p:cNvPr id="5" name="Slide Number Placeholder 4"/>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3032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2" name="Date Placeholder 1"/>
          <p:cNvSpPr>
            <a:spLocks noGrp="1"/>
          </p:cNvSpPr>
          <p:nvPr>
            <p:ph type="dt" sz="half" idx="10"/>
          </p:nvPr>
        </p:nvSpPr>
        <p:spPr/>
        <p:txBody>
          <a:bodyPr/>
          <a:lstStyle/>
          <a:p>
            <a:fld id="{9A625921-2AED-FC43-9F62-DEA825785707}" type="datetime1">
              <a:rPr lang="en-US" smtClean="0">
                <a:solidFill>
                  <a:srgbClr val="064B64"/>
                </a:solidFill>
              </a:rPr>
              <a:pPr/>
              <a:t>10/27/2022</a:t>
            </a:fld>
            <a:endParaRPr lang="en-US" dirty="0">
              <a:solidFill>
                <a:srgbClr val="064B64"/>
              </a:solidFill>
            </a:endParaRPr>
          </a:p>
        </p:txBody>
      </p:sp>
      <p:sp>
        <p:nvSpPr>
          <p:cNvPr id="3" name="Footer Placeholder 2"/>
          <p:cNvSpPr>
            <a:spLocks noGrp="1"/>
          </p:cNvSpPr>
          <p:nvPr>
            <p:ph type="ftr" sz="quarter" idx="11"/>
          </p:nvPr>
        </p:nvSpPr>
        <p:spPr/>
        <p:txBody>
          <a:bodyPr/>
          <a:lstStyle/>
          <a:p>
            <a:endParaRPr lang="en-US" dirty="0">
              <a:solidFill>
                <a:srgbClr val="064B64"/>
              </a:solidFill>
            </a:endParaRPr>
          </a:p>
        </p:txBody>
      </p:sp>
      <p:sp>
        <p:nvSpPr>
          <p:cNvPr id="4" name="Slide Number Placeholder 3"/>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10109000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3" name="Content Placeholder 2"/>
          <p:cNvSpPr>
            <a:spLocks noGrp="1"/>
          </p:cNvSpPr>
          <p:nvPr>
            <p:ph idx="1"/>
          </p:nvPr>
        </p:nvSpPr>
        <p:spPr>
          <a:xfrm>
            <a:off x="812800" y="304803"/>
            <a:ext cx="782320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050">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F25D77BD-5D96-2F47-B5B5-882F1923E73F}" type="datetime1">
              <a:rPr lang="en-US" smtClean="0">
                <a:solidFill>
                  <a:srgbClr val="064B64"/>
                </a:solidFill>
              </a:rPr>
              <a:pPr/>
              <a:t>10/27/2022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12A6CD65-B223-9C41-8CEC-A55C726DCCB3}" type="slidenum">
              <a:rPr lang="en-US" smtClean="0"/>
              <a:pPr/>
              <a:t>‹#›</a:t>
            </a:fld>
            <a:endParaRPr lang="en-US" dirty="0"/>
          </a:p>
        </p:txBody>
      </p:sp>
      <p:sp>
        <p:nvSpPr>
          <p:cNvPr id="11" name="Title 10"/>
          <p:cNvSpPr>
            <a:spLocks noGrp="1"/>
          </p:cNvSpPr>
          <p:nvPr>
            <p:ph type="title"/>
          </p:nvPr>
        </p:nvSpPr>
        <p:spPr>
          <a:xfrm>
            <a:off x="9546336" y="457200"/>
            <a:ext cx="2234213" cy="1673352"/>
          </a:xfrm>
        </p:spPr>
        <p:txBody>
          <a:bodyPr anchor="b"/>
          <a:lstStyle>
            <a:lvl1pPr algn="l">
              <a:defRPr sz="1500" spc="113" baseline="0"/>
            </a:lvl1pPr>
          </a:lstStyle>
          <a:p>
            <a:r>
              <a:rPr lang="en-US"/>
              <a:t>Click to edit Master title style</a:t>
            </a:r>
            <a:endParaRPr lang="en-US" dirty="0"/>
          </a:p>
        </p:txBody>
      </p:sp>
    </p:spTree>
    <p:extLst>
      <p:ext uri="{BB962C8B-B14F-4D97-AF65-F5344CB8AC3E}">
        <p14:creationId xmlns:p14="http://schemas.microsoft.com/office/powerpoint/2010/main" val="799465627"/>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050">
                <a:solidFill>
                  <a:schemeClr val="tx1"/>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3A9AA561-5CD9-0347-8EB7-5C4281B8F0C9}" type="datetime1">
              <a:rPr lang="en-US" smtClean="0">
                <a:solidFill>
                  <a:srgbClr val="DEDEE0"/>
                </a:solidFill>
              </a:rPr>
              <a:pPr/>
              <a:t>10/27/2022</a:t>
            </a:fld>
            <a:endParaRPr lang="en-US" dirty="0">
              <a:solidFill>
                <a:srgbClr val="DEDEE0"/>
              </a:solidFill>
            </a:endParaRPr>
          </a:p>
        </p:txBody>
      </p:sp>
      <p:sp>
        <p:nvSpPr>
          <p:cNvPr id="6" name="Footer Placeholder 5"/>
          <p:cNvSpPr>
            <a:spLocks noGrp="1"/>
          </p:cNvSpPr>
          <p:nvPr>
            <p:ph type="ftr" sz="quarter" idx="11"/>
          </p:nvPr>
        </p:nvSpPr>
        <p:spPr/>
        <p:txBody>
          <a:bodyPr/>
          <a:lstStyle/>
          <a:p>
            <a:endParaRPr lang="en-US" dirty="0">
              <a:solidFill>
                <a:srgbClr val="DEDEE0"/>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DEDEE0"/>
                </a:solidFill>
              </a:rPr>
              <a:pPr/>
              <a:t>‹#›</a:t>
            </a:fld>
            <a:endParaRPr lang="en-US" dirty="0">
              <a:solidFill>
                <a:srgbClr val="DEDEE0"/>
              </a:solidFill>
            </a:endParaRPr>
          </a:p>
        </p:txBody>
      </p:sp>
      <p:sp>
        <p:nvSpPr>
          <p:cNvPr id="10" name="Title 9"/>
          <p:cNvSpPr>
            <a:spLocks noGrp="1"/>
          </p:cNvSpPr>
          <p:nvPr>
            <p:ph type="title"/>
          </p:nvPr>
        </p:nvSpPr>
        <p:spPr>
          <a:xfrm>
            <a:off x="9550400" y="460248"/>
            <a:ext cx="2235200" cy="1673352"/>
          </a:xfrm>
        </p:spPr>
        <p:txBody>
          <a:bodyPr anchor="b"/>
          <a:lstStyle>
            <a:lvl1pPr algn="l">
              <a:defRPr sz="1500" spc="113" baseline="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626519524"/>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F7DF5F-0004-2F48-BFD7-1888FCCAB61C}" type="datetime1">
              <a:rPr lang="en-US" smtClean="0">
                <a:solidFill>
                  <a:srgbClr val="064B64"/>
                </a:solidFill>
              </a:rPr>
              <a:p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22538334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2" name="Vertical Title 1"/>
          <p:cNvSpPr>
            <a:spLocks noGrp="1"/>
          </p:cNvSpPr>
          <p:nvPr>
            <p:ph type="title" orient="vert"/>
          </p:nvPr>
        </p:nvSpPr>
        <p:spPr>
          <a:xfrm>
            <a:off x="9550400" y="274641"/>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F9A530-DD91-FF45-941E-8D4354890BDE}" type="datetime1">
              <a:rPr lang="en-US" smtClean="0">
                <a:solidFill>
                  <a:srgbClr val="064B64"/>
                </a:solidFill>
              </a:rPr>
              <a:p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Tree>
    <p:extLst>
      <p:ext uri="{BB962C8B-B14F-4D97-AF65-F5344CB8AC3E}">
        <p14:creationId xmlns:p14="http://schemas.microsoft.com/office/powerpoint/2010/main" val="41241209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342900"/>
            <a:fld id="{5306FC97-2AF7-1D44-BB14-2C58C3210AB9}" type="datetime1">
              <a:rPr lang="en-US" smtClean="0">
                <a:solidFill>
                  <a:srgbClr val="064B64"/>
                </a:solidFill>
              </a:rPr>
              <a:pPr defTabSz="342900"/>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pPr defTabSz="342900"/>
            <a:endParaRPr lang="en-US" dirty="0">
              <a:solidFill>
                <a:srgbClr val="064B64"/>
              </a:solidFill>
            </a:endParaRPr>
          </a:p>
        </p:txBody>
      </p:sp>
      <p:sp>
        <p:nvSpPr>
          <p:cNvPr id="6" name="Slide Number Placeholder 5"/>
          <p:cNvSpPr>
            <a:spLocks noGrp="1"/>
          </p:cNvSpPr>
          <p:nvPr>
            <p:ph type="sldNum" sz="quarter" idx="12"/>
          </p:nvPr>
        </p:nvSpPr>
        <p:spPr/>
        <p:txBody>
          <a:bodyPr/>
          <a:lstStyle/>
          <a:p>
            <a:pPr defTabSz="342900"/>
            <a:fld id="{12A6CD65-B223-9C41-8CEC-A55C726DCCB3}" type="slidenum">
              <a:rPr lang="en-US" smtClean="0">
                <a:solidFill>
                  <a:srgbClr val="064B64"/>
                </a:solidFill>
              </a:rPr>
              <a:pPr defTabSz="342900"/>
              <a:t>‹#›</a:t>
            </a:fld>
            <a:endParaRPr lang="en-US" dirty="0">
              <a:solidFill>
                <a:srgbClr val="064B64"/>
              </a:solidFill>
            </a:endParaRPr>
          </a:p>
        </p:txBody>
      </p:sp>
    </p:spTree>
    <p:extLst>
      <p:ext uri="{BB962C8B-B14F-4D97-AF65-F5344CB8AC3E}">
        <p14:creationId xmlns:p14="http://schemas.microsoft.com/office/powerpoint/2010/main" val="26759399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7617DEF1-9C33-2940-8E7E-2851A50F100B}" type="datetime1">
              <a:rPr lang="en-US" smtClean="0">
                <a:solidFill>
                  <a:srgbClr val="DEDEE0"/>
                </a:solidFill>
              </a:rPr>
              <a:pPr/>
              <a:t>10/27/2022</a:t>
            </a:fld>
            <a:endParaRPr lang="en-US" dirty="0">
              <a:solidFill>
                <a:srgbClr val="DEDEE0"/>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12A6CD65-B223-9C41-8CEC-A55C726DCCB3}" type="slidenum">
              <a:rPr lang="en-US" smtClean="0"/>
              <a:pPr/>
              <a:t>‹#›</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solidFill>
                <a:srgbClr val="DEDEE0"/>
              </a:solidFill>
            </a:endParaRPr>
          </a:p>
        </p:txBody>
      </p:sp>
      <p:sp>
        <p:nvSpPr>
          <p:cNvPr id="13" name="Title 12"/>
          <p:cNvSpPr>
            <a:spLocks noGrp="1"/>
          </p:cNvSpPr>
          <p:nvPr>
            <p:ph type="title"/>
          </p:nvPr>
        </p:nvSpPr>
        <p:spPr>
          <a:xfrm>
            <a:off x="609600" y="2052960"/>
            <a:ext cx="8432800" cy="182880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286878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1"/>
          </p:nvPr>
        </p:nvSpPr>
        <p:spPr>
          <a:xfrm>
            <a:off x="609601" y="1600201"/>
            <a:ext cx="5384799" cy="4525963"/>
          </a:xfrm>
          <a:prstGeom prst="rect">
            <a:avLst/>
          </a:prstGeom>
          <a:noFill/>
          <a:ln>
            <a:noFill/>
          </a:ln>
        </p:spPr>
        <p:txBody>
          <a:bodyPr/>
          <a:lstStyle>
            <a:lvl1pPr marL="342900" marR="0" lvl="0" indent="-16510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2"/>
          </p:nvPr>
        </p:nvSpPr>
        <p:spPr>
          <a:xfrm>
            <a:off x="6197601" y="1600201"/>
            <a:ext cx="5384799" cy="4525963"/>
          </a:xfrm>
          <a:prstGeom prst="rect">
            <a:avLst/>
          </a:prstGeom>
          <a:noFill/>
          <a:ln>
            <a:noFill/>
          </a:ln>
        </p:spPr>
        <p:txBody>
          <a:bodyPr/>
          <a:lstStyle>
            <a:lvl1pPr marL="342900" marR="0" lvl="0" indent="-16510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 name="Shape 12"/>
          <p:cNvSpPr txBox="1">
            <a:spLocks noGrp="1"/>
          </p:cNvSpPr>
          <p:nvPr>
            <p:ph type="dt" idx="11"/>
          </p:nvPr>
        </p:nvSpPr>
        <p:spPr>
          <a:ln/>
        </p:spPr>
        <p:txBody>
          <a:bodyPr/>
          <a:lstStyle>
            <a:lvl1pPr>
              <a:defRPr/>
            </a:lvl1pPr>
          </a:lstStyle>
          <a:p>
            <a:pPr>
              <a:defRPr/>
            </a:pPr>
            <a:endParaRPr lang="en-US"/>
          </a:p>
        </p:txBody>
      </p:sp>
      <p:sp>
        <p:nvSpPr>
          <p:cNvPr id="6" name="Shape 13"/>
          <p:cNvSpPr txBox="1">
            <a:spLocks noGrp="1"/>
          </p:cNvSpPr>
          <p:nvPr>
            <p:ph type="ftr" idx="12"/>
          </p:nvPr>
        </p:nvSpPr>
        <p:spPr>
          <a:ln/>
        </p:spPr>
        <p:txBody>
          <a:bodyPr/>
          <a:lstStyle>
            <a:lvl1pPr>
              <a:defRPr/>
            </a:lvl1pPr>
          </a:lstStyle>
          <a:p>
            <a:pPr>
              <a:defRPr/>
            </a:pPr>
            <a:endParaRPr lang="en-US"/>
          </a:p>
        </p:txBody>
      </p:sp>
      <p:sp>
        <p:nvSpPr>
          <p:cNvPr id="7" name="Shape 14"/>
          <p:cNvSpPr txBox="1">
            <a:spLocks noGrp="1"/>
          </p:cNvSpPr>
          <p:nvPr>
            <p:ph type="sldNum" idx="13"/>
          </p:nvPr>
        </p:nvSpPr>
        <p:spPr>
          <a:ln/>
        </p:spPr>
        <p:txBody>
          <a:bodyPr/>
          <a:lstStyle>
            <a:lvl1pPr>
              <a:defRPr/>
            </a:lvl1pPr>
          </a:lstStyle>
          <a:p>
            <a:pPr>
              <a:defRPr/>
            </a:pPr>
            <a:fld id="{95643DF9-FE37-403E-928C-6ADAED12DCBE}" type="slidenum">
              <a:rPr lang="en-US"/>
              <a:pPr>
                <a:defRPr/>
              </a:pPr>
              <a:t>‹#›</a:t>
            </a:fld>
            <a:endParaRPr lang="en-US"/>
          </a:p>
        </p:txBody>
      </p:sp>
    </p:spTree>
    <p:extLst>
      <p:ext uri="{BB962C8B-B14F-4D97-AF65-F5344CB8AC3E}">
        <p14:creationId xmlns:p14="http://schemas.microsoft.com/office/powerpoint/2010/main" val="34244711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234566-E8DC-D047-9136-D165B78CFB80}" type="datetime1">
              <a:rPr lang="en-US" smtClean="0">
                <a:solidFill>
                  <a:srgbClr val="064B64"/>
                </a:solidFill>
              </a:rPr>
              <a:p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489595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3" name="Text Placeholder 2"/>
          <p:cNvSpPr>
            <a:spLocks noGrp="1"/>
          </p:cNvSpPr>
          <p:nvPr>
            <p:ph type="body" idx="1"/>
          </p:nvPr>
        </p:nvSpPr>
        <p:spPr>
          <a:xfrm>
            <a:off x="9550400" y="2892277"/>
            <a:ext cx="21336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B2E8C239-5E7A-9044-BDC8-1BC7F182CD70}" type="datetime1">
              <a:rPr lang="en-US" smtClean="0"/>
              <a:pPr/>
              <a:t>10/27/2022</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508000" y="2892277"/>
            <a:ext cx="8432800" cy="1645920"/>
          </a:xfrm>
        </p:spPr>
        <p:txBody>
          <a:bodyPr/>
          <a:lstStyle>
            <a:lvl1pPr algn="r">
              <a:defRPr sz="4200" spc="150" baseline="0"/>
            </a:lvl1pPr>
          </a:lstStyle>
          <a:p>
            <a:r>
              <a:rPr lang="en-US"/>
              <a:t>Click to edit Master title style</a:t>
            </a:r>
            <a:endParaRPr lang="en-US" dirty="0"/>
          </a:p>
        </p:txBody>
      </p:sp>
    </p:spTree>
    <p:extLst>
      <p:ext uri="{BB962C8B-B14F-4D97-AF65-F5344CB8AC3E}">
        <p14:creationId xmlns:p14="http://schemas.microsoft.com/office/powerpoint/2010/main" val="30438232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1C1764B-AD00-7B4D-ADEA-4A61D45815AE}" type="datetime1">
              <a:rPr lang="en-US" smtClean="0">
                <a:solidFill>
                  <a:srgbClr val="064B64"/>
                </a:solidFill>
              </a:rPr>
              <a:pPr/>
              <a:t>10/27/2022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669412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438400"/>
            <a:ext cx="5386917"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722438"/>
            <a:ext cx="5389033"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438400"/>
            <a:ext cx="5389033"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607CF8-E638-BE4B-A0E1-967256E195C9}" type="datetime1">
              <a:rPr lang="en-US" smtClean="0">
                <a:solidFill>
                  <a:srgbClr val="064B64"/>
                </a:solidFill>
              </a:rPr>
              <a:pPr/>
              <a:t>10/27/2022</a:t>
            </a:fld>
            <a:endParaRPr lang="en-US" dirty="0">
              <a:solidFill>
                <a:srgbClr val="064B64"/>
              </a:solidFill>
            </a:endParaRPr>
          </a:p>
        </p:txBody>
      </p:sp>
      <p:sp>
        <p:nvSpPr>
          <p:cNvPr id="8" name="Footer Placeholder 7"/>
          <p:cNvSpPr>
            <a:spLocks noGrp="1"/>
          </p:cNvSpPr>
          <p:nvPr>
            <p:ph type="ftr" sz="quarter" idx="11"/>
          </p:nvPr>
        </p:nvSpPr>
        <p:spPr/>
        <p:txBody>
          <a:bodyPr/>
          <a:lstStyle/>
          <a:p>
            <a:endParaRPr lang="en-US" dirty="0">
              <a:solidFill>
                <a:srgbClr val="064B64"/>
              </a:solidFill>
            </a:endParaRPr>
          </a:p>
        </p:txBody>
      </p:sp>
      <p:sp>
        <p:nvSpPr>
          <p:cNvPr id="9" name="Slide Number Placeholder 8"/>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53987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F3E0F0A-1245-B849-8211-17CF5FE32104}" type="datetime1">
              <a:rPr lang="en-US" smtClean="0">
                <a:solidFill>
                  <a:srgbClr val="064B64"/>
                </a:solidFill>
              </a:rPr>
              <a:pPr/>
              <a:t>10/27/2022</a:t>
            </a:fld>
            <a:endParaRPr lang="en-US" dirty="0">
              <a:solidFill>
                <a:srgbClr val="064B64"/>
              </a:solidFill>
            </a:endParaRPr>
          </a:p>
        </p:txBody>
      </p:sp>
      <p:sp>
        <p:nvSpPr>
          <p:cNvPr id="4" name="Footer Placeholder 3"/>
          <p:cNvSpPr>
            <a:spLocks noGrp="1"/>
          </p:cNvSpPr>
          <p:nvPr>
            <p:ph type="ftr" sz="quarter" idx="11"/>
          </p:nvPr>
        </p:nvSpPr>
        <p:spPr/>
        <p:txBody>
          <a:bodyPr/>
          <a:lstStyle/>
          <a:p>
            <a:endParaRPr lang="en-US" dirty="0">
              <a:solidFill>
                <a:srgbClr val="064B64"/>
              </a:solidFill>
            </a:endParaRPr>
          </a:p>
        </p:txBody>
      </p:sp>
      <p:sp>
        <p:nvSpPr>
          <p:cNvPr id="5" name="Slide Number Placeholder 4"/>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1672452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2" name="Date Placeholder 1"/>
          <p:cNvSpPr>
            <a:spLocks noGrp="1"/>
          </p:cNvSpPr>
          <p:nvPr>
            <p:ph type="dt" sz="half" idx="10"/>
          </p:nvPr>
        </p:nvSpPr>
        <p:spPr/>
        <p:txBody>
          <a:bodyPr/>
          <a:lstStyle/>
          <a:p>
            <a:fld id="{9A625921-2AED-FC43-9F62-DEA825785707}" type="datetime1">
              <a:rPr lang="en-US" smtClean="0">
                <a:solidFill>
                  <a:srgbClr val="064B64"/>
                </a:solidFill>
              </a:rPr>
              <a:pPr/>
              <a:t>10/27/2022</a:t>
            </a:fld>
            <a:endParaRPr lang="en-US" dirty="0">
              <a:solidFill>
                <a:srgbClr val="064B64"/>
              </a:solidFill>
            </a:endParaRPr>
          </a:p>
        </p:txBody>
      </p:sp>
      <p:sp>
        <p:nvSpPr>
          <p:cNvPr id="3" name="Footer Placeholder 2"/>
          <p:cNvSpPr>
            <a:spLocks noGrp="1"/>
          </p:cNvSpPr>
          <p:nvPr>
            <p:ph type="ftr" sz="quarter" idx="11"/>
          </p:nvPr>
        </p:nvSpPr>
        <p:spPr/>
        <p:txBody>
          <a:bodyPr/>
          <a:lstStyle/>
          <a:p>
            <a:endParaRPr lang="en-US" dirty="0">
              <a:solidFill>
                <a:srgbClr val="064B64"/>
              </a:solidFill>
            </a:endParaRPr>
          </a:p>
        </p:txBody>
      </p:sp>
      <p:sp>
        <p:nvSpPr>
          <p:cNvPr id="4" name="Slide Number Placeholder 3"/>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37629777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3" name="Content Placeholder 2"/>
          <p:cNvSpPr>
            <a:spLocks noGrp="1"/>
          </p:cNvSpPr>
          <p:nvPr>
            <p:ph idx="1"/>
          </p:nvPr>
        </p:nvSpPr>
        <p:spPr>
          <a:xfrm>
            <a:off x="812800" y="304801"/>
            <a:ext cx="7823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25D77BD-5D96-2F47-B5B5-882F1923E73F}" type="datetime1">
              <a:rPr lang="en-US" smtClean="0">
                <a:solidFill>
                  <a:srgbClr val="064B64"/>
                </a:solidFill>
              </a:rPr>
              <a:pPr/>
              <a:t>10/27/2022</a:t>
            </a:fld>
            <a:endParaRPr lang="en-US" dirty="0">
              <a:solidFill>
                <a:srgbClr val="064B64"/>
              </a:solidFill>
            </a:endParaRPr>
          </a:p>
        </p:txBody>
      </p:sp>
      <p:sp>
        <p:nvSpPr>
          <p:cNvPr id="6" name="Footer Placeholder 5"/>
          <p:cNvSpPr>
            <a:spLocks noGrp="1"/>
          </p:cNvSpPr>
          <p:nvPr>
            <p:ph type="ftr" sz="quarter" idx="11"/>
          </p:nvPr>
        </p:nvSpPr>
        <p:spPr/>
        <p:txBody>
          <a:bodyPr/>
          <a:lstStyle/>
          <a:p>
            <a:endParaRPr lang="en-US" dirty="0">
              <a:solidFill>
                <a:srgbClr val="064B64"/>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12A6CD65-B223-9C41-8CEC-A55C726DCCB3}" type="slidenum">
              <a:rPr lang="en-US" smtClean="0"/>
              <a:pPr/>
              <a:t>‹#›</a:t>
            </a:fld>
            <a:endParaRPr lang="en-US" dirty="0"/>
          </a:p>
        </p:txBody>
      </p:sp>
      <p:sp>
        <p:nvSpPr>
          <p:cNvPr id="11" name="Title 10"/>
          <p:cNvSpPr>
            <a:spLocks noGrp="1"/>
          </p:cNvSpPr>
          <p:nvPr>
            <p:ph type="title"/>
          </p:nvPr>
        </p:nvSpPr>
        <p:spPr>
          <a:xfrm>
            <a:off x="9546336" y="457200"/>
            <a:ext cx="2234213" cy="1673352"/>
          </a:xfrm>
        </p:spPr>
        <p:txBody>
          <a:bodyPr anchor="b"/>
          <a:lstStyle>
            <a:lvl1pPr algn="l">
              <a:defRPr sz="2000" spc="150" baseline="0"/>
            </a:lvl1pPr>
          </a:lstStyle>
          <a:p>
            <a:r>
              <a:rPr lang="en-US"/>
              <a:t>Click to edit Master title style</a:t>
            </a:r>
            <a:endParaRPr lang="en-US" dirty="0"/>
          </a:p>
        </p:txBody>
      </p:sp>
    </p:spTree>
    <p:extLst>
      <p:ext uri="{BB962C8B-B14F-4D97-AF65-F5344CB8AC3E}">
        <p14:creationId xmlns:p14="http://schemas.microsoft.com/office/powerpoint/2010/main" val="1017038371"/>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9AA561-5CD9-0347-8EB7-5C4281B8F0C9}" type="datetime1">
              <a:rPr lang="en-US" smtClean="0">
                <a:solidFill>
                  <a:srgbClr val="DEDEE0"/>
                </a:solidFill>
              </a:rPr>
              <a:pPr/>
              <a:t>10/27/2022</a:t>
            </a:fld>
            <a:endParaRPr lang="en-US" dirty="0">
              <a:solidFill>
                <a:srgbClr val="DEDEE0"/>
              </a:solidFill>
            </a:endParaRPr>
          </a:p>
        </p:txBody>
      </p:sp>
      <p:sp>
        <p:nvSpPr>
          <p:cNvPr id="6" name="Footer Placeholder 5"/>
          <p:cNvSpPr>
            <a:spLocks noGrp="1"/>
          </p:cNvSpPr>
          <p:nvPr>
            <p:ph type="ftr" sz="quarter" idx="11"/>
          </p:nvPr>
        </p:nvSpPr>
        <p:spPr/>
        <p:txBody>
          <a:bodyPr/>
          <a:lstStyle/>
          <a:p>
            <a:endParaRPr lang="en-US" dirty="0">
              <a:solidFill>
                <a:srgbClr val="DEDEE0"/>
              </a:solidFill>
            </a:endParaRPr>
          </a:p>
        </p:txBody>
      </p:sp>
      <p:sp>
        <p:nvSpPr>
          <p:cNvPr id="7" name="Slide Number Placeholder 6"/>
          <p:cNvSpPr>
            <a:spLocks noGrp="1"/>
          </p:cNvSpPr>
          <p:nvPr>
            <p:ph type="sldNum" sz="quarter" idx="12"/>
          </p:nvPr>
        </p:nvSpPr>
        <p:spPr/>
        <p:txBody>
          <a:bodyPr/>
          <a:lstStyle/>
          <a:p>
            <a:fld id="{12A6CD65-B223-9C41-8CEC-A55C726DCCB3}" type="slidenum">
              <a:rPr lang="en-US" smtClean="0">
                <a:solidFill>
                  <a:srgbClr val="DEDEE0"/>
                </a:solidFill>
              </a:rPr>
              <a:pPr/>
              <a:t>‹#›</a:t>
            </a:fld>
            <a:endParaRPr lang="en-US" dirty="0">
              <a:solidFill>
                <a:srgbClr val="DEDEE0"/>
              </a:solidFill>
            </a:endParaRPr>
          </a:p>
        </p:txBody>
      </p:sp>
      <p:sp>
        <p:nvSpPr>
          <p:cNvPr id="10" name="Title 9"/>
          <p:cNvSpPr>
            <a:spLocks noGrp="1"/>
          </p:cNvSpPr>
          <p:nvPr>
            <p:ph type="title"/>
          </p:nvPr>
        </p:nvSpPr>
        <p:spPr>
          <a:xfrm>
            <a:off x="9550400" y="460248"/>
            <a:ext cx="2235200" cy="1673352"/>
          </a:xfrm>
        </p:spPr>
        <p:txBody>
          <a:bodyPr anchor="b"/>
          <a:lstStyle>
            <a:lvl1pPr algn="l">
              <a:defRPr sz="2000" spc="150" baseline="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657291065"/>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F7DF5F-0004-2F48-BFD7-1888FCCAB61C}" type="datetime1">
              <a:rPr lang="en-US" smtClean="0">
                <a:solidFill>
                  <a:srgbClr val="064B64"/>
                </a:solidFill>
              </a:rPr>
              <a:p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p>
            <a:fld id="{12A6CD65-B223-9C41-8CEC-A55C726DCCB3}" type="slidenum">
              <a:rPr lang="en-US" smtClean="0">
                <a:solidFill>
                  <a:srgbClr val="064B64"/>
                </a:solidFill>
              </a:rPr>
              <a:pPr/>
              <a:t>‹#›</a:t>
            </a:fld>
            <a:endParaRPr lang="en-US" dirty="0">
              <a:solidFill>
                <a:srgbClr val="064B64"/>
              </a:solidFill>
            </a:endParaRPr>
          </a:p>
        </p:txBody>
      </p:sp>
    </p:spTree>
    <p:extLst>
      <p:ext uri="{BB962C8B-B14F-4D97-AF65-F5344CB8AC3E}">
        <p14:creationId xmlns:p14="http://schemas.microsoft.com/office/powerpoint/2010/main" val="85426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2" name="Vertical Title 1"/>
          <p:cNvSpPr>
            <a:spLocks noGrp="1"/>
          </p:cNvSpPr>
          <p:nvPr>
            <p:ph type="title" orient="vert"/>
          </p:nvPr>
        </p:nvSpPr>
        <p:spPr>
          <a:xfrm>
            <a:off x="9550400" y="274639"/>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F9A530-DD91-FF45-941E-8D4354890BDE}" type="datetime1">
              <a:rPr lang="en-US" smtClean="0">
                <a:solidFill>
                  <a:srgbClr val="064B64"/>
                </a:solidFill>
              </a:rPr>
              <a:pPr/>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endParaRPr lang="en-US" dirty="0">
              <a:solidFill>
                <a:srgbClr val="064B64"/>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12A6CD65-B223-9C41-8CEC-A55C726DCCB3}" type="slidenum">
              <a:rPr lang="en-US" smtClean="0">
                <a:solidFill>
                  <a:srgbClr val="DEDEE0"/>
                </a:solidFill>
              </a:rPr>
              <a:pPr/>
              <a:t>‹#›</a:t>
            </a:fld>
            <a:endParaRPr lang="en-US" dirty="0">
              <a:solidFill>
                <a:srgbClr val="DEDEE0"/>
              </a:solidFill>
            </a:endParaRPr>
          </a:p>
        </p:txBody>
      </p:sp>
    </p:spTree>
    <p:extLst>
      <p:ext uri="{BB962C8B-B14F-4D97-AF65-F5344CB8AC3E}">
        <p14:creationId xmlns:p14="http://schemas.microsoft.com/office/powerpoint/2010/main" val="2362900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body" idx="1"/>
          </p:nvPr>
        </p:nvSpPr>
        <p:spPr>
          <a:xfrm>
            <a:off x="609601" y="1535112"/>
            <a:ext cx="5386916" cy="639762"/>
          </a:xfrm>
          <a:prstGeom prst="rect">
            <a:avLst/>
          </a:prstGeom>
          <a:noFill/>
          <a:ln>
            <a:noFill/>
          </a:ln>
        </p:spPr>
        <p:txBody>
          <a:bodyPr anchor="b"/>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body" idx="2"/>
          </p:nvPr>
        </p:nvSpPr>
        <p:spPr>
          <a:xfrm>
            <a:off x="609601" y="2174875"/>
            <a:ext cx="5386916" cy="3951287"/>
          </a:xfrm>
          <a:prstGeom prst="rect">
            <a:avLst/>
          </a:prstGeom>
          <a:noFill/>
          <a:ln>
            <a:noFill/>
          </a:ln>
        </p:spPr>
        <p:txBody>
          <a:bodyPr/>
          <a:lstStyle>
            <a:lvl1pPr marL="342900" marR="0" lvl="0" indent="-1905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body" idx="3"/>
          </p:nvPr>
        </p:nvSpPr>
        <p:spPr>
          <a:xfrm>
            <a:off x="6193367" y="1535112"/>
            <a:ext cx="5389032" cy="639762"/>
          </a:xfrm>
          <a:prstGeom prst="rect">
            <a:avLst/>
          </a:prstGeom>
          <a:noFill/>
          <a:ln>
            <a:noFill/>
          </a:ln>
        </p:spPr>
        <p:txBody>
          <a:bodyPr anchor="b"/>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body" idx="4"/>
          </p:nvPr>
        </p:nvSpPr>
        <p:spPr>
          <a:xfrm>
            <a:off x="6193367" y="2174875"/>
            <a:ext cx="5389032" cy="3951287"/>
          </a:xfrm>
          <a:prstGeom prst="rect">
            <a:avLst/>
          </a:prstGeom>
          <a:noFill/>
          <a:ln>
            <a:noFill/>
          </a:ln>
        </p:spPr>
        <p:txBody>
          <a:bodyPr/>
          <a:lstStyle>
            <a:lvl1pPr marL="342900" marR="0" lvl="0" indent="-1905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7" name="Shape 12"/>
          <p:cNvSpPr txBox="1">
            <a:spLocks noGrp="1"/>
          </p:cNvSpPr>
          <p:nvPr>
            <p:ph type="dt" idx="11"/>
          </p:nvPr>
        </p:nvSpPr>
        <p:spPr>
          <a:ln/>
        </p:spPr>
        <p:txBody>
          <a:bodyPr/>
          <a:lstStyle>
            <a:lvl1pPr>
              <a:defRPr/>
            </a:lvl1pPr>
          </a:lstStyle>
          <a:p>
            <a:pPr>
              <a:defRPr/>
            </a:pPr>
            <a:endParaRPr lang="en-US"/>
          </a:p>
        </p:txBody>
      </p:sp>
      <p:sp>
        <p:nvSpPr>
          <p:cNvPr id="8" name="Shape 13"/>
          <p:cNvSpPr txBox="1">
            <a:spLocks noGrp="1"/>
          </p:cNvSpPr>
          <p:nvPr>
            <p:ph type="ftr" idx="12"/>
          </p:nvPr>
        </p:nvSpPr>
        <p:spPr>
          <a:ln/>
        </p:spPr>
        <p:txBody>
          <a:bodyPr/>
          <a:lstStyle>
            <a:lvl1pPr>
              <a:defRPr/>
            </a:lvl1pPr>
          </a:lstStyle>
          <a:p>
            <a:pPr>
              <a:defRPr/>
            </a:pPr>
            <a:endParaRPr lang="en-US"/>
          </a:p>
        </p:txBody>
      </p:sp>
      <p:sp>
        <p:nvSpPr>
          <p:cNvPr id="9" name="Shape 14"/>
          <p:cNvSpPr txBox="1">
            <a:spLocks noGrp="1"/>
          </p:cNvSpPr>
          <p:nvPr>
            <p:ph type="sldNum" idx="13"/>
          </p:nvPr>
        </p:nvSpPr>
        <p:spPr>
          <a:ln/>
        </p:spPr>
        <p:txBody>
          <a:bodyPr/>
          <a:lstStyle>
            <a:lvl1pPr>
              <a:defRPr/>
            </a:lvl1pPr>
          </a:lstStyle>
          <a:p>
            <a:pPr>
              <a:defRPr/>
            </a:pPr>
            <a:fld id="{DBE08166-5271-4B86-9B5D-7087B37E89DD}" type="slidenum">
              <a:rPr lang="en-US"/>
              <a:pPr>
                <a:defRPr/>
              </a:pPr>
              <a:t>‹#›</a:t>
            </a:fld>
            <a:endParaRPr lang="en-US"/>
          </a:p>
        </p:txBody>
      </p:sp>
    </p:spTree>
    <p:extLst>
      <p:ext uri="{BB962C8B-B14F-4D97-AF65-F5344CB8AC3E}">
        <p14:creationId xmlns:p14="http://schemas.microsoft.com/office/powerpoint/2010/main" val="22176368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457200"/>
            <a:fld id="{5306FC97-2AF7-1D44-BB14-2C58C3210AB9}" type="datetime1">
              <a:rPr lang="en-US" smtClean="0">
                <a:solidFill>
                  <a:srgbClr val="064B64"/>
                </a:solidFill>
              </a:rPr>
              <a:pPr defTabSz="457200"/>
              <a:t>10/27/2022</a:t>
            </a:fld>
            <a:endParaRPr lang="en-US" dirty="0">
              <a:solidFill>
                <a:srgbClr val="064B64"/>
              </a:solidFill>
            </a:endParaRPr>
          </a:p>
        </p:txBody>
      </p:sp>
      <p:sp>
        <p:nvSpPr>
          <p:cNvPr id="5" name="Footer Placeholder 4"/>
          <p:cNvSpPr>
            <a:spLocks noGrp="1"/>
          </p:cNvSpPr>
          <p:nvPr>
            <p:ph type="ftr" sz="quarter" idx="11"/>
          </p:nvPr>
        </p:nvSpPr>
        <p:spPr/>
        <p:txBody>
          <a:bodyPr/>
          <a:lstStyle/>
          <a:p>
            <a:pPr defTabSz="457200"/>
            <a:endParaRPr lang="en-US" dirty="0">
              <a:solidFill>
                <a:srgbClr val="064B64"/>
              </a:solidFill>
            </a:endParaRPr>
          </a:p>
        </p:txBody>
      </p:sp>
      <p:sp>
        <p:nvSpPr>
          <p:cNvPr id="6" name="Slide Number Placeholder 5"/>
          <p:cNvSpPr>
            <a:spLocks noGrp="1"/>
          </p:cNvSpPr>
          <p:nvPr>
            <p:ph type="sldNum" sz="quarter" idx="12"/>
          </p:nvPr>
        </p:nvSpPr>
        <p:spPr/>
        <p:txBody>
          <a:bodyPr/>
          <a:lstStyle/>
          <a:p>
            <a:pPr defTabSz="457200"/>
            <a:fld id="{12A6CD65-B223-9C41-8CEC-A55C726DCCB3}" type="slidenum">
              <a:rPr lang="en-US" smtClean="0">
                <a:solidFill>
                  <a:srgbClr val="064B64"/>
                </a:solidFill>
              </a:rPr>
              <a:pPr defTabSz="457200"/>
              <a:t>‹#›</a:t>
            </a:fld>
            <a:endParaRPr lang="en-US" dirty="0">
              <a:solidFill>
                <a:srgbClr val="064B64"/>
              </a:solidFill>
            </a:endParaRPr>
          </a:p>
        </p:txBody>
      </p:sp>
    </p:spTree>
    <p:extLst>
      <p:ext uri="{BB962C8B-B14F-4D97-AF65-F5344CB8AC3E}">
        <p14:creationId xmlns:p14="http://schemas.microsoft.com/office/powerpoint/2010/main" val="193078774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10/27/2022</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2993987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2837161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10/27/2022</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5843811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54851228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10/27/2022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17161600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10/27/2022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2645974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10/27/2022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63052162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27326039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200486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609600" y="274637"/>
            <a:ext cx="10972800" cy="1143000"/>
          </a:xfrm>
          <a:prstGeom prst="rect">
            <a:avLst/>
          </a:prstGeom>
          <a:noFill/>
          <a:ln>
            <a:noFill/>
          </a:ln>
        </p:spPr>
        <p:txBody>
          <a:bodyPr/>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3" name="Shape 12"/>
          <p:cNvSpPr txBox="1">
            <a:spLocks noGrp="1"/>
          </p:cNvSpPr>
          <p:nvPr>
            <p:ph type="dt" idx="11"/>
          </p:nvPr>
        </p:nvSpPr>
        <p:spPr>
          <a:ln/>
        </p:spPr>
        <p:txBody>
          <a:bodyPr/>
          <a:lstStyle>
            <a:lvl1pPr>
              <a:defRPr/>
            </a:lvl1pPr>
          </a:lstStyle>
          <a:p>
            <a:pPr>
              <a:defRPr/>
            </a:pPr>
            <a:endParaRPr lang="en-US"/>
          </a:p>
        </p:txBody>
      </p:sp>
      <p:sp>
        <p:nvSpPr>
          <p:cNvPr id="4" name="Shape 13"/>
          <p:cNvSpPr txBox="1">
            <a:spLocks noGrp="1"/>
          </p:cNvSpPr>
          <p:nvPr>
            <p:ph type="ftr" idx="12"/>
          </p:nvPr>
        </p:nvSpPr>
        <p:spPr>
          <a:ln/>
        </p:spPr>
        <p:txBody>
          <a:bodyPr/>
          <a:lstStyle>
            <a:lvl1pPr>
              <a:defRPr/>
            </a:lvl1pPr>
          </a:lstStyle>
          <a:p>
            <a:pPr>
              <a:defRPr/>
            </a:pPr>
            <a:endParaRPr lang="en-US"/>
          </a:p>
        </p:txBody>
      </p:sp>
      <p:sp>
        <p:nvSpPr>
          <p:cNvPr id="5" name="Shape 14"/>
          <p:cNvSpPr txBox="1">
            <a:spLocks noGrp="1"/>
          </p:cNvSpPr>
          <p:nvPr>
            <p:ph type="sldNum" idx="13"/>
          </p:nvPr>
        </p:nvSpPr>
        <p:spPr>
          <a:ln/>
        </p:spPr>
        <p:txBody>
          <a:bodyPr/>
          <a:lstStyle>
            <a:lvl1pPr>
              <a:defRPr/>
            </a:lvl1pPr>
          </a:lstStyle>
          <a:p>
            <a:pPr>
              <a:defRPr/>
            </a:pPr>
            <a:fld id="{802235D3-E446-47F6-91A2-C30B42A6E55B}" type="slidenum">
              <a:rPr lang="en-US"/>
              <a:pPr>
                <a:defRPr/>
              </a:pPr>
              <a:t>‹#›</a:t>
            </a:fld>
            <a:endParaRPr lang="en-US"/>
          </a:p>
        </p:txBody>
      </p:sp>
    </p:spTree>
    <p:extLst>
      <p:ext uri="{BB962C8B-B14F-4D97-AF65-F5344CB8AC3E}">
        <p14:creationId xmlns:p14="http://schemas.microsoft.com/office/powerpoint/2010/main" val="4243677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9808032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10/27/2022</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44346232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10/27/2022</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08715249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10/27/2022</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1349650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10/27/2022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9806381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10/27/2022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8699080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48647563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10/27/2022</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423146396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E57DC-E991-4098-82F6-454330D986C4}"/>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79D6AD18-FF26-4638-A833-466949D41946}"/>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CA9B1E-5A71-4607-9B09-75A3C7937C45}"/>
              </a:ext>
            </a:extLst>
          </p:cNvPr>
          <p:cNvSpPr>
            <a:spLocks noGrp="1"/>
          </p:cNvSpPr>
          <p:nvPr>
            <p:ph type="dt" sz="half" idx="10"/>
          </p:nvPr>
        </p:nvSpPr>
        <p:spPr/>
        <p:txBody>
          <a:bodyPr/>
          <a:lstStyle/>
          <a:p>
            <a:fld id="{48A87A34-81AB-432B-8DAE-1953F412C126}" type="datetimeFigureOut">
              <a:rPr lang="en-US" smtClean="0"/>
              <a:pPr/>
              <a:t>10/27/2022</a:t>
            </a:fld>
            <a:endParaRPr lang="en-US" dirty="0"/>
          </a:p>
        </p:txBody>
      </p:sp>
      <p:sp>
        <p:nvSpPr>
          <p:cNvPr id="5" name="Footer Placeholder 4">
            <a:extLst>
              <a:ext uri="{FF2B5EF4-FFF2-40B4-BE49-F238E27FC236}">
                <a16:creationId xmlns:a16="http://schemas.microsoft.com/office/drawing/2014/main" id="{BCF91E5F-913A-48E1-A88F-72FB367DD02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7D5AE84-5860-4B33-BB9D-E4051C34B3B6}"/>
              </a:ext>
            </a:extLst>
          </p:cNvPr>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7810992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FAE90BB-7CF2-4842-8D30-D7664C05CC4C}" type="datetimeFigureOut">
              <a:rPr lang="en-US" altLang="en-US"/>
              <a:pPr>
                <a:defRPr/>
              </a:pPr>
              <a:t>10/27/2022</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E9D37E-32C4-9F43-BA05-A6B11B0AC12B}" type="slidenum">
              <a:rPr lang="en-US" altLang="en-US"/>
              <a:pPr>
                <a:defRPr/>
              </a:pPr>
              <a:t>‹#›</a:t>
            </a:fld>
            <a:endParaRPr lang="en-US" altLang="en-US"/>
          </a:p>
        </p:txBody>
      </p:sp>
    </p:spTree>
    <p:extLst>
      <p:ext uri="{BB962C8B-B14F-4D97-AF65-F5344CB8AC3E}">
        <p14:creationId xmlns:p14="http://schemas.microsoft.com/office/powerpoint/2010/main" val="4152342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609601" y="273051"/>
            <a:ext cx="4011084" cy="1162049"/>
          </a:xfrm>
          <a:prstGeom prst="rect">
            <a:avLst/>
          </a:prstGeom>
          <a:noFill/>
          <a:ln>
            <a:noFill/>
          </a:ln>
        </p:spPr>
        <p:txBody>
          <a:bodyPr anchor="b"/>
          <a:lstStyle>
            <a:lvl1pPr marL="0" marR="0" lvl="0" indent="0" algn="l" rtl="0">
              <a:spcBef>
                <a:spcPts val="0"/>
              </a:spcBef>
              <a:spcAft>
                <a:spcPts val="0"/>
              </a:spcAft>
              <a:buNone/>
              <a:defRPr sz="2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1"/>
          </p:nvPr>
        </p:nvSpPr>
        <p:spPr>
          <a:xfrm>
            <a:off x="4766733" y="273050"/>
            <a:ext cx="6815667" cy="5853112"/>
          </a:xfrm>
          <a:prstGeom prst="rect">
            <a:avLst/>
          </a:prstGeom>
          <a:noFill/>
          <a:ln>
            <a:noFill/>
          </a:ln>
        </p:spPr>
        <p:txBody>
          <a:bodyPr/>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609601" y="1435101"/>
            <a:ext cx="4011084" cy="4691063"/>
          </a:xfrm>
          <a:prstGeom prst="rect">
            <a:avLst/>
          </a:prstGeom>
          <a:noFill/>
          <a:ln>
            <a:noFill/>
          </a:ln>
        </p:spPr>
        <p:txBody>
          <a:bodyPr/>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5" name="Shape 12"/>
          <p:cNvSpPr txBox="1">
            <a:spLocks noGrp="1"/>
          </p:cNvSpPr>
          <p:nvPr>
            <p:ph type="dt" idx="11"/>
          </p:nvPr>
        </p:nvSpPr>
        <p:spPr>
          <a:ln/>
        </p:spPr>
        <p:txBody>
          <a:bodyPr/>
          <a:lstStyle>
            <a:lvl1pPr>
              <a:defRPr/>
            </a:lvl1pPr>
          </a:lstStyle>
          <a:p>
            <a:pPr>
              <a:defRPr/>
            </a:pPr>
            <a:endParaRPr lang="en-US"/>
          </a:p>
        </p:txBody>
      </p:sp>
      <p:sp>
        <p:nvSpPr>
          <p:cNvPr id="6" name="Shape 13"/>
          <p:cNvSpPr txBox="1">
            <a:spLocks noGrp="1"/>
          </p:cNvSpPr>
          <p:nvPr>
            <p:ph type="ftr" idx="12"/>
          </p:nvPr>
        </p:nvSpPr>
        <p:spPr>
          <a:ln/>
        </p:spPr>
        <p:txBody>
          <a:bodyPr/>
          <a:lstStyle>
            <a:lvl1pPr>
              <a:defRPr/>
            </a:lvl1pPr>
          </a:lstStyle>
          <a:p>
            <a:pPr>
              <a:defRPr/>
            </a:pPr>
            <a:endParaRPr lang="en-US"/>
          </a:p>
        </p:txBody>
      </p:sp>
      <p:sp>
        <p:nvSpPr>
          <p:cNvPr id="7" name="Shape 14"/>
          <p:cNvSpPr txBox="1">
            <a:spLocks noGrp="1"/>
          </p:cNvSpPr>
          <p:nvPr>
            <p:ph type="sldNum" idx="13"/>
          </p:nvPr>
        </p:nvSpPr>
        <p:spPr>
          <a:ln/>
        </p:spPr>
        <p:txBody>
          <a:bodyPr/>
          <a:lstStyle>
            <a:lvl1pPr>
              <a:defRPr/>
            </a:lvl1pPr>
          </a:lstStyle>
          <a:p>
            <a:pPr>
              <a:defRPr/>
            </a:pPr>
            <a:fld id="{CC0B9FDF-026A-4DF2-8F23-A1EBC571D46D}" type="slidenum">
              <a:rPr lang="en-US"/>
              <a:pPr>
                <a:defRPr/>
              </a:pPr>
              <a:t>‹#›</a:t>
            </a:fld>
            <a:endParaRPr lang="en-US"/>
          </a:p>
        </p:txBody>
      </p:sp>
    </p:spTree>
    <p:extLst>
      <p:ext uri="{BB962C8B-B14F-4D97-AF65-F5344CB8AC3E}">
        <p14:creationId xmlns:p14="http://schemas.microsoft.com/office/powerpoint/2010/main" val="41047949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31C79-FD63-408A-9443-F92AC342ABE0}"/>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970F381A-3572-4FFF-B0F5-3CAF13B57D27}"/>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EA2AE4-988A-4C1D-89E6-88D3F749E272}"/>
              </a:ext>
            </a:extLst>
          </p:cNvPr>
          <p:cNvSpPr>
            <a:spLocks noGrp="1"/>
          </p:cNvSpPr>
          <p:nvPr>
            <p:ph type="dt" sz="half" idx="10"/>
          </p:nvPr>
        </p:nvSpPr>
        <p:spPr/>
        <p:txBody>
          <a:bodyPr/>
          <a:lstStyle/>
          <a:p>
            <a:pPr>
              <a:defRPr/>
            </a:pPr>
            <a:fld id="{AB4E9F38-BAAF-E24E-8FFF-4F0388C8D2E0}" type="datetimeFigureOut">
              <a:rPr lang="en-US" altLang="en-US" smtClean="0"/>
              <a:pPr>
                <a:defRPr/>
              </a:pPr>
              <a:t>10/27/2022</a:t>
            </a:fld>
            <a:endParaRPr lang="en-US" altLang="en-US"/>
          </a:p>
        </p:txBody>
      </p:sp>
      <p:sp>
        <p:nvSpPr>
          <p:cNvPr id="5" name="Footer Placeholder 4">
            <a:extLst>
              <a:ext uri="{FF2B5EF4-FFF2-40B4-BE49-F238E27FC236}">
                <a16:creationId xmlns:a16="http://schemas.microsoft.com/office/drawing/2014/main" id="{13329232-034F-4225-9D32-360F2868046B}"/>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2C7263E7-3AEC-4AB0-88F6-A5A66D189580}"/>
              </a:ext>
            </a:extLst>
          </p:cNvPr>
          <p:cNvSpPr>
            <a:spLocks noGrp="1"/>
          </p:cNvSpPr>
          <p:nvPr>
            <p:ph type="sldNum" sz="quarter" idx="12"/>
          </p:nvPr>
        </p:nvSpPr>
        <p:spPr/>
        <p:txBody>
          <a:bodyPr/>
          <a:lstStyle/>
          <a:p>
            <a:pPr>
              <a:defRPr/>
            </a:pPr>
            <a:fld id="{CC256786-8D57-8246-AA93-4446B24F3951}" type="slidenum">
              <a:rPr lang="en-US" altLang="en-US" smtClean="0"/>
              <a:pPr>
                <a:defRPr/>
              </a:pPr>
              <a:t>‹#›</a:t>
            </a:fld>
            <a:endParaRPr lang="en-US" altLang="en-US"/>
          </a:p>
        </p:txBody>
      </p:sp>
    </p:spTree>
    <p:extLst>
      <p:ext uri="{BB962C8B-B14F-4D97-AF65-F5344CB8AC3E}">
        <p14:creationId xmlns:p14="http://schemas.microsoft.com/office/powerpoint/2010/main" val="240660207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325E34-B914-4E48-B7B0-2AD1B618EE40}" type="datetimeFigureOut">
              <a:rPr lang="en-US" smtClean="0"/>
              <a:pPr/>
              <a:t>10/27/2022</a:t>
            </a:fld>
            <a:endParaRPr lang="en-US" dirty="0"/>
          </a:p>
        </p:txBody>
      </p:sp>
      <p:sp>
        <p:nvSpPr>
          <p:cNvPr id="5" name="Footer Placeholder 4"/>
          <p:cNvSpPr>
            <a:spLocks noGrp="1"/>
          </p:cNvSpPr>
          <p:nvPr>
            <p:ph type="ftr" sz="quarter" idx="11"/>
          </p:nvPr>
        </p:nvSpPr>
        <p:spPr/>
        <p:txBody>
          <a:bodyPr/>
          <a:lstStyle/>
          <a:p>
            <a:endParaRPr lang="en-US" dirty="0">
              <a:solidFill>
                <a:srgbClr val="ACCBF9"/>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solidFill>
                  <a:srgbClr val="ACCBF9"/>
                </a:solidFill>
              </a:rPr>
              <a:pPr/>
              <a:t>‹#›</a:t>
            </a:fld>
            <a:endParaRPr lang="en-US" dirty="0">
              <a:solidFill>
                <a:srgbClr val="ACCBF9"/>
              </a:solidFill>
            </a:endParaRPr>
          </a:p>
        </p:txBody>
      </p:sp>
    </p:spTree>
    <p:extLst>
      <p:ext uri="{BB962C8B-B14F-4D97-AF65-F5344CB8AC3E}">
        <p14:creationId xmlns:p14="http://schemas.microsoft.com/office/powerpoint/2010/main" val="364267100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47396148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121009956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31652505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8" name="Footer Placeholder 7"/>
          <p:cNvSpPr>
            <a:spLocks noGrp="1"/>
          </p:cNvSpPr>
          <p:nvPr>
            <p:ph type="ftr" sz="quarter" idx="11"/>
          </p:nvPr>
        </p:nvSpPr>
        <p:spPr/>
        <p:txBody>
          <a:bodyPr/>
          <a:lstStyle/>
          <a:p>
            <a:endParaRPr lang="en-US" dirty="0">
              <a:solidFill>
                <a:srgbClr val="242852"/>
              </a:solidFill>
            </a:endParaRPr>
          </a:p>
        </p:txBody>
      </p:sp>
      <p:sp>
        <p:nvSpPr>
          <p:cNvPr id="9" name="Slide Number Placeholder 8"/>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19155881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4" name="Footer Placeholder 3"/>
          <p:cNvSpPr>
            <a:spLocks noGrp="1"/>
          </p:cNvSpPr>
          <p:nvPr>
            <p:ph type="ftr" sz="quarter" idx="11"/>
          </p:nvPr>
        </p:nvSpPr>
        <p:spPr/>
        <p:txBody>
          <a:bodyPr/>
          <a:lstStyle/>
          <a:p>
            <a:endParaRPr lang="en-US" dirty="0">
              <a:solidFill>
                <a:srgbClr val="242852"/>
              </a:solidFill>
            </a:endParaRPr>
          </a:p>
        </p:txBody>
      </p:sp>
      <p:sp>
        <p:nvSpPr>
          <p:cNvPr id="5" name="Slide Number Placeholder 4"/>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10754810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3" name="Footer Placeholder 2"/>
          <p:cNvSpPr>
            <a:spLocks noGrp="1"/>
          </p:cNvSpPr>
          <p:nvPr>
            <p:ph type="ftr" sz="quarter" idx="11"/>
          </p:nvPr>
        </p:nvSpPr>
        <p:spPr/>
        <p:txBody>
          <a:bodyPr/>
          <a:lstStyle/>
          <a:p>
            <a:endParaRPr lang="en-US" dirty="0">
              <a:solidFill>
                <a:srgbClr val="242852"/>
              </a:solidFill>
            </a:endParaRPr>
          </a:p>
        </p:txBody>
      </p:sp>
      <p:sp>
        <p:nvSpPr>
          <p:cNvPr id="4" name="Slide Number Placeholder 3"/>
          <p:cNvSpPr>
            <a:spLocks noGrp="1"/>
          </p:cNvSpPr>
          <p:nvPr>
            <p:ph type="sldNum" sz="quarter" idx="12"/>
          </p:nvPr>
        </p:nvSpPr>
        <p:spPr/>
        <p:txBody>
          <a:bodyPr/>
          <a:lstStyle/>
          <a:p>
            <a:fld id="{F107F4F2-34AE-41B8-B12A-BD59C86D883C}" type="slidenum">
              <a:rPr lang="en-US" smtClean="0">
                <a:solidFill>
                  <a:srgbClr val="242852"/>
                </a:solidFill>
              </a:rPr>
              <a:pPr/>
              <a:t>‹#›</a:t>
            </a:fld>
            <a:endParaRPr lang="en-US" dirty="0">
              <a:solidFill>
                <a:srgbClr val="242852"/>
              </a:solidFill>
            </a:endParaRPr>
          </a:p>
        </p:txBody>
      </p:sp>
    </p:spTree>
    <p:extLst>
      <p:ext uri="{BB962C8B-B14F-4D97-AF65-F5344CB8AC3E}">
        <p14:creationId xmlns:p14="http://schemas.microsoft.com/office/powerpoint/2010/main" val="3716257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307826647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183429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2389718" y="4800601"/>
            <a:ext cx="7315199" cy="566737"/>
          </a:xfrm>
          <a:prstGeom prst="rect">
            <a:avLst/>
          </a:prstGeom>
          <a:noFill/>
          <a:ln>
            <a:noFill/>
          </a:ln>
        </p:spPr>
        <p:txBody>
          <a:bodyPr anchor="b"/>
          <a:lstStyle>
            <a:lvl1pPr marL="0" marR="0" lvl="0" indent="0" algn="l" rtl="0">
              <a:spcBef>
                <a:spcPts val="0"/>
              </a:spcBef>
              <a:spcAft>
                <a:spcPts val="0"/>
              </a:spcAft>
              <a:buNone/>
              <a:defRPr sz="2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67" name="Shape 67"/>
          <p:cNvSpPr>
            <a:spLocks noGrp="1"/>
          </p:cNvSpPr>
          <p:nvPr>
            <p:ph type="pic" idx="2"/>
          </p:nvPr>
        </p:nvSpPr>
        <p:spPr>
          <a:xfrm>
            <a:off x="2389718" y="612775"/>
            <a:ext cx="7315199" cy="4114800"/>
          </a:xfrm>
          <a:prstGeom prst="rect">
            <a:avLst/>
          </a:prstGeom>
          <a:noFill/>
          <a:ln>
            <a:noFill/>
          </a:ln>
        </p:spPr>
        <p:txBody>
          <a:bodyPr/>
          <a:lstStyle>
            <a:lvl1pPr marL="0" marR="0" lvl="0" indent="0" algn="l" rtl="0">
              <a:spcBef>
                <a:spcPts val="640"/>
              </a:spcBef>
              <a:spcAft>
                <a:spcPts val="0"/>
              </a:spcAft>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pPr lvl="0"/>
            <a:endParaRPr noProof="0">
              <a:sym typeface="Calibri"/>
            </a:endParaRPr>
          </a:p>
        </p:txBody>
      </p:sp>
      <p:sp>
        <p:nvSpPr>
          <p:cNvPr id="68" name="Shape 68"/>
          <p:cNvSpPr txBox="1">
            <a:spLocks noGrp="1"/>
          </p:cNvSpPr>
          <p:nvPr>
            <p:ph type="body" idx="1"/>
          </p:nvPr>
        </p:nvSpPr>
        <p:spPr>
          <a:xfrm>
            <a:off x="2389718" y="5367338"/>
            <a:ext cx="7315199" cy="804861"/>
          </a:xfrm>
          <a:prstGeom prst="rect">
            <a:avLst/>
          </a:prstGeom>
          <a:noFill/>
          <a:ln>
            <a:noFill/>
          </a:ln>
        </p:spPr>
        <p:txBody>
          <a:bodyPr/>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5" name="Shape 12"/>
          <p:cNvSpPr txBox="1">
            <a:spLocks noGrp="1"/>
          </p:cNvSpPr>
          <p:nvPr>
            <p:ph type="dt" idx="11"/>
          </p:nvPr>
        </p:nvSpPr>
        <p:spPr>
          <a:ln/>
        </p:spPr>
        <p:txBody>
          <a:bodyPr/>
          <a:lstStyle>
            <a:lvl1pPr>
              <a:defRPr/>
            </a:lvl1pPr>
          </a:lstStyle>
          <a:p>
            <a:pPr>
              <a:defRPr/>
            </a:pPr>
            <a:endParaRPr lang="en-US"/>
          </a:p>
        </p:txBody>
      </p:sp>
      <p:sp>
        <p:nvSpPr>
          <p:cNvPr id="6" name="Shape 13"/>
          <p:cNvSpPr txBox="1">
            <a:spLocks noGrp="1"/>
          </p:cNvSpPr>
          <p:nvPr>
            <p:ph type="ftr" idx="12"/>
          </p:nvPr>
        </p:nvSpPr>
        <p:spPr>
          <a:ln/>
        </p:spPr>
        <p:txBody>
          <a:bodyPr/>
          <a:lstStyle>
            <a:lvl1pPr>
              <a:defRPr/>
            </a:lvl1pPr>
          </a:lstStyle>
          <a:p>
            <a:pPr>
              <a:defRPr/>
            </a:pPr>
            <a:endParaRPr lang="en-US"/>
          </a:p>
        </p:txBody>
      </p:sp>
      <p:sp>
        <p:nvSpPr>
          <p:cNvPr id="7" name="Shape 14"/>
          <p:cNvSpPr txBox="1">
            <a:spLocks noGrp="1"/>
          </p:cNvSpPr>
          <p:nvPr>
            <p:ph type="sldNum" idx="13"/>
          </p:nvPr>
        </p:nvSpPr>
        <p:spPr>
          <a:ln/>
        </p:spPr>
        <p:txBody>
          <a:bodyPr/>
          <a:lstStyle>
            <a:lvl1pPr>
              <a:defRPr/>
            </a:lvl1pPr>
          </a:lstStyle>
          <a:p>
            <a:pPr>
              <a:defRPr/>
            </a:pPr>
            <a:fld id="{46C1239F-8CA8-498C-BFDD-23EC38B3A6F2}" type="slidenum">
              <a:rPr lang="en-US"/>
              <a:pPr>
                <a:defRPr/>
              </a:pPr>
              <a:t>‹#›</a:t>
            </a:fld>
            <a:endParaRPr lang="en-US"/>
          </a:p>
        </p:txBody>
      </p:sp>
    </p:spTree>
    <p:extLst>
      <p:ext uri="{BB962C8B-B14F-4D97-AF65-F5344CB8AC3E}">
        <p14:creationId xmlns:p14="http://schemas.microsoft.com/office/powerpoint/2010/main" val="131723460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7007516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421034232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8278312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6" name="Footer Placeholder 5"/>
          <p:cNvSpPr>
            <a:spLocks noGrp="1"/>
          </p:cNvSpPr>
          <p:nvPr>
            <p:ph type="ftr" sz="quarter" idx="11"/>
          </p:nvPr>
        </p:nvSpPr>
        <p:spPr/>
        <p:txBody>
          <a:body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30409791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4" name="Footer Placeholder 3"/>
          <p:cNvSpPr>
            <a:spLocks noGrp="1"/>
          </p:cNvSpPr>
          <p:nvPr>
            <p:ph type="ftr" sz="quarter" idx="11"/>
          </p:nvPr>
        </p:nvSpPr>
        <p:spPr/>
        <p:txBody>
          <a:bodyPr/>
          <a:lstStyle/>
          <a:p>
            <a:endParaRPr lang="en-US" dirty="0">
              <a:solidFill>
                <a:srgbClr val="242852"/>
              </a:solidFill>
            </a:endParaRPr>
          </a:p>
        </p:txBody>
      </p:sp>
      <p:sp>
        <p:nvSpPr>
          <p:cNvPr id="5" name="Slide Number Placeholder 4"/>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717865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4" name="Footer Placeholder 3"/>
          <p:cNvSpPr>
            <a:spLocks noGrp="1"/>
          </p:cNvSpPr>
          <p:nvPr>
            <p:ph type="ftr" sz="quarter" idx="11"/>
          </p:nvPr>
        </p:nvSpPr>
        <p:spPr/>
        <p:txBody>
          <a:bodyPr/>
          <a:lstStyle/>
          <a:p>
            <a:endParaRPr lang="en-US" dirty="0">
              <a:solidFill>
                <a:srgbClr val="242852"/>
              </a:solidFill>
            </a:endParaRPr>
          </a:p>
        </p:txBody>
      </p:sp>
      <p:sp>
        <p:nvSpPr>
          <p:cNvPr id="5" name="Slide Number Placeholder 4"/>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65500483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20349283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78161748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5" name="Footer Placeholder 4"/>
          <p:cNvSpPr>
            <a:spLocks noGrp="1"/>
          </p:cNvSpPr>
          <p:nvPr>
            <p:ph type="ftr" sz="quarter" idx="11"/>
          </p:nvPr>
        </p:nvSpPr>
        <p:spPr/>
        <p:txBody>
          <a:bodyPr/>
          <a:lstStyle/>
          <a:p>
            <a:endParaRPr lang="en-US" dirty="0">
              <a:solidFill>
                <a:srgbClr val="242852"/>
              </a:solidFill>
            </a:endParaRPr>
          </a:p>
        </p:txBody>
      </p:sp>
      <p:sp>
        <p:nvSpPr>
          <p:cNvPr id="6" name="Slide Number Placeholder 5"/>
          <p:cNvSpPr>
            <a:spLocks noGrp="1"/>
          </p:cNvSpPr>
          <p:nvPr>
            <p:ph type="sldNum" sz="quarter" idx="12"/>
          </p:nvPr>
        </p:nvSpPr>
        <p:spPr/>
        <p:txBody>
          <a:body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1342046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image" Target="../media/image2.png"/><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19" Type="http://schemas.openxmlformats.org/officeDocument/2006/relationships/theme" Target="../theme/theme6.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80.xml"/><Relationship Id="rId1" Type="http://schemas.openxmlformats.org/officeDocument/2006/relationships/slideLayout" Target="../slideLayouts/slideLayout7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19" Type="http://schemas.openxmlformats.org/officeDocument/2006/relationships/theme" Target="../theme/theme8.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hape 10"/>
          <p:cNvSpPr txBox="1">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25" tIns="91425" rIns="91425" bIns="91425" numCol="1" anchor="ctr" anchorCtr="0" compatLnSpc="1">
            <a:prstTxWarp prst="textNoShape">
              <a:avLst/>
            </a:prstTxWarp>
          </a:bodyPr>
          <a:lstStyle/>
          <a:p>
            <a:pPr lvl="0"/>
            <a:endParaRPr lang="en-US">
              <a:sym typeface="Arial" charset="0"/>
            </a:endParaRPr>
          </a:p>
        </p:txBody>
      </p:sp>
      <p:sp>
        <p:nvSpPr>
          <p:cNvPr id="1027" name="Shape 11"/>
          <p:cNvSpPr txBox="1">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25" tIns="91425" rIns="91425" bIns="91425" numCol="1" anchor="t" anchorCtr="0" compatLnSpc="1">
            <a:prstTxWarp prst="textNoShape">
              <a:avLst/>
            </a:prstTxWarp>
          </a:bodyPr>
          <a:lstStyle/>
          <a:p>
            <a:pPr lvl="0"/>
            <a:endParaRPr lang="en-US">
              <a:sym typeface="Arial" charset="0"/>
            </a:endParaRPr>
          </a:p>
        </p:txBody>
      </p:sp>
      <p:sp>
        <p:nvSpPr>
          <p:cNvPr id="1028" name="Shape 12"/>
          <p:cNvSpPr txBox="1">
            <a:spLocks noGrp="1"/>
          </p:cNvSpPr>
          <p:nvPr>
            <p:ph type="dt" idx="10"/>
          </p:nvPr>
        </p:nvSpPr>
        <p:spPr bwMode="auto">
          <a:xfrm>
            <a:off x="609600" y="6356351"/>
            <a:ext cx="2844800" cy="365125"/>
          </a:xfrm>
          <a:prstGeom prst="rect">
            <a:avLst/>
          </a:prstGeom>
          <a:noFill/>
          <a:ln w="9525">
            <a:noFill/>
            <a:miter lim="800000"/>
            <a:headEnd/>
            <a:tailEnd/>
          </a:ln>
        </p:spPr>
        <p:txBody>
          <a:bodyPr vert="horz" wrap="square" lIns="91425" tIns="91425" rIns="91425" bIns="91425" numCol="1" anchor="ctr" anchorCtr="0" compatLnSpc="1">
            <a:prstTxWarp prst="textNoShape">
              <a:avLst/>
            </a:prstTxWarp>
          </a:bodyPr>
          <a:lstStyle>
            <a:lvl1pPr>
              <a:defRPr sz="1200" b="0">
                <a:solidFill>
                  <a:srgbClr val="888888"/>
                </a:solidFill>
                <a:latin typeface="Calibri" pitchFamily="34" charset="0"/>
                <a:sym typeface="Calibri" pitchFamily="34" charset="0"/>
              </a:defRPr>
            </a:lvl1pPr>
          </a:lstStyle>
          <a:p>
            <a:pPr>
              <a:defRPr/>
            </a:pPr>
            <a:endParaRPr lang="en-US"/>
          </a:p>
        </p:txBody>
      </p:sp>
      <p:sp>
        <p:nvSpPr>
          <p:cNvPr id="1029" name="Shape 13"/>
          <p:cNvSpPr txBox="1">
            <a:spLocks noGrp="1"/>
          </p:cNvSpPr>
          <p:nvPr>
            <p:ph type="ftr" idx="11"/>
          </p:nvPr>
        </p:nvSpPr>
        <p:spPr bwMode="auto">
          <a:xfrm>
            <a:off x="4165600" y="6356351"/>
            <a:ext cx="3860800" cy="365125"/>
          </a:xfrm>
          <a:prstGeom prst="rect">
            <a:avLst/>
          </a:prstGeom>
          <a:noFill/>
          <a:ln w="9525">
            <a:noFill/>
            <a:miter lim="800000"/>
            <a:headEnd/>
            <a:tailEnd/>
          </a:ln>
        </p:spPr>
        <p:txBody>
          <a:bodyPr vert="horz" wrap="square" lIns="91425" tIns="91425" rIns="91425" bIns="91425" numCol="1" anchor="ctr" anchorCtr="0" compatLnSpc="1">
            <a:prstTxWarp prst="textNoShape">
              <a:avLst/>
            </a:prstTxWarp>
          </a:bodyPr>
          <a:lstStyle>
            <a:lvl1pPr algn="ctr">
              <a:defRPr sz="1200" b="0">
                <a:solidFill>
                  <a:srgbClr val="888888"/>
                </a:solidFill>
                <a:latin typeface="Calibri" pitchFamily="34" charset="0"/>
                <a:sym typeface="Calibri" pitchFamily="34" charset="0"/>
              </a:defRPr>
            </a:lvl1pPr>
          </a:lstStyle>
          <a:p>
            <a:pPr>
              <a:defRPr/>
            </a:pPr>
            <a:endParaRPr lang="en-US"/>
          </a:p>
        </p:txBody>
      </p:sp>
      <p:sp>
        <p:nvSpPr>
          <p:cNvPr id="1030" name="Shape 14"/>
          <p:cNvSpPr txBox="1">
            <a:spLocks noGrp="1"/>
          </p:cNvSpPr>
          <p:nvPr>
            <p:ph type="sldNum" idx="12"/>
          </p:nvPr>
        </p:nvSpPr>
        <p:spPr bwMode="auto">
          <a:xfrm>
            <a:off x="8737600" y="6356351"/>
            <a:ext cx="2844800" cy="365125"/>
          </a:xfrm>
          <a:prstGeom prst="rect">
            <a:avLst/>
          </a:prstGeom>
          <a:noFill/>
          <a:ln w="9525">
            <a:noFill/>
            <a:miter lim="800000"/>
            <a:headEnd/>
            <a:tailEnd/>
          </a:ln>
        </p:spPr>
        <p:txBody>
          <a:bodyPr vert="horz" wrap="square" lIns="91425" tIns="45700" rIns="91425" bIns="45700" numCol="1" anchor="ctr" anchorCtr="0" compatLnSpc="1">
            <a:prstTxWarp prst="textNoShape">
              <a:avLst/>
            </a:prstTxWarp>
          </a:bodyPr>
          <a:lstStyle>
            <a:lvl1pPr algn="r">
              <a:buSzPct val="25000"/>
              <a:defRPr sz="1200" b="0">
                <a:solidFill>
                  <a:srgbClr val="888888"/>
                </a:solidFill>
                <a:latin typeface="Calibri" pitchFamily="34" charset="0"/>
                <a:sym typeface="Calibri" pitchFamily="34" charset="0"/>
              </a:defRPr>
            </a:lvl1pPr>
          </a:lstStyle>
          <a:p>
            <a:pPr>
              <a:defRPr/>
            </a:pPr>
            <a:fld id="{FD3CC2AF-4F82-4EC8-88BD-D01C0DBA2FBF}" type="slidenum">
              <a:rPr lang="en-US"/>
              <a:pPr>
                <a:defRPr/>
              </a:pPr>
              <a:t>‹#›</a:t>
            </a:fld>
            <a:endParaRPr lang="en-US"/>
          </a:p>
        </p:txBody>
      </p:sp>
    </p:spTree>
    <p:extLst>
      <p:ext uri="{BB962C8B-B14F-4D97-AF65-F5344CB8AC3E}">
        <p14:creationId xmlns:p14="http://schemas.microsoft.com/office/powerpoint/2010/main" val="101728599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charset="0"/>
        </a:defRPr>
      </a:lvl1pPr>
      <a:lvl2pPr algn="l" rtl="0" eaLnBrk="0" fontAlgn="base" hangingPunct="0">
        <a:spcBef>
          <a:spcPct val="0"/>
        </a:spcBef>
        <a:spcAft>
          <a:spcPct val="0"/>
        </a:spcAft>
        <a:defRPr sz="1400">
          <a:solidFill>
            <a:srgbClr val="000000"/>
          </a:solidFill>
          <a:latin typeface="Arial" charset="0"/>
          <a:cs typeface="Arial" charset="0"/>
          <a:sym typeface="Arial" charset="0"/>
        </a:defRPr>
      </a:lvl2pPr>
      <a:lvl3pPr algn="l" rtl="0" eaLnBrk="0" fontAlgn="base" hangingPunct="0">
        <a:spcBef>
          <a:spcPct val="0"/>
        </a:spcBef>
        <a:spcAft>
          <a:spcPct val="0"/>
        </a:spcAft>
        <a:defRPr sz="1400">
          <a:solidFill>
            <a:srgbClr val="000000"/>
          </a:solidFill>
          <a:latin typeface="Arial" charset="0"/>
          <a:cs typeface="Arial" charset="0"/>
          <a:sym typeface="Arial" charset="0"/>
        </a:defRPr>
      </a:lvl3pPr>
      <a:lvl4pPr algn="l" rtl="0" eaLnBrk="0" fontAlgn="base" hangingPunct="0">
        <a:spcBef>
          <a:spcPct val="0"/>
        </a:spcBef>
        <a:spcAft>
          <a:spcPct val="0"/>
        </a:spcAft>
        <a:defRPr sz="1400">
          <a:solidFill>
            <a:srgbClr val="000000"/>
          </a:solidFill>
          <a:latin typeface="Arial" charset="0"/>
          <a:cs typeface="Arial" charset="0"/>
          <a:sym typeface="Arial" charset="0"/>
        </a:defRPr>
      </a:lvl4pPr>
      <a:lvl5pPr algn="l" rtl="0" eaLnBrk="0" fontAlgn="base" hangingPunct="0">
        <a:spcBef>
          <a:spcPct val="0"/>
        </a:spcBef>
        <a:spcAft>
          <a:spcPct val="0"/>
        </a:spcAft>
        <a:defRPr sz="1400">
          <a:solidFill>
            <a:srgbClr val="000000"/>
          </a:solidFill>
          <a:latin typeface="Arial" charset="0"/>
          <a:cs typeface="Arial" charset="0"/>
          <a:sym typeface="Arial" charset="0"/>
        </a:defRPr>
      </a:lvl5pPr>
      <a:lvl6pPr marL="457200" algn="l" rtl="0" eaLnBrk="0" fontAlgn="base" hangingPunct="0">
        <a:spcBef>
          <a:spcPct val="0"/>
        </a:spcBef>
        <a:spcAft>
          <a:spcPct val="0"/>
        </a:spcAft>
        <a:defRPr sz="1400">
          <a:solidFill>
            <a:srgbClr val="000000"/>
          </a:solidFill>
          <a:latin typeface="Arial" charset="0"/>
          <a:cs typeface="Arial" charset="0"/>
          <a:sym typeface="Arial" charset="0"/>
        </a:defRPr>
      </a:lvl6pPr>
      <a:lvl7pPr marL="914400" algn="l" rtl="0" eaLnBrk="0" fontAlgn="base" hangingPunct="0">
        <a:spcBef>
          <a:spcPct val="0"/>
        </a:spcBef>
        <a:spcAft>
          <a:spcPct val="0"/>
        </a:spcAft>
        <a:defRPr sz="1400">
          <a:solidFill>
            <a:srgbClr val="000000"/>
          </a:solidFill>
          <a:latin typeface="Arial" charset="0"/>
          <a:cs typeface="Arial" charset="0"/>
          <a:sym typeface="Arial" charset="0"/>
        </a:defRPr>
      </a:lvl7pPr>
      <a:lvl8pPr marL="1371600" algn="l" rtl="0" eaLnBrk="0" fontAlgn="base" hangingPunct="0">
        <a:spcBef>
          <a:spcPct val="0"/>
        </a:spcBef>
        <a:spcAft>
          <a:spcPct val="0"/>
        </a:spcAft>
        <a:defRPr sz="1400">
          <a:solidFill>
            <a:srgbClr val="000000"/>
          </a:solidFill>
          <a:latin typeface="Arial" charset="0"/>
          <a:cs typeface="Arial" charset="0"/>
          <a:sym typeface="Arial" charset="0"/>
        </a:defRPr>
      </a:lvl8pPr>
      <a:lvl9pPr marL="1828800" algn="l" rtl="0" eaLnBrk="0" fontAlgn="base" hangingPunct="0">
        <a:spcBef>
          <a:spcPct val="0"/>
        </a:spcBef>
        <a:spcAft>
          <a:spcPct val="0"/>
        </a:spcAft>
        <a:defRPr sz="1400">
          <a:solidFill>
            <a:srgbClr val="000000"/>
          </a:solidFill>
          <a:latin typeface="Arial" charset="0"/>
          <a:cs typeface="Arial" charset="0"/>
          <a:sym typeface="Arial" charset="0"/>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charset="0"/>
        </a:defRPr>
      </a:lvl1pPr>
      <a:lvl2pPr lvl="1" algn="l" rtl="0" eaLnBrk="0" fontAlgn="base" hangingPunct="0">
        <a:spcBef>
          <a:spcPct val="0"/>
        </a:spcBef>
        <a:spcAft>
          <a:spcPct val="0"/>
        </a:spcAft>
        <a:defRPr sz="1400">
          <a:solidFill>
            <a:srgbClr val="000000"/>
          </a:solidFill>
          <a:latin typeface="Arial"/>
          <a:ea typeface="Arial"/>
          <a:cs typeface="Arial"/>
          <a:sym typeface="Arial" charset="0"/>
        </a:defRPr>
      </a:lvl2pPr>
      <a:lvl3pPr lvl="2" algn="l" rtl="0" eaLnBrk="0" fontAlgn="base" hangingPunct="0">
        <a:spcBef>
          <a:spcPct val="0"/>
        </a:spcBef>
        <a:spcAft>
          <a:spcPct val="0"/>
        </a:spcAft>
        <a:defRPr sz="1400">
          <a:solidFill>
            <a:srgbClr val="000000"/>
          </a:solidFill>
          <a:latin typeface="Arial"/>
          <a:ea typeface="Arial"/>
          <a:cs typeface="Arial"/>
          <a:sym typeface="Arial" charset="0"/>
        </a:defRPr>
      </a:lvl3pPr>
      <a:lvl4pPr lvl="3" algn="l" rtl="0" eaLnBrk="0" fontAlgn="base" hangingPunct="0">
        <a:spcBef>
          <a:spcPct val="0"/>
        </a:spcBef>
        <a:spcAft>
          <a:spcPct val="0"/>
        </a:spcAft>
        <a:defRPr sz="1400">
          <a:solidFill>
            <a:srgbClr val="000000"/>
          </a:solidFill>
          <a:latin typeface="Arial"/>
          <a:ea typeface="Arial"/>
          <a:cs typeface="Arial"/>
          <a:sym typeface="Arial" charset="0"/>
        </a:defRPr>
      </a:lvl4pPr>
      <a:lvl5pPr lvl="4" algn="l" rtl="0" eaLnBrk="0" fontAlgn="base" hangingPunct="0">
        <a:spcBef>
          <a:spcPct val="0"/>
        </a:spcBef>
        <a:spcAft>
          <a:spcPct val="0"/>
        </a:spcAft>
        <a:defRPr sz="1400">
          <a:solidFill>
            <a:srgbClr val="000000"/>
          </a:solidFill>
          <a:latin typeface="Arial"/>
          <a:ea typeface="Arial"/>
          <a:cs typeface="Arial"/>
          <a:sym typeface="Arial"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8" name="Rectangle 7"/>
          <p:cNvSpPr/>
          <p:nvPr/>
        </p:nvSpPr>
        <p:spPr>
          <a:xfrm>
            <a:off x="203201" y="152403"/>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050" dirty="0">
              <a:solidFill>
                <a:prstClr val="white"/>
              </a:solidFill>
            </a:endParaRPr>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825">
                <a:solidFill>
                  <a:schemeClr val="tx2"/>
                </a:solidFill>
              </a:defRPr>
            </a:lvl1pPr>
          </a:lstStyle>
          <a:p>
            <a:pPr defTabSz="342900"/>
            <a:fld id="{4EAB1329-056C-41E4-B473-F938ED4A974E}" type="datetime1">
              <a:rPr lang="en-US" smtClean="0">
                <a:solidFill>
                  <a:srgbClr val="064B64"/>
                </a:solidFill>
              </a:rPr>
              <a:pPr defTabSz="342900"/>
              <a:t>10/27/2022</a:t>
            </a:fld>
            <a:endParaRPr lang="en-US" dirty="0">
              <a:solidFill>
                <a:srgbClr val="064B64"/>
              </a:solidFill>
            </a:endParaRPr>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825">
                <a:solidFill>
                  <a:schemeClr val="tx2"/>
                </a:solidFill>
              </a:defRPr>
            </a:lvl1pPr>
          </a:lstStyle>
          <a:p>
            <a:pPr defTabSz="342900"/>
            <a:endParaRPr lang="en-US" dirty="0">
              <a:solidFill>
                <a:srgbClr val="064B64"/>
              </a:solidFill>
            </a:endParaRPr>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825">
                <a:solidFill>
                  <a:schemeClr val="tx2"/>
                </a:solidFill>
              </a:defRPr>
            </a:lvl1pPr>
          </a:lstStyle>
          <a:p>
            <a:pPr defTabSz="342900"/>
            <a:fld id="{12A6CD65-B223-9C41-8CEC-A55C726DCCB3}" type="slidenum">
              <a:rPr lang="en-US" smtClean="0">
                <a:solidFill>
                  <a:srgbClr val="064B64"/>
                </a:solidFill>
              </a:rPr>
              <a:pPr defTabSz="342900"/>
              <a:t>‹#›</a:t>
            </a:fld>
            <a:endParaRPr lang="en-US" dirty="0">
              <a:solidFill>
                <a:srgbClr val="064B64"/>
              </a:solidFill>
            </a:endParaRPr>
          </a:p>
        </p:txBody>
      </p:sp>
    </p:spTree>
    <p:extLst>
      <p:ext uri="{BB962C8B-B14F-4D97-AF65-F5344CB8AC3E}">
        <p14:creationId xmlns:p14="http://schemas.microsoft.com/office/powerpoint/2010/main" val="292003887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hdr="0" ftr="0" dt="0"/>
  <p:txStyles>
    <p:titleStyle>
      <a:lvl1pPr algn="ctr" defTabSz="685800" rtl="0" eaLnBrk="1" latinLnBrk="0" hangingPunct="1">
        <a:spcBef>
          <a:spcPct val="0"/>
        </a:spcBef>
        <a:buNone/>
        <a:defRPr sz="2400" kern="1200" cap="all" spc="150" baseline="0">
          <a:ln>
            <a:noFill/>
          </a:ln>
          <a:solidFill>
            <a:schemeClr val="bg1"/>
          </a:solidFill>
          <a:effectLst/>
          <a:latin typeface="+mj-lt"/>
          <a:ea typeface="+mj-ea"/>
          <a:cs typeface="+mj-cs"/>
        </a:defRPr>
      </a:lvl1pPr>
    </p:titleStyle>
    <p:bodyStyle>
      <a:lvl1pPr marL="205740" indent="-171450" algn="l" defTabSz="685800" rtl="0" eaLnBrk="1" latinLnBrk="0" hangingPunct="1">
        <a:spcBef>
          <a:spcPct val="20000"/>
        </a:spcBef>
        <a:buClr>
          <a:schemeClr val="accent1"/>
        </a:buClr>
        <a:buFont typeface="Wingdings 2" pitchFamily="18" charset="2"/>
        <a:buChar char=""/>
        <a:defRPr sz="1500" kern="1200" spc="113" baseline="0">
          <a:solidFill>
            <a:schemeClr val="tx2"/>
          </a:solidFill>
          <a:latin typeface="+mn-lt"/>
          <a:ea typeface="+mn-ea"/>
          <a:cs typeface="+mn-cs"/>
        </a:defRPr>
      </a:lvl1pPr>
      <a:lvl2pPr marL="411480" indent="-137160" algn="l" defTabSz="685800" rtl="0" eaLnBrk="1" latinLnBrk="0" hangingPunct="1">
        <a:spcBef>
          <a:spcPct val="20000"/>
        </a:spcBef>
        <a:buClr>
          <a:schemeClr val="accent2"/>
        </a:buClr>
        <a:buFont typeface="Wingdings" pitchFamily="2" charset="2"/>
        <a:buChar char="§"/>
        <a:defRPr sz="1350" kern="1200" spc="75" baseline="0">
          <a:solidFill>
            <a:schemeClr val="tx2"/>
          </a:solidFill>
          <a:latin typeface="+mn-lt"/>
          <a:ea typeface="+mn-ea"/>
          <a:cs typeface="+mn-cs"/>
        </a:defRPr>
      </a:lvl2pPr>
      <a:lvl3pPr marL="617220" indent="-137160" algn="l" defTabSz="685800" rtl="0" eaLnBrk="1" latinLnBrk="0" hangingPunct="1">
        <a:spcBef>
          <a:spcPct val="20000"/>
        </a:spcBef>
        <a:buClr>
          <a:schemeClr val="accent3"/>
        </a:buClr>
        <a:buFont typeface="Wingdings" pitchFamily="2" charset="2"/>
        <a:buChar char="§"/>
        <a:defRPr sz="1200" kern="1200" spc="75" baseline="0">
          <a:solidFill>
            <a:schemeClr val="tx2"/>
          </a:solidFill>
          <a:latin typeface="+mn-lt"/>
          <a:ea typeface="+mn-ea"/>
          <a:cs typeface="+mn-cs"/>
        </a:defRPr>
      </a:lvl3pPr>
      <a:lvl4pPr marL="822960" indent="-137160" algn="l" defTabSz="685800" rtl="0" eaLnBrk="1" latinLnBrk="0" hangingPunct="1">
        <a:spcBef>
          <a:spcPct val="20000"/>
        </a:spcBef>
        <a:buClr>
          <a:schemeClr val="accent4"/>
        </a:buClr>
        <a:buFont typeface="Wingdings" pitchFamily="2" charset="2"/>
        <a:buChar char="§"/>
        <a:defRPr sz="1050" kern="1200">
          <a:solidFill>
            <a:schemeClr val="tx2"/>
          </a:solidFill>
          <a:latin typeface="+mn-lt"/>
          <a:ea typeface="+mn-ea"/>
          <a:cs typeface="+mn-cs"/>
        </a:defRPr>
      </a:lvl4pPr>
      <a:lvl5pPr marL="960120" indent="-137160" algn="l" defTabSz="685800" rtl="0" eaLnBrk="1" latinLnBrk="0" hangingPunct="1">
        <a:spcBef>
          <a:spcPct val="20000"/>
        </a:spcBef>
        <a:buClr>
          <a:schemeClr val="accent6"/>
        </a:buClr>
        <a:buFont typeface="Wingdings" pitchFamily="2" charset="2"/>
        <a:buChar char="§"/>
        <a:defRPr sz="975" kern="1200" spc="75" baseline="0">
          <a:solidFill>
            <a:schemeClr val="tx2"/>
          </a:solidFill>
          <a:latin typeface="+mn-lt"/>
          <a:ea typeface="+mn-ea"/>
          <a:cs typeface="+mn-cs"/>
        </a:defRPr>
      </a:lvl5pPr>
      <a:lvl6pPr marL="1165860" indent="-137160" algn="l" defTabSz="685800" rtl="0" eaLnBrk="1" latinLnBrk="0" hangingPunct="1">
        <a:spcBef>
          <a:spcPct val="20000"/>
        </a:spcBef>
        <a:buClr>
          <a:schemeClr val="accent1"/>
        </a:buClr>
        <a:buFont typeface="Wingdings" pitchFamily="2" charset="2"/>
        <a:buChar char="§"/>
        <a:defRPr sz="900" kern="1200">
          <a:solidFill>
            <a:schemeClr val="tx2"/>
          </a:solidFill>
          <a:latin typeface="+mn-lt"/>
          <a:ea typeface="+mn-ea"/>
          <a:cs typeface="+mn-cs"/>
        </a:defRPr>
      </a:lvl6pPr>
      <a:lvl7pPr marL="1371600" indent="-137160" algn="l" defTabSz="685800" rtl="0" eaLnBrk="1" latinLnBrk="0" hangingPunct="1">
        <a:spcBef>
          <a:spcPct val="20000"/>
        </a:spcBef>
        <a:buClr>
          <a:schemeClr val="accent2"/>
        </a:buClr>
        <a:buFont typeface="Wingdings" pitchFamily="2" charset="2"/>
        <a:buChar char="§"/>
        <a:defRPr sz="900" kern="1200">
          <a:solidFill>
            <a:schemeClr val="tx2"/>
          </a:solidFill>
          <a:latin typeface="+mn-lt"/>
          <a:ea typeface="+mn-ea"/>
          <a:cs typeface="+mn-cs"/>
        </a:defRPr>
      </a:lvl7pPr>
      <a:lvl8pPr marL="1577340" indent="-137160" algn="l" defTabSz="685800" rtl="0" eaLnBrk="1" latinLnBrk="0" hangingPunct="1">
        <a:spcBef>
          <a:spcPct val="20000"/>
        </a:spcBef>
        <a:buClr>
          <a:schemeClr val="accent3"/>
        </a:buClr>
        <a:buFont typeface="Wingdings" pitchFamily="2" charset="2"/>
        <a:buChar char="§"/>
        <a:defRPr sz="900" kern="1200">
          <a:solidFill>
            <a:schemeClr val="tx2"/>
          </a:solidFill>
          <a:latin typeface="+mn-lt"/>
          <a:ea typeface="+mn-ea"/>
          <a:cs typeface="+mn-cs"/>
        </a:defRPr>
      </a:lvl8pPr>
      <a:lvl9pPr marL="1783080" indent="-137160" algn="l" defTabSz="685800" rtl="0" eaLnBrk="1" latinLnBrk="0" hangingPunct="1">
        <a:spcBef>
          <a:spcPct val="20000"/>
        </a:spcBef>
        <a:buClr>
          <a:schemeClr val="accent5"/>
        </a:buClr>
        <a:buFont typeface="Wingdings" pitchFamily="2" charset="2"/>
        <a:buChar char="§"/>
        <a:defRPr sz="900" kern="120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8" name="Rectangle 7"/>
          <p:cNvSpPr/>
          <p:nvPr/>
        </p:nvSpPr>
        <p:spPr>
          <a:xfrm>
            <a:off x="203199" y="152401"/>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1100">
                <a:solidFill>
                  <a:schemeClr val="tx2"/>
                </a:solidFill>
              </a:defRPr>
            </a:lvl1pPr>
          </a:lstStyle>
          <a:p>
            <a:pPr defTabSz="457200"/>
            <a:fld id="{5306FC97-2AF7-1D44-BB14-2C58C3210AB9}" type="datetime1">
              <a:rPr lang="en-US" smtClean="0">
                <a:solidFill>
                  <a:srgbClr val="064B64"/>
                </a:solidFill>
              </a:rPr>
              <a:pPr defTabSz="457200"/>
              <a:t>10/27/2022</a:t>
            </a:fld>
            <a:endParaRPr lang="en-US" dirty="0">
              <a:solidFill>
                <a:srgbClr val="064B64"/>
              </a:solidFill>
            </a:endParaRPr>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1100">
                <a:solidFill>
                  <a:schemeClr val="tx2"/>
                </a:solidFill>
              </a:defRPr>
            </a:lvl1pPr>
          </a:lstStyle>
          <a:p>
            <a:pPr defTabSz="457200"/>
            <a:endParaRPr lang="en-US" dirty="0">
              <a:solidFill>
                <a:srgbClr val="064B64"/>
              </a:solidFill>
            </a:endParaRPr>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defTabSz="457200"/>
            <a:fld id="{12A6CD65-B223-9C41-8CEC-A55C726DCCB3}" type="slidenum">
              <a:rPr lang="en-US" smtClean="0">
                <a:solidFill>
                  <a:srgbClr val="064B64"/>
                </a:solidFill>
              </a:rPr>
              <a:pPr defTabSz="457200"/>
              <a:t>‹#›</a:t>
            </a:fld>
            <a:endParaRPr lang="en-US" dirty="0">
              <a:solidFill>
                <a:srgbClr val="064B64"/>
              </a:solidFill>
            </a:endParaRPr>
          </a:p>
        </p:txBody>
      </p:sp>
    </p:spTree>
    <p:extLst>
      <p:ext uri="{BB962C8B-B14F-4D97-AF65-F5344CB8AC3E}">
        <p14:creationId xmlns:p14="http://schemas.microsoft.com/office/powerpoint/2010/main" val="384274351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8" name="Rectangle 7"/>
          <p:cNvSpPr/>
          <p:nvPr/>
        </p:nvSpPr>
        <p:spPr>
          <a:xfrm>
            <a:off x="203201" y="152403"/>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endParaRPr>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825">
                <a:solidFill>
                  <a:schemeClr val="tx2"/>
                </a:solidFill>
              </a:defRPr>
            </a:lvl1pPr>
          </a:lstStyle>
          <a:p>
            <a:pPr defTabSz="342900"/>
            <a:fld id="{5306FC97-2AF7-1D44-BB14-2C58C3210AB9}" type="datetime1">
              <a:rPr lang="en-US" smtClean="0">
                <a:solidFill>
                  <a:srgbClr val="064B64"/>
                </a:solidFill>
              </a:rPr>
              <a:pPr defTabSz="342900"/>
              <a:t>10/27/2022</a:t>
            </a:fld>
            <a:endParaRPr lang="en-US" dirty="0">
              <a:solidFill>
                <a:srgbClr val="064B64"/>
              </a:solidFill>
            </a:endParaRPr>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825">
                <a:solidFill>
                  <a:schemeClr val="tx2"/>
                </a:solidFill>
              </a:defRPr>
            </a:lvl1pPr>
          </a:lstStyle>
          <a:p>
            <a:pPr defTabSz="342900"/>
            <a:endParaRPr lang="en-US" dirty="0">
              <a:solidFill>
                <a:srgbClr val="064B64"/>
              </a:solidFill>
            </a:endParaRPr>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825">
                <a:solidFill>
                  <a:schemeClr val="tx2"/>
                </a:solidFill>
              </a:defRPr>
            </a:lvl1pPr>
          </a:lstStyle>
          <a:p>
            <a:pPr defTabSz="342900"/>
            <a:fld id="{12A6CD65-B223-9C41-8CEC-A55C726DCCB3}" type="slidenum">
              <a:rPr lang="en-US" smtClean="0">
                <a:solidFill>
                  <a:srgbClr val="064B64"/>
                </a:solidFill>
              </a:rPr>
              <a:pPr defTabSz="342900"/>
              <a:t>‹#›</a:t>
            </a:fld>
            <a:endParaRPr lang="en-US" dirty="0">
              <a:solidFill>
                <a:srgbClr val="064B64"/>
              </a:solidFill>
            </a:endParaRPr>
          </a:p>
        </p:txBody>
      </p:sp>
    </p:spTree>
    <p:extLst>
      <p:ext uri="{BB962C8B-B14F-4D97-AF65-F5344CB8AC3E}">
        <p14:creationId xmlns:p14="http://schemas.microsoft.com/office/powerpoint/2010/main" val="331558568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hf hdr="0" ftr="0" dt="0"/>
  <p:txStyles>
    <p:titleStyle>
      <a:lvl1pPr algn="ctr" defTabSz="685800" rtl="0" eaLnBrk="1" latinLnBrk="0" hangingPunct="1">
        <a:spcBef>
          <a:spcPct val="0"/>
        </a:spcBef>
        <a:buNone/>
        <a:defRPr sz="2400" kern="1200" cap="all" spc="150" baseline="0">
          <a:ln>
            <a:noFill/>
          </a:ln>
          <a:solidFill>
            <a:schemeClr val="bg1"/>
          </a:solidFill>
          <a:effectLst/>
          <a:latin typeface="+mj-lt"/>
          <a:ea typeface="+mj-ea"/>
          <a:cs typeface="+mj-cs"/>
        </a:defRPr>
      </a:lvl1pPr>
    </p:titleStyle>
    <p:bodyStyle>
      <a:lvl1pPr marL="205740" indent="-171450" algn="l" defTabSz="685800" rtl="0" eaLnBrk="1" latinLnBrk="0" hangingPunct="1">
        <a:spcBef>
          <a:spcPct val="20000"/>
        </a:spcBef>
        <a:buClr>
          <a:schemeClr val="accent1"/>
        </a:buClr>
        <a:buFont typeface="Wingdings 2" pitchFamily="18" charset="2"/>
        <a:buChar char=""/>
        <a:defRPr sz="1500" kern="1200" spc="113" baseline="0">
          <a:solidFill>
            <a:schemeClr val="tx2"/>
          </a:solidFill>
          <a:latin typeface="+mn-lt"/>
          <a:ea typeface="+mn-ea"/>
          <a:cs typeface="+mn-cs"/>
        </a:defRPr>
      </a:lvl1pPr>
      <a:lvl2pPr marL="411480" indent="-137160" algn="l" defTabSz="685800" rtl="0" eaLnBrk="1" latinLnBrk="0" hangingPunct="1">
        <a:spcBef>
          <a:spcPct val="20000"/>
        </a:spcBef>
        <a:buClr>
          <a:schemeClr val="accent2"/>
        </a:buClr>
        <a:buFont typeface="Wingdings" pitchFamily="2" charset="2"/>
        <a:buChar char="§"/>
        <a:defRPr sz="1350" kern="1200" spc="75" baseline="0">
          <a:solidFill>
            <a:schemeClr val="tx2"/>
          </a:solidFill>
          <a:latin typeface="+mn-lt"/>
          <a:ea typeface="+mn-ea"/>
          <a:cs typeface="+mn-cs"/>
        </a:defRPr>
      </a:lvl2pPr>
      <a:lvl3pPr marL="617220" indent="-137160" algn="l" defTabSz="685800" rtl="0" eaLnBrk="1" latinLnBrk="0" hangingPunct="1">
        <a:spcBef>
          <a:spcPct val="20000"/>
        </a:spcBef>
        <a:buClr>
          <a:schemeClr val="accent3"/>
        </a:buClr>
        <a:buFont typeface="Wingdings" pitchFamily="2" charset="2"/>
        <a:buChar char="§"/>
        <a:defRPr sz="1200" kern="1200" spc="75" baseline="0">
          <a:solidFill>
            <a:schemeClr val="tx2"/>
          </a:solidFill>
          <a:latin typeface="+mn-lt"/>
          <a:ea typeface="+mn-ea"/>
          <a:cs typeface="+mn-cs"/>
        </a:defRPr>
      </a:lvl3pPr>
      <a:lvl4pPr marL="822960" indent="-137160" algn="l" defTabSz="685800" rtl="0" eaLnBrk="1" latinLnBrk="0" hangingPunct="1">
        <a:spcBef>
          <a:spcPct val="20000"/>
        </a:spcBef>
        <a:buClr>
          <a:schemeClr val="accent4"/>
        </a:buClr>
        <a:buFont typeface="Wingdings" pitchFamily="2" charset="2"/>
        <a:buChar char="§"/>
        <a:defRPr sz="1050" kern="1200">
          <a:solidFill>
            <a:schemeClr val="tx2"/>
          </a:solidFill>
          <a:latin typeface="+mn-lt"/>
          <a:ea typeface="+mn-ea"/>
          <a:cs typeface="+mn-cs"/>
        </a:defRPr>
      </a:lvl4pPr>
      <a:lvl5pPr marL="960120" indent="-137160" algn="l" defTabSz="685800" rtl="0" eaLnBrk="1" latinLnBrk="0" hangingPunct="1">
        <a:spcBef>
          <a:spcPct val="20000"/>
        </a:spcBef>
        <a:buClr>
          <a:schemeClr val="accent6"/>
        </a:buClr>
        <a:buFont typeface="Wingdings" pitchFamily="2" charset="2"/>
        <a:buChar char="§"/>
        <a:defRPr sz="975" kern="1200" spc="75" baseline="0">
          <a:solidFill>
            <a:schemeClr val="tx2"/>
          </a:solidFill>
          <a:latin typeface="+mn-lt"/>
          <a:ea typeface="+mn-ea"/>
          <a:cs typeface="+mn-cs"/>
        </a:defRPr>
      </a:lvl5pPr>
      <a:lvl6pPr marL="1165860" indent="-137160" algn="l" defTabSz="685800" rtl="0" eaLnBrk="1" latinLnBrk="0" hangingPunct="1">
        <a:spcBef>
          <a:spcPct val="20000"/>
        </a:spcBef>
        <a:buClr>
          <a:schemeClr val="accent1"/>
        </a:buClr>
        <a:buFont typeface="Wingdings" pitchFamily="2" charset="2"/>
        <a:buChar char="§"/>
        <a:defRPr sz="900" kern="1200">
          <a:solidFill>
            <a:schemeClr val="tx2"/>
          </a:solidFill>
          <a:latin typeface="+mn-lt"/>
          <a:ea typeface="+mn-ea"/>
          <a:cs typeface="+mn-cs"/>
        </a:defRPr>
      </a:lvl6pPr>
      <a:lvl7pPr marL="1371600" indent="-137160" algn="l" defTabSz="685800" rtl="0" eaLnBrk="1" latinLnBrk="0" hangingPunct="1">
        <a:spcBef>
          <a:spcPct val="20000"/>
        </a:spcBef>
        <a:buClr>
          <a:schemeClr val="accent2"/>
        </a:buClr>
        <a:buFont typeface="Wingdings" pitchFamily="2" charset="2"/>
        <a:buChar char="§"/>
        <a:defRPr sz="900" kern="1200">
          <a:solidFill>
            <a:schemeClr val="tx2"/>
          </a:solidFill>
          <a:latin typeface="+mn-lt"/>
          <a:ea typeface="+mn-ea"/>
          <a:cs typeface="+mn-cs"/>
        </a:defRPr>
      </a:lvl7pPr>
      <a:lvl8pPr marL="1577340" indent="-137160" algn="l" defTabSz="685800" rtl="0" eaLnBrk="1" latinLnBrk="0" hangingPunct="1">
        <a:spcBef>
          <a:spcPct val="20000"/>
        </a:spcBef>
        <a:buClr>
          <a:schemeClr val="accent3"/>
        </a:buClr>
        <a:buFont typeface="Wingdings" pitchFamily="2" charset="2"/>
        <a:buChar char="§"/>
        <a:defRPr sz="900" kern="1200">
          <a:solidFill>
            <a:schemeClr val="tx2"/>
          </a:solidFill>
          <a:latin typeface="+mn-lt"/>
          <a:ea typeface="+mn-ea"/>
          <a:cs typeface="+mn-cs"/>
        </a:defRPr>
      </a:lvl8pPr>
      <a:lvl9pPr marL="1783080" indent="-137160" algn="l" defTabSz="685800" rtl="0" eaLnBrk="1" latinLnBrk="0" hangingPunct="1">
        <a:spcBef>
          <a:spcPct val="20000"/>
        </a:spcBef>
        <a:buClr>
          <a:schemeClr val="accent5"/>
        </a:buClr>
        <a:buFont typeface="Wingdings" pitchFamily="2" charset="2"/>
        <a:buChar char="§"/>
        <a:defRPr sz="900" kern="120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8" name="Rectangle 7"/>
          <p:cNvSpPr/>
          <p:nvPr/>
        </p:nvSpPr>
        <p:spPr>
          <a:xfrm>
            <a:off x="203199" y="152401"/>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1100">
                <a:solidFill>
                  <a:schemeClr val="tx2"/>
                </a:solidFill>
              </a:defRPr>
            </a:lvl1pPr>
          </a:lstStyle>
          <a:p>
            <a:pPr defTabSz="457200"/>
            <a:fld id="{5306FC97-2AF7-1D44-BB14-2C58C3210AB9}" type="datetime1">
              <a:rPr lang="en-US" smtClean="0">
                <a:solidFill>
                  <a:srgbClr val="064B64"/>
                </a:solidFill>
              </a:rPr>
              <a:pPr defTabSz="457200"/>
              <a:t>10/27/2022</a:t>
            </a:fld>
            <a:endParaRPr lang="en-US" dirty="0">
              <a:solidFill>
                <a:srgbClr val="064B64"/>
              </a:solidFill>
            </a:endParaRPr>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1100">
                <a:solidFill>
                  <a:schemeClr val="tx2"/>
                </a:solidFill>
              </a:defRPr>
            </a:lvl1pPr>
          </a:lstStyle>
          <a:p>
            <a:pPr defTabSz="457200"/>
            <a:endParaRPr lang="en-US" dirty="0">
              <a:solidFill>
                <a:srgbClr val="064B64"/>
              </a:solidFill>
            </a:endParaRPr>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defTabSz="457200"/>
            <a:fld id="{12A6CD65-B223-9C41-8CEC-A55C726DCCB3}" type="slidenum">
              <a:rPr lang="en-US" smtClean="0">
                <a:solidFill>
                  <a:srgbClr val="064B64"/>
                </a:solidFill>
              </a:rPr>
              <a:pPr defTabSz="457200"/>
              <a:t>‹#›</a:t>
            </a:fld>
            <a:endParaRPr lang="en-US" dirty="0">
              <a:solidFill>
                <a:srgbClr val="064B64"/>
              </a:solidFill>
            </a:endParaRPr>
          </a:p>
        </p:txBody>
      </p:sp>
    </p:spTree>
    <p:extLst>
      <p:ext uri="{BB962C8B-B14F-4D97-AF65-F5344CB8AC3E}">
        <p14:creationId xmlns:p14="http://schemas.microsoft.com/office/powerpoint/2010/main" val="270955419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10/27/2022</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extLst>
      <p:ext uri="{BB962C8B-B14F-4D97-AF65-F5344CB8AC3E}">
        <p14:creationId xmlns:p14="http://schemas.microsoft.com/office/powerpoint/2010/main" val="3966974368"/>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AB4E9F38-BAAF-E24E-8FFF-4F0388C8D2E0}" type="datetimeFigureOut">
              <a:rPr lang="en-US" altLang="en-US"/>
              <a:pPr>
                <a:defRPr/>
              </a:pPr>
              <a:t>10/27/2022</a:t>
            </a:fld>
            <a:endParaRPr lang="en-US" alt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CC256786-8D57-8246-AA93-4446B24F3951}" type="slidenum">
              <a:rPr lang="en-US" altLang="en-US"/>
              <a:pPr>
                <a:defRPr/>
              </a:pPr>
              <a:t>‹#›</a:t>
            </a:fld>
            <a:endParaRPr lang="en-US" altLang="en-US"/>
          </a:p>
        </p:txBody>
      </p:sp>
    </p:spTree>
    <p:extLst>
      <p:ext uri="{BB962C8B-B14F-4D97-AF65-F5344CB8AC3E}">
        <p14:creationId xmlns:p14="http://schemas.microsoft.com/office/powerpoint/2010/main" val="1095017306"/>
      </p:ext>
    </p:extLst>
  </p:cSld>
  <p:clrMap bg1="lt1" tx1="dk1" bg2="lt2" tx2="dk2" accent1="accent1" accent2="accent2" accent3="accent3" accent4="accent4" accent5="accent5" accent6="accent6" hlink="hlink" folHlink="folHlink"/>
  <p:sldLayoutIdLst>
    <p:sldLayoutId id="2147483745" r:id="rId1"/>
    <p:sldLayoutId id="2147483746" r:id="rId2"/>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charset="0"/>
          <a:ea typeface="ＭＳ Ｐゴシック" charset="0"/>
        </a:defRPr>
      </a:lvl6pPr>
      <a:lvl7pPr marL="914400" algn="ctr" rtl="0" eaLnBrk="1" fontAlgn="base" hangingPunct="1">
        <a:spcBef>
          <a:spcPct val="0"/>
        </a:spcBef>
        <a:spcAft>
          <a:spcPct val="0"/>
        </a:spcAft>
        <a:defRPr sz="4400">
          <a:solidFill>
            <a:schemeClr val="tx1"/>
          </a:solidFill>
          <a:latin typeface="Calibri" charset="0"/>
          <a:ea typeface="ＭＳ Ｐゴシック" charset="0"/>
        </a:defRPr>
      </a:lvl7pPr>
      <a:lvl8pPr marL="1371600" algn="ctr" rtl="0" eaLnBrk="1" fontAlgn="base" hangingPunct="1">
        <a:spcBef>
          <a:spcPct val="0"/>
        </a:spcBef>
        <a:spcAft>
          <a:spcPct val="0"/>
        </a:spcAft>
        <a:defRPr sz="4400">
          <a:solidFill>
            <a:schemeClr val="tx1"/>
          </a:solidFill>
          <a:latin typeface="Calibri" charset="0"/>
          <a:ea typeface="ＭＳ Ｐゴシック" charset="0"/>
        </a:defRPr>
      </a:lvl8pPr>
      <a:lvl9pPr marL="1828800" algn="ctr" rtl="0" eaLnBrk="1" fontAlgn="base" hangingPunct="1">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325E34-B914-4E48-B7B0-2AD1B618EE40}" type="datetimeFigureOut">
              <a:rPr lang="en-US" smtClean="0">
                <a:solidFill>
                  <a:srgbClr val="242852"/>
                </a:solidFill>
              </a:rPr>
              <a:pPr/>
              <a:t>10/27/2022</a:t>
            </a:fld>
            <a:endParaRPr lang="en-US" dirty="0">
              <a:solidFill>
                <a:srgbClr val="242852"/>
              </a:solidFill>
            </a:endParaRPr>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solidFill>
                <a:srgbClr val="242852"/>
              </a:solidFill>
            </a:endParaRP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F107F4F2-34AE-41B8-B12A-BD59C86D883C}" type="slidenum">
              <a:rPr lang="en-US" smtClean="0"/>
              <a:pPr/>
              <a:t>‹#›</a:t>
            </a:fld>
            <a:endParaRPr lang="en-US" dirty="0"/>
          </a:p>
        </p:txBody>
      </p:sp>
    </p:spTree>
    <p:extLst>
      <p:ext uri="{BB962C8B-B14F-4D97-AF65-F5344CB8AC3E}">
        <p14:creationId xmlns:p14="http://schemas.microsoft.com/office/powerpoint/2010/main" val="2986156073"/>
      </p:ext>
    </p:extLst>
  </p:cSld>
  <p:clrMap bg1="dk1" tx1="lt1" bg2="dk2"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 id="2147483765" r:id="rId18"/>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2.xml.rels><?xml version="1.0" encoding="UTF-8" standalone="yes"?>
<Relationships xmlns="http://schemas.openxmlformats.org/package/2006/relationships"><Relationship Id="rId3" Type="http://schemas.openxmlformats.org/officeDocument/2006/relationships/hyperlink" Target="https://www.youtube.com/watch?v=_7vML9C3PZk" TargetMode="External"/><Relationship Id="rId2" Type="http://schemas.openxmlformats.org/officeDocument/2006/relationships/notesSlide" Target="../notesSlides/notesSlide81.xml"/><Relationship Id="rId1" Type="http://schemas.openxmlformats.org/officeDocument/2006/relationships/slideLayout" Target="../slideLayouts/slideLayout5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0.xml"/></Relationships>
</file>

<file path=ppt/slides/_rels/slide1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36.xml"/><Relationship Id="rId7" Type="http://schemas.openxmlformats.org/officeDocument/2006/relationships/image" Target="../media/image40.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slideLayout" Target="../slideLayouts/slideLayout60.xml"/><Relationship Id="rId5" Type="http://schemas.openxmlformats.org/officeDocument/2006/relationships/tags" Target="../tags/tag38.xml"/><Relationship Id="rId4" Type="http://schemas.openxmlformats.org/officeDocument/2006/relationships/tags" Target="../tags/tag37.xml"/></Relationships>
</file>

<file path=ppt/slides/_rels/slide1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41.xml"/><Relationship Id="rId7" Type="http://schemas.openxmlformats.org/officeDocument/2006/relationships/image" Target="../media/image41.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Layout" Target="../slideLayouts/slideLayout60.xml"/><Relationship Id="rId5" Type="http://schemas.openxmlformats.org/officeDocument/2006/relationships/tags" Target="../tags/tag43.xml"/><Relationship Id="rId4" Type="http://schemas.openxmlformats.org/officeDocument/2006/relationships/tags" Target="../tags/tag4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6.xml"/></Relationships>
</file>

<file path=ppt/slides/_rels/slide122.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image" Target="../media/image43.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42.png"/><Relationship Id="rId5" Type="http://schemas.openxmlformats.org/officeDocument/2006/relationships/slideLayout" Target="../slideLayouts/slideLayout36.xml"/><Relationship Id="rId4" Type="http://schemas.openxmlformats.org/officeDocument/2006/relationships/tags" Target="../tags/tag47.xml"/></Relationships>
</file>

<file path=ppt/slides/_rels/slide123.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image" Target="../media/image45.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44.png"/><Relationship Id="rId5" Type="http://schemas.openxmlformats.org/officeDocument/2006/relationships/slideLayout" Target="../slideLayouts/slideLayout36.xml"/><Relationship Id="rId4" Type="http://schemas.openxmlformats.org/officeDocument/2006/relationships/tags" Target="../tags/tag5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6.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6.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6.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6.xml"/><Relationship Id="rId1" Type="http://schemas.openxmlformats.org/officeDocument/2006/relationships/tags" Target="../tags/tag52.xml"/></Relationships>
</file>

<file path=ppt/slides/_rels/slide1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1.xml"/><Relationship Id="rId1" Type="http://schemas.openxmlformats.org/officeDocument/2006/relationships/slideLayout" Target="../slideLayouts/slideLayout26.xml"/><Relationship Id="rId4" Type="http://schemas.openxmlformats.org/officeDocument/2006/relationships/image" Target="../media/image47.pn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1.xml"/></Relationships>
</file>

<file path=ppt/slides/_rels/slide135.xml.rels><?xml version="1.0" encoding="UTF-8" standalone="yes"?>
<Relationships xmlns="http://schemas.openxmlformats.org/package/2006/relationships"><Relationship Id="rId3" Type="http://schemas.openxmlformats.org/officeDocument/2006/relationships/hyperlink" Target="https://nobaproject.com/modules/personality-traits" TargetMode="External"/><Relationship Id="rId2" Type="http://schemas.openxmlformats.org/officeDocument/2006/relationships/notesSlide" Target="../notesSlides/notesSlide108.xml"/><Relationship Id="rId1" Type="http://schemas.openxmlformats.org/officeDocument/2006/relationships/slideLayout" Target="../slideLayouts/slideLayout26.xml"/></Relationships>
</file>

<file path=ppt/slides/_rels/slide1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9.xml"/><Relationship Id="rId1" Type="http://schemas.openxmlformats.org/officeDocument/2006/relationships/slideLayout" Target="../slideLayouts/slideLayout2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1.xml"/></Relationships>
</file>

<file path=ppt/slides/_rels/slide13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2.xml"/></Relationships>
</file>

<file path=ppt/slides/_rels/slide146.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49.png"/><Relationship Id="rId5" Type="http://schemas.openxmlformats.org/officeDocument/2006/relationships/slideLayout" Target="../slideLayouts/slideLayout78.xml"/><Relationship Id="rId4" Type="http://schemas.openxmlformats.org/officeDocument/2006/relationships/tags" Target="../tags/tag56.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0.xml"/></Relationships>
</file>

<file path=ppt/slides/_rels/slide14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59.xml"/><Relationship Id="rId7" Type="http://schemas.openxmlformats.org/officeDocument/2006/relationships/image" Target="../media/image50.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Layout" Target="../slideLayouts/slideLayout79.xml"/><Relationship Id="rId5" Type="http://schemas.openxmlformats.org/officeDocument/2006/relationships/tags" Target="../tags/tag61.xml"/><Relationship Id="rId4" Type="http://schemas.openxmlformats.org/officeDocument/2006/relationships/tags" Target="../tags/tag60.xml"/></Relationships>
</file>

<file path=ppt/slides/_rels/slide14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tags" Target="../tags/tag64.xml"/><Relationship Id="rId7" Type="http://schemas.openxmlformats.org/officeDocument/2006/relationships/image" Target="../media/image51.pn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Layout" Target="../slideLayouts/slideLayout80.xml"/><Relationship Id="rId5" Type="http://schemas.openxmlformats.org/officeDocument/2006/relationships/tags" Target="../tags/tag66.xml"/><Relationship Id="rId4" Type="http://schemas.openxmlformats.org/officeDocument/2006/relationships/tags" Target="../tags/tag6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tags" Target="../tags/tag69.xml"/><Relationship Id="rId7" Type="http://schemas.openxmlformats.org/officeDocument/2006/relationships/image" Target="../media/image53.pn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Layout" Target="../slideLayouts/slideLayout79.xml"/><Relationship Id="rId5" Type="http://schemas.openxmlformats.org/officeDocument/2006/relationships/tags" Target="../tags/tag71.xml"/><Relationship Id="rId4" Type="http://schemas.openxmlformats.org/officeDocument/2006/relationships/tags" Target="../tags/tag7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50.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0.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50.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5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74.xml"/><Relationship Id="rId7" Type="http://schemas.openxmlformats.org/officeDocument/2006/relationships/image" Target="../media/image55.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Layout" Target="../slideLayouts/slideLayout98.xml"/><Relationship Id="rId5" Type="http://schemas.openxmlformats.org/officeDocument/2006/relationships/tags" Target="../tags/tag76.xml"/><Relationship Id="rId4" Type="http://schemas.openxmlformats.org/officeDocument/2006/relationships/tags" Target="../tags/tag75.xml"/></Relationships>
</file>

<file path=ppt/slides/_rels/slide15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79.xml"/><Relationship Id="rId7" Type="http://schemas.openxmlformats.org/officeDocument/2006/relationships/image" Target="../media/image56.pn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Layout" Target="../slideLayouts/slideLayout98.xml"/><Relationship Id="rId5" Type="http://schemas.openxmlformats.org/officeDocument/2006/relationships/tags" Target="../tags/tag81.xml"/><Relationship Id="rId4" Type="http://schemas.openxmlformats.org/officeDocument/2006/relationships/tags" Target="../tags/tag80.xml"/></Relationships>
</file>

<file path=ppt/slides/_rels/slide15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84.xml"/><Relationship Id="rId7" Type="http://schemas.openxmlformats.org/officeDocument/2006/relationships/image" Target="../media/image57.png"/><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Layout" Target="../slideLayouts/slideLayout98.xml"/><Relationship Id="rId5" Type="http://schemas.openxmlformats.org/officeDocument/2006/relationships/tags" Target="../tags/tag86.xml"/><Relationship Id="rId4" Type="http://schemas.openxmlformats.org/officeDocument/2006/relationships/tags" Target="../tags/tag8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8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learn.genetics.utah.edu/content/addiction/mous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youtube.com/watch?v=LNs9ruzoTmI"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ncia.wwnorton.com/ebooks/epub/psychsci6/EPUB/content/chapter03-7.xhtml#ch_03-7_8_prefrontal_corte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youtube.com/watch?v=NX6Q4_G567M"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4.xml"/><Relationship Id="rId7" Type="http://schemas.openxmlformats.org/officeDocument/2006/relationships/notesSlide" Target="../notesSlides/notesSlide3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2.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22.png"/></Relationships>
</file>

<file path=ppt/slides/_rels/slide3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9.xml"/><Relationship Id="rId7" Type="http://schemas.openxmlformats.org/officeDocument/2006/relationships/notesSlide" Target="../notesSlides/notesSlide34.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12.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4.xml"/><Relationship Id="rId7" Type="http://schemas.openxmlformats.org/officeDocument/2006/relationships/image" Target="../media/image24.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35.xml"/><Relationship Id="rId5" Type="http://schemas.openxmlformats.org/officeDocument/2006/relationships/slideLayout" Target="../slideLayouts/slideLayout12.xml"/><Relationship Id="rId4" Type="http://schemas.openxmlformats.org/officeDocument/2006/relationships/tags" Target="../tags/tag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DPWEhl7gbu4"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KB_lTKZm1Ts" TargetMode="External"/><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8.xml"/><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9.xml"/><Relationship Id="rId1" Type="http://schemas.openxmlformats.org/officeDocument/2006/relationships/slideLayout" Target="../slideLayouts/slideLayout38.xml"/></Relationships>
</file>

<file path=ppt/slides/_rels/slide6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0.xml"/><Relationship Id="rId1" Type="http://schemas.openxmlformats.org/officeDocument/2006/relationships/slideLayout" Target="../slideLayouts/slideLayout3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18.xml"/><Relationship Id="rId7" Type="http://schemas.openxmlformats.org/officeDocument/2006/relationships/notesSlide" Target="../notesSlides/notesSlide5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24.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0.xml"/></Relationships>
</file>

<file path=ppt/slides/_rels/slide7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4.xml"/><Relationship Id="rId1" Type="http://schemas.openxmlformats.org/officeDocument/2006/relationships/slideLayout" Target="../slideLayouts/slideLayout50.xml"/><Relationship Id="rId4" Type="http://schemas.openxmlformats.org/officeDocument/2006/relationships/image" Target="../media/image35.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84.xml.rels><?xml version="1.0" encoding="UTF-8" standalone="yes"?>
<Relationships xmlns="http://schemas.openxmlformats.org/package/2006/relationships"><Relationship Id="rId3" Type="http://schemas.openxmlformats.org/officeDocument/2006/relationships/hyperlink" Target="https://www.youtube.com/watch?v=fRTghzKxRPM" TargetMode="External"/><Relationship Id="rId2" Type="http://schemas.openxmlformats.org/officeDocument/2006/relationships/notesSlide" Target="../notesSlides/notesSlide68.xml"/><Relationship Id="rId1" Type="http://schemas.openxmlformats.org/officeDocument/2006/relationships/slideLayout" Target="../slideLayouts/slideLayout50.xml"/></Relationships>
</file>

<file path=ppt/slides/_rels/slide85.xml.rels><?xml version="1.0" encoding="UTF-8" standalone="yes"?>
<Relationships xmlns="http://schemas.openxmlformats.org/package/2006/relationships"><Relationship Id="rId3" Type="http://schemas.openxmlformats.org/officeDocument/2006/relationships/hyperlink" Target="https://www.youtube.com/watch?v=bm6uRP4mvuk" TargetMode="External"/><Relationship Id="rId2" Type="http://schemas.openxmlformats.org/officeDocument/2006/relationships/notesSlide" Target="../notesSlides/notesSlide69.xml"/><Relationship Id="rId1" Type="http://schemas.openxmlformats.org/officeDocument/2006/relationships/slideLayout" Target="../slideLayouts/slideLayout50.xml"/></Relationships>
</file>

<file path=ppt/slides/_rels/slide86.xml.rels><?xml version="1.0" encoding="UTF-8" standalone="yes"?>
<Relationships xmlns="http://schemas.openxmlformats.org/package/2006/relationships"><Relationship Id="rId3" Type="http://schemas.openxmlformats.org/officeDocument/2006/relationships/hyperlink" Target="https://www.youtube.com/watch?v=bm6uRP4mvuk" TargetMode="External"/><Relationship Id="rId2" Type="http://schemas.openxmlformats.org/officeDocument/2006/relationships/notesSlide" Target="../notesSlides/notesSlide70.xml"/><Relationship Id="rId1" Type="http://schemas.openxmlformats.org/officeDocument/2006/relationships/slideLayout" Target="../slideLayouts/slideLayout50.xml"/></Relationships>
</file>

<file path=ppt/slides/_rels/slide87.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36.png"/><Relationship Id="rId5" Type="http://schemas.openxmlformats.org/officeDocument/2006/relationships/slideLayout" Target="../slideLayouts/slideLayout78.xml"/><Relationship Id="rId4" Type="http://schemas.openxmlformats.org/officeDocument/2006/relationships/tags" Target="../tags/tag24.xml"/></Relationships>
</file>

<file path=ppt/slides/_rels/slide8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27.xml"/><Relationship Id="rId7" Type="http://schemas.openxmlformats.org/officeDocument/2006/relationships/image" Target="../media/image37.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78.xml"/><Relationship Id="rId5" Type="http://schemas.openxmlformats.org/officeDocument/2006/relationships/tags" Target="../tags/tag29.xml"/><Relationship Id="rId4" Type="http://schemas.openxmlformats.org/officeDocument/2006/relationships/tags" Target="../tags/tag28.xml"/></Relationships>
</file>

<file path=ppt/slides/_rels/slide89.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39.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71.xml"/><Relationship Id="rId5" Type="http://schemas.openxmlformats.org/officeDocument/2006/relationships/slideLayout" Target="../slideLayouts/slideLayout60.xml"/><Relationship Id="rId4" Type="http://schemas.openxmlformats.org/officeDocument/2006/relationships/tags" Target="../tags/tag33.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4YOwEqGykDM"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p:cNvSpPr txBox="1">
            <a:spLocks noChangeArrowheads="1"/>
          </p:cNvSpPr>
          <p:nvPr/>
        </p:nvSpPr>
        <p:spPr bwMode="auto">
          <a:xfrm>
            <a:off x="1850039" y="4800600"/>
            <a:ext cx="9774402" cy="1938992"/>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mn-cs"/>
              </a:rPr>
              <a:t>Biology, &amp; Behavior: The Brain, Neurons &amp; the Nervous System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B0F0"/>
                </a:solidFill>
                <a:effectLst/>
                <a:uLnTx/>
                <a:uFillTx/>
                <a:latin typeface="Arial" charset="0"/>
                <a:ea typeface="+mn-ea"/>
                <a:cs typeface="Arial" charset="0"/>
                <a:sym typeface="Arial" charset="0"/>
              </a:rPr>
              <a:t>Part I (T/Th)</a:t>
            </a:r>
          </a:p>
        </p:txBody>
      </p:sp>
      <p:pic>
        <p:nvPicPr>
          <p:cNvPr id="16386" name="Picture 5" descr="neuron-map"/>
          <p:cNvPicPr>
            <a:picLocks noChangeAspect="1" noChangeArrowheads="1"/>
          </p:cNvPicPr>
          <p:nvPr/>
        </p:nvPicPr>
        <p:blipFill>
          <a:blip r:embed="rId3"/>
          <a:srcRect b="29951"/>
          <a:stretch>
            <a:fillRect/>
          </a:stretch>
        </p:blipFill>
        <p:spPr bwMode="auto">
          <a:xfrm>
            <a:off x="1524000" y="0"/>
            <a:ext cx="9144000" cy="4800600"/>
          </a:xfrm>
          <a:prstGeom prst="rect">
            <a:avLst/>
          </a:prstGeom>
          <a:noFill/>
          <a:ln w="9525">
            <a:noFill/>
            <a:miter lim="800000"/>
            <a:headEnd/>
            <a:tailEnd/>
          </a:ln>
        </p:spPr>
      </p:pic>
    </p:spTree>
    <p:extLst>
      <p:ext uri="{BB962C8B-B14F-4D97-AF65-F5344CB8AC3E}">
        <p14:creationId xmlns:p14="http://schemas.microsoft.com/office/powerpoint/2010/main" val="1807268740"/>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 on Neurotransmitters</a:t>
            </a:r>
          </a:p>
        </p:txBody>
      </p:sp>
      <p:sp>
        <p:nvSpPr>
          <p:cNvPr id="3" name="Text Placeholder 2"/>
          <p:cNvSpPr>
            <a:spLocks noGrp="1"/>
          </p:cNvSpPr>
          <p:nvPr>
            <p:ph type="body" idx="1"/>
          </p:nvPr>
        </p:nvSpPr>
        <p:spPr>
          <a:xfrm>
            <a:off x="1752600" y="685800"/>
            <a:ext cx="6324600" cy="5257800"/>
          </a:xfrm>
        </p:spPr>
        <p:txBody>
          <a:bodyPr/>
          <a:lstStyle/>
          <a:p>
            <a:pPr marL="203200" indent="0">
              <a:buNone/>
            </a:pPr>
            <a:endParaRPr lang="en-US" dirty="0"/>
          </a:p>
          <a:p>
            <a:r>
              <a:rPr lang="en-US" sz="2200" dirty="0"/>
              <a:t>Caffeine </a:t>
            </a:r>
          </a:p>
          <a:p>
            <a:pPr lvl="1"/>
            <a:r>
              <a:rPr lang="en-US" sz="2200" dirty="0"/>
              <a:t>Receptor antagonist for adenosine</a:t>
            </a:r>
          </a:p>
          <a:p>
            <a:pPr lvl="1"/>
            <a:r>
              <a:rPr lang="en-US" sz="2200" dirty="0"/>
              <a:t>Agonist for epinephrine (AKA. adrenaline)</a:t>
            </a:r>
          </a:p>
          <a:p>
            <a:pPr lvl="1"/>
            <a:r>
              <a:rPr lang="en-US" sz="2200" dirty="0"/>
              <a:t>Takes 20-45 mins to have an effect (also placebo effect in less time; sorry)</a:t>
            </a:r>
          </a:p>
          <a:p>
            <a:pPr lvl="1"/>
            <a:endParaRPr lang="en-US" dirty="0"/>
          </a:p>
        </p:txBody>
      </p:sp>
      <p:pic>
        <p:nvPicPr>
          <p:cNvPr id="4" name="Shape 161">
            <a:extLst>
              <a:ext uri="{FF2B5EF4-FFF2-40B4-BE49-F238E27FC236}">
                <a16:creationId xmlns:a16="http://schemas.microsoft.com/office/drawing/2014/main" id="{44BBF338-AA7B-4834-BF26-3F8D4FA1E2A7}"/>
              </a:ext>
            </a:extLst>
          </p:cNvPr>
          <p:cNvPicPr preferRelativeResize="0">
            <a:picLocks noChangeAspect="1" noChangeArrowheads="1"/>
          </p:cNvPicPr>
          <p:nvPr/>
        </p:nvPicPr>
        <p:blipFill>
          <a:blip r:embed="rId3"/>
          <a:srcRect r="26949"/>
          <a:stretch>
            <a:fillRect/>
          </a:stretch>
        </p:blipFill>
        <p:spPr bwMode="auto">
          <a:xfrm>
            <a:off x="1828800" y="3687763"/>
            <a:ext cx="8382000" cy="2895600"/>
          </a:xfrm>
          <a:prstGeom prst="rect">
            <a:avLst/>
          </a:prstGeom>
          <a:noFill/>
          <a:ln w="9525">
            <a:noFill/>
            <a:miter lim="800000"/>
            <a:headEnd/>
            <a:tailEnd/>
          </a:ln>
        </p:spPr>
      </p:pic>
      <p:sp>
        <p:nvSpPr>
          <p:cNvPr id="5" name="TextBox 4">
            <a:extLst>
              <a:ext uri="{FF2B5EF4-FFF2-40B4-BE49-F238E27FC236}">
                <a16:creationId xmlns:a16="http://schemas.microsoft.com/office/drawing/2014/main" id="{CA6F74B7-F33C-4D3F-91E8-EA869DC03963}"/>
              </a:ext>
            </a:extLst>
          </p:cNvPr>
          <p:cNvSpPr txBox="1"/>
          <p:nvPr/>
        </p:nvSpPr>
        <p:spPr>
          <a:xfrm>
            <a:off x="7543801" y="1231334"/>
            <a:ext cx="2393373" cy="307776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mn-ea"/>
                <a:cs typeface="Arial" charset="0"/>
                <a:sym typeface="Arial" charset="0"/>
              </a:rPr>
              <a:t>Critical thinking question: If adenosine builds up over the day and caffeine blocks the effects of adenosine, when should caffeine be most effective in combating sleepiness?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1270488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p:txBody>
          <a:bodyPr>
            <a:normAutofit lnSpcReduction="10000"/>
          </a:bodyPr>
          <a:lstStyle/>
          <a:p>
            <a:r>
              <a:rPr lang="en-US" sz="2800" dirty="0"/>
              <a:t>Behaviors due to </a:t>
            </a:r>
            <a:r>
              <a:rPr lang="en-US" sz="2800" dirty="0">
                <a:solidFill>
                  <a:srgbClr val="FF0000"/>
                </a:solidFill>
              </a:rPr>
              <a:t>culture </a:t>
            </a:r>
            <a:r>
              <a:rPr lang="en-US" sz="2800" dirty="0"/>
              <a:t>(etc.) </a:t>
            </a:r>
            <a:r>
              <a:rPr lang="en-US" sz="2800" dirty="0">
                <a:solidFill>
                  <a:srgbClr val="FF0000"/>
                </a:solidFill>
              </a:rPr>
              <a:t>and genes</a:t>
            </a:r>
          </a:p>
          <a:p>
            <a:pPr lvl="1"/>
            <a:r>
              <a:rPr lang="en-US" sz="2600" dirty="0"/>
              <a:t>Death anxiety current culture vs. genes</a:t>
            </a:r>
          </a:p>
          <a:p>
            <a:endParaRPr lang="en-US" sz="2800" dirty="0"/>
          </a:p>
          <a:p>
            <a:r>
              <a:rPr lang="en-US" sz="2800" dirty="0"/>
              <a:t>Modern humans </a:t>
            </a:r>
            <a:r>
              <a:rPr lang="en-US" sz="2800" u="sng" dirty="0"/>
              <a:t>tend to have genes</a:t>
            </a:r>
            <a:r>
              <a:rPr lang="en-US" sz="2800" dirty="0"/>
              <a:t> that allowed H-G to:</a:t>
            </a:r>
          </a:p>
          <a:p>
            <a:endParaRPr lang="en-US" sz="2800" dirty="0"/>
          </a:p>
          <a:p>
            <a:pPr lvl="1"/>
            <a:r>
              <a:rPr lang="en-US" sz="2800" b="1" dirty="0">
                <a:solidFill>
                  <a:srgbClr val="FF0000"/>
                </a:solidFill>
              </a:rPr>
              <a:t>Survive</a:t>
            </a:r>
            <a:r>
              <a:rPr lang="en-US" sz="2800" b="1" dirty="0"/>
              <a:t> </a:t>
            </a:r>
            <a:r>
              <a:rPr lang="en-US" sz="2800" dirty="0"/>
              <a:t>long enough to procreate</a:t>
            </a:r>
          </a:p>
          <a:p>
            <a:pPr lvl="2"/>
            <a:r>
              <a:rPr lang="en-US" sz="2600" dirty="0"/>
              <a:t>Avoid severely costly errors, be trustworthy, cooperate well</a:t>
            </a:r>
          </a:p>
          <a:p>
            <a:pPr marL="365760" lvl="1" indent="0">
              <a:buNone/>
            </a:pPr>
            <a:endParaRPr lang="en-US" sz="2800" dirty="0"/>
          </a:p>
          <a:p>
            <a:r>
              <a:rPr lang="en-US" sz="3000" dirty="0"/>
              <a:t>Humans are more _________ than our ancestors</a:t>
            </a:r>
          </a:p>
          <a:p>
            <a:endParaRPr lang="en-US" sz="3000" dirty="0"/>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100</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Evolutionary Psychology</a:t>
            </a:r>
          </a:p>
        </p:txBody>
      </p:sp>
    </p:spTree>
    <p:extLst>
      <p:ext uri="{BB962C8B-B14F-4D97-AF65-F5344CB8AC3E}">
        <p14:creationId xmlns:p14="http://schemas.microsoft.com/office/powerpoint/2010/main" val="3177672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108E76F-9B8F-4FEE-9481-476B93852107}"/>
              </a:ext>
            </a:extLst>
          </p:cNvPr>
          <p:cNvSpPr>
            <a:spLocks noGrp="1"/>
          </p:cNvSpPr>
          <p:nvPr>
            <p:ph type="subTitle" idx="1"/>
          </p:nvPr>
        </p:nvSpPr>
        <p:spPr/>
        <p:txBody>
          <a:bodyPr>
            <a:normAutofit/>
          </a:bodyPr>
          <a:lstStyle/>
          <a:p>
            <a:r>
              <a:rPr lang="en-US" sz="4000" dirty="0"/>
              <a:t>Part III</a:t>
            </a:r>
          </a:p>
          <a:p>
            <a:r>
              <a:rPr lang="en-US" sz="4000" dirty="0"/>
              <a:t>SD</a:t>
            </a:r>
          </a:p>
        </p:txBody>
      </p:sp>
      <p:sp>
        <p:nvSpPr>
          <p:cNvPr id="3" name="Slide Number Placeholder 2">
            <a:extLst>
              <a:ext uri="{FF2B5EF4-FFF2-40B4-BE49-F238E27FC236}">
                <a16:creationId xmlns:a16="http://schemas.microsoft.com/office/drawing/2014/main" id="{4D78CE32-EC29-43C1-A2A7-D117896847A5}"/>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FFFFFF"/>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101</a:t>
            </a:fld>
            <a:endParaRPr kumimoji="0" lang="en-US" sz="11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782E7085-5F56-4A45-BA25-7052FC9E40C6}"/>
              </a:ext>
            </a:extLst>
          </p:cNvPr>
          <p:cNvSpPr>
            <a:spLocks noGrp="1"/>
          </p:cNvSpPr>
          <p:nvPr>
            <p:ph type="title"/>
          </p:nvPr>
        </p:nvSpPr>
        <p:spPr/>
        <p:txBody>
          <a:bodyPr/>
          <a:lstStyle/>
          <a:p>
            <a:r>
              <a:rPr lang="en-US" dirty="0"/>
              <a:t>Motivation, Emotion, &amp; Evolutionary Psychology</a:t>
            </a:r>
          </a:p>
        </p:txBody>
      </p:sp>
    </p:spTree>
    <p:extLst>
      <p:ext uri="{BB962C8B-B14F-4D97-AF65-F5344CB8AC3E}">
        <p14:creationId xmlns:p14="http://schemas.microsoft.com/office/powerpoint/2010/main" val="140161500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5261" y="1216151"/>
            <a:ext cx="11800490" cy="5138929"/>
          </a:xfrm>
        </p:spPr>
        <p:txBody>
          <a:bodyPr>
            <a:normAutofit fontScale="92500"/>
          </a:bodyPr>
          <a:lstStyle/>
          <a:p>
            <a:pPr marL="365760" lvl="1" indent="0">
              <a:buNone/>
            </a:pPr>
            <a:endParaRPr lang="en-US" dirty="0"/>
          </a:p>
          <a:p>
            <a:r>
              <a:rPr lang="en-US" sz="2800" dirty="0"/>
              <a:t>Error Management Theory: We have evolved to favor behaviors that minimize the risk of costly errors</a:t>
            </a:r>
          </a:p>
          <a:p>
            <a:pPr lvl="1"/>
            <a:r>
              <a:rPr lang="en-US" sz="2200" dirty="0"/>
              <a:t>Car backfire</a:t>
            </a:r>
          </a:p>
          <a:p>
            <a:pPr lvl="1"/>
            <a:endParaRPr lang="en-US" sz="2600" dirty="0"/>
          </a:p>
          <a:p>
            <a:pPr lvl="1"/>
            <a:r>
              <a:rPr lang="en-US" sz="2600" dirty="0"/>
              <a:t>Few </a:t>
            </a:r>
            <a:r>
              <a:rPr lang="en-US" sz="2600" b="1" u="sng" dirty="0"/>
              <a:t>Specific</a:t>
            </a:r>
            <a:r>
              <a:rPr lang="en-US" sz="2600" b="1" dirty="0"/>
              <a:t> </a:t>
            </a:r>
            <a:r>
              <a:rPr lang="en-US" sz="2600" dirty="0"/>
              <a:t>Innate fears</a:t>
            </a:r>
          </a:p>
          <a:p>
            <a:pPr lvl="1"/>
            <a:r>
              <a:rPr lang="en-US" sz="2600" dirty="0"/>
              <a:t>Rather, error management theory suggest fearful immediate interpretations of ambiguous stimuli (events or things/people)</a:t>
            </a:r>
          </a:p>
          <a:p>
            <a:pPr lvl="1"/>
            <a:endParaRPr lang="en-US" sz="2600" dirty="0"/>
          </a:p>
          <a:p>
            <a:pPr lvl="1"/>
            <a:r>
              <a:rPr lang="en-US" sz="2800" dirty="0"/>
              <a:t>Cats vs. cucumbers: </a:t>
            </a:r>
            <a:r>
              <a:rPr lang="en-US" sz="2800" dirty="0">
                <a:hlinkClick r:id="rId3"/>
              </a:rPr>
              <a:t>https://www.youtube.com/watch?v=_7vML9C3PZk</a:t>
            </a:r>
            <a:endParaRPr lang="en-US" sz="2800" dirty="0"/>
          </a:p>
          <a:p>
            <a:pPr lvl="2"/>
            <a:r>
              <a:rPr lang="en-US" sz="2400" dirty="0"/>
              <a:t>Cats don’t know what snakes are, but ancestors tended to be afraid of weird shape color combos</a:t>
            </a:r>
          </a:p>
          <a:p>
            <a:pPr lvl="1"/>
            <a:endParaRPr lang="en-US" dirty="0"/>
          </a:p>
          <a:p>
            <a:pPr marL="365760" lvl="1" indent="0">
              <a:buNone/>
            </a:pPr>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102</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Traits that are adaptive for survival</a:t>
            </a:r>
          </a:p>
        </p:txBody>
      </p:sp>
    </p:spTree>
    <p:extLst>
      <p:ext uri="{BB962C8B-B14F-4D97-AF65-F5344CB8AC3E}">
        <p14:creationId xmlns:p14="http://schemas.microsoft.com/office/powerpoint/2010/main" val="3179049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910329"/>
          </a:xfrm>
        </p:spPr>
        <p:txBody>
          <a:bodyPr>
            <a:normAutofit/>
          </a:bodyPr>
          <a:lstStyle/>
          <a:p>
            <a:r>
              <a:rPr lang="en-US" dirty="0"/>
              <a:t>Evolved to interpret ambiguous signals/outcomes as worse case scenario</a:t>
            </a:r>
          </a:p>
          <a:p>
            <a:pPr lvl="2"/>
            <a:r>
              <a:rPr lang="en-US" sz="2000" dirty="0"/>
              <a:t>Is sound due to snake or wind (anything harmless)?</a:t>
            </a:r>
          </a:p>
          <a:p>
            <a:pPr lvl="2"/>
            <a:endParaRPr lang="en-US" sz="2000" dirty="0"/>
          </a:p>
          <a:p>
            <a:pPr lvl="2"/>
            <a:r>
              <a:rPr lang="en-US" sz="2000" dirty="0"/>
              <a:t>Guess snake because is more costly to incorrectly guess wind than it is to incorrectly guess snake</a:t>
            </a:r>
          </a:p>
          <a:p>
            <a:pPr lvl="2"/>
            <a:endParaRPr lang="en-US" sz="2000" dirty="0"/>
          </a:p>
          <a:p>
            <a:pPr lvl="2"/>
            <a:r>
              <a:rPr lang="en-US" sz="2000" dirty="0"/>
              <a:t>In other words, we are evolved to have </a:t>
            </a:r>
            <a:r>
              <a:rPr lang="en-US" sz="2000" dirty="0">
                <a:solidFill>
                  <a:srgbClr val="00B050"/>
                </a:solidFill>
              </a:rPr>
              <a:t>an innate “better safe than sorry” </a:t>
            </a:r>
            <a:r>
              <a:rPr lang="en-US" sz="2000" dirty="0"/>
              <a:t>mentality</a:t>
            </a:r>
          </a:p>
          <a:p>
            <a:pPr lvl="2"/>
            <a:endParaRPr lang="en-US" sz="1800" dirty="0"/>
          </a:p>
          <a:p>
            <a:pPr lvl="2"/>
            <a:endParaRPr lang="en-US" sz="1800" dirty="0"/>
          </a:p>
          <a:p>
            <a:r>
              <a:rPr lang="en-US" dirty="0"/>
              <a:t>Anxiety is often adaptive to avoid worst errors</a:t>
            </a:r>
          </a:p>
          <a:p>
            <a:pPr lvl="1"/>
            <a:r>
              <a:rPr lang="en-US" sz="2000" dirty="0"/>
              <a:t>angry = aggressive</a:t>
            </a:r>
          </a:p>
          <a:p>
            <a:pPr lvl="1"/>
            <a:r>
              <a:rPr lang="en-US" sz="2000" dirty="0"/>
              <a:t>Going against management idea = fired</a:t>
            </a:r>
          </a:p>
          <a:p>
            <a:pPr lvl="1"/>
            <a:endParaRPr lang="en-US" sz="2000"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103</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Traits that are adaptive for survival - Error management theory </a:t>
            </a:r>
          </a:p>
        </p:txBody>
      </p:sp>
    </p:spTree>
    <p:extLst>
      <p:ext uri="{BB962C8B-B14F-4D97-AF65-F5344CB8AC3E}">
        <p14:creationId xmlns:p14="http://schemas.microsoft.com/office/powerpoint/2010/main" val="1759884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200" dirty="0"/>
              <a:t>Being trustworthy:</a:t>
            </a:r>
          </a:p>
          <a:p>
            <a:pPr lvl="1"/>
            <a:r>
              <a:rPr lang="en-US" sz="2200" dirty="0"/>
              <a:t>Hunter gathers would die if excluded from their tribe</a:t>
            </a:r>
          </a:p>
          <a:p>
            <a:pPr lvl="1"/>
            <a:r>
              <a:rPr lang="en-US" sz="2200" dirty="0"/>
              <a:t>Therefore, survive better if make it obvious that can be trusted to serve group interests</a:t>
            </a:r>
          </a:p>
          <a:p>
            <a:pPr lvl="1"/>
            <a:endParaRPr lang="en-US" sz="2200" dirty="0"/>
          </a:p>
          <a:p>
            <a:r>
              <a:rPr lang="en-US" sz="2200" dirty="0"/>
              <a:t>Cooperating well:</a:t>
            </a:r>
          </a:p>
          <a:p>
            <a:pPr lvl="1"/>
            <a:r>
              <a:rPr lang="en-US" sz="2200" dirty="0"/>
              <a:t>Hunter-gather tribes bad at survival if not cooperate well</a:t>
            </a:r>
          </a:p>
          <a:p>
            <a:pPr lvl="2"/>
            <a:r>
              <a:rPr lang="en-US" sz="2000" dirty="0"/>
              <a:t>Neanderthals extinct</a:t>
            </a:r>
          </a:p>
          <a:p>
            <a:pPr lvl="1"/>
            <a:r>
              <a:rPr lang="en-US" sz="2200" dirty="0"/>
              <a:t>Therefore, the humans who cooperated well survived long enough to procreate and those who cooperated poorly tended to die before procreating</a:t>
            </a:r>
          </a:p>
          <a:p>
            <a:pPr lvl="1"/>
            <a:endParaRPr lang="en-US" dirty="0"/>
          </a:p>
          <a:p>
            <a:pPr lvl="1"/>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Traits that are adaptive for survival</a:t>
            </a:r>
          </a:p>
        </p:txBody>
      </p:sp>
    </p:spTree>
    <p:extLst>
      <p:ext uri="{BB962C8B-B14F-4D97-AF65-F5344CB8AC3E}">
        <p14:creationId xmlns:p14="http://schemas.microsoft.com/office/powerpoint/2010/main" val="398393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507999" y="1719071"/>
            <a:ext cx="11210524" cy="4783082"/>
          </a:xfrm>
        </p:spPr>
        <p:txBody>
          <a:bodyPr>
            <a:normAutofit fontScale="92500" lnSpcReduction="10000"/>
          </a:bodyPr>
          <a:lstStyle/>
          <a:p>
            <a:r>
              <a:rPr lang="en-US" sz="3200" dirty="0"/>
              <a:t>Modern humans </a:t>
            </a:r>
            <a:r>
              <a:rPr lang="en-US" sz="3200" u="sng" dirty="0"/>
              <a:t>tend to have genes</a:t>
            </a:r>
            <a:r>
              <a:rPr lang="en-US" sz="3200" dirty="0"/>
              <a:t> that allowed H-G to:</a:t>
            </a:r>
          </a:p>
          <a:p>
            <a:endParaRPr lang="en-US" sz="3200" dirty="0"/>
          </a:p>
          <a:p>
            <a:r>
              <a:rPr lang="en-US" sz="3200" b="1" dirty="0">
                <a:solidFill>
                  <a:srgbClr val="00B050"/>
                </a:solidFill>
              </a:rPr>
              <a:t>Procreate</a:t>
            </a:r>
            <a:r>
              <a:rPr lang="en-US" sz="3200" b="1" dirty="0"/>
              <a:t> </a:t>
            </a:r>
            <a:r>
              <a:rPr lang="en-US" sz="3200" dirty="0"/>
              <a:t>and allow </a:t>
            </a:r>
            <a:r>
              <a:rPr lang="en-US" sz="3200" dirty="0">
                <a:solidFill>
                  <a:srgbClr val="00B0F0"/>
                </a:solidFill>
              </a:rPr>
              <a:t>offspring to procreate</a:t>
            </a:r>
          </a:p>
          <a:p>
            <a:pPr lvl="1"/>
            <a:r>
              <a:rPr lang="en-US" sz="3200" dirty="0"/>
              <a:t>Have traits that make </a:t>
            </a:r>
            <a:r>
              <a:rPr lang="en-US" sz="3200" dirty="0">
                <a:solidFill>
                  <a:srgbClr val="00B050"/>
                </a:solidFill>
              </a:rPr>
              <a:t>appealing partner</a:t>
            </a:r>
            <a:r>
              <a:rPr lang="en-US" sz="3200" dirty="0"/>
              <a:t> to members of opposite sex</a:t>
            </a:r>
          </a:p>
          <a:p>
            <a:pPr lvl="2"/>
            <a:r>
              <a:rPr lang="en-US" sz="3000" dirty="0"/>
              <a:t>Relatedly. . .Have traits that </a:t>
            </a:r>
            <a:r>
              <a:rPr lang="en-US" sz="3000" dirty="0">
                <a:solidFill>
                  <a:srgbClr val="00B050"/>
                </a:solidFill>
              </a:rPr>
              <a:t>pair with ideal</a:t>
            </a:r>
            <a:r>
              <a:rPr lang="en-US" sz="3000" dirty="0"/>
              <a:t> </a:t>
            </a:r>
            <a:r>
              <a:rPr lang="en-US" sz="3000" dirty="0">
                <a:solidFill>
                  <a:srgbClr val="FF0000"/>
                </a:solidFill>
              </a:rPr>
              <a:t>sexual strategies</a:t>
            </a:r>
            <a:r>
              <a:rPr lang="en-US" sz="3000" dirty="0"/>
              <a:t> of opposite sex</a:t>
            </a:r>
          </a:p>
          <a:p>
            <a:pPr lvl="1"/>
            <a:r>
              <a:rPr lang="en-US" sz="3200" dirty="0"/>
              <a:t>Have traits that lead to increased probability </a:t>
            </a:r>
            <a:r>
              <a:rPr lang="en-US" sz="3200" dirty="0">
                <a:solidFill>
                  <a:srgbClr val="00B0F0"/>
                </a:solidFill>
              </a:rPr>
              <a:t>children will be attractive</a:t>
            </a:r>
            <a:r>
              <a:rPr lang="en-US" sz="3200" dirty="0"/>
              <a:t> as adults</a:t>
            </a:r>
          </a:p>
          <a:p>
            <a:pPr lvl="2"/>
            <a:r>
              <a:rPr lang="en-US" sz="3000" dirty="0"/>
              <a:t>E.g., Physically attractive, good personality, good abilities</a:t>
            </a: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105</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Traits that are adaptive for procreating</a:t>
            </a:r>
          </a:p>
        </p:txBody>
      </p:sp>
    </p:spTree>
    <p:extLst>
      <p:ext uri="{BB962C8B-B14F-4D97-AF65-F5344CB8AC3E}">
        <p14:creationId xmlns:p14="http://schemas.microsoft.com/office/powerpoint/2010/main" val="3447145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B3DD98A-11EA-4407-96DC-D1FD13F82AD6}"/>
              </a:ext>
            </a:extLst>
          </p:cNvPr>
          <p:cNvSpPr>
            <a:spLocks noGrp="1"/>
          </p:cNvSpPr>
          <p:nvPr>
            <p:ph idx="1"/>
          </p:nvPr>
        </p:nvSpPr>
        <p:spPr>
          <a:xfrm>
            <a:off x="507999" y="1719071"/>
            <a:ext cx="11210524" cy="4783082"/>
          </a:xfrm>
        </p:spPr>
        <p:txBody>
          <a:bodyPr>
            <a:normAutofit/>
          </a:bodyPr>
          <a:lstStyle/>
          <a:p>
            <a:pPr marL="502920" indent="-457200">
              <a:buFont typeface="+mj-lt"/>
              <a:buAutoNum type="arabicParenR"/>
            </a:pPr>
            <a:r>
              <a:rPr lang="en-US" sz="2600" dirty="0"/>
              <a:t>Physically attractive (PA)</a:t>
            </a:r>
          </a:p>
          <a:p>
            <a:pPr marL="502920" indent="-457200">
              <a:buFont typeface="+mj-lt"/>
              <a:buAutoNum type="arabicParenR"/>
            </a:pPr>
            <a:endParaRPr lang="en-US" sz="2600" dirty="0"/>
          </a:p>
          <a:p>
            <a:pPr marL="502920" indent="-457200">
              <a:buFont typeface="+mj-lt"/>
              <a:buAutoNum type="arabicParenR"/>
            </a:pPr>
            <a:r>
              <a:rPr lang="en-US" sz="2600" dirty="0"/>
              <a:t>Good nurturing traits (GN)</a:t>
            </a:r>
          </a:p>
          <a:p>
            <a:pPr marL="502920" indent="-457200">
              <a:buFont typeface="+mj-lt"/>
              <a:buAutoNum type="arabicParenR"/>
            </a:pPr>
            <a:endParaRPr lang="en-US" sz="2600" dirty="0"/>
          </a:p>
          <a:p>
            <a:pPr marL="502920" indent="-457200">
              <a:buFont typeface="+mj-lt"/>
              <a:buAutoNum type="arabicParenR"/>
            </a:pPr>
            <a:r>
              <a:rPr lang="en-US" sz="2600" dirty="0"/>
              <a:t>High-status traits (HS)</a:t>
            </a:r>
          </a:p>
          <a:p>
            <a:pPr marL="502920" indent="-457200">
              <a:buFont typeface="+mj-lt"/>
              <a:buAutoNum type="arabicParenR"/>
            </a:pPr>
            <a:endParaRPr lang="en-US" sz="2600" dirty="0"/>
          </a:p>
          <a:p>
            <a:pPr>
              <a:buFont typeface="Wingdings" panose="05000000000000000000" pitchFamily="2" charset="2"/>
              <a:buChar char="§"/>
            </a:pPr>
            <a:r>
              <a:rPr lang="en-US" sz="2600" b="1" u="sng" dirty="0"/>
              <a:t>BOTH</a:t>
            </a:r>
            <a:r>
              <a:rPr lang="en-US" sz="2600" b="1" dirty="0"/>
              <a:t> SEXES </a:t>
            </a:r>
            <a:r>
              <a:rPr lang="en-US" sz="2600" dirty="0"/>
              <a:t>want partners with all three categories and want to have all three categories to attract partner</a:t>
            </a:r>
          </a:p>
          <a:p>
            <a:pPr lvl="1"/>
            <a:r>
              <a:rPr lang="en-US" sz="2400" dirty="0"/>
              <a:t>But sex differences in relative importance due to biological differences that lead to different ideal </a:t>
            </a:r>
            <a:r>
              <a:rPr lang="en-US" sz="2400" dirty="0">
                <a:solidFill>
                  <a:srgbClr val="FF0000"/>
                </a:solidFill>
              </a:rPr>
              <a:t>sexual strategies</a:t>
            </a:r>
          </a:p>
          <a:p>
            <a:pPr marL="502920" indent="-457200">
              <a:buFont typeface="+mj-lt"/>
              <a:buAutoNum type="arabicParenR"/>
            </a:pPr>
            <a:endParaRPr lang="en-US" dirty="0"/>
          </a:p>
        </p:txBody>
      </p:sp>
      <p:sp>
        <p:nvSpPr>
          <p:cNvPr id="3" name="Slide Number Placeholder 2">
            <a:extLst>
              <a:ext uri="{FF2B5EF4-FFF2-40B4-BE49-F238E27FC236}">
                <a16:creationId xmlns:a16="http://schemas.microsoft.com/office/drawing/2014/main" id="{1FB62447-E003-4622-85BA-7A6996B40C12}"/>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D3DF1185-0200-4CB3-8313-4DD240F83EDF}"/>
              </a:ext>
            </a:extLst>
          </p:cNvPr>
          <p:cNvSpPr>
            <a:spLocks noGrp="1"/>
          </p:cNvSpPr>
          <p:nvPr>
            <p:ph type="title"/>
          </p:nvPr>
        </p:nvSpPr>
        <p:spPr/>
        <p:txBody>
          <a:bodyPr/>
          <a:lstStyle/>
          <a:p>
            <a:r>
              <a:rPr lang="en-US" dirty="0"/>
              <a:t>Categories of attractive traits – Increases the probability of procreating self and procreating children</a:t>
            </a:r>
          </a:p>
        </p:txBody>
      </p:sp>
    </p:spTree>
    <p:extLst>
      <p:ext uri="{BB962C8B-B14F-4D97-AF65-F5344CB8AC3E}">
        <p14:creationId xmlns:p14="http://schemas.microsoft.com/office/powerpoint/2010/main" val="2807050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316269" y="1410241"/>
            <a:ext cx="11600427" cy="5091912"/>
          </a:xfrm>
        </p:spPr>
        <p:txBody>
          <a:bodyPr>
            <a:normAutofit/>
          </a:bodyPr>
          <a:lstStyle/>
          <a:p>
            <a:pPr marL="45720" indent="0">
              <a:buNone/>
            </a:pPr>
            <a:endParaRPr lang="en-US" sz="3200" dirty="0"/>
          </a:p>
          <a:p>
            <a:r>
              <a:rPr lang="en-US" sz="3400" u="sng" dirty="0"/>
              <a:t>Biological basis</a:t>
            </a:r>
            <a:r>
              <a:rPr lang="en-US" sz="3400" dirty="0"/>
              <a:t> of sex differences: different </a:t>
            </a:r>
            <a:r>
              <a:rPr lang="en-US" sz="3400" dirty="0">
                <a:solidFill>
                  <a:srgbClr val="FF0000"/>
                </a:solidFill>
              </a:rPr>
              <a:t>minimum time investment</a:t>
            </a:r>
            <a:r>
              <a:rPr lang="en-US" sz="3400" dirty="0"/>
              <a:t> in each child </a:t>
            </a:r>
          </a:p>
          <a:p>
            <a:pPr lvl="1"/>
            <a:r>
              <a:rPr lang="en-US" sz="3200" dirty="0"/>
              <a:t>Males don’t need to carry a child for 9 months </a:t>
            </a:r>
          </a:p>
          <a:p>
            <a:pPr lvl="1"/>
            <a:r>
              <a:rPr lang="en-US" sz="3200" dirty="0"/>
              <a:t>Different male vs. female H-G tendencies/strategies led to maximum # grandchildren</a:t>
            </a:r>
          </a:p>
          <a:p>
            <a:pPr lvl="2"/>
            <a:r>
              <a:rPr lang="en-US" sz="3000" dirty="0">
                <a:solidFill>
                  <a:srgbClr val="00B0F0"/>
                </a:solidFill>
              </a:rPr>
              <a:t>Given males can have more total children, who need children to have better success having grandchildren?</a:t>
            </a:r>
          </a:p>
          <a:p>
            <a:endParaRPr lang="en-US" sz="3400" dirty="0"/>
          </a:p>
          <a:p>
            <a:endParaRPr lang="en-US" sz="3400" u="sng"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107</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Sex differences in ideal </a:t>
            </a:r>
            <a:r>
              <a:rPr lang="en-US" dirty="0">
                <a:solidFill>
                  <a:srgbClr val="FFFF00"/>
                </a:solidFill>
              </a:rPr>
              <a:t>sexual “strategies”</a:t>
            </a:r>
            <a:r>
              <a:rPr lang="en-US" dirty="0"/>
              <a:t> (behavioral tendencies)</a:t>
            </a:r>
          </a:p>
        </p:txBody>
      </p:sp>
    </p:spTree>
    <p:extLst>
      <p:ext uri="{BB962C8B-B14F-4D97-AF65-F5344CB8AC3E}">
        <p14:creationId xmlns:p14="http://schemas.microsoft.com/office/powerpoint/2010/main" val="256131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295292" y="1272209"/>
            <a:ext cx="11600427" cy="5357190"/>
          </a:xfrm>
        </p:spPr>
        <p:txBody>
          <a:bodyPr>
            <a:normAutofit/>
          </a:bodyPr>
          <a:lstStyle/>
          <a:p>
            <a:pPr marL="45720" indent="0">
              <a:buNone/>
            </a:pPr>
            <a:endParaRPr lang="en-US" sz="3200" dirty="0"/>
          </a:p>
          <a:p>
            <a:r>
              <a:rPr lang="en-US" dirty="0"/>
              <a:t>Different </a:t>
            </a:r>
            <a:r>
              <a:rPr lang="en-US" dirty="0">
                <a:solidFill>
                  <a:srgbClr val="FF0000"/>
                </a:solidFill>
              </a:rPr>
              <a:t>minimum time investment</a:t>
            </a:r>
            <a:r>
              <a:rPr lang="en-US" dirty="0"/>
              <a:t> in each child</a:t>
            </a:r>
          </a:p>
          <a:p>
            <a:r>
              <a:rPr lang="en-US" dirty="0"/>
              <a:t>The cold-hearted </a:t>
            </a:r>
            <a:r>
              <a:rPr lang="en-US" u="sng" dirty="0"/>
              <a:t>grandchild evolutionary math</a:t>
            </a:r>
            <a:r>
              <a:rPr lang="en-US" dirty="0"/>
              <a:t>. . . “when are you going to give me grandchildren”</a:t>
            </a:r>
            <a:endParaRPr lang="en-US" u="sng" dirty="0"/>
          </a:p>
          <a:p>
            <a:pPr marL="45720" indent="0">
              <a:buNone/>
            </a:pPr>
            <a:endParaRPr lang="en-US" dirty="0"/>
          </a:p>
          <a:p>
            <a:r>
              <a:rPr lang="en-US" dirty="0"/>
              <a:t>Suppose male H-G had </a:t>
            </a:r>
            <a:r>
              <a:rPr lang="en-US" dirty="0">
                <a:solidFill>
                  <a:srgbClr val="00B050"/>
                </a:solidFill>
              </a:rPr>
              <a:t>10 children</a:t>
            </a:r>
            <a:r>
              <a:rPr lang="en-US" dirty="0"/>
              <a:t> &amp; </a:t>
            </a:r>
            <a:r>
              <a:rPr lang="en-US" dirty="0">
                <a:solidFill>
                  <a:srgbClr val="00B050"/>
                </a:solidFill>
              </a:rPr>
              <a:t>doesn’t help parent</a:t>
            </a:r>
            <a:r>
              <a:rPr lang="en-US" dirty="0"/>
              <a:t> &amp; 10 children “producing” an average of </a:t>
            </a:r>
            <a:r>
              <a:rPr lang="en-US" dirty="0">
                <a:solidFill>
                  <a:srgbClr val="00B050"/>
                </a:solidFill>
              </a:rPr>
              <a:t>2.5 grandchildren each</a:t>
            </a:r>
            <a:r>
              <a:rPr lang="en-US" dirty="0"/>
              <a:t> = </a:t>
            </a:r>
            <a:r>
              <a:rPr lang="en-US" u="sng" dirty="0">
                <a:solidFill>
                  <a:srgbClr val="FF0000"/>
                </a:solidFill>
              </a:rPr>
              <a:t>25 grandchildren</a:t>
            </a:r>
          </a:p>
          <a:p>
            <a:pPr marL="45720" indent="0">
              <a:buNone/>
            </a:pPr>
            <a:endParaRPr lang="en-US" u="sng" dirty="0"/>
          </a:p>
          <a:p>
            <a:r>
              <a:rPr lang="en-US" dirty="0"/>
              <a:t>Suppose female H-G has </a:t>
            </a:r>
            <a:r>
              <a:rPr lang="en-US" dirty="0">
                <a:solidFill>
                  <a:srgbClr val="00B0F0"/>
                </a:solidFill>
              </a:rPr>
              <a:t>5 children</a:t>
            </a:r>
            <a:r>
              <a:rPr lang="en-US" dirty="0"/>
              <a:t> &amp; each </a:t>
            </a:r>
            <a:r>
              <a:rPr lang="en-US" dirty="0">
                <a:solidFill>
                  <a:srgbClr val="00B0F0"/>
                </a:solidFill>
              </a:rPr>
              <a:t>parented</a:t>
            </a:r>
            <a:r>
              <a:rPr lang="en-US" dirty="0"/>
              <a:t> quite well &amp; 5 children “producing” an average of </a:t>
            </a:r>
            <a:r>
              <a:rPr lang="en-US" dirty="0">
                <a:solidFill>
                  <a:srgbClr val="00B0F0"/>
                </a:solidFill>
              </a:rPr>
              <a:t>5 grandchildren each</a:t>
            </a:r>
            <a:r>
              <a:rPr lang="en-US" dirty="0"/>
              <a:t> = </a:t>
            </a:r>
            <a:r>
              <a:rPr lang="en-US" u="sng" dirty="0">
                <a:solidFill>
                  <a:srgbClr val="FF0000"/>
                </a:solidFill>
              </a:rPr>
              <a:t>25 grandchildren</a:t>
            </a:r>
          </a:p>
          <a:p>
            <a:endParaRPr lang="en-US" u="sng" dirty="0"/>
          </a:p>
          <a:p>
            <a:pPr marL="45720" indent="0">
              <a:buNone/>
            </a:pPr>
            <a:endParaRPr lang="en-US" u="sng" dirty="0"/>
          </a:p>
          <a:p>
            <a:endParaRPr lang="en-US" u="sng" dirty="0"/>
          </a:p>
          <a:p>
            <a:pPr lvl="1"/>
            <a:endParaRPr lang="en-US" dirty="0"/>
          </a:p>
          <a:p>
            <a:pPr lvl="1"/>
            <a:endParaRPr lang="en-US" dirty="0"/>
          </a:p>
          <a:p>
            <a:pPr lvl="1"/>
            <a:endParaRPr lang="en-US"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108</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Sex differences in ideal </a:t>
            </a:r>
            <a:r>
              <a:rPr lang="en-US" dirty="0">
                <a:solidFill>
                  <a:srgbClr val="FFFF00"/>
                </a:solidFill>
              </a:rPr>
              <a:t>sexual “strategies”</a:t>
            </a:r>
            <a:r>
              <a:rPr lang="en-US" dirty="0"/>
              <a:t> (behavioral tendencies)</a:t>
            </a:r>
          </a:p>
        </p:txBody>
      </p:sp>
    </p:spTree>
    <p:extLst>
      <p:ext uri="{BB962C8B-B14F-4D97-AF65-F5344CB8AC3E}">
        <p14:creationId xmlns:p14="http://schemas.microsoft.com/office/powerpoint/2010/main" val="421614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295292" y="1272209"/>
            <a:ext cx="11600427" cy="5357190"/>
          </a:xfrm>
        </p:spPr>
        <p:txBody>
          <a:bodyPr>
            <a:normAutofit/>
          </a:bodyPr>
          <a:lstStyle/>
          <a:p>
            <a:pPr marL="45720" indent="0">
              <a:buNone/>
            </a:pPr>
            <a:endParaRPr lang="en-US" sz="3200" dirty="0"/>
          </a:p>
          <a:p>
            <a:r>
              <a:rPr lang="en-US" dirty="0"/>
              <a:t>Different </a:t>
            </a:r>
            <a:r>
              <a:rPr lang="en-US" dirty="0">
                <a:solidFill>
                  <a:srgbClr val="FF0000"/>
                </a:solidFill>
              </a:rPr>
              <a:t>minimum time investment</a:t>
            </a:r>
            <a:r>
              <a:rPr lang="en-US" dirty="0"/>
              <a:t> in each child</a:t>
            </a:r>
          </a:p>
          <a:p>
            <a:pPr marL="45720" indent="0">
              <a:buNone/>
            </a:pPr>
            <a:endParaRPr lang="en-US" dirty="0"/>
          </a:p>
          <a:p>
            <a:endParaRPr lang="en-US" u="sng" dirty="0"/>
          </a:p>
          <a:p>
            <a:pPr marL="45720" indent="0">
              <a:buNone/>
            </a:pPr>
            <a:endParaRPr lang="en-US" u="sng" dirty="0"/>
          </a:p>
          <a:p>
            <a:pPr marL="45720" indent="0">
              <a:buNone/>
            </a:pPr>
            <a:endParaRPr lang="en-US" u="sng" dirty="0"/>
          </a:p>
          <a:p>
            <a:r>
              <a:rPr lang="en-US" b="1" dirty="0"/>
              <a:t>Everyone</a:t>
            </a:r>
            <a:r>
              <a:rPr lang="en-US" dirty="0"/>
              <a:t> benefits evolutionary from </a:t>
            </a:r>
            <a:r>
              <a:rPr lang="en-US" u="sng" dirty="0"/>
              <a:t>more children</a:t>
            </a:r>
            <a:r>
              <a:rPr lang="en-US" dirty="0"/>
              <a:t> and </a:t>
            </a:r>
            <a:r>
              <a:rPr lang="en-US" u="sng" dirty="0"/>
              <a:t>more successful </a:t>
            </a:r>
            <a:r>
              <a:rPr lang="en-US" dirty="0"/>
              <a:t>(at procreating) </a:t>
            </a:r>
            <a:r>
              <a:rPr lang="en-US" u="sng" dirty="0"/>
              <a:t>children</a:t>
            </a:r>
          </a:p>
          <a:p>
            <a:endParaRPr lang="en-US" u="sng" dirty="0"/>
          </a:p>
          <a:p>
            <a:r>
              <a:rPr lang="en-US" dirty="0"/>
              <a:t>Strategy of </a:t>
            </a:r>
            <a:r>
              <a:rPr lang="en-US" dirty="0">
                <a:solidFill>
                  <a:srgbClr val="00B050"/>
                </a:solidFill>
              </a:rPr>
              <a:t>more children</a:t>
            </a:r>
            <a:r>
              <a:rPr lang="en-US" dirty="0"/>
              <a:t> especially important component of ideal strategy for males (</a:t>
            </a:r>
            <a:r>
              <a:rPr lang="en-US" dirty="0">
                <a:solidFill>
                  <a:srgbClr val="FF0000"/>
                </a:solidFill>
              </a:rPr>
              <a:t>allowed for by biology</a:t>
            </a:r>
            <a:r>
              <a:rPr lang="en-US" dirty="0"/>
              <a:t>)</a:t>
            </a:r>
          </a:p>
          <a:p>
            <a:r>
              <a:rPr lang="en-US" dirty="0"/>
              <a:t>Strategy of </a:t>
            </a:r>
            <a:r>
              <a:rPr lang="en-US" dirty="0">
                <a:solidFill>
                  <a:srgbClr val="00B0F0"/>
                </a:solidFill>
              </a:rPr>
              <a:t>more successful children</a:t>
            </a:r>
            <a:r>
              <a:rPr lang="en-US" dirty="0"/>
              <a:t> especially important component of ideal strategy for females (limited in maximizing # of children)</a:t>
            </a:r>
          </a:p>
          <a:p>
            <a:endParaRPr lang="en-US" u="sng" dirty="0"/>
          </a:p>
          <a:p>
            <a:pPr lvl="1"/>
            <a:endParaRPr lang="en-US" dirty="0"/>
          </a:p>
          <a:p>
            <a:pPr lvl="1"/>
            <a:endParaRPr lang="en-US" dirty="0"/>
          </a:p>
          <a:p>
            <a:pPr lvl="1"/>
            <a:endParaRPr lang="en-US"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109</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Sex differences in ideal </a:t>
            </a:r>
            <a:r>
              <a:rPr lang="en-US" dirty="0">
                <a:solidFill>
                  <a:srgbClr val="FFFF00"/>
                </a:solidFill>
              </a:rPr>
              <a:t>sexual “strategies”</a:t>
            </a:r>
            <a:r>
              <a:rPr lang="en-US" dirty="0"/>
              <a:t> (behavioral tendencies)</a:t>
            </a:r>
          </a:p>
        </p:txBody>
      </p:sp>
    </p:spTree>
    <p:extLst>
      <p:ext uri="{BB962C8B-B14F-4D97-AF65-F5344CB8AC3E}">
        <p14:creationId xmlns:p14="http://schemas.microsoft.com/office/powerpoint/2010/main" val="391853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p:cNvSpPr txBox="1">
            <a:spLocks noChangeArrowheads="1"/>
          </p:cNvSpPr>
          <p:nvPr/>
        </p:nvSpPr>
        <p:spPr bwMode="auto">
          <a:xfrm>
            <a:off x="1850039" y="4800600"/>
            <a:ext cx="9774402" cy="1938992"/>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mn-cs"/>
              </a:rPr>
              <a:t>Biology, &amp; Behavior: The Brain, Neurons &amp; the Nervous System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B0F0"/>
                </a:solidFill>
                <a:effectLst/>
                <a:uLnTx/>
                <a:uFillTx/>
                <a:latin typeface="Arial" charset="0"/>
                <a:ea typeface="+mn-ea"/>
                <a:cs typeface="Arial" charset="0"/>
                <a:sym typeface="Arial" charset="0"/>
              </a:rPr>
              <a:t>Part II (T/Th)</a:t>
            </a:r>
          </a:p>
        </p:txBody>
      </p:sp>
      <p:pic>
        <p:nvPicPr>
          <p:cNvPr id="16386" name="Picture 5" descr="neuron-map"/>
          <p:cNvPicPr>
            <a:picLocks noChangeAspect="1" noChangeArrowheads="1"/>
          </p:cNvPicPr>
          <p:nvPr/>
        </p:nvPicPr>
        <p:blipFill>
          <a:blip r:embed="rId3"/>
          <a:srcRect b="29951"/>
          <a:stretch>
            <a:fillRect/>
          </a:stretch>
        </p:blipFill>
        <p:spPr bwMode="auto">
          <a:xfrm>
            <a:off x="1524000" y="0"/>
            <a:ext cx="9144000" cy="4800600"/>
          </a:xfrm>
          <a:prstGeom prst="rect">
            <a:avLst/>
          </a:prstGeom>
          <a:noFill/>
          <a:ln w="9525">
            <a:noFill/>
            <a:miter lim="800000"/>
            <a:headEnd/>
            <a:tailEnd/>
          </a:ln>
        </p:spPr>
      </p:pic>
    </p:spTree>
    <p:extLst>
      <p:ext uri="{BB962C8B-B14F-4D97-AF65-F5344CB8AC3E}">
        <p14:creationId xmlns:p14="http://schemas.microsoft.com/office/powerpoint/2010/main" val="89023398"/>
      </p:ext>
    </p:extLst>
  </p:cSld>
  <p:clrMapOvr>
    <a:masterClrMapping/>
  </p:clrMapOvr>
  <p:transition spd="slow">
    <p:cut/>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316269" y="1410241"/>
            <a:ext cx="11600427" cy="5091912"/>
          </a:xfrm>
        </p:spPr>
        <p:txBody>
          <a:bodyPr>
            <a:normAutofit/>
          </a:bodyPr>
          <a:lstStyle/>
          <a:p>
            <a:pPr lvl="1"/>
            <a:endParaRPr lang="en-US" sz="2000" dirty="0"/>
          </a:p>
          <a:p>
            <a:pPr marL="91440" indent="0">
              <a:buNone/>
            </a:pPr>
            <a:r>
              <a:rPr lang="en-US" sz="2200" u="sng" dirty="0"/>
              <a:t>Sexual Strategies Theory</a:t>
            </a:r>
          </a:p>
          <a:p>
            <a:pPr marL="365760" lvl="1" indent="0">
              <a:buNone/>
            </a:pPr>
            <a:endParaRPr lang="en-US" dirty="0"/>
          </a:p>
          <a:p>
            <a:pPr lvl="1"/>
            <a:r>
              <a:rPr lang="en-US" sz="2000" dirty="0"/>
              <a:t>Males can afford to be </a:t>
            </a:r>
            <a:r>
              <a:rPr lang="en-US" sz="2000" dirty="0">
                <a:solidFill>
                  <a:srgbClr val="00B050"/>
                </a:solidFill>
              </a:rPr>
              <a:t>less selective</a:t>
            </a:r>
            <a:r>
              <a:rPr lang="en-US" sz="2000" dirty="0"/>
              <a:t> because they don’t get pregnant</a:t>
            </a:r>
          </a:p>
          <a:p>
            <a:pPr lvl="2"/>
            <a:r>
              <a:rPr lang="en-US" sz="2000" dirty="0"/>
              <a:t>Strategy = </a:t>
            </a:r>
            <a:r>
              <a:rPr lang="en-US" sz="2000" i="1" dirty="0"/>
              <a:t>Less</a:t>
            </a:r>
            <a:r>
              <a:rPr lang="en-US" sz="2000" dirty="0"/>
              <a:t> concern about maximizing the adaptiveness of any one child; just have many children</a:t>
            </a:r>
          </a:p>
          <a:p>
            <a:pPr marL="365760" lvl="1" indent="0">
              <a:buNone/>
            </a:pPr>
            <a:endParaRPr lang="en-US" dirty="0"/>
          </a:p>
          <a:p>
            <a:pPr lvl="1"/>
            <a:r>
              <a:rPr lang="en-US" sz="2000" dirty="0"/>
              <a:t>Females are </a:t>
            </a:r>
            <a:r>
              <a:rPr lang="en-US" sz="2000" dirty="0">
                <a:solidFill>
                  <a:srgbClr val="00B0F0"/>
                </a:solidFill>
              </a:rPr>
              <a:t>more selective</a:t>
            </a:r>
            <a:r>
              <a:rPr lang="en-US" sz="2000" dirty="0"/>
              <a:t> in choosing mates because they </a:t>
            </a:r>
            <a:r>
              <a:rPr lang="en-US" sz="2000" u="sng" dirty="0"/>
              <a:t>must</a:t>
            </a:r>
            <a:r>
              <a:rPr lang="en-US" sz="2000" dirty="0"/>
              <a:t> invest more (time, energy, and resources) in a child </a:t>
            </a:r>
          </a:p>
          <a:p>
            <a:pPr lvl="2"/>
            <a:r>
              <a:rPr lang="en-US" sz="2000" dirty="0"/>
              <a:t>Strategy = maximize the probability each child will survive and procreate (successfulness)</a:t>
            </a:r>
          </a:p>
          <a:p>
            <a:pPr lvl="2"/>
            <a:endParaRPr lang="en-US" sz="2000" dirty="0"/>
          </a:p>
          <a:p>
            <a:pPr lvl="2"/>
            <a:endParaRPr lang="en-US"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110</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Sex differences in ideal </a:t>
            </a:r>
            <a:r>
              <a:rPr lang="en-US" dirty="0">
                <a:solidFill>
                  <a:srgbClr val="FFFF00"/>
                </a:solidFill>
              </a:rPr>
              <a:t>sexual “strategies”</a:t>
            </a:r>
            <a:r>
              <a:rPr lang="en-US" dirty="0"/>
              <a:t> (behavioral tendencies)</a:t>
            </a:r>
          </a:p>
        </p:txBody>
      </p:sp>
    </p:spTree>
    <p:extLst>
      <p:ext uri="{BB962C8B-B14F-4D97-AF65-F5344CB8AC3E}">
        <p14:creationId xmlns:p14="http://schemas.microsoft.com/office/powerpoint/2010/main" val="46808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295292" y="1188778"/>
            <a:ext cx="11600427" cy="5387766"/>
          </a:xfrm>
        </p:spPr>
        <p:txBody>
          <a:bodyPr>
            <a:normAutofit/>
          </a:bodyPr>
          <a:lstStyle/>
          <a:p>
            <a:pPr marL="640080" lvl="2" indent="0">
              <a:buNone/>
            </a:pPr>
            <a:endParaRPr lang="en-US" sz="3000" dirty="0"/>
          </a:p>
          <a:p>
            <a:r>
              <a:rPr lang="en-US" sz="2200" dirty="0"/>
              <a:t>Physical Attractiveness (</a:t>
            </a:r>
            <a:r>
              <a:rPr lang="en-US" sz="2200" dirty="0">
                <a:solidFill>
                  <a:srgbClr val="FF0000"/>
                </a:solidFill>
              </a:rPr>
              <a:t>PA</a:t>
            </a:r>
            <a:r>
              <a:rPr lang="en-US" sz="2200" dirty="0"/>
              <a:t>) </a:t>
            </a:r>
          </a:p>
          <a:p>
            <a:pPr marL="45720" indent="0">
              <a:buNone/>
            </a:pPr>
            <a:endParaRPr lang="en-US" sz="2200" dirty="0"/>
          </a:p>
          <a:p>
            <a:r>
              <a:rPr lang="en-US" sz="2200" dirty="0"/>
              <a:t>Why is it adaptive? </a:t>
            </a:r>
          </a:p>
          <a:p>
            <a:pPr lvl="1"/>
            <a:r>
              <a:rPr lang="en-US" sz="2000" dirty="0"/>
              <a:t>Slightly associated with health/fertility</a:t>
            </a:r>
          </a:p>
          <a:p>
            <a:pPr lvl="2"/>
            <a:r>
              <a:rPr lang="en-US" sz="2000" dirty="0"/>
              <a:t>Extreme cases – some hunter-gather diseases caused extreme unattractiveness</a:t>
            </a:r>
          </a:p>
          <a:p>
            <a:pPr lvl="2"/>
            <a:r>
              <a:rPr lang="en-US" sz="2000" dirty="0"/>
              <a:t>High </a:t>
            </a:r>
            <a:r>
              <a:rPr lang="en-US" sz="2000" u="sng" dirty="0"/>
              <a:t>facial symmetry</a:t>
            </a:r>
            <a:r>
              <a:rPr lang="en-US" sz="2000" dirty="0"/>
              <a:t> associated with potential mate’s mother </a:t>
            </a:r>
            <a:r>
              <a:rPr lang="en-US" sz="2000" b="1" dirty="0"/>
              <a:t>not</a:t>
            </a:r>
            <a:r>
              <a:rPr lang="en-US" sz="2000" dirty="0"/>
              <a:t> getting infectious while pregnant </a:t>
            </a:r>
            <a:endParaRPr lang="en-US" sz="2200" dirty="0"/>
          </a:p>
          <a:p>
            <a:pPr lvl="1"/>
            <a:r>
              <a:rPr lang="en-US" sz="2200" u="sng" dirty="0"/>
              <a:t>Mostly</a:t>
            </a:r>
            <a:r>
              <a:rPr lang="en-US" sz="2200" dirty="0"/>
              <a:t> PA is adaptive in mate because greater probability children will be PA</a:t>
            </a:r>
          </a:p>
          <a:p>
            <a:endParaRPr lang="en-US" sz="2400" u="sng" dirty="0"/>
          </a:p>
          <a:p>
            <a:r>
              <a:rPr lang="en-US" sz="2400" dirty="0"/>
              <a:t>Highly adaptive to have trait and seek in partner both males and females</a:t>
            </a:r>
          </a:p>
          <a:p>
            <a:r>
              <a:rPr lang="en-US" sz="2400" u="sng" dirty="0"/>
              <a:t>Especially</a:t>
            </a:r>
            <a:r>
              <a:rPr lang="en-US" sz="2400" dirty="0"/>
              <a:t> adaptive for females to have and males to seek because fits male strategy of increasing total number more than success</a:t>
            </a:r>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111</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Categories of attractive traits – Increases the probability of procreating self and procreating children</a:t>
            </a:r>
          </a:p>
        </p:txBody>
      </p:sp>
    </p:spTree>
    <p:extLst>
      <p:ext uri="{BB962C8B-B14F-4D97-AF65-F5344CB8AC3E}">
        <p14:creationId xmlns:p14="http://schemas.microsoft.com/office/powerpoint/2010/main" val="378265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316269" y="1114387"/>
            <a:ext cx="11600427" cy="5387766"/>
          </a:xfrm>
        </p:spPr>
        <p:txBody>
          <a:bodyPr>
            <a:normAutofit/>
          </a:bodyPr>
          <a:lstStyle/>
          <a:p>
            <a:pPr marL="45720" indent="0">
              <a:buNone/>
            </a:pPr>
            <a:endParaRPr lang="en-US" sz="3200" dirty="0"/>
          </a:p>
          <a:p>
            <a:r>
              <a:rPr lang="en-US" sz="3400" dirty="0"/>
              <a:t>Good nurturing traits (GN)</a:t>
            </a:r>
            <a:endParaRPr lang="en-US" sz="2800" dirty="0"/>
          </a:p>
          <a:p>
            <a:pPr lvl="2"/>
            <a:endParaRPr lang="en-US" sz="3000" dirty="0"/>
          </a:p>
          <a:p>
            <a:r>
              <a:rPr lang="en-US" sz="2200" dirty="0"/>
              <a:t>Good nurturers tend to produce more psychologically healthy children (better personalities &amp; abilities)</a:t>
            </a:r>
          </a:p>
          <a:p>
            <a:pPr lvl="1"/>
            <a:r>
              <a:rPr lang="en-US" sz="2000" dirty="0"/>
              <a:t>Seeking/having good nurturing traits adaptive based on H-G society but the specific meaning of “good nurturing traits” more determined by modern society</a:t>
            </a:r>
          </a:p>
          <a:p>
            <a:pPr lvl="1"/>
            <a:endParaRPr lang="en-US" sz="2000" dirty="0"/>
          </a:p>
          <a:p>
            <a:pPr lvl="1"/>
            <a:endParaRPr lang="en-US" sz="2000" dirty="0"/>
          </a:p>
          <a:p>
            <a:r>
              <a:rPr lang="en-US" dirty="0"/>
              <a:t>Highly adaptive to have trait and seek in partner both males and females</a:t>
            </a:r>
          </a:p>
          <a:p>
            <a:r>
              <a:rPr lang="en-US" u="sng" dirty="0"/>
              <a:t>Especially</a:t>
            </a:r>
            <a:r>
              <a:rPr lang="en-US" dirty="0"/>
              <a:t> adaptive for males to have and females to seek because fits female strategy of increasing success of each individual child</a:t>
            </a:r>
            <a:endParaRPr lang="en-US" u="sng" dirty="0"/>
          </a:p>
          <a:p>
            <a:endParaRPr lang="en-US" sz="2200" dirty="0"/>
          </a:p>
          <a:p>
            <a:endParaRPr lang="en-US" sz="2200"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112</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Categories of attractive traits – Increases the probability of procreating self and procreating children</a:t>
            </a:r>
          </a:p>
        </p:txBody>
      </p:sp>
    </p:spTree>
    <p:extLst>
      <p:ext uri="{BB962C8B-B14F-4D97-AF65-F5344CB8AC3E}">
        <p14:creationId xmlns:p14="http://schemas.microsoft.com/office/powerpoint/2010/main" val="373051970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316269" y="1114387"/>
            <a:ext cx="11600427" cy="5387766"/>
          </a:xfrm>
        </p:spPr>
        <p:txBody>
          <a:bodyPr>
            <a:normAutofit/>
          </a:bodyPr>
          <a:lstStyle/>
          <a:p>
            <a:pPr marL="45720" indent="0">
              <a:buNone/>
            </a:pPr>
            <a:endParaRPr lang="en-US" sz="3200" dirty="0"/>
          </a:p>
          <a:p>
            <a:r>
              <a:rPr lang="en-US" sz="3400" dirty="0"/>
              <a:t>High-status traits (HS)</a:t>
            </a:r>
            <a:endParaRPr lang="en-US" sz="2800" dirty="0"/>
          </a:p>
          <a:p>
            <a:pPr lvl="2"/>
            <a:endParaRPr lang="en-US" sz="3000" dirty="0"/>
          </a:p>
          <a:p>
            <a:r>
              <a:rPr lang="en-US" sz="2200" dirty="0"/>
              <a:t>High status can get </a:t>
            </a:r>
            <a:r>
              <a:rPr lang="en-US" sz="2200" b="1" dirty="0"/>
              <a:t>social support</a:t>
            </a:r>
            <a:r>
              <a:rPr lang="en-US" sz="2200" dirty="0"/>
              <a:t> when needed, have more </a:t>
            </a:r>
            <a:r>
              <a:rPr lang="en-US" sz="2200" b="1" dirty="0"/>
              <a:t>resources</a:t>
            </a:r>
            <a:r>
              <a:rPr lang="en-US" sz="2200" dirty="0"/>
              <a:t> (e.g., clothes, hunting implements). . . </a:t>
            </a:r>
            <a:r>
              <a:rPr lang="en-US" sz="2200" u="sng" dirty="0"/>
              <a:t>modern</a:t>
            </a:r>
            <a:r>
              <a:rPr lang="en-US" sz="2200" dirty="0"/>
              <a:t>: money/prestige</a:t>
            </a:r>
          </a:p>
          <a:p>
            <a:pPr lvl="1"/>
            <a:endParaRPr lang="en-US" sz="2000" dirty="0"/>
          </a:p>
          <a:p>
            <a:pPr lvl="1"/>
            <a:endParaRPr lang="en-US" sz="2000" dirty="0"/>
          </a:p>
          <a:p>
            <a:r>
              <a:rPr lang="en-US" dirty="0"/>
              <a:t>Highly adaptive to have trait and seek in partner both males and females</a:t>
            </a:r>
          </a:p>
          <a:p>
            <a:r>
              <a:rPr lang="en-US" u="sng" dirty="0"/>
              <a:t>Especially</a:t>
            </a:r>
            <a:r>
              <a:rPr lang="en-US" dirty="0"/>
              <a:t> adaptive for males to have and females to seek because fits female strategy of increasing success of each individual child</a:t>
            </a:r>
            <a:endParaRPr lang="en-US" u="sng" dirty="0"/>
          </a:p>
          <a:p>
            <a:endParaRPr lang="en-US" sz="2200" dirty="0"/>
          </a:p>
          <a:p>
            <a:endParaRPr lang="en-US" sz="2200"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113</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Categories of attractive traits – Increases the probability of procreating self and procreating children</a:t>
            </a:r>
          </a:p>
        </p:txBody>
      </p:sp>
    </p:spTree>
    <p:extLst>
      <p:ext uri="{BB962C8B-B14F-4D97-AF65-F5344CB8AC3E}">
        <p14:creationId xmlns:p14="http://schemas.microsoft.com/office/powerpoint/2010/main" val="399626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837101-CB95-4D71-A7CA-566D4ACCAAD0}"/>
              </a:ext>
            </a:extLst>
          </p:cNvPr>
          <p:cNvSpPr>
            <a:spLocks noGrp="1"/>
          </p:cNvSpPr>
          <p:nvPr>
            <p:ph idx="1"/>
          </p:nvPr>
        </p:nvSpPr>
        <p:spPr>
          <a:xfrm>
            <a:off x="295292" y="1410241"/>
            <a:ext cx="11600427" cy="5528875"/>
          </a:xfrm>
        </p:spPr>
        <p:txBody>
          <a:bodyPr>
            <a:normAutofit/>
          </a:bodyPr>
          <a:lstStyle/>
          <a:p>
            <a:pPr marL="45720" indent="0">
              <a:buNone/>
            </a:pPr>
            <a:endParaRPr lang="en-US" sz="2400" dirty="0"/>
          </a:p>
          <a:p>
            <a:r>
              <a:rPr lang="en-US" sz="2400" dirty="0"/>
              <a:t>Summary:</a:t>
            </a:r>
          </a:p>
          <a:p>
            <a:endParaRPr lang="en-US" sz="2400" dirty="0"/>
          </a:p>
          <a:p>
            <a:r>
              <a:rPr lang="en-US" sz="2400" u="sng" dirty="0"/>
              <a:t>Both males and females </a:t>
            </a:r>
            <a:r>
              <a:rPr lang="en-US" sz="2400" dirty="0"/>
              <a:t>more evolutionarily successful (grandchildren) when:</a:t>
            </a:r>
          </a:p>
          <a:p>
            <a:pPr lvl="1"/>
            <a:r>
              <a:rPr lang="en-US" sz="2400" dirty="0"/>
              <a:t>Physically attractive</a:t>
            </a:r>
          </a:p>
          <a:p>
            <a:pPr lvl="1"/>
            <a:r>
              <a:rPr lang="en-US" sz="2400" dirty="0"/>
              <a:t>Traits that make mate effective parent – good nurturing &amp; high status</a:t>
            </a:r>
          </a:p>
          <a:p>
            <a:pPr marL="365760" lvl="1" indent="0">
              <a:buNone/>
            </a:pPr>
            <a:endParaRPr lang="en-US" sz="2400" dirty="0"/>
          </a:p>
          <a:p>
            <a:r>
              <a:rPr lang="en-US" sz="2600" dirty="0"/>
              <a:t>Due to the “evolutionary math”, males care more than females about the former</a:t>
            </a:r>
          </a:p>
          <a:p>
            <a:r>
              <a:rPr lang="en-US" sz="2600" dirty="0"/>
              <a:t>Females care more about the latter 	</a:t>
            </a:r>
          </a:p>
          <a:p>
            <a:endParaRPr lang="en-US" sz="2400" u="sng" dirty="0"/>
          </a:p>
          <a:p>
            <a:pPr lvl="1"/>
            <a:endParaRPr lang="en-US" dirty="0"/>
          </a:p>
          <a:p>
            <a:pPr lvl="1"/>
            <a:endParaRPr lang="en-US" dirty="0"/>
          </a:p>
          <a:p>
            <a:pPr lvl="1"/>
            <a:endParaRPr lang="en-US" dirty="0"/>
          </a:p>
          <a:p>
            <a:pPr lvl="1"/>
            <a:endParaRPr lang="en-US" sz="2000" u="sng" dirty="0"/>
          </a:p>
          <a:p>
            <a:endParaRPr lang="en-US" sz="2400" u="sng" dirty="0"/>
          </a:p>
          <a:p>
            <a:pPr lvl="1"/>
            <a:endParaRPr lang="en-US" sz="2800" dirty="0">
              <a:solidFill>
                <a:srgbClr val="00B0F0"/>
              </a:solidFill>
            </a:endParaRPr>
          </a:p>
          <a:p>
            <a:pPr lvl="1"/>
            <a:endParaRPr lang="en-US" sz="2800" dirty="0">
              <a:solidFill>
                <a:srgbClr val="00B0F0"/>
              </a:solidFill>
            </a:endParaRPr>
          </a:p>
          <a:p>
            <a:pPr lvl="1"/>
            <a:endParaRPr lang="en-US" sz="3000" dirty="0">
              <a:solidFill>
                <a:srgbClr val="00B0F0"/>
              </a:solidFill>
            </a:endParaRPr>
          </a:p>
          <a:p>
            <a:endParaRPr lang="en-US" sz="3000" dirty="0"/>
          </a:p>
        </p:txBody>
      </p:sp>
      <p:sp>
        <p:nvSpPr>
          <p:cNvPr id="3" name="Slide Number Placeholder 2">
            <a:extLst>
              <a:ext uri="{FF2B5EF4-FFF2-40B4-BE49-F238E27FC236}">
                <a16:creationId xmlns:a16="http://schemas.microsoft.com/office/drawing/2014/main" id="{26B080AF-7E92-476B-9E2F-05E0531C8B5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2F06A181-DFEC-48D6-9B6D-9E1F2D6B9C5A}"/>
              </a:ext>
            </a:extLst>
          </p:cNvPr>
          <p:cNvSpPr>
            <a:spLocks noGrp="1"/>
          </p:cNvSpPr>
          <p:nvPr>
            <p:ph type="title"/>
          </p:nvPr>
        </p:nvSpPr>
        <p:spPr/>
        <p:txBody>
          <a:bodyPr/>
          <a:lstStyle/>
          <a:p>
            <a:r>
              <a:rPr lang="en-US" dirty="0"/>
              <a:t>Attraction/sexual behavior – Sex differences</a:t>
            </a:r>
          </a:p>
        </p:txBody>
      </p:sp>
    </p:spTree>
    <p:extLst>
      <p:ext uri="{BB962C8B-B14F-4D97-AF65-F5344CB8AC3E}">
        <p14:creationId xmlns:p14="http://schemas.microsoft.com/office/powerpoint/2010/main" val="159518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PChart" descr="A. got 0.03, B. got 0.15, C. got 0.81, D. got 0.01, "/>
          <p:cNvSpPr/>
          <p:nvPr>
            <p:custDataLst>
              <p:tags r:id="rId2"/>
            </p:custDataLst>
          </p:nvPr>
        </p:nvSpPr>
        <p:spPr>
          <a:xfrm>
            <a:off x="6032500" y="1714500"/>
            <a:ext cx="6096000" cy="5143500"/>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Shape"/>
          <p:cNvSpPr>
            <a:spLocks noGrp="1"/>
          </p:cNvSpPr>
          <p:nvPr>
            <p:ph type="title"/>
          </p:nvPr>
        </p:nvSpPr>
        <p:spPr/>
        <p:txBody>
          <a:bodyPr/>
          <a:lstStyle/>
          <a:p>
            <a:r>
              <a:rPr lang="en-US" dirty="0"/>
              <a:t>According to Error Management Theory:</a:t>
            </a:r>
          </a:p>
        </p:txBody>
      </p:sp>
      <p:sp>
        <p:nvSpPr>
          <p:cNvPr id="3" name="TPAnswers" title="Answer Text Shape"/>
          <p:cNvSpPr>
            <a:spLocks noGrp="1"/>
          </p:cNvSpPr>
          <p:nvPr>
            <p:ph type="body" idx="1"/>
            <p:custDataLst>
              <p:tags r:id="rId3"/>
            </p:custDataLst>
          </p:nvPr>
        </p:nvSpPr>
        <p:spPr>
          <a:xfrm>
            <a:off x="508000" y="1719071"/>
            <a:ext cx="5588001" cy="4407408"/>
          </a:xfrm>
        </p:spPr>
        <p:txBody>
          <a:bodyPr/>
          <a:lstStyle/>
          <a:p>
            <a:pPr marL="502920" indent="-457200">
              <a:buFont typeface="Wingdings 2" pitchFamily="18" charset="2"/>
              <a:buAutoNum type="alphaUcPeriod"/>
            </a:pPr>
            <a:r>
              <a:rPr lang="en-US" dirty="0"/>
              <a:t>Avoiding errors allows us to be more sexually attractive and therefore have a better chance of procreating</a:t>
            </a:r>
          </a:p>
          <a:p>
            <a:pPr marL="502920" indent="-457200">
              <a:buFont typeface="Wingdings 2" pitchFamily="18" charset="2"/>
              <a:buAutoNum type="alphaUcPeriod"/>
            </a:pPr>
            <a:r>
              <a:rPr lang="en-US" dirty="0"/>
              <a:t>We tend to be innately frightened of committing even moderately costly errors</a:t>
            </a:r>
          </a:p>
          <a:p>
            <a:pPr marL="502920" indent="-457200">
              <a:buFont typeface="Wingdings 2" pitchFamily="18" charset="2"/>
              <a:buAutoNum type="alphaUcPeriod"/>
            </a:pPr>
            <a:r>
              <a:rPr lang="en-US" dirty="0"/>
              <a:t>We tend to innately interpret events &amp; stimuli in a manner that minimizes the risk of severely negative outcomes</a:t>
            </a:r>
          </a:p>
          <a:p>
            <a:pPr marL="502920" indent="-457200">
              <a:buFont typeface="Wingdings 2" pitchFamily="18" charset="2"/>
              <a:buAutoNum type="alphaUcPeriod"/>
            </a:pPr>
            <a:r>
              <a:rPr lang="en-US" dirty="0"/>
              <a:t>We tend to aggressively pursue benefits and be afraid that our errors will cause us to miss out on these opportunities</a:t>
            </a:r>
          </a:p>
        </p:txBody>
      </p:sp>
      <p:sp>
        <p:nvSpPr>
          <p:cNvPr id="4" name="Slide Number Placeholder 3"/>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115</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5" name="TPPolling"/>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7" name="CAI1"/>
          <p:cNvSpPr/>
          <p:nvPr>
            <p:custDataLst>
              <p:tags r:id="rId4"/>
            </p:custDataLst>
          </p:nvPr>
        </p:nvSpPr>
        <p:spPr>
          <a:xfrm rot="10800000">
            <a:off x="213360" y="3777317"/>
            <a:ext cx="368300" cy="3683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grpSp>
        <p:nvGrpSpPr>
          <p:cNvPr id="11" name="TPCountdown" title="Countdown Timer">
            <a:extLst>
              <a:ext uri="{FF2B5EF4-FFF2-40B4-BE49-F238E27FC236}">
                <a16:creationId xmlns:a16="http://schemas.microsoft.com/office/drawing/2014/main" id="{4A2C7F9F-8BC1-4BB2-9A04-1FCF909BD856}"/>
              </a:ext>
            </a:extLst>
          </p:cNvPr>
          <p:cNvGrpSpPr>
            <a:grpSpLocks noChangeAspect="1"/>
          </p:cNvGrpSpPr>
          <p:nvPr>
            <p:custDataLst>
              <p:tags r:id="rId5"/>
            </p:custDataLst>
          </p:nvPr>
        </p:nvGrpSpPr>
        <p:grpSpPr>
          <a:xfrm>
            <a:off x="10413013" y="1842052"/>
            <a:ext cx="1270000" cy="635000"/>
            <a:chOff x="7683500" y="5842000"/>
            <a:chExt cx="1270000" cy="635000"/>
          </a:xfrm>
        </p:grpSpPr>
        <p:sp>
          <p:nvSpPr>
            <p:cNvPr id="8" name="CountdownShape">
              <a:extLst>
                <a:ext uri="{FF2B5EF4-FFF2-40B4-BE49-F238E27FC236}">
                  <a16:creationId xmlns:a16="http://schemas.microsoft.com/office/drawing/2014/main" id="{18E4FB56-6E87-4D1A-9280-7717C5D93C3E}"/>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9" name="CountdownText">
              <a:extLst>
                <a:ext uri="{FF2B5EF4-FFF2-40B4-BE49-F238E27FC236}">
                  <a16:creationId xmlns:a16="http://schemas.microsoft.com/office/drawing/2014/main" id="{D94EBBF4-A64A-405F-8468-A1964FA216E8}"/>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10" name="CountdownLine">
              <a:extLst>
                <a:ext uri="{FF2B5EF4-FFF2-40B4-BE49-F238E27FC236}">
                  <a16:creationId xmlns:a16="http://schemas.microsoft.com/office/drawing/2014/main" id="{25CCCFA8-7F1C-48B9-9BFD-0426334E2773}"/>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816636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1"/>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P spid="7"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PChart">
            <a:extLst>
              <a:ext uri="{FF2B5EF4-FFF2-40B4-BE49-F238E27FC236}">
                <a16:creationId xmlns:a16="http://schemas.microsoft.com/office/drawing/2014/main" id="{7AD8768D-97F7-45BC-8A58-9862CF184AF4}"/>
              </a:ext>
            </a:extLst>
          </p:cNvPr>
          <p:cNvSpPr/>
          <p:nvPr>
            <p:custDataLst>
              <p:tags r:id="rId2"/>
            </p:custDataLst>
          </p:nvPr>
        </p:nvSpPr>
        <p:spPr>
          <a:xfrm>
            <a:off x="5969000" y="1857477"/>
            <a:ext cx="6096000" cy="4822723"/>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a:extLst>
              <a:ext uri="{FF2B5EF4-FFF2-40B4-BE49-F238E27FC236}">
                <a16:creationId xmlns:a16="http://schemas.microsoft.com/office/drawing/2014/main" id="{1FA496B7-8A97-4484-AE8B-24129C1C70E6}"/>
              </a:ext>
            </a:extLst>
          </p:cNvPr>
          <p:cNvSpPr>
            <a:spLocks noGrp="1"/>
          </p:cNvSpPr>
          <p:nvPr>
            <p:ph type="title"/>
          </p:nvPr>
        </p:nvSpPr>
        <p:spPr/>
        <p:txBody>
          <a:bodyPr/>
          <a:lstStyle/>
          <a:p>
            <a:r>
              <a:rPr lang="en-US" dirty="0"/>
              <a:t>Which of the following is true about evolutionary factors that affect attraction</a:t>
            </a:r>
          </a:p>
        </p:txBody>
      </p:sp>
      <p:sp>
        <p:nvSpPr>
          <p:cNvPr id="3" name="TPAnswers" title="Answer Text">
            <a:extLst>
              <a:ext uri="{FF2B5EF4-FFF2-40B4-BE49-F238E27FC236}">
                <a16:creationId xmlns:a16="http://schemas.microsoft.com/office/drawing/2014/main" id="{1749F828-38C7-403D-95FC-5B0CFCF38E59}"/>
              </a:ext>
            </a:extLst>
          </p:cNvPr>
          <p:cNvSpPr>
            <a:spLocks noGrp="1"/>
          </p:cNvSpPr>
          <p:nvPr>
            <p:ph type="body" idx="1"/>
            <p:custDataLst>
              <p:tags r:id="rId3"/>
            </p:custDataLst>
          </p:nvPr>
        </p:nvSpPr>
        <p:spPr>
          <a:xfrm>
            <a:off x="508000" y="1719071"/>
            <a:ext cx="5588001" cy="4407408"/>
          </a:xfrm>
        </p:spPr>
        <p:txBody>
          <a:bodyPr/>
          <a:lstStyle/>
          <a:p>
            <a:pPr marL="502920" indent="-457200">
              <a:buFont typeface="Wingdings 2" pitchFamily="18" charset="2"/>
              <a:buAutoNum type="alphaUcPeriod"/>
            </a:pPr>
            <a:r>
              <a:rPr lang="en-US" dirty="0"/>
              <a:t>Only males are generically influenced to be attracted the physical attractiveness</a:t>
            </a:r>
          </a:p>
          <a:p>
            <a:pPr marL="502920" indent="-457200">
              <a:buFont typeface="Wingdings 2" pitchFamily="18" charset="2"/>
              <a:buAutoNum type="alphaUcPeriod"/>
            </a:pPr>
            <a:r>
              <a:rPr lang="en-US" dirty="0"/>
              <a:t>Males are genetically influenced to be more attracted to nurturing traits than females</a:t>
            </a:r>
          </a:p>
          <a:p>
            <a:pPr marL="502920" indent="-457200">
              <a:buFont typeface="Wingdings 2" pitchFamily="18" charset="2"/>
              <a:buAutoNum type="alphaUcPeriod"/>
            </a:pPr>
            <a:r>
              <a:rPr lang="en-US" dirty="0"/>
              <a:t>The main cause of genetic sex differences in attraction is the minimal time investment in each child</a:t>
            </a:r>
          </a:p>
        </p:txBody>
      </p:sp>
      <p:sp>
        <p:nvSpPr>
          <p:cNvPr id="4" name="Slide Number Placeholder 3">
            <a:extLst>
              <a:ext uri="{FF2B5EF4-FFF2-40B4-BE49-F238E27FC236}">
                <a16:creationId xmlns:a16="http://schemas.microsoft.com/office/drawing/2014/main" id="{21C9BB92-E3A2-4508-9AFF-3D33E2E241C1}"/>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116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5" name="TPPolling" title="Polling Shape">
            <a:extLst>
              <a:ext uri="{FF2B5EF4-FFF2-40B4-BE49-F238E27FC236}">
                <a16:creationId xmlns:a16="http://schemas.microsoft.com/office/drawing/2014/main" id="{44C6645C-B94B-4C5C-951A-FDAE2170B9AB}"/>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grpSp>
        <p:nvGrpSpPr>
          <p:cNvPr id="10" name="TPCountdown" title="Countdown Timer">
            <a:extLst>
              <a:ext uri="{FF2B5EF4-FFF2-40B4-BE49-F238E27FC236}">
                <a16:creationId xmlns:a16="http://schemas.microsoft.com/office/drawing/2014/main" id="{5C6A83AA-D443-4B17-8A1E-447F4DBD9EE1}"/>
              </a:ext>
            </a:extLst>
          </p:cNvPr>
          <p:cNvGrpSpPr>
            <a:grpSpLocks noChangeAspect="1"/>
          </p:cNvGrpSpPr>
          <p:nvPr>
            <p:custDataLst>
              <p:tags r:id="rId4"/>
            </p:custDataLst>
          </p:nvPr>
        </p:nvGrpSpPr>
        <p:grpSpPr>
          <a:xfrm>
            <a:off x="4640006" y="5947385"/>
            <a:ext cx="1270000" cy="635000"/>
            <a:chOff x="7683500" y="5842000"/>
            <a:chExt cx="1270000" cy="635000"/>
          </a:xfrm>
        </p:grpSpPr>
        <p:sp>
          <p:nvSpPr>
            <p:cNvPr id="7" name="CountdownShape">
              <a:extLst>
                <a:ext uri="{FF2B5EF4-FFF2-40B4-BE49-F238E27FC236}">
                  <a16:creationId xmlns:a16="http://schemas.microsoft.com/office/drawing/2014/main" id="{9DF19330-4012-44D4-97BB-97FEF7AD960D}"/>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8" name="CountdownText">
              <a:extLst>
                <a:ext uri="{FF2B5EF4-FFF2-40B4-BE49-F238E27FC236}">
                  <a16:creationId xmlns:a16="http://schemas.microsoft.com/office/drawing/2014/main" id="{B329CADF-A348-44A9-8963-77226F7EC36A}"/>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9" name="CountdownLine">
              <a:extLst>
                <a:ext uri="{FF2B5EF4-FFF2-40B4-BE49-F238E27FC236}">
                  <a16:creationId xmlns:a16="http://schemas.microsoft.com/office/drawing/2014/main" id="{6F7A8687-AB33-4EC6-A192-16CA4689F77A}"/>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1" name="CAI1" title="Correct Answer Indicator">
            <a:extLst>
              <a:ext uri="{FF2B5EF4-FFF2-40B4-BE49-F238E27FC236}">
                <a16:creationId xmlns:a16="http://schemas.microsoft.com/office/drawing/2014/main" id="{45B3D2FA-4EB3-4859-83DA-2E6D9F8B2ECC}"/>
              </a:ext>
            </a:extLst>
          </p:cNvPr>
          <p:cNvSpPr/>
          <p:nvPr>
            <p:custDataLst>
              <p:tags r:id="rId5"/>
            </p:custDataLst>
          </p:nvPr>
        </p:nvSpPr>
        <p:spPr>
          <a:xfrm rot="10800000">
            <a:off x="213360" y="3777317"/>
            <a:ext cx="368300" cy="3683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Tree>
    <p:custDataLst>
      <p:tags r:id="rId1"/>
    </p:custDataLst>
    <p:extLst>
      <p:ext uri="{BB962C8B-B14F-4D97-AF65-F5344CB8AC3E}">
        <p14:creationId xmlns:p14="http://schemas.microsoft.com/office/powerpoint/2010/main" val="3104950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0"/>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P spid="11"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F4AEBD-0AB4-4552-B690-218E9B4B816B}"/>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87DBF371-AB07-461C-9031-E60B46FABE2F}"/>
              </a:ext>
            </a:extLst>
          </p:cNvPr>
          <p:cNvSpPr>
            <a:spLocks noGrp="1"/>
          </p:cNvSpPr>
          <p:nvPr>
            <p:ph type="sldNum" sz="quarter" idx="11"/>
          </p:nvPr>
        </p:nvSpPr>
        <p:spPr/>
        <p:txBody>
          <a:bodyPr/>
          <a:lstStyle/>
          <a:p>
            <a:fld id="{12A6CD65-B223-9C41-8CEC-A55C726DCCB3}" type="slidenum">
              <a:rPr lang="en-US" smtClean="0">
                <a:solidFill>
                  <a:srgbClr val="DEDEE0"/>
                </a:solidFill>
              </a:rPr>
              <a:pPr/>
              <a:t>117</a:t>
            </a:fld>
            <a:endParaRPr lang="en-US" dirty="0">
              <a:solidFill>
                <a:srgbClr val="DEDEE0"/>
              </a:solidFill>
            </a:endParaRPr>
          </a:p>
        </p:txBody>
      </p:sp>
      <p:sp>
        <p:nvSpPr>
          <p:cNvPr id="4" name="Title 3">
            <a:extLst>
              <a:ext uri="{FF2B5EF4-FFF2-40B4-BE49-F238E27FC236}">
                <a16:creationId xmlns:a16="http://schemas.microsoft.com/office/drawing/2014/main" id="{A27F5F24-B6A0-4D49-80B9-BCD74D7DA024}"/>
              </a:ext>
            </a:extLst>
          </p:cNvPr>
          <p:cNvSpPr>
            <a:spLocks noGrp="1"/>
          </p:cNvSpPr>
          <p:nvPr>
            <p:ph type="title"/>
          </p:nvPr>
        </p:nvSpPr>
        <p:spPr/>
        <p:txBody>
          <a:bodyPr/>
          <a:lstStyle/>
          <a:p>
            <a:r>
              <a:rPr lang="en-US" dirty="0"/>
              <a:t>End Chapter 10</a:t>
            </a:r>
          </a:p>
        </p:txBody>
      </p:sp>
    </p:spTree>
    <p:extLst>
      <p:ext uri="{BB962C8B-B14F-4D97-AF65-F5344CB8AC3E}">
        <p14:creationId xmlns:p14="http://schemas.microsoft.com/office/powerpoint/2010/main" val="41601256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3200" dirty="0"/>
              <a:t>Personality:</a:t>
            </a:r>
          </a:p>
        </p:txBody>
      </p:sp>
      <p:sp>
        <p:nvSpPr>
          <p:cNvPr id="6" name="Slide Number Placeholder 5"/>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FFFFFF"/>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118</a:t>
            </a:fld>
            <a:endParaRPr kumimoji="0" lang="en-US" sz="11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2" name="Title 1"/>
          <p:cNvSpPr>
            <a:spLocks noGrp="1"/>
          </p:cNvSpPr>
          <p:nvPr>
            <p:ph type="title"/>
          </p:nvPr>
        </p:nvSpPr>
        <p:spPr/>
        <p:txBody>
          <a:bodyPr>
            <a:normAutofit/>
          </a:bodyPr>
          <a:lstStyle/>
          <a:p>
            <a:r>
              <a:rPr lang="en-US" dirty="0"/>
              <a:t>Introduction to Psychology</a:t>
            </a:r>
            <a:br>
              <a:rPr lang="en-US" dirty="0"/>
            </a:br>
            <a:endParaRPr lang="en-US" dirty="0"/>
          </a:p>
        </p:txBody>
      </p:sp>
    </p:spTree>
    <p:extLst>
      <p:ext uri="{BB962C8B-B14F-4D97-AF65-F5344CB8AC3E}">
        <p14:creationId xmlns:p14="http://schemas.microsoft.com/office/powerpoint/2010/main" val="81671274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personality?</a:t>
            </a:r>
          </a:p>
        </p:txBody>
      </p:sp>
      <p:sp>
        <p:nvSpPr>
          <p:cNvPr id="3" name="Content Placeholder 2"/>
          <p:cNvSpPr>
            <a:spLocks noGrp="1"/>
          </p:cNvSpPr>
          <p:nvPr>
            <p:ph sz="quarter" idx="1"/>
          </p:nvPr>
        </p:nvSpPr>
        <p:spPr>
          <a:xfrm>
            <a:off x="507999" y="1719070"/>
            <a:ext cx="11210524" cy="4819515"/>
          </a:xfrm>
        </p:spPr>
        <p:txBody>
          <a:bodyPr>
            <a:normAutofit/>
          </a:bodyPr>
          <a:lstStyle/>
          <a:p>
            <a:r>
              <a:rPr lang="en-US" sz="2200" dirty="0"/>
              <a:t>A person’s </a:t>
            </a:r>
            <a:r>
              <a:rPr lang="en-US" sz="2200" b="1" dirty="0"/>
              <a:t>patterns</a:t>
            </a:r>
            <a:r>
              <a:rPr lang="en-US" sz="2200" dirty="0"/>
              <a:t> of </a:t>
            </a:r>
            <a:r>
              <a:rPr lang="en-US" sz="2200" u="sng" dirty="0"/>
              <a:t>thoughts</a:t>
            </a:r>
            <a:r>
              <a:rPr lang="en-US" sz="2200" dirty="0"/>
              <a:t>, </a:t>
            </a:r>
            <a:r>
              <a:rPr lang="en-US" sz="2200" u="sng" dirty="0"/>
              <a:t>emotional responses</a:t>
            </a:r>
            <a:r>
              <a:rPr lang="en-US" sz="2200" dirty="0"/>
              <a:t>, and </a:t>
            </a:r>
            <a:r>
              <a:rPr lang="en-US" sz="2200" u="sng" dirty="0"/>
              <a:t>behaviors</a:t>
            </a:r>
          </a:p>
          <a:p>
            <a:pPr lvl="1"/>
            <a:r>
              <a:rPr lang="en-US" sz="2000" dirty="0"/>
              <a:t>Specifically, ways we are DIFFEERNT from each other</a:t>
            </a:r>
          </a:p>
          <a:p>
            <a:endParaRPr lang="en-US" sz="2200" dirty="0"/>
          </a:p>
          <a:p>
            <a:r>
              <a:rPr lang="en-US" sz="2200" dirty="0"/>
              <a:t>Personality is consistent (stable) across </a:t>
            </a:r>
            <a:r>
              <a:rPr lang="en-US" sz="2200" dirty="0">
                <a:solidFill>
                  <a:srgbClr val="FF0000"/>
                </a:solidFill>
              </a:rPr>
              <a:t>time</a:t>
            </a:r>
            <a:r>
              <a:rPr lang="en-US" sz="2200" dirty="0"/>
              <a:t> &amp; </a:t>
            </a:r>
            <a:r>
              <a:rPr lang="en-US" sz="2200" i="1" dirty="0"/>
              <a:t>somewhat</a:t>
            </a:r>
            <a:r>
              <a:rPr lang="en-US" sz="2200" dirty="0"/>
              <a:t> consistent across </a:t>
            </a:r>
            <a:r>
              <a:rPr lang="en-US" sz="2200" dirty="0">
                <a:solidFill>
                  <a:srgbClr val="00B050"/>
                </a:solidFill>
              </a:rPr>
              <a:t>situations</a:t>
            </a:r>
          </a:p>
          <a:p>
            <a:pPr lvl="1"/>
            <a:r>
              <a:rPr lang="en-US" dirty="0">
                <a:solidFill>
                  <a:srgbClr val="FF0000"/>
                </a:solidFill>
              </a:rPr>
              <a:t>A strongly extroverted person at age 20 is usually strongly extroverted at age 40.</a:t>
            </a:r>
          </a:p>
          <a:p>
            <a:pPr lvl="1"/>
            <a:r>
              <a:rPr lang="en-US" dirty="0">
                <a:solidFill>
                  <a:srgbClr val="00B050"/>
                </a:solidFill>
              </a:rPr>
              <a:t>A person who act extrovertedly at a party will tend to act extrovertedly at a business dinner.</a:t>
            </a:r>
          </a:p>
          <a:p>
            <a:pPr lvl="2"/>
            <a:r>
              <a:rPr lang="en-US" dirty="0"/>
              <a:t>What about at a party vs. in a classroom?</a:t>
            </a:r>
          </a:p>
          <a:p>
            <a:pPr lvl="2"/>
            <a:endParaRPr lang="en-US" dirty="0"/>
          </a:p>
          <a:p>
            <a:r>
              <a:rPr lang="en-US" dirty="0"/>
              <a:t>What personality is not:</a:t>
            </a:r>
          </a:p>
          <a:p>
            <a:pPr lvl="1"/>
            <a:r>
              <a:rPr lang="en-US" dirty="0"/>
              <a:t>Values</a:t>
            </a:r>
          </a:p>
          <a:p>
            <a:pPr lvl="1"/>
            <a:r>
              <a:rPr lang="en-US" dirty="0"/>
              <a:t>Opinions</a:t>
            </a:r>
          </a:p>
          <a:p>
            <a:pPr lvl="1"/>
            <a:r>
              <a:rPr lang="en-US" dirty="0"/>
              <a:t>Effect of long-term situations</a:t>
            </a:r>
          </a:p>
          <a:p>
            <a:endParaRPr lang="en-US" sz="2200" dirty="0">
              <a:solidFill>
                <a:srgbClr val="FF0000"/>
              </a:solidFill>
            </a:endParaRPr>
          </a:p>
          <a:p>
            <a:endParaRPr lang="en-US" dirty="0">
              <a:solidFill>
                <a:srgbClr val="FF0000"/>
              </a:solidFill>
            </a:endParaRPr>
          </a:p>
          <a:p>
            <a:pPr lvl="1"/>
            <a:endParaRPr lang="en-US" dirty="0"/>
          </a:p>
          <a:p>
            <a:pPr lvl="1"/>
            <a:endParaRPr lang="en-US" dirty="0"/>
          </a:p>
        </p:txBody>
      </p:sp>
    </p:spTree>
    <p:extLst>
      <p:ext uri="{BB962C8B-B14F-4D97-AF65-F5344CB8AC3E}">
        <p14:creationId xmlns:p14="http://schemas.microsoft.com/office/powerpoint/2010/main" val="366037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1AFC9-DA2B-4921-B549-8C416B22E53E}"/>
              </a:ext>
            </a:extLst>
          </p:cNvPr>
          <p:cNvSpPr>
            <a:spLocks noGrp="1"/>
          </p:cNvSpPr>
          <p:nvPr>
            <p:ph type="title"/>
          </p:nvPr>
        </p:nvSpPr>
        <p:spPr/>
        <p:txBody>
          <a:bodyPr/>
          <a:lstStyle/>
          <a:p>
            <a:r>
              <a:rPr lang="en-US" dirty="0"/>
              <a:t>Recap &amp; Upcoming</a:t>
            </a:r>
          </a:p>
        </p:txBody>
      </p:sp>
      <p:sp>
        <p:nvSpPr>
          <p:cNvPr id="4" name="Text Placeholder 3">
            <a:extLst>
              <a:ext uri="{FF2B5EF4-FFF2-40B4-BE49-F238E27FC236}">
                <a16:creationId xmlns:a16="http://schemas.microsoft.com/office/drawing/2014/main" id="{08E32F59-C075-4851-AA12-8075F401A58F}"/>
              </a:ext>
            </a:extLst>
          </p:cNvPr>
          <p:cNvSpPr>
            <a:spLocks noGrp="1"/>
          </p:cNvSpPr>
          <p:nvPr>
            <p:ph type="body" idx="1"/>
          </p:nvPr>
        </p:nvSpPr>
        <p:spPr/>
        <p:txBody>
          <a:bodyPr/>
          <a:lstStyle/>
          <a:p>
            <a:r>
              <a:rPr lang="en-US" sz="2800" dirty="0">
                <a:solidFill>
                  <a:schemeClr val="tx1"/>
                </a:solidFill>
              </a:rPr>
              <a:t>Big Picture – Two parts of nervous system, Three types of neurons</a:t>
            </a:r>
          </a:p>
          <a:p>
            <a:r>
              <a:rPr lang="en-US" sz="2800" dirty="0">
                <a:solidFill>
                  <a:schemeClr val="tx1"/>
                </a:solidFill>
              </a:rPr>
              <a:t>Neurons – how different parts of brain communicate</a:t>
            </a:r>
          </a:p>
          <a:p>
            <a:r>
              <a:rPr lang="en-US" dirty="0">
                <a:solidFill>
                  <a:schemeClr val="tx1"/>
                </a:solidFill>
              </a:rPr>
              <a:t>Neurotransmitter </a:t>
            </a:r>
            <a:r>
              <a:rPr lang="en-US" dirty="0">
                <a:solidFill>
                  <a:srgbClr val="00B050"/>
                </a:solidFill>
              </a:rPr>
              <a:t>Agonists</a:t>
            </a:r>
            <a:r>
              <a:rPr lang="en-US" dirty="0">
                <a:solidFill>
                  <a:schemeClr val="tx1"/>
                </a:solidFill>
              </a:rPr>
              <a:t> and </a:t>
            </a:r>
            <a:r>
              <a:rPr lang="en-US" dirty="0">
                <a:solidFill>
                  <a:srgbClr val="FF0000"/>
                </a:solidFill>
              </a:rPr>
              <a:t>Antagonists</a:t>
            </a:r>
          </a:p>
          <a:p>
            <a:pPr lvl="1"/>
            <a:r>
              <a:rPr lang="en-US" dirty="0">
                <a:solidFill>
                  <a:schemeClr val="tx1"/>
                </a:solidFill>
              </a:rPr>
              <a:t>Caffeine</a:t>
            </a:r>
          </a:p>
          <a:p>
            <a:endParaRPr lang="en-US" dirty="0"/>
          </a:p>
        </p:txBody>
      </p:sp>
      <p:sp>
        <p:nvSpPr>
          <p:cNvPr id="5" name="Text Placeholder 4">
            <a:extLst>
              <a:ext uri="{FF2B5EF4-FFF2-40B4-BE49-F238E27FC236}">
                <a16:creationId xmlns:a16="http://schemas.microsoft.com/office/drawing/2014/main" id="{ACCFFBA7-834F-45F1-B364-C38AC2FE34A3}"/>
              </a:ext>
            </a:extLst>
          </p:cNvPr>
          <p:cNvSpPr>
            <a:spLocks noGrp="1"/>
          </p:cNvSpPr>
          <p:nvPr>
            <p:ph type="body" idx="2"/>
          </p:nvPr>
        </p:nvSpPr>
        <p:spPr/>
        <p:txBody>
          <a:bodyPr/>
          <a:lstStyle/>
          <a:p>
            <a:r>
              <a:rPr lang="en-US" dirty="0">
                <a:solidFill>
                  <a:schemeClr val="tx1"/>
                </a:solidFill>
              </a:rPr>
              <a:t>Neurotransmitter Agonists and Antagonists (continued)</a:t>
            </a:r>
          </a:p>
          <a:p>
            <a:r>
              <a:rPr lang="en-US" sz="2800" dirty="0">
                <a:solidFill>
                  <a:schemeClr val="tx1"/>
                </a:solidFill>
              </a:rPr>
              <a:t>Brain Anatomy</a:t>
            </a:r>
          </a:p>
          <a:p>
            <a:r>
              <a:rPr lang="en-US" sz="2800" dirty="0">
                <a:solidFill>
                  <a:schemeClr val="tx1"/>
                </a:solidFill>
              </a:rPr>
              <a:t>Division of the Nervous System</a:t>
            </a:r>
          </a:p>
          <a:p>
            <a:endParaRPr lang="en-US" dirty="0"/>
          </a:p>
        </p:txBody>
      </p:sp>
      <p:sp>
        <p:nvSpPr>
          <p:cNvPr id="6" name="TextBox 5">
            <a:extLst>
              <a:ext uri="{FF2B5EF4-FFF2-40B4-BE49-F238E27FC236}">
                <a16:creationId xmlns:a16="http://schemas.microsoft.com/office/drawing/2014/main" id="{D51D8CCC-0B18-470C-B864-EECCFC04056B}"/>
              </a:ext>
            </a:extLst>
          </p:cNvPr>
          <p:cNvSpPr txBox="1"/>
          <p:nvPr/>
        </p:nvSpPr>
        <p:spPr>
          <a:xfrm>
            <a:off x="1124606" y="5570483"/>
            <a:ext cx="10531365" cy="10464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Calibri" panose="020F0502020204030204" pitchFamily="34" charset="0"/>
                <a:ea typeface="+mn-ea"/>
                <a:cs typeface="Calibri" panose="020F0502020204030204" pitchFamily="34" charset="0"/>
              </a:rPr>
              <a:t>Memory tip</a:t>
            </a: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The </a:t>
            </a:r>
            <a:r>
              <a:rPr kumimoji="0" lang="en-US" sz="2200"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antagonist</a:t>
            </a: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of a story interferes with the main character meeting her goals &amp; Drug antagonists interfere with the “goals” of neurotransmitters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46560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3AAD22-E74D-4102-B4E8-DC20EB9E274D}"/>
              </a:ext>
            </a:extLst>
          </p:cNvPr>
          <p:cNvSpPr>
            <a:spLocks noGrp="1"/>
          </p:cNvSpPr>
          <p:nvPr>
            <p:ph idx="1"/>
          </p:nvPr>
        </p:nvSpPr>
        <p:spPr/>
        <p:txBody>
          <a:bodyPr/>
          <a:lstStyle/>
          <a:p>
            <a:r>
              <a:rPr lang="en-US" dirty="0"/>
              <a:t>Quiz 2</a:t>
            </a:r>
          </a:p>
          <a:p>
            <a:endParaRPr lang="en-US" dirty="0"/>
          </a:p>
          <a:p>
            <a:r>
              <a:rPr lang="en-US" dirty="0"/>
              <a:t>Exam format questions?</a:t>
            </a:r>
          </a:p>
          <a:p>
            <a:endParaRPr lang="en-US" dirty="0"/>
          </a:p>
          <a:p>
            <a:r>
              <a:rPr lang="en-US" dirty="0"/>
              <a:t>Paper 1 hard copies</a:t>
            </a:r>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49776ADF-52D9-4EFF-B47D-5B10090A9617}"/>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120</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3DCEF882-BE36-463F-BD5C-71421C531E46}"/>
              </a:ext>
            </a:extLst>
          </p:cNvPr>
          <p:cNvSpPr>
            <a:spLocks noGrp="1"/>
          </p:cNvSpPr>
          <p:nvPr>
            <p:ph type="title"/>
          </p:nvPr>
        </p:nvSpPr>
        <p:spPr/>
        <p:txBody>
          <a:bodyPr/>
          <a:lstStyle/>
          <a:p>
            <a:r>
              <a:rPr lang="en-US" dirty="0"/>
              <a:t>Housekeeping</a:t>
            </a:r>
          </a:p>
        </p:txBody>
      </p:sp>
    </p:spTree>
    <p:extLst>
      <p:ext uri="{BB962C8B-B14F-4D97-AF65-F5344CB8AC3E}">
        <p14:creationId xmlns:p14="http://schemas.microsoft.com/office/powerpoint/2010/main" val="67520553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Personality</a:t>
            </a:r>
          </a:p>
        </p:txBody>
      </p:sp>
      <p:sp>
        <p:nvSpPr>
          <p:cNvPr id="3" name="Content Placeholder 2"/>
          <p:cNvSpPr>
            <a:spLocks noGrp="1"/>
          </p:cNvSpPr>
          <p:nvPr>
            <p:ph sz="quarter" idx="1"/>
          </p:nvPr>
        </p:nvSpPr>
        <p:spPr/>
        <p:txBody>
          <a:bodyPr>
            <a:normAutofit/>
          </a:bodyPr>
          <a:lstStyle/>
          <a:p>
            <a:r>
              <a:rPr lang="en-US" dirty="0"/>
              <a:t>Nature - </a:t>
            </a:r>
            <a:r>
              <a:rPr lang="en-US" dirty="0">
                <a:solidFill>
                  <a:srgbClr val="FF0000"/>
                </a:solidFill>
              </a:rPr>
              <a:t>genetics</a:t>
            </a:r>
            <a:endParaRPr lang="en-US" dirty="0"/>
          </a:p>
          <a:p>
            <a:r>
              <a:rPr lang="en-US" dirty="0"/>
              <a:t>vs. </a:t>
            </a:r>
          </a:p>
          <a:p>
            <a:r>
              <a:rPr lang="en-US" dirty="0"/>
              <a:t>Nurture - experiences/</a:t>
            </a:r>
            <a:r>
              <a:rPr lang="en-US" dirty="0">
                <a:solidFill>
                  <a:srgbClr val="FF0000"/>
                </a:solidFill>
              </a:rPr>
              <a:t>environment</a:t>
            </a:r>
            <a:r>
              <a:rPr lang="en-US" dirty="0"/>
              <a:t> </a:t>
            </a:r>
          </a:p>
          <a:p>
            <a:pPr lvl="1"/>
            <a:r>
              <a:rPr lang="en-US" dirty="0"/>
              <a:t>Especially childhood</a:t>
            </a:r>
          </a:p>
          <a:p>
            <a:pPr lvl="1"/>
            <a:endParaRPr lang="en-US" dirty="0"/>
          </a:p>
          <a:p>
            <a:r>
              <a:rPr lang="en-US" dirty="0"/>
              <a:t>Which has more of an effect on personality?</a:t>
            </a:r>
          </a:p>
          <a:p>
            <a:endParaRPr lang="en-US" dirty="0"/>
          </a:p>
          <a:p>
            <a:r>
              <a:rPr lang="en-US" dirty="0"/>
              <a:t>Guess % of differences that you think are explained by genetics and </a:t>
            </a:r>
          </a:p>
          <a:p>
            <a:pPr>
              <a:buFont typeface="Wingdings" panose="05000000000000000000" pitchFamily="2" charset="2"/>
              <a:buChar char="§"/>
            </a:pPr>
            <a:r>
              <a:rPr lang="en-US" dirty="0"/>
              <a:t>Guess % due to childhood environment</a:t>
            </a:r>
          </a:p>
          <a:p>
            <a:pPr>
              <a:buFont typeface="Wingdings" panose="05000000000000000000" pitchFamily="2" charset="2"/>
              <a:buChar char="§"/>
            </a:pPr>
            <a:endParaRPr lang="en-US" dirty="0"/>
          </a:p>
          <a:p>
            <a:pPr>
              <a:buFont typeface="Wingdings" panose="05000000000000000000" pitchFamily="2" charset="2"/>
              <a:buChar char="§"/>
            </a:pPr>
            <a:r>
              <a:rPr lang="en-US" sz="3200" dirty="0">
                <a:solidFill>
                  <a:srgbClr val="FF0000"/>
                </a:solidFill>
              </a:rPr>
              <a:t>Make sure your numbers add up to 100%</a:t>
            </a:r>
          </a:p>
          <a:p>
            <a:endParaRPr lang="en-US" dirty="0"/>
          </a:p>
        </p:txBody>
      </p:sp>
    </p:spTree>
    <p:extLst>
      <p:ext uri="{BB962C8B-B14F-4D97-AF65-F5344CB8AC3E}">
        <p14:creationId xmlns:p14="http://schemas.microsoft.com/office/powerpoint/2010/main" val="668265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PChart">
            <a:extLst>
              <a:ext uri="{FF2B5EF4-FFF2-40B4-BE49-F238E27FC236}">
                <a16:creationId xmlns:a16="http://schemas.microsoft.com/office/drawing/2014/main" id="{EE9D1AC9-9240-49DF-9313-C2CD5966E48F}"/>
              </a:ext>
            </a:extLst>
          </p:cNvPr>
          <p:cNvSpPr/>
          <p:nvPr>
            <p:custDataLst>
              <p:tags r:id="rId2"/>
            </p:custDataLst>
          </p:nvPr>
        </p:nvSpPr>
        <p:spPr>
          <a:xfrm>
            <a:off x="6032500" y="1587500"/>
            <a:ext cx="6096000" cy="5143500"/>
          </a:xfrm>
          <a:prstGeom prst="rect">
            <a:avLst/>
          </a:prstGeom>
          <a:blipFill>
            <a:blip r:embed="rId6"/>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a:extLst>
              <a:ext uri="{FF2B5EF4-FFF2-40B4-BE49-F238E27FC236}">
                <a16:creationId xmlns:a16="http://schemas.microsoft.com/office/drawing/2014/main" id="{81768AE2-CFE9-4561-9D53-CB8B91AB14DB}"/>
              </a:ext>
            </a:extLst>
          </p:cNvPr>
          <p:cNvSpPr>
            <a:spLocks noGrp="1"/>
          </p:cNvSpPr>
          <p:nvPr>
            <p:ph type="title"/>
          </p:nvPr>
        </p:nvSpPr>
        <p:spPr/>
        <p:txBody>
          <a:bodyPr/>
          <a:lstStyle/>
          <a:p>
            <a:r>
              <a:rPr lang="en-US" dirty="0"/>
              <a:t>What percentage of our difference do you think is explained by differences in environment? (“50” indicates 50%)</a:t>
            </a:r>
          </a:p>
        </p:txBody>
      </p:sp>
      <p:sp>
        <p:nvSpPr>
          <p:cNvPr id="13" name="Text Placeholder 12">
            <a:extLst>
              <a:ext uri="{FF2B5EF4-FFF2-40B4-BE49-F238E27FC236}">
                <a16:creationId xmlns:a16="http://schemas.microsoft.com/office/drawing/2014/main" id="{166D3692-DA57-4711-A2E4-E79B7FF762C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C34FED7-939B-4BFA-942A-DC3AB8C5F5B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122</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graphicFrame>
        <p:nvGraphicFramePr>
          <p:cNvPr id="5" name="TPResults">
            <a:extLst>
              <a:ext uri="{FF2B5EF4-FFF2-40B4-BE49-F238E27FC236}">
                <a16:creationId xmlns:a16="http://schemas.microsoft.com/office/drawing/2014/main" id="{A743EAA1-A9D6-4546-8422-1A5896CE0DDD}"/>
              </a:ext>
            </a:extLst>
          </p:cNvPr>
          <p:cNvGraphicFramePr>
            <a:graphicFrameLocks noGrp="1"/>
          </p:cNvGraphicFramePr>
          <p:nvPr/>
        </p:nvGraphicFramePr>
        <p:xfrm>
          <a:off x="127000" y="1587500"/>
          <a:ext cx="4381500" cy="3200400"/>
        </p:xfrm>
        <a:graphic>
          <a:graphicData uri="http://schemas.openxmlformats.org/drawingml/2006/table">
            <a:tbl>
              <a:tblPr firstRow="1" bandRow="1">
                <a:tableStyleId>{5C22544A-7EE6-4342-B048-85BDC9FD1C3A}</a:tableStyleId>
              </a:tblPr>
              <a:tblGrid>
                <a:gridCol w="1460500">
                  <a:extLst>
                    <a:ext uri="{9D8B030D-6E8A-4147-A177-3AD203B41FA5}">
                      <a16:colId xmlns:a16="http://schemas.microsoft.com/office/drawing/2014/main" val="1973597643"/>
                    </a:ext>
                  </a:extLst>
                </a:gridCol>
                <a:gridCol w="2921000">
                  <a:extLst>
                    <a:ext uri="{9D8B030D-6E8A-4147-A177-3AD203B41FA5}">
                      <a16:colId xmlns:a16="http://schemas.microsoft.com/office/drawing/2014/main" val="1307345304"/>
                    </a:ext>
                  </a:extLst>
                </a:gridCol>
              </a:tblGrid>
              <a:tr h="317500">
                <a:tc>
                  <a:txBody>
                    <a:bodyPr/>
                    <a:lstStyle/>
                    <a:p>
                      <a:pPr algn="l"/>
                      <a:r>
                        <a:rPr lang="en-US" sz="2400" b="1">
                          <a:solidFill>
                            <a:schemeClr val="tx2"/>
                          </a:solidFill>
                        </a:rPr>
                        <a:t>Rank</a:t>
                      </a:r>
                      <a:endParaRPr lang="en-US" sz="2400" b="1"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1">
                          <a:solidFill>
                            <a:schemeClr val="tx2"/>
                          </a:solidFill>
                        </a:rPr>
                        <a:t>Responses</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15547546"/>
                  </a:ext>
                </a:extLst>
              </a:tr>
              <a:tr h="317500">
                <a:tc>
                  <a:txBody>
                    <a:bodyPr/>
                    <a:lstStyle/>
                    <a:p>
                      <a:pPr algn="l"/>
                      <a:r>
                        <a:rPr lang="en-US" sz="2400" b="0">
                          <a:solidFill>
                            <a:schemeClr val="tx2"/>
                          </a:solidFill>
                        </a:rPr>
                        <a:t>1</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60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183329646"/>
                  </a:ext>
                </a:extLst>
              </a:tr>
              <a:tr h="317500">
                <a:tc>
                  <a:txBody>
                    <a:bodyPr/>
                    <a:lstStyle/>
                    <a:p>
                      <a:pPr algn="l"/>
                      <a:r>
                        <a:rPr lang="en-US" sz="2400" b="0">
                          <a:solidFill>
                            <a:schemeClr val="tx2"/>
                          </a:solidFill>
                        </a:rPr>
                        <a:t>2</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70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670149778"/>
                  </a:ext>
                </a:extLst>
              </a:tr>
              <a:tr h="317500">
                <a:tc>
                  <a:txBody>
                    <a:bodyPr/>
                    <a:lstStyle/>
                    <a:p>
                      <a:pPr algn="l"/>
                      <a:r>
                        <a:rPr lang="en-US" sz="2400" b="0">
                          <a:solidFill>
                            <a:schemeClr val="tx2"/>
                          </a:solidFill>
                        </a:rPr>
                        <a:t>3</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80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668124499"/>
                  </a:ext>
                </a:extLst>
              </a:tr>
              <a:tr h="317500">
                <a:tc>
                  <a:txBody>
                    <a:bodyPr/>
                    <a:lstStyle/>
                    <a:p>
                      <a:pPr algn="l"/>
                      <a:r>
                        <a:rPr lang="en-US" sz="2400" b="0">
                          <a:solidFill>
                            <a:schemeClr val="tx2"/>
                          </a:solidFill>
                        </a:rPr>
                        <a:t>4</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50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072194714"/>
                  </a:ext>
                </a:extLst>
              </a:tr>
              <a:tr h="317500">
                <a:tc>
                  <a:txBody>
                    <a:bodyPr/>
                    <a:lstStyle/>
                    <a:p>
                      <a:pPr algn="l"/>
                      <a:r>
                        <a:rPr lang="en-US" sz="2400" b="0">
                          <a:solidFill>
                            <a:schemeClr val="tx2"/>
                          </a:solidFill>
                        </a:rPr>
                        <a:t>5</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75</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795221202"/>
                  </a:ext>
                </a:extLst>
              </a:tr>
              <a:tr h="317500">
                <a:tc>
                  <a:txBody>
                    <a:bodyPr/>
                    <a:lstStyle/>
                    <a:p>
                      <a:pPr algn="l"/>
                      <a:r>
                        <a:rPr lang="en-US" sz="2400" b="0">
                          <a:solidFill>
                            <a:schemeClr val="tx2"/>
                          </a:solidFill>
                        </a:rPr>
                        <a:t>6</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30</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635732311"/>
                  </a:ext>
                </a:extLst>
              </a:tr>
            </a:tbl>
          </a:graphicData>
        </a:graphic>
      </p:graphicFrame>
      <p:sp>
        <p:nvSpPr>
          <p:cNvPr id="7" name="TPPolling" title="Polling Shape">
            <a:extLst>
              <a:ext uri="{FF2B5EF4-FFF2-40B4-BE49-F238E27FC236}">
                <a16:creationId xmlns:a16="http://schemas.microsoft.com/office/drawing/2014/main" id="{F4998437-CD4E-4D69-91B2-B50208F22F3B}"/>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grpSp>
        <p:nvGrpSpPr>
          <p:cNvPr id="10" name="TPStat_0" title="Mean Shape">
            <a:extLst>
              <a:ext uri="{FF2B5EF4-FFF2-40B4-BE49-F238E27FC236}">
                <a16:creationId xmlns:a16="http://schemas.microsoft.com/office/drawing/2014/main" id="{85993139-7FFD-4558-B3E9-08CE05BC6EDC}"/>
              </a:ext>
            </a:extLst>
          </p:cNvPr>
          <p:cNvGrpSpPr/>
          <p:nvPr>
            <p:custDataLst>
              <p:tags r:id="rId3"/>
            </p:custDataLst>
          </p:nvPr>
        </p:nvGrpSpPr>
        <p:grpSpPr>
          <a:xfrm>
            <a:off x="2761586" y="4392873"/>
            <a:ext cx="3175000" cy="444500"/>
            <a:chOff x="4508500" y="6286500"/>
            <a:chExt cx="3175000" cy="444500"/>
          </a:xfrm>
        </p:grpSpPr>
        <p:sp>
          <p:nvSpPr>
            <p:cNvPr id="3" name="TPStatShape_0">
              <a:extLst>
                <a:ext uri="{FF2B5EF4-FFF2-40B4-BE49-F238E27FC236}">
                  <a16:creationId xmlns:a16="http://schemas.microsoft.com/office/drawing/2014/main" id="{121F346B-0668-4C4D-B1A3-2F7C6DAFB908}"/>
                </a:ext>
              </a:extLst>
            </p:cNvPr>
            <p:cNvSpPr/>
            <p:nvPr>
              <p:custDataLst>
                <p:tags r:id="rId4"/>
              </p:custDataLst>
            </p:nvPr>
          </p:nvSpPr>
          <p:spPr>
            <a:xfrm>
              <a:off x="4508500" y="6286500"/>
              <a:ext cx="3175000" cy="444500"/>
            </a:xfrm>
            <a:prstGeom prst="roundRect">
              <a:avLst/>
            </a:prstGeom>
            <a:solidFill>
              <a:schemeClr val="accent1">
                <a:alpha val="50000"/>
              </a:scheme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9" name="TPStatText_0">
              <a:extLst>
                <a:ext uri="{FF2B5EF4-FFF2-40B4-BE49-F238E27FC236}">
                  <a16:creationId xmlns:a16="http://schemas.microsoft.com/office/drawing/2014/main" id="{DDBE629E-00C4-4358-BE97-A85D340FDD84}"/>
                </a:ext>
              </a:extLst>
            </p:cNvPr>
            <p:cNvSpPr/>
            <p:nvPr/>
          </p:nvSpPr>
          <p:spPr>
            <a:xfrm>
              <a:off x="4508500" y="6286500"/>
              <a:ext cx="3175000" cy="444500"/>
            </a:xfrm>
            <a:prstGeom prst="roundRect">
              <a:avLst/>
            </a:prstGeom>
            <a:blipFill>
              <a:blip r:embed="rId7"/>
              <a:stretch>
                <a:fillRect/>
              </a:stretch>
            </a:blipFill>
            <a:ln w="0"/>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Franklin Gothic Medium"/>
                <a:ea typeface="+mn-ea"/>
                <a:cs typeface="+mn-cs"/>
              </a:endParaRPr>
            </a:p>
          </p:txBody>
        </p:sp>
      </p:grpSp>
      <p:sp>
        <p:nvSpPr>
          <p:cNvPr id="11" name="Rectangle 10">
            <a:extLst>
              <a:ext uri="{FF2B5EF4-FFF2-40B4-BE49-F238E27FC236}">
                <a16:creationId xmlns:a16="http://schemas.microsoft.com/office/drawing/2014/main" id="{8C09856B-F9D2-4E4D-AE8D-035763C04929}"/>
              </a:ext>
            </a:extLst>
          </p:cNvPr>
          <p:cNvSpPr/>
          <p:nvPr/>
        </p:nvSpPr>
        <p:spPr>
          <a:xfrm>
            <a:off x="2529574" y="2129051"/>
            <a:ext cx="3957851" cy="14218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Tree>
    <p:custDataLst>
      <p:tags r:id="rId1"/>
    </p:custDataLst>
    <p:extLst>
      <p:ext uri="{BB962C8B-B14F-4D97-AF65-F5344CB8AC3E}">
        <p14:creationId xmlns:p14="http://schemas.microsoft.com/office/powerpoint/2010/main" val="426315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7" grpId="1"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PChart">
            <a:extLst>
              <a:ext uri="{FF2B5EF4-FFF2-40B4-BE49-F238E27FC236}">
                <a16:creationId xmlns:a16="http://schemas.microsoft.com/office/drawing/2014/main" id="{EE9D1AC9-9240-49DF-9313-C2CD5966E48F}"/>
              </a:ext>
            </a:extLst>
          </p:cNvPr>
          <p:cNvSpPr/>
          <p:nvPr>
            <p:custDataLst>
              <p:tags r:id="rId2"/>
            </p:custDataLst>
          </p:nvPr>
        </p:nvSpPr>
        <p:spPr>
          <a:xfrm>
            <a:off x="6032500" y="1587500"/>
            <a:ext cx="6096000" cy="5143500"/>
          </a:xfrm>
          <a:prstGeom prst="rect">
            <a:avLst/>
          </a:prstGeom>
          <a:blipFill>
            <a:blip r:embed="rId6"/>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a:extLst>
              <a:ext uri="{FF2B5EF4-FFF2-40B4-BE49-F238E27FC236}">
                <a16:creationId xmlns:a16="http://schemas.microsoft.com/office/drawing/2014/main" id="{81768AE2-CFE9-4561-9D53-CB8B91AB14DB}"/>
              </a:ext>
            </a:extLst>
          </p:cNvPr>
          <p:cNvSpPr>
            <a:spLocks noGrp="1"/>
          </p:cNvSpPr>
          <p:nvPr>
            <p:ph type="title"/>
          </p:nvPr>
        </p:nvSpPr>
        <p:spPr/>
        <p:txBody>
          <a:bodyPr/>
          <a:lstStyle/>
          <a:p>
            <a:r>
              <a:rPr lang="en-US" dirty="0"/>
              <a:t>What percentage of our difference do you think is explained by differences in Genetics? “50” indicates 50%</a:t>
            </a:r>
          </a:p>
        </p:txBody>
      </p:sp>
      <p:sp>
        <p:nvSpPr>
          <p:cNvPr id="13" name="Text Placeholder 12">
            <a:extLst>
              <a:ext uri="{FF2B5EF4-FFF2-40B4-BE49-F238E27FC236}">
                <a16:creationId xmlns:a16="http://schemas.microsoft.com/office/drawing/2014/main" id="{AF24CB2E-FB8E-49B8-999C-F7D24521D20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C34FED7-939B-4BFA-942A-DC3AB8C5F5B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123</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graphicFrame>
        <p:nvGraphicFramePr>
          <p:cNvPr id="5" name="TPResults">
            <a:extLst>
              <a:ext uri="{FF2B5EF4-FFF2-40B4-BE49-F238E27FC236}">
                <a16:creationId xmlns:a16="http://schemas.microsoft.com/office/drawing/2014/main" id="{A743EAA1-A9D6-4546-8422-1A5896CE0DDD}"/>
              </a:ext>
            </a:extLst>
          </p:cNvPr>
          <p:cNvGraphicFramePr>
            <a:graphicFrameLocks noGrp="1"/>
          </p:cNvGraphicFramePr>
          <p:nvPr/>
        </p:nvGraphicFramePr>
        <p:xfrm>
          <a:off x="127000" y="1587500"/>
          <a:ext cx="4381500" cy="3200400"/>
        </p:xfrm>
        <a:graphic>
          <a:graphicData uri="http://schemas.openxmlformats.org/drawingml/2006/table">
            <a:tbl>
              <a:tblPr firstRow="1" bandRow="1">
                <a:tableStyleId>{5C22544A-7EE6-4342-B048-85BDC9FD1C3A}</a:tableStyleId>
              </a:tblPr>
              <a:tblGrid>
                <a:gridCol w="1460500">
                  <a:extLst>
                    <a:ext uri="{9D8B030D-6E8A-4147-A177-3AD203B41FA5}">
                      <a16:colId xmlns:a16="http://schemas.microsoft.com/office/drawing/2014/main" val="1973597643"/>
                    </a:ext>
                  </a:extLst>
                </a:gridCol>
                <a:gridCol w="2921000">
                  <a:extLst>
                    <a:ext uri="{9D8B030D-6E8A-4147-A177-3AD203B41FA5}">
                      <a16:colId xmlns:a16="http://schemas.microsoft.com/office/drawing/2014/main" val="1307345304"/>
                    </a:ext>
                  </a:extLst>
                </a:gridCol>
              </a:tblGrid>
              <a:tr h="317500">
                <a:tc>
                  <a:txBody>
                    <a:bodyPr/>
                    <a:lstStyle/>
                    <a:p>
                      <a:pPr algn="l"/>
                      <a:r>
                        <a:rPr lang="en-US" sz="2400" b="1">
                          <a:solidFill>
                            <a:schemeClr val="tx2"/>
                          </a:solidFill>
                        </a:rPr>
                        <a:t>Rank</a:t>
                      </a:r>
                      <a:endParaRPr lang="en-US" sz="2400" b="1"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1">
                          <a:solidFill>
                            <a:schemeClr val="tx2"/>
                          </a:solidFill>
                        </a:rPr>
                        <a:t>Responses</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15547546"/>
                  </a:ext>
                </a:extLst>
              </a:tr>
              <a:tr h="317500">
                <a:tc>
                  <a:txBody>
                    <a:bodyPr/>
                    <a:lstStyle/>
                    <a:p>
                      <a:pPr algn="l"/>
                      <a:r>
                        <a:rPr lang="en-US" sz="2400" b="0">
                          <a:solidFill>
                            <a:schemeClr val="tx2"/>
                          </a:solidFill>
                        </a:rPr>
                        <a:t>1</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20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183329646"/>
                  </a:ext>
                </a:extLst>
              </a:tr>
              <a:tr h="317500">
                <a:tc>
                  <a:txBody>
                    <a:bodyPr/>
                    <a:lstStyle/>
                    <a:p>
                      <a:pPr algn="l"/>
                      <a:r>
                        <a:rPr lang="en-US" sz="2400" b="0">
                          <a:solidFill>
                            <a:schemeClr val="tx2"/>
                          </a:solidFill>
                        </a:rPr>
                        <a:t>2</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30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670149778"/>
                  </a:ext>
                </a:extLst>
              </a:tr>
              <a:tr h="317500">
                <a:tc>
                  <a:txBody>
                    <a:bodyPr/>
                    <a:lstStyle/>
                    <a:p>
                      <a:pPr algn="l"/>
                      <a:r>
                        <a:rPr lang="en-US" sz="2400" b="0">
                          <a:solidFill>
                            <a:schemeClr val="tx2"/>
                          </a:solidFill>
                        </a:rPr>
                        <a:t>3</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40</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668124499"/>
                  </a:ext>
                </a:extLst>
              </a:tr>
              <a:tr h="317500">
                <a:tc>
                  <a:txBody>
                    <a:bodyPr/>
                    <a:lstStyle/>
                    <a:p>
                      <a:pPr algn="l"/>
                      <a:r>
                        <a:rPr lang="en-US" sz="2400" b="0">
                          <a:solidFill>
                            <a:schemeClr val="tx2"/>
                          </a:solidFill>
                        </a:rPr>
                        <a:t>4</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25</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3072194714"/>
                  </a:ext>
                </a:extLst>
              </a:tr>
              <a:tr h="317500">
                <a:tc>
                  <a:txBody>
                    <a:bodyPr/>
                    <a:lstStyle/>
                    <a:p>
                      <a:pPr algn="l"/>
                      <a:r>
                        <a:rPr lang="en-US" sz="2400" b="0">
                          <a:solidFill>
                            <a:schemeClr val="tx2"/>
                          </a:solidFill>
                        </a:rPr>
                        <a:t>5</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50</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795221202"/>
                  </a:ext>
                </a:extLst>
              </a:tr>
              <a:tr h="317500">
                <a:tc>
                  <a:txBody>
                    <a:bodyPr/>
                    <a:lstStyle/>
                    <a:p>
                      <a:pPr algn="l"/>
                      <a:r>
                        <a:rPr lang="en-US" sz="2400" b="0">
                          <a:solidFill>
                            <a:schemeClr val="tx2"/>
                          </a:solidFill>
                        </a:rPr>
                        <a:t>6</a:t>
                      </a: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rgbClr r="0" g="0" b="0">
                        <a:alpha val="1000"/>
                      </a:scrgbClr>
                    </a:solidFill>
                  </a:tcPr>
                </a:tc>
                <a:tc>
                  <a:txBody>
                    <a:bodyPr/>
                    <a:lstStyle/>
                    <a:p>
                      <a:pPr algn="l"/>
                      <a:r>
                        <a:rPr lang="en-US" sz="2400" b="0">
                          <a:solidFill>
                            <a:schemeClr val="tx2"/>
                          </a:solidFill>
                        </a:rPr>
                        <a:t>70</a:t>
                      </a:r>
                      <a:endParaRPr lang="en-US" sz="2400" b="0"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rgbClr r="0" g="0" b="0">
                        <a:alpha val="1000"/>
                      </a:scrgbClr>
                    </a:solidFill>
                  </a:tcPr>
                </a:tc>
                <a:extLst>
                  <a:ext uri="{0D108BD9-81ED-4DB2-BD59-A6C34878D82A}">
                    <a16:rowId xmlns:a16="http://schemas.microsoft.com/office/drawing/2014/main" val="2635732311"/>
                  </a:ext>
                </a:extLst>
              </a:tr>
            </a:tbl>
          </a:graphicData>
        </a:graphic>
      </p:graphicFrame>
      <p:graphicFrame>
        <p:nvGraphicFramePr>
          <p:cNvPr id="6" name="TPKeywords">
            <a:extLst>
              <a:ext uri="{FF2B5EF4-FFF2-40B4-BE49-F238E27FC236}">
                <a16:creationId xmlns:a16="http://schemas.microsoft.com/office/drawing/2014/main" id="{81BAD735-55B1-40A0-B71F-DA487803986C}"/>
              </a:ext>
            </a:extLst>
          </p:cNvPr>
          <p:cNvGraphicFramePr>
            <a:graphicFrameLocks noGrp="1"/>
          </p:cNvGraphicFramePr>
          <p:nvPr/>
        </p:nvGraphicFramePr>
        <p:xfrm>
          <a:off x="127000" y="4914900"/>
          <a:ext cx="4445000" cy="914400"/>
        </p:xfrm>
        <a:graphic>
          <a:graphicData uri="http://schemas.openxmlformats.org/drawingml/2006/table">
            <a:tbl>
              <a:tblPr firstRow="1" bandRow="1">
                <a:tableStyleId>{5C22544A-7EE6-4342-B048-85BDC9FD1C3A}</a:tableStyleId>
              </a:tblPr>
              <a:tblGrid>
                <a:gridCol w="4445000">
                  <a:extLst>
                    <a:ext uri="{9D8B030D-6E8A-4147-A177-3AD203B41FA5}">
                      <a16:colId xmlns:a16="http://schemas.microsoft.com/office/drawing/2014/main" val="1528569360"/>
                    </a:ext>
                  </a:extLst>
                </a:gridCol>
              </a:tblGrid>
              <a:tr h="317500">
                <a:tc>
                  <a:txBody>
                    <a:bodyPr/>
                    <a:lstStyle/>
                    <a:p>
                      <a:pPr algn="l"/>
                      <a:endParaRPr lang="en-US" sz="2400" b="1"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12700" cap="flat" cmpd="sng" algn="ctr">
                      <a:solidFill>
                        <a:schemeClr val="lt1">
                          <a:alpha val="0"/>
                        </a:schemeClr>
                      </a:solidFill>
                      <a:prstDash val="solid"/>
                      <a:round/>
                      <a:headEnd type="none" w="med" len="med"/>
                      <a:tailEnd type="none" w="med" len="med"/>
                    </a:lnB>
                    <a:solidFill>
                      <a:schemeClr val="accent1">
                        <a:alpha val="1000"/>
                      </a:schemeClr>
                    </a:solidFill>
                  </a:tcPr>
                </a:tc>
                <a:extLst>
                  <a:ext uri="{0D108BD9-81ED-4DB2-BD59-A6C34878D82A}">
                    <a16:rowId xmlns:a16="http://schemas.microsoft.com/office/drawing/2014/main" val="1161401994"/>
                  </a:ext>
                </a:extLst>
              </a:tr>
              <a:tr h="317500">
                <a:tc>
                  <a:txBody>
                    <a:bodyPr/>
                    <a:lstStyle/>
                    <a:p>
                      <a:pPr algn="l"/>
                      <a:endParaRPr lang="en-US" sz="2400" b="1" dirty="0">
                        <a:solidFill>
                          <a:schemeClr val="tx2"/>
                        </a:solidFill>
                      </a:endParaRPr>
                    </a:p>
                  </a:txBody>
                  <a:tcPr>
                    <a:lnL w="12700" cap="flat" cmpd="sng" algn="ctr">
                      <a:solidFill>
                        <a:schemeClr val="lt1">
                          <a:alpha val="0"/>
                        </a:schemeClr>
                      </a:solidFill>
                      <a:prstDash val="solid"/>
                      <a:round/>
                      <a:headEnd type="none" w="med" len="med"/>
                      <a:tailEnd type="none" w="med" len="med"/>
                    </a:lnL>
                    <a:lnR w="12700" cap="flat" cmpd="sng" algn="ctr">
                      <a:solidFill>
                        <a:schemeClr val="lt1">
                          <a:alpha val="0"/>
                        </a:schemeClr>
                      </a:solidFill>
                      <a:prstDash val="solid"/>
                      <a:round/>
                      <a:headEnd type="none" w="med" len="med"/>
                      <a:tailEnd type="none" w="med" len="med"/>
                    </a:lnR>
                    <a:lnT w="12700" cap="flat" cmpd="sng" algn="ctr">
                      <a:solidFill>
                        <a:schemeClr val="lt1">
                          <a:alpha val="0"/>
                        </a:schemeClr>
                      </a:solidFill>
                      <a:prstDash val="solid"/>
                      <a:round/>
                      <a:headEnd type="none" w="med" len="med"/>
                      <a:tailEnd type="none" w="med" len="med"/>
                    </a:lnT>
                    <a:lnB w="38100" cap="flat" cmpd="sng" algn="ctr">
                      <a:solidFill>
                        <a:schemeClr val="lt1">
                          <a:alpha val="0"/>
                        </a:schemeClr>
                      </a:solidFill>
                      <a:prstDash val="solid"/>
                      <a:round/>
                      <a:headEnd type="none" w="med" len="med"/>
                      <a:tailEnd type="none" w="med" len="med"/>
                    </a:lnB>
                    <a:solidFill>
                      <a:schemeClr val="accent1">
                        <a:alpha val="1000"/>
                      </a:schemeClr>
                    </a:solidFill>
                  </a:tcPr>
                </a:tc>
                <a:extLst>
                  <a:ext uri="{0D108BD9-81ED-4DB2-BD59-A6C34878D82A}">
                    <a16:rowId xmlns:a16="http://schemas.microsoft.com/office/drawing/2014/main" val="1070367855"/>
                  </a:ext>
                </a:extLst>
              </a:tr>
            </a:tbl>
          </a:graphicData>
        </a:graphic>
      </p:graphicFrame>
      <p:sp>
        <p:nvSpPr>
          <p:cNvPr id="7" name="TPPolling" title="Polling Shape">
            <a:extLst>
              <a:ext uri="{FF2B5EF4-FFF2-40B4-BE49-F238E27FC236}">
                <a16:creationId xmlns:a16="http://schemas.microsoft.com/office/drawing/2014/main" id="{F4998437-CD4E-4D69-91B2-B50208F22F3B}"/>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grpSp>
        <p:nvGrpSpPr>
          <p:cNvPr id="11" name="TPStat_0" title="Mean Shape">
            <a:extLst>
              <a:ext uri="{FF2B5EF4-FFF2-40B4-BE49-F238E27FC236}">
                <a16:creationId xmlns:a16="http://schemas.microsoft.com/office/drawing/2014/main" id="{1B82A532-2760-4F58-AA09-6530D82D0B4A}"/>
              </a:ext>
            </a:extLst>
          </p:cNvPr>
          <p:cNvGrpSpPr/>
          <p:nvPr>
            <p:custDataLst>
              <p:tags r:id="rId3"/>
            </p:custDataLst>
          </p:nvPr>
        </p:nvGrpSpPr>
        <p:grpSpPr>
          <a:xfrm>
            <a:off x="3812464" y="4927600"/>
            <a:ext cx="3175000" cy="444500"/>
            <a:chOff x="4508500" y="6286500"/>
            <a:chExt cx="3175000" cy="444500"/>
          </a:xfrm>
        </p:grpSpPr>
        <p:sp>
          <p:nvSpPr>
            <p:cNvPr id="9" name="TPStatShape_0">
              <a:extLst>
                <a:ext uri="{FF2B5EF4-FFF2-40B4-BE49-F238E27FC236}">
                  <a16:creationId xmlns:a16="http://schemas.microsoft.com/office/drawing/2014/main" id="{686B40F7-4F5F-424F-B562-5C9FC7B02F4A}"/>
                </a:ext>
              </a:extLst>
            </p:cNvPr>
            <p:cNvSpPr/>
            <p:nvPr>
              <p:custDataLst>
                <p:tags r:id="rId4"/>
              </p:custDataLst>
            </p:nvPr>
          </p:nvSpPr>
          <p:spPr>
            <a:xfrm>
              <a:off x="4508500" y="6286500"/>
              <a:ext cx="3175000" cy="444500"/>
            </a:xfrm>
            <a:prstGeom prst="roundRect">
              <a:avLst/>
            </a:prstGeom>
            <a:solidFill>
              <a:schemeClr val="accent1">
                <a:alpha val="50000"/>
              </a:scheme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0" name="TPStatText_0">
              <a:extLst>
                <a:ext uri="{FF2B5EF4-FFF2-40B4-BE49-F238E27FC236}">
                  <a16:creationId xmlns:a16="http://schemas.microsoft.com/office/drawing/2014/main" id="{5595C6A9-9A0A-46DD-9F7B-B2BC85CE1178}"/>
                </a:ext>
              </a:extLst>
            </p:cNvPr>
            <p:cNvSpPr/>
            <p:nvPr/>
          </p:nvSpPr>
          <p:spPr>
            <a:xfrm>
              <a:off x="4508500" y="6286500"/>
              <a:ext cx="3175000" cy="444500"/>
            </a:xfrm>
            <a:prstGeom prst="roundRect">
              <a:avLst/>
            </a:prstGeom>
            <a:blipFill>
              <a:blip r:embed="rId7"/>
              <a:stretch>
                <a:fillRect/>
              </a:stretch>
            </a:blipFill>
            <a:ln w="0"/>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Franklin Gothic Medium"/>
                <a:ea typeface="+mn-ea"/>
                <a:cs typeface="+mn-cs"/>
              </a:endParaRPr>
            </a:p>
          </p:txBody>
        </p:sp>
      </p:grpSp>
    </p:spTree>
    <p:custDataLst>
      <p:tags r:id="rId1"/>
    </p:custDataLst>
    <p:extLst>
      <p:ext uri="{BB962C8B-B14F-4D97-AF65-F5344CB8AC3E}">
        <p14:creationId xmlns:p14="http://schemas.microsoft.com/office/powerpoint/2010/main" val="3166698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7" grpId="1"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EC2AD-56F8-4D27-A0A5-9A0E759D10D9}"/>
              </a:ext>
            </a:extLst>
          </p:cNvPr>
          <p:cNvSpPr>
            <a:spLocks noGrp="1"/>
          </p:cNvSpPr>
          <p:nvPr>
            <p:ph type="title"/>
          </p:nvPr>
        </p:nvSpPr>
        <p:spPr/>
        <p:txBody>
          <a:bodyPr/>
          <a:lstStyle/>
          <a:p>
            <a:r>
              <a:rPr lang="en-US" dirty="0"/>
              <a:t>Discussion</a:t>
            </a:r>
          </a:p>
        </p:txBody>
      </p:sp>
      <p:sp>
        <p:nvSpPr>
          <p:cNvPr id="3" name="Text Placeholder 2">
            <a:extLst>
              <a:ext uri="{FF2B5EF4-FFF2-40B4-BE49-F238E27FC236}">
                <a16:creationId xmlns:a16="http://schemas.microsoft.com/office/drawing/2014/main" id="{26AFA66A-4908-4672-BCA5-6C8FD69F5F8B}"/>
              </a:ext>
            </a:extLst>
          </p:cNvPr>
          <p:cNvSpPr>
            <a:spLocks noGrp="1"/>
          </p:cNvSpPr>
          <p:nvPr>
            <p:ph type="body" idx="1"/>
          </p:nvPr>
        </p:nvSpPr>
        <p:spPr/>
        <p:txBody>
          <a:bodyPr>
            <a:normAutofit/>
          </a:bodyPr>
          <a:lstStyle/>
          <a:p>
            <a:r>
              <a:rPr lang="en-US" sz="2800" dirty="0"/>
              <a:t>Why do you think </a:t>
            </a:r>
            <a:r>
              <a:rPr lang="en-US" sz="2800" dirty="0">
                <a:solidFill>
                  <a:srgbClr val="FF0000"/>
                </a:solidFill>
              </a:rPr>
              <a:t>Nature</a:t>
            </a:r>
            <a:r>
              <a:rPr lang="en-US" sz="2800" dirty="0"/>
              <a:t> (genes) is </a:t>
            </a:r>
            <a:r>
              <a:rPr lang="en-US" sz="2800" dirty="0">
                <a:solidFill>
                  <a:srgbClr val="FF0000"/>
                </a:solidFill>
              </a:rPr>
              <a:t>more/less important</a:t>
            </a:r>
            <a:r>
              <a:rPr lang="en-US" sz="2800" dirty="0"/>
              <a:t> than your average classmate estimated?</a:t>
            </a:r>
          </a:p>
          <a:p>
            <a:endParaRPr lang="en-US" sz="2800" dirty="0"/>
          </a:p>
          <a:p>
            <a:endParaRPr lang="en-US" sz="2800" dirty="0"/>
          </a:p>
          <a:p>
            <a:r>
              <a:rPr lang="en-US" sz="2800" dirty="0"/>
              <a:t>Why do you think </a:t>
            </a:r>
            <a:r>
              <a:rPr lang="en-US" sz="2800" dirty="0">
                <a:solidFill>
                  <a:srgbClr val="00B050"/>
                </a:solidFill>
              </a:rPr>
              <a:t>Nurture</a:t>
            </a:r>
            <a:r>
              <a:rPr lang="en-US" sz="2800" dirty="0"/>
              <a:t> (environment) is </a:t>
            </a:r>
            <a:r>
              <a:rPr lang="en-US" sz="2800" dirty="0">
                <a:solidFill>
                  <a:srgbClr val="00B050"/>
                </a:solidFill>
              </a:rPr>
              <a:t>more/less important</a:t>
            </a:r>
            <a:r>
              <a:rPr lang="en-US" sz="2800" dirty="0"/>
              <a:t> than your average classmate estimated?</a:t>
            </a:r>
          </a:p>
          <a:p>
            <a:endParaRPr lang="en-US" sz="2800" dirty="0"/>
          </a:p>
        </p:txBody>
      </p:sp>
      <p:sp>
        <p:nvSpPr>
          <p:cNvPr id="4" name="Slide Number Placeholder 3">
            <a:extLst>
              <a:ext uri="{FF2B5EF4-FFF2-40B4-BE49-F238E27FC236}">
                <a16:creationId xmlns:a16="http://schemas.microsoft.com/office/drawing/2014/main" id="{92549EA3-802F-4FE6-B801-8E1AADEEB371}"/>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124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Tree>
    <p:extLst>
      <p:ext uri="{BB962C8B-B14F-4D97-AF65-F5344CB8AC3E}">
        <p14:creationId xmlns:p14="http://schemas.microsoft.com/office/powerpoint/2010/main" val="100653083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Personality</a:t>
            </a:r>
          </a:p>
        </p:txBody>
      </p:sp>
      <p:sp>
        <p:nvSpPr>
          <p:cNvPr id="3" name="Content Placeholder 2"/>
          <p:cNvSpPr>
            <a:spLocks noGrp="1"/>
          </p:cNvSpPr>
          <p:nvPr>
            <p:ph sz="quarter" idx="1"/>
          </p:nvPr>
        </p:nvSpPr>
        <p:spPr>
          <a:xfrm>
            <a:off x="246389" y="1714612"/>
            <a:ext cx="11210524" cy="4927389"/>
          </a:xfrm>
        </p:spPr>
        <p:txBody>
          <a:bodyPr>
            <a:normAutofit lnSpcReduction="10000"/>
          </a:bodyPr>
          <a:lstStyle/>
          <a:p>
            <a:endParaRPr lang="en-US" dirty="0"/>
          </a:p>
          <a:p>
            <a:r>
              <a:rPr lang="en-US" dirty="0"/>
              <a:t>Personality is more strongly influenced by genetics than environment</a:t>
            </a:r>
            <a:r>
              <a:rPr lang="en-US" dirty="0">
                <a:solidFill>
                  <a:srgbClr val="00B050"/>
                </a:solidFill>
              </a:rPr>
              <a:t>*</a:t>
            </a:r>
            <a:endParaRPr lang="en-US" dirty="0"/>
          </a:p>
          <a:p>
            <a:pPr lvl="1"/>
            <a:r>
              <a:rPr lang="en-US" dirty="0"/>
              <a:t>Genetics explains around 50%</a:t>
            </a:r>
            <a:r>
              <a:rPr lang="en-US" dirty="0">
                <a:solidFill>
                  <a:srgbClr val="FF0000"/>
                </a:solidFill>
              </a:rPr>
              <a:t>*</a:t>
            </a:r>
            <a:r>
              <a:rPr lang="en-US" dirty="0"/>
              <a:t> of variance between people</a:t>
            </a:r>
          </a:p>
          <a:p>
            <a:pPr lvl="1"/>
            <a:r>
              <a:rPr lang="en-US" dirty="0">
                <a:solidFill>
                  <a:srgbClr val="FF0000"/>
                </a:solidFill>
              </a:rPr>
              <a:t>Evidence</a:t>
            </a:r>
            <a:r>
              <a:rPr lang="en-US" dirty="0"/>
              <a:t>: Identical Twin Studies</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r>
              <a:rPr lang="en-US" dirty="0"/>
              <a:t>Temperament of infants predicts adult personality; infants haven’t had time to be much influenced by environment</a:t>
            </a:r>
          </a:p>
          <a:p>
            <a:pPr lvl="1"/>
            <a:r>
              <a:rPr lang="en-US" dirty="0"/>
              <a:t>Adopted children are more similar (in personality) to their biological parents than their adopted parents</a:t>
            </a:r>
          </a:p>
          <a:p>
            <a:pPr lvl="1"/>
            <a:endParaRPr lang="en-US" dirty="0"/>
          </a:p>
        </p:txBody>
      </p:sp>
      <p:graphicFrame>
        <p:nvGraphicFramePr>
          <p:cNvPr id="4" name="Table 4">
            <a:extLst>
              <a:ext uri="{FF2B5EF4-FFF2-40B4-BE49-F238E27FC236}">
                <a16:creationId xmlns:a16="http://schemas.microsoft.com/office/drawing/2014/main" id="{6B82E627-79ED-47FD-BF72-12D9CA836B75}"/>
              </a:ext>
            </a:extLst>
          </p:cNvPr>
          <p:cNvGraphicFramePr>
            <a:graphicFrameLocks noGrp="1"/>
          </p:cNvGraphicFramePr>
          <p:nvPr/>
        </p:nvGraphicFramePr>
        <p:xfrm>
          <a:off x="508000" y="3101453"/>
          <a:ext cx="8981744" cy="1811636"/>
        </p:xfrm>
        <a:graphic>
          <a:graphicData uri="http://schemas.openxmlformats.org/drawingml/2006/table">
            <a:tbl>
              <a:tblPr firstRow="1" bandRow="1">
                <a:tableStyleId>{5C22544A-7EE6-4342-B048-85BDC9FD1C3A}</a:tableStyleId>
              </a:tblPr>
              <a:tblGrid>
                <a:gridCol w="4490872">
                  <a:extLst>
                    <a:ext uri="{9D8B030D-6E8A-4147-A177-3AD203B41FA5}">
                      <a16:colId xmlns:a16="http://schemas.microsoft.com/office/drawing/2014/main" val="25435746"/>
                    </a:ext>
                  </a:extLst>
                </a:gridCol>
                <a:gridCol w="4490872">
                  <a:extLst>
                    <a:ext uri="{9D8B030D-6E8A-4147-A177-3AD203B41FA5}">
                      <a16:colId xmlns:a16="http://schemas.microsoft.com/office/drawing/2014/main" val="203358252"/>
                    </a:ext>
                  </a:extLst>
                </a:gridCol>
              </a:tblGrid>
              <a:tr h="905818">
                <a:tc>
                  <a:txBody>
                    <a:bodyPr/>
                    <a:lstStyle/>
                    <a:p>
                      <a:pPr algn="ctr"/>
                      <a:r>
                        <a:rPr lang="en-US" b="0" dirty="0">
                          <a:solidFill>
                            <a:schemeClr val="tx1"/>
                          </a:solidFill>
                        </a:rPr>
                        <a:t>Identical twins raised together</a:t>
                      </a:r>
                    </a:p>
                  </a:txBody>
                  <a:tcPr>
                    <a:solidFill>
                      <a:schemeClr val="accent1">
                        <a:lumMod val="20000"/>
                        <a:lumOff val="80000"/>
                      </a:schemeClr>
                    </a:solidFill>
                  </a:tcPr>
                </a:tc>
                <a:tc>
                  <a:txBody>
                    <a:bodyPr/>
                    <a:lstStyle/>
                    <a:p>
                      <a:pPr algn="ctr"/>
                      <a:r>
                        <a:rPr lang="en-US" b="0" dirty="0">
                          <a:solidFill>
                            <a:schemeClr val="tx1"/>
                          </a:solidFill>
                        </a:rPr>
                        <a:t>Fraternal twins raised together</a:t>
                      </a:r>
                    </a:p>
                  </a:txBody>
                  <a:tcPr>
                    <a:solidFill>
                      <a:schemeClr val="accent1">
                        <a:lumMod val="20000"/>
                        <a:lumOff val="80000"/>
                      </a:schemeClr>
                    </a:solidFill>
                  </a:tcPr>
                </a:tc>
                <a:extLst>
                  <a:ext uri="{0D108BD9-81ED-4DB2-BD59-A6C34878D82A}">
                    <a16:rowId xmlns:a16="http://schemas.microsoft.com/office/drawing/2014/main" val="33372111"/>
                  </a:ext>
                </a:extLst>
              </a:tr>
              <a:tr h="905818">
                <a:tc>
                  <a:txBody>
                    <a:bodyPr/>
                    <a:lstStyle/>
                    <a:p>
                      <a:pPr algn="ctr"/>
                      <a:r>
                        <a:rPr lang="en-US" b="0" dirty="0">
                          <a:solidFill>
                            <a:schemeClr val="tx1"/>
                          </a:solidFill>
                        </a:rPr>
                        <a:t>Identical twins raise separately</a:t>
                      </a:r>
                    </a:p>
                  </a:txBody>
                  <a:tcP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Fraternal twins raised separately</a:t>
                      </a:r>
                    </a:p>
                    <a:p>
                      <a:pPr algn="ctr"/>
                      <a:endParaRPr lang="en-US" b="0" dirty="0">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3000805924"/>
                  </a:ext>
                </a:extLst>
              </a:tr>
            </a:tbl>
          </a:graphicData>
        </a:graphic>
      </p:graphicFrame>
      <p:sp>
        <p:nvSpPr>
          <p:cNvPr id="5" name="TextBox 4">
            <a:extLst>
              <a:ext uri="{FF2B5EF4-FFF2-40B4-BE49-F238E27FC236}">
                <a16:creationId xmlns:a16="http://schemas.microsoft.com/office/drawing/2014/main" id="{7921EF9E-BF72-4801-B29D-DB8725AA4B47}"/>
              </a:ext>
            </a:extLst>
          </p:cNvPr>
          <p:cNvSpPr txBox="1"/>
          <p:nvPr/>
        </p:nvSpPr>
        <p:spPr>
          <a:xfrm>
            <a:off x="9710411" y="3824864"/>
            <a:ext cx="2235200" cy="14157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Franklin Gothic Medium"/>
                <a:ea typeface="+mn-ea"/>
                <a:cs typeface="+mn-cs"/>
              </a:rPr>
              <a:t>*</a:t>
            </a:r>
            <a:r>
              <a:rPr kumimoji="0" lang="en-US" sz="1600" b="0" i="0" u="none" strike="noStrike" kern="1200" cap="none" spc="0" normalizeH="0" baseline="0" noProof="0" dirty="0">
                <a:ln>
                  <a:noFill/>
                </a:ln>
                <a:solidFill>
                  <a:prstClr val="black"/>
                </a:solidFill>
                <a:effectLst/>
                <a:uLnTx/>
                <a:uFillTx/>
                <a:latin typeface="Franklin Gothic Medium"/>
                <a:ea typeface="+mn-ea"/>
                <a:cs typeface="+mn-cs"/>
              </a:rPr>
              <a:t> The other 50% is partially explained by environment but </a:t>
            </a:r>
            <a:r>
              <a:rPr kumimoji="0" lang="en-US" sz="1600" b="0" i="0" u="sng" strike="noStrike" kern="1200" cap="none" spc="0" normalizeH="0" baseline="0" noProof="0" dirty="0">
                <a:ln>
                  <a:noFill/>
                </a:ln>
                <a:solidFill>
                  <a:prstClr val="black"/>
                </a:solidFill>
                <a:effectLst/>
                <a:uLnTx/>
                <a:uFillTx/>
                <a:latin typeface="Franklin Gothic Medium"/>
                <a:ea typeface="+mn-ea"/>
                <a:cs typeface="+mn-cs"/>
              </a:rPr>
              <a:t>mostly unexplained </a:t>
            </a:r>
            <a:r>
              <a:rPr kumimoji="0" lang="en-US" sz="1600" b="0" i="0" u="none" strike="noStrike" kern="1200" cap="none" spc="0" normalizeH="0" baseline="0" noProof="0" dirty="0">
                <a:ln>
                  <a:noFill/>
                </a:ln>
                <a:solidFill>
                  <a:prstClr val="black"/>
                </a:solidFill>
                <a:effectLst/>
                <a:uLnTx/>
                <a:uFillTx/>
                <a:latin typeface="Franklin Gothic Medium"/>
                <a:ea typeface="+mn-ea"/>
                <a:cs typeface="+mn-cs"/>
              </a:rPr>
              <a:t>by research thus far</a:t>
            </a:r>
            <a:r>
              <a:rPr kumimoji="0" lang="en-US" sz="1800" b="0" i="0" u="none" strike="noStrike" kern="1200" cap="none" spc="0" normalizeH="0" baseline="0" noProof="0" dirty="0">
                <a:ln>
                  <a:noFill/>
                </a:ln>
                <a:solidFill>
                  <a:prstClr val="black"/>
                </a:solidFill>
                <a:effectLst/>
                <a:uLnTx/>
                <a:uFillTx/>
                <a:latin typeface="Franklin Gothic Medium"/>
                <a:ea typeface="+mn-ea"/>
                <a:cs typeface="+mn-cs"/>
              </a:rPr>
              <a:t>.</a:t>
            </a:r>
          </a:p>
        </p:txBody>
      </p:sp>
      <p:sp>
        <p:nvSpPr>
          <p:cNvPr id="6" name="TextBox 5">
            <a:extLst>
              <a:ext uri="{FF2B5EF4-FFF2-40B4-BE49-F238E27FC236}">
                <a16:creationId xmlns:a16="http://schemas.microsoft.com/office/drawing/2014/main" id="{10A5CB3D-00A7-4F4A-809E-235C1AC1BDB3}"/>
              </a:ext>
            </a:extLst>
          </p:cNvPr>
          <p:cNvSpPr txBox="1"/>
          <p:nvPr/>
        </p:nvSpPr>
        <p:spPr>
          <a:xfrm>
            <a:off x="9710411" y="1724771"/>
            <a:ext cx="2235200" cy="187743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B050"/>
                </a:solidFill>
                <a:effectLst/>
                <a:uLnTx/>
                <a:uFillTx/>
                <a:latin typeface="Franklin Gothic Medium"/>
                <a:ea typeface="+mn-ea"/>
                <a:cs typeface="+mn-cs"/>
              </a:rPr>
              <a:t>*</a:t>
            </a:r>
            <a:r>
              <a:rPr kumimoji="0" lang="en-US" sz="1600" b="0" i="0" u="none" strike="noStrike" kern="1200" cap="none" spc="0" normalizeH="0" baseline="0" noProof="0" dirty="0">
                <a:ln>
                  <a:noFill/>
                </a:ln>
                <a:solidFill>
                  <a:prstClr val="black"/>
                </a:solidFill>
                <a:effectLst/>
                <a:uLnTx/>
                <a:uFillTx/>
                <a:latin typeface="Franklin Gothic Medium"/>
                <a:ea typeface="+mn-ea"/>
                <a:cs typeface="+mn-cs"/>
              </a:rPr>
              <a:t> Note that this is true for personality specifically. The greater importance of </a:t>
            </a:r>
            <a:r>
              <a:rPr kumimoji="0" lang="en-US" sz="1600" b="0" i="0" u="sng" strike="noStrike" kern="1200" cap="none" spc="0" normalizeH="0" baseline="0" noProof="0" dirty="0">
                <a:ln>
                  <a:noFill/>
                </a:ln>
                <a:solidFill>
                  <a:prstClr val="black"/>
                </a:solidFill>
                <a:effectLst/>
                <a:uLnTx/>
                <a:uFillTx/>
                <a:latin typeface="Franklin Gothic Medium"/>
                <a:ea typeface="+mn-ea"/>
                <a:cs typeface="+mn-cs"/>
              </a:rPr>
              <a:t>genetics does not hold for other things like values or beliefs</a:t>
            </a:r>
            <a:endParaRPr kumimoji="0" lang="en-US" sz="1800" b="0" i="0" u="sng" strike="noStrike" kern="1200" cap="none" spc="0" normalizeH="0" baseline="0" noProof="0" dirty="0">
              <a:ln>
                <a:noFill/>
              </a:ln>
              <a:solidFill>
                <a:prstClr val="black"/>
              </a:solidFill>
              <a:effectLst/>
              <a:uLnTx/>
              <a:uFillTx/>
              <a:latin typeface="Franklin Gothic Medium"/>
              <a:ea typeface="+mn-ea"/>
              <a:cs typeface="+mn-cs"/>
            </a:endParaRPr>
          </a:p>
        </p:txBody>
      </p:sp>
    </p:spTree>
    <p:extLst>
      <p:ext uri="{BB962C8B-B14F-4D97-AF65-F5344CB8AC3E}">
        <p14:creationId xmlns:p14="http://schemas.microsoft.com/office/powerpoint/2010/main" val="3264714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Personality</a:t>
            </a:r>
          </a:p>
        </p:txBody>
      </p:sp>
      <p:sp>
        <p:nvSpPr>
          <p:cNvPr id="3" name="Content Placeholder 2"/>
          <p:cNvSpPr>
            <a:spLocks noGrp="1"/>
          </p:cNvSpPr>
          <p:nvPr>
            <p:ph sz="quarter" idx="1"/>
          </p:nvPr>
        </p:nvSpPr>
        <p:spPr>
          <a:xfrm>
            <a:off x="256208" y="1798584"/>
            <a:ext cx="11210524" cy="4407408"/>
          </a:xfrm>
        </p:spPr>
        <p:txBody>
          <a:bodyPr>
            <a:normAutofit/>
          </a:bodyPr>
          <a:lstStyle/>
          <a:p>
            <a:pPr marL="365760" lvl="1" indent="0">
              <a:buNone/>
            </a:pPr>
            <a:endParaRPr lang="en-US" dirty="0"/>
          </a:p>
          <a:p>
            <a:r>
              <a:rPr lang="en-US" sz="2400" dirty="0"/>
              <a:t>Personality is influenced by environmental factors</a:t>
            </a:r>
          </a:p>
          <a:p>
            <a:pPr lvl="1"/>
            <a:r>
              <a:rPr lang="en-US" sz="2400" dirty="0"/>
              <a:t>Harder to measure so no precise % estimate (to my knowledge): </a:t>
            </a:r>
          </a:p>
          <a:p>
            <a:pPr lvl="2"/>
            <a:r>
              <a:rPr lang="en-US" sz="2400" dirty="0"/>
              <a:t>Which 2 people have same environment?</a:t>
            </a:r>
          </a:p>
        </p:txBody>
      </p:sp>
    </p:spTree>
    <p:extLst>
      <p:ext uri="{BB962C8B-B14F-4D97-AF65-F5344CB8AC3E}">
        <p14:creationId xmlns:p14="http://schemas.microsoft.com/office/powerpoint/2010/main" val="348001990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algn="ctr" eaLnBrk="1" hangingPunct="1">
              <a:defRPr/>
            </a:pPr>
            <a:r>
              <a:rPr lang="en-US" dirty="0"/>
              <a:t>The Five-Factor Model</a:t>
            </a:r>
          </a:p>
        </p:txBody>
      </p:sp>
      <p:sp>
        <p:nvSpPr>
          <p:cNvPr id="68611" name="Rectangle 3"/>
          <p:cNvSpPr>
            <a:spLocks noGrp="1" noChangeArrowheads="1"/>
          </p:cNvSpPr>
          <p:nvPr>
            <p:ph idx="1"/>
          </p:nvPr>
        </p:nvSpPr>
        <p:spPr>
          <a:xfrm>
            <a:off x="657367" y="1853953"/>
            <a:ext cx="10858771" cy="4648200"/>
          </a:xfrm>
        </p:spPr>
        <p:txBody>
          <a:bodyPr>
            <a:normAutofit/>
          </a:bodyPr>
          <a:lstStyle/>
          <a:p>
            <a:pPr marL="45720" indent="0" eaLnBrk="1" hangingPunct="1">
              <a:lnSpc>
                <a:spcPct val="90000"/>
              </a:lnSpc>
              <a:buNone/>
              <a:defRPr/>
            </a:pPr>
            <a:endParaRPr lang="en-US" sz="2800" dirty="0"/>
          </a:p>
          <a:p>
            <a:pPr eaLnBrk="1" hangingPunct="1">
              <a:lnSpc>
                <a:spcPct val="90000"/>
              </a:lnSpc>
              <a:buFont typeface="Wingdings" panose="05000000000000000000" pitchFamily="2" charset="2"/>
              <a:buChar char="§"/>
              <a:defRPr/>
            </a:pPr>
            <a:r>
              <a:rPr lang="en-US" sz="2800" dirty="0"/>
              <a:t>One of the main benefits of Big Five is good at predicting life outcomes</a:t>
            </a:r>
          </a:p>
          <a:p>
            <a:pPr lvl="1">
              <a:lnSpc>
                <a:spcPct val="90000"/>
              </a:lnSpc>
              <a:defRPr/>
            </a:pPr>
            <a:r>
              <a:rPr lang="en-US" sz="2400" dirty="0"/>
              <a:t>Business often use scores on the big five to decide which employees to hire</a:t>
            </a:r>
          </a:p>
        </p:txBody>
      </p:sp>
    </p:spTree>
    <p:custDataLst>
      <p:tags r:id="rId1"/>
    </p:custDataLst>
    <p:extLst>
      <p:ext uri="{BB962C8B-B14F-4D97-AF65-F5344CB8AC3E}">
        <p14:creationId xmlns:p14="http://schemas.microsoft.com/office/powerpoint/2010/main" val="143991554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8000" y="1719071"/>
            <a:ext cx="6323751" cy="4783082"/>
          </a:xfrm>
        </p:spPr>
        <p:txBody>
          <a:bodyPr>
            <a:normAutofit fontScale="92500" lnSpcReduction="10000"/>
          </a:bodyPr>
          <a:lstStyle/>
          <a:p>
            <a:r>
              <a:rPr lang="en-US" dirty="0"/>
              <a:t>TRAIT: A stable personality characteristic</a:t>
            </a:r>
          </a:p>
          <a:p>
            <a:pPr lvl="1"/>
            <a:r>
              <a:rPr lang="en-US" dirty="0"/>
              <a:t>Focus not as much on why, but the traits that</a:t>
            </a:r>
          </a:p>
          <a:p>
            <a:pPr marL="365760" lvl="1" indent="0">
              <a:buNone/>
            </a:pPr>
            <a:r>
              <a:rPr lang="en-US" dirty="0"/>
              <a:t>  best differentiate people</a:t>
            </a:r>
          </a:p>
          <a:p>
            <a:pPr lvl="1"/>
            <a:endParaRPr lang="en-US" dirty="0"/>
          </a:p>
          <a:p>
            <a:endParaRPr lang="en-US" dirty="0"/>
          </a:p>
          <a:p>
            <a:r>
              <a:rPr lang="en-US" dirty="0"/>
              <a:t>One trait approach is the Meyers-Briggs test: Popular but mediocre accuracy (at best) and description are a bit “horoscope-like”</a:t>
            </a:r>
          </a:p>
          <a:p>
            <a:pPr marL="45720" indent="0">
              <a:buNone/>
            </a:pPr>
            <a:r>
              <a:rPr lang="en-US" dirty="0"/>
              <a:t> </a:t>
            </a:r>
          </a:p>
          <a:p>
            <a:r>
              <a:rPr lang="en-US" dirty="0"/>
              <a:t>Dominant trait approach is </a:t>
            </a:r>
            <a:r>
              <a:rPr lang="en-US" dirty="0">
                <a:solidFill>
                  <a:srgbClr val="FF0000"/>
                </a:solidFill>
              </a:rPr>
              <a:t>The Five-factor Model</a:t>
            </a:r>
          </a:p>
          <a:p>
            <a:pPr marL="45720" indent="0">
              <a:buNone/>
            </a:pPr>
            <a:endParaRPr lang="en-US" dirty="0">
              <a:solidFill>
                <a:srgbClr val="FF0000"/>
              </a:solidFill>
            </a:endParaRPr>
          </a:p>
          <a:p>
            <a:r>
              <a:rPr lang="en-US" dirty="0"/>
              <a:t>LEXICAL APPROACH: Found 5 words that summarize the adjectives people use most often to describe people</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128</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Trait approaches - The Five-factor Model</a:t>
            </a:r>
          </a:p>
        </p:txBody>
      </p:sp>
      <p:pic>
        <p:nvPicPr>
          <p:cNvPr id="6" name="Picture 5"/>
          <p:cNvPicPr>
            <a:picLocks noChangeAspect="1"/>
          </p:cNvPicPr>
          <p:nvPr/>
        </p:nvPicPr>
        <p:blipFill>
          <a:blip r:embed="rId3"/>
          <a:stretch>
            <a:fillRect/>
          </a:stretch>
        </p:blipFill>
        <p:spPr>
          <a:xfrm>
            <a:off x="7076628" y="1719071"/>
            <a:ext cx="4606385" cy="2443496"/>
          </a:xfrm>
          <a:prstGeom prst="rect">
            <a:avLst/>
          </a:prstGeom>
        </p:spPr>
      </p:pic>
      <p:pic>
        <p:nvPicPr>
          <p:cNvPr id="5" name="Picture 4" descr="personality-words-1-40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2901" y="3922775"/>
            <a:ext cx="3785235" cy="26100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3645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BB3926E1-DB0E-4A93-9A7A-F28F48425835}"/>
              </a:ext>
            </a:extLst>
          </p:cNvPr>
          <p:cNvSpPr>
            <a:spLocks noGrp="1" noChangeArrowheads="1"/>
          </p:cNvSpPr>
          <p:nvPr>
            <p:ph type="title"/>
          </p:nvPr>
        </p:nvSpPr>
        <p:spPr/>
        <p:txBody>
          <a:bodyPr/>
          <a:lstStyle/>
          <a:p>
            <a:pPr eaLnBrk="1" hangingPunct="1"/>
            <a:r>
              <a:rPr lang="en-US" altLang="en-US"/>
              <a:t>The Five-Factor Model</a:t>
            </a:r>
          </a:p>
        </p:txBody>
      </p:sp>
      <p:sp>
        <p:nvSpPr>
          <p:cNvPr id="94211" name="Rectangle 3">
            <a:extLst>
              <a:ext uri="{FF2B5EF4-FFF2-40B4-BE49-F238E27FC236}">
                <a16:creationId xmlns:a16="http://schemas.microsoft.com/office/drawing/2014/main" id="{1D8F31E0-4426-4B7E-A39D-D8256BEB8400}"/>
              </a:ext>
            </a:extLst>
          </p:cNvPr>
          <p:cNvSpPr>
            <a:spLocks noGrp="1" noChangeArrowheads="1"/>
          </p:cNvSpPr>
          <p:nvPr>
            <p:ph type="body" idx="1"/>
          </p:nvPr>
        </p:nvSpPr>
        <p:spPr>
          <a:xfrm>
            <a:off x="1084217" y="1981201"/>
            <a:ext cx="8897983" cy="4473575"/>
          </a:xfrm>
        </p:spPr>
        <p:txBody>
          <a:bodyPr>
            <a:normAutofit/>
          </a:bodyPr>
          <a:lstStyle/>
          <a:p>
            <a:pPr eaLnBrk="1" hangingPunct="1"/>
            <a:r>
              <a:rPr lang="en-US" altLang="en-US" sz="2400" dirty="0"/>
              <a:t>The Five Factors and their Characteristics:</a:t>
            </a:r>
          </a:p>
          <a:p>
            <a:pPr lvl="1" eaLnBrk="1" hangingPunct="1"/>
            <a:r>
              <a:rPr lang="en-US" altLang="en-US" sz="2400" u="sng" dirty="0"/>
              <a:t>Extraversion</a:t>
            </a:r>
            <a:r>
              <a:rPr lang="en-US" altLang="en-US" sz="2400" dirty="0"/>
              <a:t>: Assertive, competitive, positive emotionality, sociable</a:t>
            </a:r>
          </a:p>
          <a:p>
            <a:pPr lvl="1" eaLnBrk="1" hangingPunct="1"/>
            <a:r>
              <a:rPr lang="en-US" altLang="en-US" sz="2400" u="sng" dirty="0"/>
              <a:t>Agreeableness</a:t>
            </a:r>
            <a:r>
              <a:rPr lang="en-US" altLang="en-US" sz="2400" dirty="0"/>
              <a:t>: Warm, likable, gentle, cooperative</a:t>
            </a:r>
          </a:p>
          <a:p>
            <a:pPr lvl="1" eaLnBrk="1" hangingPunct="1"/>
            <a:r>
              <a:rPr lang="en-US" altLang="en-US" sz="2400" u="sng" dirty="0"/>
              <a:t>Conscientiousness</a:t>
            </a:r>
            <a:r>
              <a:rPr lang="en-US" altLang="en-US" sz="2400" dirty="0"/>
              <a:t>: Orderly, dependable, industrious, disciplined</a:t>
            </a:r>
          </a:p>
          <a:p>
            <a:pPr lvl="1" eaLnBrk="1" hangingPunct="1"/>
            <a:r>
              <a:rPr lang="en-US" altLang="en-US" sz="2400" u="sng" dirty="0" err="1"/>
              <a:t>Neurotisism</a:t>
            </a:r>
            <a:r>
              <a:rPr lang="en-US" altLang="en-US" sz="2400" dirty="0"/>
              <a:t>: Relaxed, free from anxiety, depression, negative emotionality</a:t>
            </a:r>
          </a:p>
          <a:p>
            <a:pPr lvl="1" eaLnBrk="1" hangingPunct="1"/>
            <a:r>
              <a:rPr lang="en-US" altLang="en-US" sz="2400" u="sng" dirty="0"/>
              <a:t>Openness (to Experience)</a:t>
            </a:r>
            <a:r>
              <a:rPr lang="en-US" altLang="en-US" sz="2400" dirty="0"/>
              <a:t>: Creative, cultured, intellectual (&amp; interest), perceptive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Shape 295"/>
          <p:cNvPicPr preferRelativeResize="0">
            <a:picLocks noChangeAspect="1" noChangeArrowheads="1"/>
          </p:cNvPicPr>
          <p:nvPr/>
        </p:nvPicPr>
        <p:blipFill>
          <a:blip r:embed="rId3"/>
          <a:srcRect/>
          <a:stretch>
            <a:fillRect/>
          </a:stretch>
        </p:blipFill>
        <p:spPr bwMode="auto">
          <a:xfrm>
            <a:off x="3146921" y="731836"/>
            <a:ext cx="8534400" cy="5730875"/>
          </a:xfrm>
          <a:prstGeom prst="rect">
            <a:avLst/>
          </a:prstGeom>
          <a:noFill/>
          <a:ln w="9525">
            <a:noFill/>
            <a:miter lim="800000"/>
            <a:headEnd/>
            <a:tailEnd/>
          </a:ln>
        </p:spPr>
      </p:pic>
      <p:sp>
        <p:nvSpPr>
          <p:cNvPr id="7" name="Oval 6">
            <a:extLst>
              <a:ext uri="{FF2B5EF4-FFF2-40B4-BE49-F238E27FC236}">
                <a16:creationId xmlns:a16="http://schemas.microsoft.com/office/drawing/2014/main" id="{3C9E2548-0EE5-40F5-994B-C597A57A9019}"/>
              </a:ext>
            </a:extLst>
          </p:cNvPr>
          <p:cNvSpPr/>
          <p:nvPr/>
        </p:nvSpPr>
        <p:spPr>
          <a:xfrm>
            <a:off x="3267944" y="4290217"/>
            <a:ext cx="3119718" cy="55641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cxnSp>
        <p:nvCxnSpPr>
          <p:cNvPr id="15" name="Straight Connector 14">
            <a:extLst>
              <a:ext uri="{FF2B5EF4-FFF2-40B4-BE49-F238E27FC236}">
                <a16:creationId xmlns:a16="http://schemas.microsoft.com/office/drawing/2014/main" id="{55CEF693-F39E-4C2B-8FE3-51387D74F63B}"/>
              </a:ext>
            </a:extLst>
          </p:cNvPr>
          <p:cNvCxnSpPr/>
          <p:nvPr/>
        </p:nvCxnSpPr>
        <p:spPr>
          <a:xfrm>
            <a:off x="7530662" y="4999036"/>
            <a:ext cx="1447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6F7D089-DD43-4C3D-BAD5-53B1BC6C5C20}"/>
              </a:ext>
            </a:extLst>
          </p:cNvPr>
          <p:cNvCxnSpPr>
            <a:cxnSpLocks/>
          </p:cNvCxnSpPr>
          <p:nvPr/>
        </p:nvCxnSpPr>
        <p:spPr>
          <a:xfrm>
            <a:off x="7530662" y="4688980"/>
            <a:ext cx="231753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0B642175-E39E-41B9-BE73-453BB045625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90068782"/>
      </p:ext>
    </p:extLst>
  </p:cSld>
  <p:clrMapOvr>
    <a:masterClrMapping/>
  </p:clrMapOvr>
  <p:transition spd="slow">
    <p:cut/>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347B9C2-CC93-47FD-9075-E3C65A7993C9}"/>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3315" name="Oval 3">
            <a:extLst>
              <a:ext uri="{FF2B5EF4-FFF2-40B4-BE49-F238E27FC236}">
                <a16:creationId xmlns:a16="http://schemas.microsoft.com/office/drawing/2014/main" id="{F9525D79-6B8B-4391-BD1E-3DDAE4BA1A37}"/>
              </a:ext>
            </a:extLst>
          </p:cNvPr>
          <p:cNvSpPr>
            <a:spLocks noChangeArrowheads="1"/>
          </p:cNvSpPr>
          <p:nvPr/>
        </p:nvSpPr>
        <p:spPr bwMode="auto">
          <a:xfrm>
            <a:off x="1828800" y="25908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2" name="Oval 4">
            <a:extLst>
              <a:ext uri="{FF2B5EF4-FFF2-40B4-BE49-F238E27FC236}">
                <a16:creationId xmlns:a16="http://schemas.microsoft.com/office/drawing/2014/main" id="{4A6FC16D-A33C-4FE6-8CCA-ADD75EF98E4E}"/>
              </a:ext>
            </a:extLst>
          </p:cNvPr>
          <p:cNvSpPr>
            <a:spLocks noChangeArrowheads="1"/>
          </p:cNvSpPr>
          <p:nvPr/>
        </p:nvSpPr>
        <p:spPr bwMode="auto">
          <a:xfrm>
            <a:off x="1676400" y="32004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3" name="Oval 5">
            <a:extLst>
              <a:ext uri="{FF2B5EF4-FFF2-40B4-BE49-F238E27FC236}">
                <a16:creationId xmlns:a16="http://schemas.microsoft.com/office/drawing/2014/main" id="{A97012CA-10D7-49C2-A8F2-C434E0988D75}"/>
              </a:ext>
            </a:extLst>
          </p:cNvPr>
          <p:cNvSpPr>
            <a:spLocks noChangeArrowheads="1"/>
          </p:cNvSpPr>
          <p:nvPr/>
        </p:nvSpPr>
        <p:spPr bwMode="auto">
          <a:xfrm>
            <a:off x="1752600" y="35814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4" name="Oval 6">
            <a:extLst>
              <a:ext uri="{FF2B5EF4-FFF2-40B4-BE49-F238E27FC236}">
                <a16:creationId xmlns:a16="http://schemas.microsoft.com/office/drawing/2014/main" id="{B9E62455-9C5E-4CF7-8529-701AE68B6717}"/>
              </a:ext>
            </a:extLst>
          </p:cNvPr>
          <p:cNvSpPr>
            <a:spLocks noChangeArrowheads="1"/>
          </p:cNvSpPr>
          <p:nvPr/>
        </p:nvSpPr>
        <p:spPr bwMode="auto">
          <a:xfrm>
            <a:off x="4648200" y="16764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5" name="Oval 7">
            <a:extLst>
              <a:ext uri="{FF2B5EF4-FFF2-40B4-BE49-F238E27FC236}">
                <a16:creationId xmlns:a16="http://schemas.microsoft.com/office/drawing/2014/main" id="{FFCF64A1-C6A8-4119-B7BA-6441780190DB}"/>
              </a:ext>
            </a:extLst>
          </p:cNvPr>
          <p:cNvSpPr>
            <a:spLocks noChangeArrowheads="1"/>
          </p:cNvSpPr>
          <p:nvPr/>
        </p:nvSpPr>
        <p:spPr bwMode="auto">
          <a:xfrm>
            <a:off x="4572000" y="22860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6" name="Oval 8">
            <a:extLst>
              <a:ext uri="{FF2B5EF4-FFF2-40B4-BE49-F238E27FC236}">
                <a16:creationId xmlns:a16="http://schemas.microsoft.com/office/drawing/2014/main" id="{679659C9-6D7C-4D35-8565-B552CA5E7B0C}"/>
              </a:ext>
            </a:extLst>
          </p:cNvPr>
          <p:cNvSpPr>
            <a:spLocks noChangeArrowheads="1"/>
          </p:cNvSpPr>
          <p:nvPr/>
        </p:nvSpPr>
        <p:spPr bwMode="auto">
          <a:xfrm>
            <a:off x="4648200" y="38100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7" name="Oval 9">
            <a:extLst>
              <a:ext uri="{FF2B5EF4-FFF2-40B4-BE49-F238E27FC236}">
                <a16:creationId xmlns:a16="http://schemas.microsoft.com/office/drawing/2014/main" id="{E934E70E-9C97-4A2A-AB51-840E6DBBED6A}"/>
              </a:ext>
            </a:extLst>
          </p:cNvPr>
          <p:cNvSpPr>
            <a:spLocks noChangeArrowheads="1"/>
          </p:cNvSpPr>
          <p:nvPr/>
        </p:nvSpPr>
        <p:spPr bwMode="auto">
          <a:xfrm>
            <a:off x="7467600" y="32004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8" name="Oval 10">
            <a:extLst>
              <a:ext uri="{FF2B5EF4-FFF2-40B4-BE49-F238E27FC236}">
                <a16:creationId xmlns:a16="http://schemas.microsoft.com/office/drawing/2014/main" id="{450B1CB5-0F2F-40CA-AF79-8C7C0C9CC059}"/>
              </a:ext>
            </a:extLst>
          </p:cNvPr>
          <p:cNvSpPr>
            <a:spLocks noChangeArrowheads="1"/>
          </p:cNvSpPr>
          <p:nvPr/>
        </p:nvSpPr>
        <p:spPr bwMode="auto">
          <a:xfrm>
            <a:off x="7696200" y="3810000"/>
            <a:ext cx="2286000" cy="381000"/>
          </a:xfrm>
          <a:prstGeom prst="ellipse">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4699" name="Text Box 11">
            <a:extLst>
              <a:ext uri="{FF2B5EF4-FFF2-40B4-BE49-F238E27FC236}">
                <a16:creationId xmlns:a16="http://schemas.microsoft.com/office/drawing/2014/main" id="{9C37AE4C-1BBE-4B94-A882-1D91AD1A68A7}"/>
              </a:ext>
            </a:extLst>
          </p:cNvPr>
          <p:cNvSpPr txBox="1">
            <a:spLocks noChangeArrowheads="1"/>
          </p:cNvSpPr>
          <p:nvPr/>
        </p:nvSpPr>
        <p:spPr bwMode="auto">
          <a:xfrm>
            <a:off x="3200401" y="449263"/>
            <a:ext cx="46217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Openness (to Experience)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46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469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469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469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469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469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469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46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animBg="1"/>
      <p:bldP spid="114693" grpId="0" animBg="1"/>
      <p:bldP spid="114694" grpId="0" animBg="1"/>
      <p:bldP spid="114695" grpId="0" animBg="1"/>
      <p:bldP spid="114696" grpId="0" animBg="1"/>
      <p:bldP spid="114697" grpId="0" animBg="1"/>
      <p:bldP spid="114698" grpId="0" animBg="1"/>
      <p:bldP spid="11469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C79C1825-48C5-4036-A83B-7C35650712F1}"/>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2291" name="Oval 3">
            <a:extLst>
              <a:ext uri="{FF2B5EF4-FFF2-40B4-BE49-F238E27FC236}">
                <a16:creationId xmlns:a16="http://schemas.microsoft.com/office/drawing/2014/main" id="{0E99DC49-A5CC-48E2-B89C-8D612255B5B7}"/>
              </a:ext>
            </a:extLst>
          </p:cNvPr>
          <p:cNvSpPr>
            <a:spLocks noChangeArrowheads="1"/>
          </p:cNvSpPr>
          <p:nvPr/>
        </p:nvSpPr>
        <p:spPr bwMode="auto">
          <a:xfrm>
            <a:off x="1981200" y="20574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2" name="Oval 4">
            <a:extLst>
              <a:ext uri="{FF2B5EF4-FFF2-40B4-BE49-F238E27FC236}">
                <a16:creationId xmlns:a16="http://schemas.microsoft.com/office/drawing/2014/main" id="{365B0542-70DD-4C6E-83A3-64334E629669}"/>
              </a:ext>
            </a:extLst>
          </p:cNvPr>
          <p:cNvSpPr>
            <a:spLocks noChangeArrowheads="1"/>
          </p:cNvSpPr>
          <p:nvPr/>
        </p:nvSpPr>
        <p:spPr bwMode="auto">
          <a:xfrm>
            <a:off x="1828800" y="38100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3" name="Oval 5">
            <a:extLst>
              <a:ext uri="{FF2B5EF4-FFF2-40B4-BE49-F238E27FC236}">
                <a16:creationId xmlns:a16="http://schemas.microsoft.com/office/drawing/2014/main" id="{CA5C37FB-10AE-4A88-A810-510661D2C81F}"/>
              </a:ext>
            </a:extLst>
          </p:cNvPr>
          <p:cNvSpPr>
            <a:spLocks noChangeArrowheads="1"/>
          </p:cNvSpPr>
          <p:nvPr/>
        </p:nvSpPr>
        <p:spPr bwMode="auto">
          <a:xfrm>
            <a:off x="1828800" y="41910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4" name="Oval 6">
            <a:extLst>
              <a:ext uri="{FF2B5EF4-FFF2-40B4-BE49-F238E27FC236}">
                <a16:creationId xmlns:a16="http://schemas.microsoft.com/office/drawing/2014/main" id="{F7139FD5-CA08-42EB-BA1D-6090AAAFC792}"/>
              </a:ext>
            </a:extLst>
          </p:cNvPr>
          <p:cNvSpPr>
            <a:spLocks noChangeArrowheads="1"/>
          </p:cNvSpPr>
          <p:nvPr/>
        </p:nvSpPr>
        <p:spPr bwMode="auto">
          <a:xfrm>
            <a:off x="4648200" y="19812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5" name="Oval 7">
            <a:extLst>
              <a:ext uri="{FF2B5EF4-FFF2-40B4-BE49-F238E27FC236}">
                <a16:creationId xmlns:a16="http://schemas.microsoft.com/office/drawing/2014/main" id="{9761BACF-6AC2-421F-8C18-72AF8ECB3147}"/>
              </a:ext>
            </a:extLst>
          </p:cNvPr>
          <p:cNvSpPr>
            <a:spLocks noChangeArrowheads="1"/>
          </p:cNvSpPr>
          <p:nvPr/>
        </p:nvSpPr>
        <p:spPr bwMode="auto">
          <a:xfrm>
            <a:off x="4572000" y="35052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6" name="Oval 8">
            <a:extLst>
              <a:ext uri="{FF2B5EF4-FFF2-40B4-BE49-F238E27FC236}">
                <a16:creationId xmlns:a16="http://schemas.microsoft.com/office/drawing/2014/main" id="{63E6916F-9DE7-41C9-B2B8-48A7000324EE}"/>
              </a:ext>
            </a:extLst>
          </p:cNvPr>
          <p:cNvSpPr>
            <a:spLocks noChangeArrowheads="1"/>
          </p:cNvSpPr>
          <p:nvPr/>
        </p:nvSpPr>
        <p:spPr bwMode="auto">
          <a:xfrm>
            <a:off x="4419600" y="41148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7" name="Oval 9">
            <a:extLst>
              <a:ext uri="{FF2B5EF4-FFF2-40B4-BE49-F238E27FC236}">
                <a16:creationId xmlns:a16="http://schemas.microsoft.com/office/drawing/2014/main" id="{19CCF0F1-A64D-41D6-B2B4-8C71DC271F71}"/>
              </a:ext>
            </a:extLst>
          </p:cNvPr>
          <p:cNvSpPr>
            <a:spLocks noChangeArrowheads="1"/>
          </p:cNvSpPr>
          <p:nvPr/>
        </p:nvSpPr>
        <p:spPr bwMode="auto">
          <a:xfrm>
            <a:off x="7239000" y="13716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2298" name="Oval 10">
            <a:extLst>
              <a:ext uri="{FF2B5EF4-FFF2-40B4-BE49-F238E27FC236}">
                <a16:creationId xmlns:a16="http://schemas.microsoft.com/office/drawing/2014/main" id="{5CE96630-843F-4BBD-AFFF-ECE5E20359E2}"/>
              </a:ext>
            </a:extLst>
          </p:cNvPr>
          <p:cNvSpPr>
            <a:spLocks noChangeArrowheads="1"/>
          </p:cNvSpPr>
          <p:nvPr/>
        </p:nvSpPr>
        <p:spPr bwMode="auto">
          <a:xfrm>
            <a:off x="7315200" y="1981200"/>
            <a:ext cx="2286000" cy="381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651" name="Text Box 11">
            <a:extLst>
              <a:ext uri="{FF2B5EF4-FFF2-40B4-BE49-F238E27FC236}">
                <a16:creationId xmlns:a16="http://schemas.microsoft.com/office/drawing/2014/main" id="{19B997AB-89AB-42EF-A3E5-8B1293A24C77}"/>
              </a:ext>
            </a:extLst>
          </p:cNvPr>
          <p:cNvSpPr txBox="1">
            <a:spLocks noChangeArrowheads="1"/>
          </p:cNvSpPr>
          <p:nvPr/>
        </p:nvSpPr>
        <p:spPr bwMode="auto">
          <a:xfrm>
            <a:off x="2879725" y="217488"/>
            <a:ext cx="34836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Conscientiousness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1"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173E1AD-9EA4-4B09-88A9-3EDE135F0A0B}"/>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06499" name="Oval 3">
            <a:extLst>
              <a:ext uri="{FF2B5EF4-FFF2-40B4-BE49-F238E27FC236}">
                <a16:creationId xmlns:a16="http://schemas.microsoft.com/office/drawing/2014/main" id="{0B0634A7-0264-4798-9906-062E9E4F985E}"/>
              </a:ext>
            </a:extLst>
          </p:cNvPr>
          <p:cNvSpPr>
            <a:spLocks noChangeArrowheads="1"/>
          </p:cNvSpPr>
          <p:nvPr/>
        </p:nvSpPr>
        <p:spPr bwMode="auto">
          <a:xfrm>
            <a:off x="1905000" y="1295400"/>
            <a:ext cx="2133600" cy="4572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altLang="en-US" sz="2000" b="1" i="0" u="none" strike="noStrike" kern="1200" cap="none" spc="0" normalizeH="0" baseline="0" noProof="0">
              <a:ln>
                <a:noFill/>
              </a:ln>
              <a:solidFill>
                <a:prstClr val="black"/>
              </a:solidFill>
              <a:effectLst/>
              <a:uLnTx/>
              <a:uFillTx/>
              <a:latin typeface="Comic Sans MS" panose="030F0702030302020204" pitchFamily="66" charset="0"/>
              <a:ea typeface="ＭＳ Ｐゴシック" panose="020B0600070205080204" pitchFamily="34" charset="-128"/>
              <a:cs typeface="Arial" panose="020B0604020202020204" pitchFamily="34" charset="0"/>
            </a:endParaRPr>
          </a:p>
        </p:txBody>
      </p:sp>
      <p:sp>
        <p:nvSpPr>
          <p:cNvPr id="106500" name="Oval 4">
            <a:extLst>
              <a:ext uri="{FF2B5EF4-FFF2-40B4-BE49-F238E27FC236}">
                <a16:creationId xmlns:a16="http://schemas.microsoft.com/office/drawing/2014/main" id="{6ADE1361-B82A-4DB9-B84A-ED0151C6498E}"/>
              </a:ext>
            </a:extLst>
          </p:cNvPr>
          <p:cNvSpPr>
            <a:spLocks noChangeArrowheads="1"/>
          </p:cNvSpPr>
          <p:nvPr/>
        </p:nvSpPr>
        <p:spPr bwMode="auto">
          <a:xfrm>
            <a:off x="1981200" y="16764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1" name="Oval 5">
            <a:extLst>
              <a:ext uri="{FF2B5EF4-FFF2-40B4-BE49-F238E27FC236}">
                <a16:creationId xmlns:a16="http://schemas.microsoft.com/office/drawing/2014/main" id="{9D9650AB-BF3B-4CAB-9506-ECF8F14A80C1}"/>
              </a:ext>
            </a:extLst>
          </p:cNvPr>
          <p:cNvSpPr>
            <a:spLocks noChangeArrowheads="1"/>
          </p:cNvSpPr>
          <p:nvPr/>
        </p:nvSpPr>
        <p:spPr bwMode="auto">
          <a:xfrm>
            <a:off x="1981200" y="44196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2" name="Oval 6">
            <a:extLst>
              <a:ext uri="{FF2B5EF4-FFF2-40B4-BE49-F238E27FC236}">
                <a16:creationId xmlns:a16="http://schemas.microsoft.com/office/drawing/2014/main" id="{CA3083E7-80F7-48A1-911C-3710B1605B26}"/>
              </a:ext>
            </a:extLst>
          </p:cNvPr>
          <p:cNvSpPr>
            <a:spLocks noChangeArrowheads="1"/>
          </p:cNvSpPr>
          <p:nvPr/>
        </p:nvSpPr>
        <p:spPr bwMode="auto">
          <a:xfrm>
            <a:off x="1981200" y="50292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3" name="Oval 7">
            <a:extLst>
              <a:ext uri="{FF2B5EF4-FFF2-40B4-BE49-F238E27FC236}">
                <a16:creationId xmlns:a16="http://schemas.microsoft.com/office/drawing/2014/main" id="{8D49714B-3954-45E8-AFC0-BD051B36917F}"/>
              </a:ext>
            </a:extLst>
          </p:cNvPr>
          <p:cNvSpPr>
            <a:spLocks noChangeArrowheads="1"/>
          </p:cNvSpPr>
          <p:nvPr/>
        </p:nvSpPr>
        <p:spPr bwMode="auto">
          <a:xfrm>
            <a:off x="4572000" y="44196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4" name="Oval 8">
            <a:extLst>
              <a:ext uri="{FF2B5EF4-FFF2-40B4-BE49-F238E27FC236}">
                <a16:creationId xmlns:a16="http://schemas.microsoft.com/office/drawing/2014/main" id="{8B7A3D21-1911-4A2A-964A-F04F972EE8CA}"/>
              </a:ext>
            </a:extLst>
          </p:cNvPr>
          <p:cNvSpPr>
            <a:spLocks noChangeArrowheads="1"/>
          </p:cNvSpPr>
          <p:nvPr/>
        </p:nvSpPr>
        <p:spPr bwMode="auto">
          <a:xfrm>
            <a:off x="4419600" y="5410200"/>
            <a:ext cx="2133600" cy="4572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5" name="Oval 9">
            <a:extLst>
              <a:ext uri="{FF2B5EF4-FFF2-40B4-BE49-F238E27FC236}">
                <a16:creationId xmlns:a16="http://schemas.microsoft.com/office/drawing/2014/main" id="{A04D2040-275F-4C75-A0D9-7F133941C208}"/>
              </a:ext>
            </a:extLst>
          </p:cNvPr>
          <p:cNvSpPr>
            <a:spLocks noChangeArrowheads="1"/>
          </p:cNvSpPr>
          <p:nvPr/>
        </p:nvSpPr>
        <p:spPr bwMode="auto">
          <a:xfrm>
            <a:off x="7391400" y="2362200"/>
            <a:ext cx="2133600" cy="3048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6" name="Oval 10">
            <a:extLst>
              <a:ext uri="{FF2B5EF4-FFF2-40B4-BE49-F238E27FC236}">
                <a16:creationId xmlns:a16="http://schemas.microsoft.com/office/drawing/2014/main" id="{76816D7A-660B-457C-AB8E-411B1722BD33}"/>
              </a:ext>
            </a:extLst>
          </p:cNvPr>
          <p:cNvSpPr>
            <a:spLocks noChangeArrowheads="1"/>
          </p:cNvSpPr>
          <p:nvPr/>
        </p:nvSpPr>
        <p:spPr bwMode="auto">
          <a:xfrm>
            <a:off x="7467600" y="4724400"/>
            <a:ext cx="2133600" cy="381000"/>
          </a:xfrm>
          <a:prstGeom prst="ellipse">
            <a:avLst/>
          </a:prstGeom>
          <a:noFill/>
          <a:ln w="57150">
            <a:solidFill>
              <a:srgbClr val="FF99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6507" name="Text Box 11">
            <a:extLst>
              <a:ext uri="{FF2B5EF4-FFF2-40B4-BE49-F238E27FC236}">
                <a16:creationId xmlns:a16="http://schemas.microsoft.com/office/drawing/2014/main" id="{1380B0A8-18D9-482F-B5C5-32B36CEA1FCA}"/>
              </a:ext>
            </a:extLst>
          </p:cNvPr>
          <p:cNvSpPr txBox="1">
            <a:spLocks noChangeArrowheads="1"/>
          </p:cNvSpPr>
          <p:nvPr/>
        </p:nvSpPr>
        <p:spPr bwMode="auto">
          <a:xfrm>
            <a:off x="3962400" y="296863"/>
            <a:ext cx="23631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Extraversion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65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650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650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650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650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650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650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649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6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animBg="1"/>
      <p:bldP spid="106500" grpId="0" animBg="1"/>
      <p:bldP spid="106501" grpId="0" animBg="1"/>
      <p:bldP spid="106502" grpId="0" animBg="1"/>
      <p:bldP spid="106503" grpId="0" animBg="1"/>
      <p:bldP spid="106504" grpId="0" animBg="1"/>
      <p:bldP spid="106505" grpId="0" animBg="1"/>
      <p:bldP spid="106506" grpId="0" animBg="1"/>
      <p:bldP spid="106507"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9D1524D4-4CBA-4619-B66A-69921D8B76C2}"/>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1267" name="Oval 3">
            <a:extLst>
              <a:ext uri="{FF2B5EF4-FFF2-40B4-BE49-F238E27FC236}">
                <a16:creationId xmlns:a16="http://schemas.microsoft.com/office/drawing/2014/main" id="{21BA877D-57BB-42DA-8053-BD9508889840}"/>
              </a:ext>
            </a:extLst>
          </p:cNvPr>
          <p:cNvSpPr>
            <a:spLocks noChangeArrowheads="1"/>
          </p:cNvSpPr>
          <p:nvPr/>
        </p:nvSpPr>
        <p:spPr bwMode="auto">
          <a:xfrm>
            <a:off x="7391400" y="41148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68" name="Oval 4">
            <a:extLst>
              <a:ext uri="{FF2B5EF4-FFF2-40B4-BE49-F238E27FC236}">
                <a16:creationId xmlns:a16="http://schemas.microsoft.com/office/drawing/2014/main" id="{3B09EAEA-C52F-4F30-8C51-DD189BED00C5}"/>
              </a:ext>
            </a:extLst>
          </p:cNvPr>
          <p:cNvSpPr>
            <a:spLocks noChangeArrowheads="1"/>
          </p:cNvSpPr>
          <p:nvPr/>
        </p:nvSpPr>
        <p:spPr bwMode="auto">
          <a:xfrm>
            <a:off x="7391400" y="44196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69" name="Oval 5">
            <a:extLst>
              <a:ext uri="{FF2B5EF4-FFF2-40B4-BE49-F238E27FC236}">
                <a16:creationId xmlns:a16="http://schemas.microsoft.com/office/drawing/2014/main" id="{E379B0E1-0415-4ADA-B74F-FED5A6DEF831}"/>
              </a:ext>
            </a:extLst>
          </p:cNvPr>
          <p:cNvSpPr>
            <a:spLocks noChangeArrowheads="1"/>
          </p:cNvSpPr>
          <p:nvPr/>
        </p:nvSpPr>
        <p:spPr bwMode="auto">
          <a:xfrm>
            <a:off x="1752600" y="28956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0" name="Oval 6">
            <a:extLst>
              <a:ext uri="{FF2B5EF4-FFF2-40B4-BE49-F238E27FC236}">
                <a16:creationId xmlns:a16="http://schemas.microsoft.com/office/drawing/2014/main" id="{8612512E-DB66-4DFD-9AB9-7A5F862FA804}"/>
              </a:ext>
            </a:extLst>
          </p:cNvPr>
          <p:cNvSpPr>
            <a:spLocks noChangeArrowheads="1"/>
          </p:cNvSpPr>
          <p:nvPr/>
        </p:nvSpPr>
        <p:spPr bwMode="auto">
          <a:xfrm>
            <a:off x="7391400" y="16764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1" name="Oval 7">
            <a:extLst>
              <a:ext uri="{FF2B5EF4-FFF2-40B4-BE49-F238E27FC236}">
                <a16:creationId xmlns:a16="http://schemas.microsoft.com/office/drawing/2014/main" id="{5F4FD0FB-8272-4A58-8316-1C8DC7BF1989}"/>
              </a:ext>
            </a:extLst>
          </p:cNvPr>
          <p:cNvSpPr>
            <a:spLocks noChangeArrowheads="1"/>
          </p:cNvSpPr>
          <p:nvPr/>
        </p:nvSpPr>
        <p:spPr bwMode="auto">
          <a:xfrm>
            <a:off x="4648200" y="50292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2" name="Oval 8">
            <a:extLst>
              <a:ext uri="{FF2B5EF4-FFF2-40B4-BE49-F238E27FC236}">
                <a16:creationId xmlns:a16="http://schemas.microsoft.com/office/drawing/2014/main" id="{5F4ADA9F-634D-4314-AAF3-4219294CBB4C}"/>
              </a:ext>
            </a:extLst>
          </p:cNvPr>
          <p:cNvSpPr>
            <a:spLocks noChangeArrowheads="1"/>
          </p:cNvSpPr>
          <p:nvPr/>
        </p:nvSpPr>
        <p:spPr bwMode="auto">
          <a:xfrm>
            <a:off x="4572000" y="28956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3" name="Oval 9">
            <a:extLst>
              <a:ext uri="{FF2B5EF4-FFF2-40B4-BE49-F238E27FC236}">
                <a16:creationId xmlns:a16="http://schemas.microsoft.com/office/drawing/2014/main" id="{B40BAB77-C4CE-4883-9C27-1578CD7AB028}"/>
              </a:ext>
            </a:extLst>
          </p:cNvPr>
          <p:cNvSpPr>
            <a:spLocks noChangeArrowheads="1"/>
          </p:cNvSpPr>
          <p:nvPr/>
        </p:nvSpPr>
        <p:spPr bwMode="auto">
          <a:xfrm>
            <a:off x="4495800" y="13716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274" name="Oval 10">
            <a:extLst>
              <a:ext uri="{FF2B5EF4-FFF2-40B4-BE49-F238E27FC236}">
                <a16:creationId xmlns:a16="http://schemas.microsoft.com/office/drawing/2014/main" id="{A4F377F4-99F5-423C-AB31-F869B065392C}"/>
              </a:ext>
            </a:extLst>
          </p:cNvPr>
          <p:cNvSpPr>
            <a:spLocks noChangeArrowheads="1"/>
          </p:cNvSpPr>
          <p:nvPr/>
        </p:nvSpPr>
        <p:spPr bwMode="auto">
          <a:xfrm>
            <a:off x="1752600" y="2286000"/>
            <a:ext cx="27432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0603" name="Text Box 11">
            <a:extLst>
              <a:ext uri="{FF2B5EF4-FFF2-40B4-BE49-F238E27FC236}">
                <a16:creationId xmlns:a16="http://schemas.microsoft.com/office/drawing/2014/main" id="{EB3A2755-F59F-467D-9A98-9E1C2CD86762}"/>
              </a:ext>
            </a:extLst>
          </p:cNvPr>
          <p:cNvSpPr txBox="1">
            <a:spLocks noChangeArrowheads="1"/>
          </p:cNvSpPr>
          <p:nvPr/>
        </p:nvSpPr>
        <p:spPr bwMode="auto">
          <a:xfrm>
            <a:off x="3478935" y="288133"/>
            <a:ext cx="27446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Agreeableness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06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03"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E5EB494-D431-48E3-9F9E-203AC2646A08}"/>
              </a:ext>
            </a:extLst>
          </p:cNvPr>
          <p:cNvSpPr>
            <a:spLocks noChangeArrowheads="1"/>
          </p:cNvSpPr>
          <p:nvPr/>
        </p:nvSpPr>
        <p:spPr bwMode="auto">
          <a:xfrm>
            <a:off x="2057401" y="1371601"/>
            <a:ext cx="78708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tabLst>
                <a:tab pos="-914400" algn="l"/>
              </a:tabLst>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tabLst>
                <a:tab pos="-914400" algn="l"/>
              </a:tabLst>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 Bashful		15. Harsh		29. Sloppy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2. Bold			16. Imaginative		30. 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3. Careless		17. Inefficient		31. Systematic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4. Cold			18. Intellectual		32. Talkative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5. Complex		19. Jealous		33. Temperamental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6. Cooperative		20. Kind		34. Touchy</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7. Creative		21. Moody		35. Uncreative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8. Deep			22. Organized		36. Unenvious</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9. Disorganized		23. Philosophical	37. Unintellectual</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10. Efficient		24. Practical		38. Unsympathetic</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11. Energetic		25. Quiet		39. Warm</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12. Envious		26. Relaxed		40. Withdrawn</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13. Extraverted		27. Rude</a:t>
            </a:r>
          </a:p>
          <a:p>
            <a:pPr marL="0" marR="0" lvl="0" indent="0" algn="l" defTabSz="914400" rtl="0" eaLnBrk="1" fontAlgn="auto" latinLnBrk="0" hangingPunct="1">
              <a:lnSpc>
                <a:spcPct val="100000"/>
              </a:lnSpc>
              <a:spcBef>
                <a:spcPct val="0"/>
              </a:spcBef>
              <a:spcAft>
                <a:spcPts val="0"/>
              </a:spcAft>
              <a:buClrTx/>
              <a:buSzTx/>
              <a:buFontTx/>
              <a:buNone/>
              <a:tabLst>
                <a:tab pos="-914400" algn="l"/>
              </a:tabLst>
              <a:defRPr/>
            </a:pPr>
            <a:r>
              <a:rPr kumimoji="0" lang="en-US" altLang="en-US" sz="2000" b="0" i="0" u="none" strike="noStrike" kern="1200" cap="none" spc="0" normalizeH="0" baseline="0" noProof="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14. Fretful		28. Shy</a:t>
            </a:r>
          </a:p>
        </p:txBody>
      </p:sp>
      <p:sp>
        <p:nvSpPr>
          <p:cNvPr id="10243" name="Oval 3">
            <a:extLst>
              <a:ext uri="{FF2B5EF4-FFF2-40B4-BE49-F238E27FC236}">
                <a16:creationId xmlns:a16="http://schemas.microsoft.com/office/drawing/2014/main" id="{D3DC3DC1-C0C4-4173-867C-89A784E31797}"/>
              </a:ext>
            </a:extLst>
          </p:cNvPr>
          <p:cNvSpPr>
            <a:spLocks noChangeArrowheads="1"/>
          </p:cNvSpPr>
          <p:nvPr/>
        </p:nvSpPr>
        <p:spPr bwMode="auto">
          <a:xfrm>
            <a:off x="1828800" y="47244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4" name="Oval 4">
            <a:extLst>
              <a:ext uri="{FF2B5EF4-FFF2-40B4-BE49-F238E27FC236}">
                <a16:creationId xmlns:a16="http://schemas.microsoft.com/office/drawing/2014/main" id="{C3809138-49F1-43C4-B901-E4F48714EC80}"/>
              </a:ext>
            </a:extLst>
          </p:cNvPr>
          <p:cNvSpPr>
            <a:spLocks noChangeArrowheads="1"/>
          </p:cNvSpPr>
          <p:nvPr/>
        </p:nvSpPr>
        <p:spPr bwMode="auto">
          <a:xfrm>
            <a:off x="1828800" y="53340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5" name="Oval 5">
            <a:extLst>
              <a:ext uri="{FF2B5EF4-FFF2-40B4-BE49-F238E27FC236}">
                <a16:creationId xmlns:a16="http://schemas.microsoft.com/office/drawing/2014/main" id="{301CAC1D-B6D9-4EA4-95F4-25C5755D63C6}"/>
              </a:ext>
            </a:extLst>
          </p:cNvPr>
          <p:cNvSpPr>
            <a:spLocks noChangeArrowheads="1"/>
          </p:cNvSpPr>
          <p:nvPr/>
        </p:nvSpPr>
        <p:spPr bwMode="auto">
          <a:xfrm>
            <a:off x="4572000" y="32004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6" name="Oval 6">
            <a:extLst>
              <a:ext uri="{FF2B5EF4-FFF2-40B4-BE49-F238E27FC236}">
                <a16:creationId xmlns:a16="http://schemas.microsoft.com/office/drawing/2014/main" id="{DF1DF6C0-CF72-42AC-8771-1BA2EC404A6C}"/>
              </a:ext>
            </a:extLst>
          </p:cNvPr>
          <p:cNvSpPr>
            <a:spLocks noChangeArrowheads="1"/>
          </p:cNvSpPr>
          <p:nvPr/>
        </p:nvSpPr>
        <p:spPr bwMode="auto">
          <a:xfrm>
            <a:off x="4572000" y="25908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7" name="Oval 7">
            <a:extLst>
              <a:ext uri="{FF2B5EF4-FFF2-40B4-BE49-F238E27FC236}">
                <a16:creationId xmlns:a16="http://schemas.microsoft.com/office/drawing/2014/main" id="{12513D80-C579-4718-A5E8-A8ABC3CDE8A2}"/>
              </a:ext>
            </a:extLst>
          </p:cNvPr>
          <p:cNvSpPr>
            <a:spLocks noChangeArrowheads="1"/>
          </p:cNvSpPr>
          <p:nvPr/>
        </p:nvSpPr>
        <p:spPr bwMode="auto">
          <a:xfrm>
            <a:off x="7467600" y="35052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8" name="Oval 8">
            <a:extLst>
              <a:ext uri="{FF2B5EF4-FFF2-40B4-BE49-F238E27FC236}">
                <a16:creationId xmlns:a16="http://schemas.microsoft.com/office/drawing/2014/main" id="{273AF0B8-A5B3-4FC2-AF0F-974BDF9ECF87}"/>
              </a:ext>
            </a:extLst>
          </p:cNvPr>
          <p:cNvSpPr>
            <a:spLocks noChangeArrowheads="1"/>
          </p:cNvSpPr>
          <p:nvPr/>
        </p:nvSpPr>
        <p:spPr bwMode="auto">
          <a:xfrm>
            <a:off x="4495800" y="47244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49" name="Oval 9">
            <a:extLst>
              <a:ext uri="{FF2B5EF4-FFF2-40B4-BE49-F238E27FC236}">
                <a16:creationId xmlns:a16="http://schemas.microsoft.com/office/drawing/2014/main" id="{AAF7BFDE-9CD0-4457-8CDA-35FFCCD37C7E}"/>
              </a:ext>
            </a:extLst>
          </p:cNvPr>
          <p:cNvSpPr>
            <a:spLocks noChangeArrowheads="1"/>
          </p:cNvSpPr>
          <p:nvPr/>
        </p:nvSpPr>
        <p:spPr bwMode="auto">
          <a:xfrm>
            <a:off x="7391400" y="2895600"/>
            <a:ext cx="23622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250" name="Oval 10">
            <a:extLst>
              <a:ext uri="{FF2B5EF4-FFF2-40B4-BE49-F238E27FC236}">
                <a16:creationId xmlns:a16="http://schemas.microsoft.com/office/drawing/2014/main" id="{CBBA2D76-37CB-4F73-A232-964BF3189841}"/>
              </a:ext>
            </a:extLst>
          </p:cNvPr>
          <p:cNvSpPr>
            <a:spLocks noChangeArrowheads="1"/>
          </p:cNvSpPr>
          <p:nvPr/>
        </p:nvSpPr>
        <p:spPr bwMode="auto">
          <a:xfrm>
            <a:off x="7467600" y="2590800"/>
            <a:ext cx="2819400" cy="381000"/>
          </a:xfrm>
          <a:prstGeom prst="ellipse">
            <a:avLst/>
          </a:prstGeom>
          <a:noFill/>
          <a:ln w="57150">
            <a:solidFill>
              <a:srgbClr val="00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08555" name="Text Box 11">
            <a:extLst>
              <a:ext uri="{FF2B5EF4-FFF2-40B4-BE49-F238E27FC236}">
                <a16:creationId xmlns:a16="http://schemas.microsoft.com/office/drawing/2014/main" id="{DB09AEC4-FFCB-4F0B-A2A0-B0AF2B5D4B5A}"/>
              </a:ext>
            </a:extLst>
          </p:cNvPr>
          <p:cNvSpPr txBox="1">
            <a:spLocks noChangeArrowheads="1"/>
          </p:cNvSpPr>
          <p:nvPr/>
        </p:nvSpPr>
        <p:spPr bwMode="auto">
          <a:xfrm>
            <a:off x="4672042" y="391181"/>
            <a:ext cx="22621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8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8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2800" b="1" i="0" u="none" strike="noStrike" kern="1200" cap="none" spc="0" normalizeH="0" baseline="0" noProof="0" dirty="0">
                <a:ln>
                  <a:noFill/>
                </a:ln>
                <a:solidFill>
                  <a:srgbClr val="F94366"/>
                </a:solidFill>
                <a:effectLst/>
                <a:uLnTx/>
                <a:uFillTx/>
                <a:latin typeface="Arial" panose="020B0604020202020204" pitchFamily="34" charset="0"/>
                <a:ea typeface="ＭＳ Ｐゴシック" panose="020B0600070205080204" pitchFamily="34" charset="-128"/>
                <a:cs typeface="Arial" panose="020B0604020202020204" pitchFamily="34" charset="0"/>
              </a:rPr>
              <a:t>Neuroticism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5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5"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429482"/>
          </a:xfrm>
        </p:spPr>
        <p:txBody>
          <a:bodyPr>
            <a:normAutofit lnSpcReduction="10000"/>
          </a:bodyPr>
          <a:lstStyle/>
          <a:p>
            <a:r>
              <a:rPr lang="en-US" dirty="0"/>
              <a:t>BFI-10 Personality Test</a:t>
            </a:r>
          </a:p>
          <a:p>
            <a:pPr lvl="1"/>
            <a:r>
              <a:rPr lang="en-US" dirty="0"/>
              <a:t>1 = Disagree Strongly, 2 = Disagree a Little, 3 = Neither Agree nor Disagree, 4 = Agree a Little, 5 = Agree Strongly</a:t>
            </a:r>
          </a:p>
          <a:p>
            <a:r>
              <a:rPr lang="en-US" dirty="0"/>
              <a:t>I see myself as someone who…</a:t>
            </a:r>
          </a:p>
          <a:p>
            <a:pPr marL="708660" lvl="1" indent="-342900">
              <a:buFont typeface="+mj-lt"/>
              <a:buAutoNum type="arabicPeriod"/>
            </a:pPr>
            <a:r>
              <a:rPr lang="en-US" dirty="0"/>
              <a:t>Has an active imagination: Openness</a:t>
            </a:r>
          </a:p>
          <a:p>
            <a:pPr marL="708660" lvl="1" indent="-342900">
              <a:buFont typeface="+mj-lt"/>
              <a:buAutoNum type="arabicPeriod"/>
            </a:pPr>
            <a:r>
              <a:rPr lang="en-US" dirty="0">
                <a:solidFill>
                  <a:srgbClr val="FF0000"/>
                </a:solidFill>
              </a:rPr>
              <a:t>Has few artistic interests</a:t>
            </a:r>
            <a:r>
              <a:rPr lang="en-US" dirty="0"/>
              <a:t>: Openness</a:t>
            </a:r>
          </a:p>
          <a:p>
            <a:pPr marL="708660" lvl="1" indent="-342900">
              <a:buFont typeface="+mj-lt"/>
              <a:buAutoNum type="arabicPeriod"/>
            </a:pPr>
            <a:r>
              <a:rPr lang="en-US" dirty="0"/>
              <a:t>Does a thorough job: Conciencousness</a:t>
            </a:r>
          </a:p>
          <a:p>
            <a:pPr marL="708660" lvl="1" indent="-342900">
              <a:buFont typeface="+mj-lt"/>
              <a:buAutoNum type="arabicPeriod"/>
            </a:pPr>
            <a:r>
              <a:rPr lang="en-US" dirty="0">
                <a:solidFill>
                  <a:srgbClr val="FF0000"/>
                </a:solidFill>
              </a:rPr>
              <a:t>Tends to be lazy</a:t>
            </a:r>
            <a:r>
              <a:rPr lang="en-US" dirty="0"/>
              <a:t>: Conciencousness</a:t>
            </a:r>
          </a:p>
          <a:p>
            <a:pPr marL="708660" lvl="1" indent="-342900">
              <a:buFont typeface="+mj-lt"/>
              <a:buAutoNum type="arabicPeriod"/>
            </a:pPr>
            <a:r>
              <a:rPr lang="en-US" dirty="0">
                <a:solidFill>
                  <a:srgbClr val="FF0000"/>
                </a:solidFill>
              </a:rPr>
              <a:t>Is reserved</a:t>
            </a:r>
            <a:r>
              <a:rPr lang="en-US" dirty="0"/>
              <a:t>: Extroversion</a:t>
            </a:r>
          </a:p>
          <a:p>
            <a:pPr marL="708660" lvl="1" indent="-342900">
              <a:buFont typeface="+mj-lt"/>
              <a:buAutoNum type="arabicPeriod"/>
            </a:pPr>
            <a:r>
              <a:rPr lang="en-US" dirty="0"/>
              <a:t>Is outgoing, sociable: Extroversion</a:t>
            </a:r>
          </a:p>
          <a:p>
            <a:pPr marL="708660" lvl="1" indent="-342900">
              <a:buFont typeface="+mj-lt"/>
              <a:buAutoNum type="arabicPeriod"/>
            </a:pPr>
            <a:r>
              <a:rPr lang="en-US" dirty="0"/>
              <a:t>Is generally trusting: Agreeableness</a:t>
            </a:r>
          </a:p>
          <a:p>
            <a:pPr marL="708660" lvl="1" indent="-342900">
              <a:buFont typeface="+mj-lt"/>
              <a:buAutoNum type="arabicPeriod"/>
            </a:pPr>
            <a:r>
              <a:rPr lang="en-US" dirty="0">
                <a:solidFill>
                  <a:srgbClr val="FF0000"/>
                </a:solidFill>
              </a:rPr>
              <a:t>Tends to find fault with others</a:t>
            </a:r>
            <a:r>
              <a:rPr lang="en-US" dirty="0"/>
              <a:t>: Agreeableness</a:t>
            </a:r>
          </a:p>
          <a:p>
            <a:pPr marL="708660" lvl="1" indent="-342900">
              <a:buFont typeface="+mj-lt"/>
              <a:buAutoNum type="arabicPeriod"/>
            </a:pPr>
            <a:r>
              <a:rPr lang="en-US" dirty="0">
                <a:solidFill>
                  <a:srgbClr val="FF0000"/>
                </a:solidFill>
              </a:rPr>
              <a:t>Is relaxed, handles stress well</a:t>
            </a:r>
            <a:r>
              <a:rPr lang="en-US" dirty="0"/>
              <a:t>: Neuroticism</a:t>
            </a:r>
          </a:p>
          <a:p>
            <a:pPr marL="708660" lvl="1" indent="-342900">
              <a:buFont typeface="+mj-lt"/>
              <a:buAutoNum type="arabicPeriod"/>
            </a:pPr>
            <a:r>
              <a:rPr lang="en-US" dirty="0"/>
              <a:t>Gets nervous easily: Neuroticism</a:t>
            </a:r>
          </a:p>
          <a:p>
            <a:pPr marL="708660" lvl="1" indent="-342900">
              <a:buFont typeface="+mj-lt"/>
              <a:buAutoNum type="arabicPeriod"/>
            </a:pPr>
            <a:endParaRPr lang="en-US" dirty="0"/>
          </a:p>
          <a:p>
            <a:pPr marL="708660" lvl="1" indent="-342900">
              <a:buFont typeface="+mj-lt"/>
              <a:buAutoNum type="arabicPeriod"/>
            </a:pPr>
            <a:endParaRPr lang="en-US" dirty="0"/>
          </a:p>
          <a:p>
            <a:endParaRPr lang="en-US" dirty="0"/>
          </a:p>
          <a:p>
            <a:pPr marL="708660" lvl="1" indent="-342900">
              <a:buFont typeface="+mj-lt"/>
              <a:buAutoNum type="arabicPeriod"/>
            </a:pPr>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135</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The Five-factor Model</a:t>
            </a:r>
          </a:p>
        </p:txBody>
      </p:sp>
      <p:sp>
        <p:nvSpPr>
          <p:cNvPr id="5" name="TextBox 4"/>
          <p:cNvSpPr txBox="1"/>
          <p:nvPr/>
        </p:nvSpPr>
        <p:spPr>
          <a:xfrm>
            <a:off x="7726680" y="3154680"/>
            <a:ext cx="3252893"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Franklin Gothic Medium"/>
                <a:ea typeface="+mn-ea"/>
                <a:cs typeface="+mn-cs"/>
                <a:hlinkClick r:id="rId3"/>
              </a:rPr>
              <a:t>https://nobaproject.com/modules/personality-traits</a:t>
            </a:r>
            <a:r>
              <a:rPr kumimoji="0" lang="en-US" sz="1800" b="0" i="0" u="none" strike="noStrike" kern="1200" cap="none" spc="0" normalizeH="0" baseline="0" noProof="0" dirty="0">
                <a:ln>
                  <a:noFill/>
                </a:ln>
                <a:solidFill>
                  <a:prstClr val="black"/>
                </a:solidFill>
                <a:effectLst/>
                <a:uLnTx/>
                <a:uFillTx/>
                <a:latin typeface="Franklin Gothic Medium"/>
                <a:ea typeface="+mn-ea"/>
                <a:cs typeface="+mn-cs"/>
              </a:rPr>
              <a:t>; :18 – 1:42</a:t>
            </a:r>
          </a:p>
        </p:txBody>
      </p:sp>
    </p:spTree>
    <p:extLst>
      <p:ext uri="{BB962C8B-B14F-4D97-AF65-F5344CB8AC3E}">
        <p14:creationId xmlns:p14="http://schemas.microsoft.com/office/powerpoint/2010/main" val="40084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Five-Factor Model: A trait theory that identifies five main characteristics that account for the majority of individual differences in personality.</a:t>
            </a:r>
          </a:p>
          <a:p>
            <a:r>
              <a:rPr lang="en-US" dirty="0"/>
              <a:t>Acronym: </a:t>
            </a:r>
            <a:r>
              <a:rPr lang="en-US" b="1" u="sng" dirty="0"/>
              <a:t>OCEAN</a:t>
            </a:r>
            <a:endParaRPr lang="en-US" b="1" u="sng" dirty="0">
              <a:solidFill>
                <a:srgbClr val="FF0000"/>
              </a:solidFill>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The Five-Factor Model</a:t>
            </a:r>
          </a:p>
        </p:txBody>
      </p:sp>
      <p:pic>
        <p:nvPicPr>
          <p:cNvPr id="5" name="Picture 4" descr="words-2-4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9991" y="2578698"/>
            <a:ext cx="7325715" cy="3406457"/>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2976032" y="5091676"/>
            <a:ext cx="138853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Extroversion</a:t>
            </a:r>
          </a:p>
        </p:txBody>
      </p:sp>
      <p:sp>
        <p:nvSpPr>
          <p:cNvPr id="7" name="TextBox 6"/>
          <p:cNvSpPr txBox="1"/>
          <p:nvPr/>
        </p:nvSpPr>
        <p:spPr>
          <a:xfrm>
            <a:off x="4587876" y="5537837"/>
            <a:ext cx="1159279"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Openness</a:t>
            </a:r>
          </a:p>
        </p:txBody>
      </p:sp>
      <p:sp>
        <p:nvSpPr>
          <p:cNvPr id="8" name="TextBox 7"/>
          <p:cNvSpPr txBox="1"/>
          <p:nvPr/>
        </p:nvSpPr>
        <p:spPr>
          <a:xfrm>
            <a:off x="6379845" y="5970506"/>
            <a:ext cx="137692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Neuroticism</a:t>
            </a:r>
          </a:p>
        </p:txBody>
      </p:sp>
      <p:sp>
        <p:nvSpPr>
          <p:cNvPr id="9" name="TextBox 8"/>
          <p:cNvSpPr txBox="1"/>
          <p:nvPr/>
        </p:nvSpPr>
        <p:spPr>
          <a:xfrm>
            <a:off x="7873473" y="5502853"/>
            <a:ext cx="1661608"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Agreeableness</a:t>
            </a:r>
          </a:p>
        </p:txBody>
      </p:sp>
      <p:sp>
        <p:nvSpPr>
          <p:cNvPr id="10" name="TextBox 9"/>
          <p:cNvSpPr txBox="1"/>
          <p:nvPr/>
        </p:nvSpPr>
        <p:spPr>
          <a:xfrm>
            <a:off x="9282555" y="5020552"/>
            <a:ext cx="201825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64B64"/>
                </a:solidFill>
                <a:effectLst/>
                <a:uLnTx/>
                <a:uFillTx/>
                <a:latin typeface="Franklin Gothic Medium"/>
                <a:ea typeface="+mn-ea"/>
                <a:cs typeface="+mn-cs"/>
              </a:rPr>
              <a:t>Conscientiousness</a:t>
            </a:r>
          </a:p>
        </p:txBody>
      </p:sp>
    </p:spTree>
    <p:extLst>
      <p:ext uri="{BB962C8B-B14F-4D97-AF65-F5344CB8AC3E}">
        <p14:creationId xmlns:p14="http://schemas.microsoft.com/office/powerpoint/2010/main" val="215549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962DF7-1BF4-484A-86D5-C0B148E919FE}"/>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A90A118B-D17F-4709-858C-BC324C627A9A}"/>
              </a:ext>
            </a:extLst>
          </p:cNvPr>
          <p:cNvSpPr>
            <a:spLocks noGrp="1"/>
          </p:cNvSpPr>
          <p:nvPr>
            <p:ph type="sldNum" sz="quarter" idx="11"/>
          </p:nvPr>
        </p:nvSpPr>
        <p:spPr/>
        <p:txBody>
          <a:bodyPr/>
          <a:lstStyle/>
          <a:p>
            <a:fld id="{12A6CD65-B223-9C41-8CEC-A55C726DCCB3}" type="slidenum">
              <a:rPr lang="en-US" smtClean="0">
                <a:solidFill>
                  <a:srgbClr val="DEDEE0"/>
                </a:solidFill>
              </a:rPr>
              <a:pPr/>
              <a:t>137</a:t>
            </a:fld>
            <a:endParaRPr lang="en-US" dirty="0">
              <a:solidFill>
                <a:srgbClr val="DEDEE0"/>
              </a:solidFill>
            </a:endParaRPr>
          </a:p>
        </p:txBody>
      </p:sp>
      <p:sp>
        <p:nvSpPr>
          <p:cNvPr id="4" name="Title 3">
            <a:extLst>
              <a:ext uri="{FF2B5EF4-FFF2-40B4-BE49-F238E27FC236}">
                <a16:creationId xmlns:a16="http://schemas.microsoft.com/office/drawing/2014/main" id="{307AF148-3375-436C-A4C7-12B0940E216E}"/>
              </a:ext>
            </a:extLst>
          </p:cNvPr>
          <p:cNvSpPr>
            <a:spLocks noGrp="1"/>
          </p:cNvSpPr>
          <p:nvPr>
            <p:ph type="title"/>
          </p:nvPr>
        </p:nvSpPr>
        <p:spPr/>
        <p:txBody>
          <a:bodyPr/>
          <a:lstStyle/>
          <a:p>
            <a:r>
              <a:rPr lang="en-US" dirty="0"/>
              <a:t>End Chapter 13</a:t>
            </a:r>
          </a:p>
        </p:txBody>
      </p:sp>
    </p:spTree>
    <p:extLst>
      <p:ext uri="{BB962C8B-B14F-4D97-AF65-F5344CB8AC3E}">
        <p14:creationId xmlns:p14="http://schemas.microsoft.com/office/powerpoint/2010/main" val="404453283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C14A2-D3D5-447F-8701-96B9CBE9E180}"/>
              </a:ext>
            </a:extLst>
          </p:cNvPr>
          <p:cNvSpPr>
            <a:spLocks noGrp="1"/>
          </p:cNvSpPr>
          <p:nvPr>
            <p:ph type="ctrTitle"/>
          </p:nvPr>
        </p:nvSpPr>
        <p:spPr/>
        <p:txBody>
          <a:bodyPr/>
          <a:lstStyle/>
          <a:p>
            <a:r>
              <a:rPr lang="en-US" dirty="0"/>
              <a:t>Exam 2 Review Session</a:t>
            </a:r>
          </a:p>
        </p:txBody>
      </p:sp>
      <p:sp>
        <p:nvSpPr>
          <p:cNvPr id="3" name="Subtitle 2">
            <a:extLst>
              <a:ext uri="{FF2B5EF4-FFF2-40B4-BE49-F238E27FC236}">
                <a16:creationId xmlns:a16="http://schemas.microsoft.com/office/drawing/2014/main" id="{48F7BC1C-4636-406C-9B77-574F18E1235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14319988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121D1ED-7714-40EE-8D30-EB2A34F8FBE0}"/>
              </a:ext>
            </a:extLst>
          </p:cNvPr>
          <p:cNvGraphicFramePr/>
          <p:nvPr/>
        </p:nvGraphicFramePr>
        <p:xfrm>
          <a:off x="189186" y="346841"/>
          <a:ext cx="11529848" cy="5791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515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Effects on Neurotransmitters</a:t>
            </a:r>
          </a:p>
        </p:txBody>
      </p:sp>
      <p:sp>
        <p:nvSpPr>
          <p:cNvPr id="3" name="Text Placeholder 2"/>
          <p:cNvSpPr>
            <a:spLocks noGrp="1"/>
          </p:cNvSpPr>
          <p:nvPr>
            <p:ph type="body" idx="1"/>
          </p:nvPr>
        </p:nvSpPr>
        <p:spPr>
          <a:xfrm>
            <a:off x="609600" y="1417637"/>
            <a:ext cx="11046372" cy="4632327"/>
          </a:xfrm>
        </p:spPr>
        <p:txBody>
          <a:bodyPr/>
          <a:lstStyle/>
          <a:p>
            <a:r>
              <a:rPr lang="en-US" sz="2400" dirty="0">
                <a:latin typeface="Calibri" panose="020F0502020204030204" pitchFamily="34" charset="0"/>
                <a:cs typeface="Calibri" panose="020F0502020204030204" pitchFamily="34" charset="0"/>
              </a:rPr>
              <a:t>Alcohol: Increases postsynaptic sensitivity to GABA receptor</a:t>
            </a:r>
          </a:p>
          <a:p>
            <a:pPr lvl="1"/>
            <a:r>
              <a:rPr lang="en-US" sz="2400" dirty="0">
                <a:latin typeface="Calibri" panose="020F0502020204030204" pitchFamily="34" charset="0"/>
                <a:cs typeface="Calibri" panose="020F0502020204030204" pitchFamily="34" charset="0"/>
              </a:rPr>
              <a:t>GABA </a:t>
            </a:r>
            <a:r>
              <a:rPr lang="en-US" sz="2400" b="1" dirty="0">
                <a:solidFill>
                  <a:srgbClr val="FF0000"/>
                </a:solidFill>
                <a:latin typeface="Calibri" panose="020F0502020204030204" pitchFamily="34" charset="0"/>
                <a:cs typeface="Calibri" panose="020F0502020204030204" pitchFamily="34" charset="0"/>
              </a:rPr>
              <a:t>decreases </a:t>
            </a:r>
            <a:r>
              <a:rPr lang="en-US" sz="2400" dirty="0">
                <a:solidFill>
                  <a:schemeClr val="tx1"/>
                </a:solidFill>
                <a:latin typeface="Calibri" panose="020F0502020204030204" pitchFamily="34" charset="0"/>
                <a:cs typeface="Calibri" panose="020F0502020204030204" pitchFamily="34" charset="0"/>
              </a:rPr>
              <a:t>activity in brain regions </a:t>
            </a:r>
            <a:r>
              <a:rPr lang="en-US" sz="2400" dirty="0">
                <a:latin typeface="Calibri" panose="020F0502020204030204" pitchFamily="34" charset="0"/>
                <a:cs typeface="Calibri" panose="020F0502020204030204" pitchFamily="34" charset="0"/>
              </a:rPr>
              <a:t>that cause anxiety/</a:t>
            </a:r>
            <a:r>
              <a:rPr lang="en-TT" sz="2400" dirty="0">
                <a:solidFill>
                  <a:schemeClr val="tx1"/>
                </a:solidFill>
                <a:latin typeface="Calibri" panose="020F0502020204030204" pitchFamily="34" charset="0"/>
                <a:ea typeface="Calibri" charset="0"/>
                <a:cs typeface="Calibri" panose="020F0502020204030204" pitchFamily="34" charset="0"/>
              </a:rPr>
              <a:t> </a:t>
            </a:r>
            <a:r>
              <a:rPr lang="en-TT" sz="2400" dirty="0">
                <a:latin typeface="Calibri" panose="020F0502020204030204" pitchFamily="34" charset="0"/>
                <a:ea typeface="Calibri" charset="0"/>
                <a:cs typeface="Calibri" panose="020F0502020204030204" pitchFamily="34" charset="0"/>
              </a:rPr>
              <a:t>inhibition</a:t>
            </a:r>
            <a:r>
              <a:rPr lang="en-TT" sz="2400" dirty="0">
                <a:solidFill>
                  <a:schemeClr val="tx1"/>
                </a:solidFill>
                <a:latin typeface="Calibri" panose="020F0502020204030204" pitchFamily="34" charset="0"/>
                <a:ea typeface="Calibri" charset="0"/>
                <a:cs typeface="Calibri" panose="020F0502020204030204" pitchFamily="34" charset="0"/>
              </a:rPr>
              <a:t> </a:t>
            </a:r>
            <a:r>
              <a:rPr lang="en-US" sz="2400" dirty="0">
                <a:latin typeface="Calibri" panose="020F0502020204030204" pitchFamily="34" charset="0"/>
                <a:cs typeface="Calibri" panose="020F0502020204030204" pitchFamily="34" charset="0"/>
              </a:rPr>
              <a:t>&amp; make logical judgments. . </a:t>
            </a:r>
            <a:r>
              <a:rPr lang="en-US" sz="2400" dirty="0">
                <a:solidFill>
                  <a:srgbClr val="00B050"/>
                </a:solidFill>
                <a:latin typeface="Calibri" panose="020F0502020204030204" pitchFamily="34" charset="0"/>
                <a:cs typeface="Calibri" panose="020F0502020204030204" pitchFamily="34" charset="0"/>
              </a:rPr>
              <a:t>.</a:t>
            </a:r>
            <a:r>
              <a:rPr lang="en-US" sz="2400" dirty="0">
                <a:solidFill>
                  <a:srgbClr val="00B0F0"/>
                </a:solidFill>
                <a:latin typeface="Calibri" panose="020F0502020204030204" pitchFamily="34" charset="0"/>
                <a:cs typeface="Calibri" panose="020F0502020204030204" pitchFamily="34" charset="0"/>
              </a:rPr>
              <a:t>If alcohol allows GABA to better decrease neural activity, is it a neurotransmitter </a:t>
            </a:r>
            <a:r>
              <a:rPr lang="en-US" sz="2400" dirty="0">
                <a:solidFill>
                  <a:srgbClr val="00B050"/>
                </a:solidFill>
                <a:latin typeface="Calibri" panose="020F0502020204030204" pitchFamily="34" charset="0"/>
                <a:cs typeface="Calibri" panose="020F0502020204030204" pitchFamily="34" charset="0"/>
              </a:rPr>
              <a:t>agonist</a:t>
            </a:r>
            <a:r>
              <a:rPr lang="en-US" sz="2400" dirty="0">
                <a:solidFill>
                  <a:srgbClr val="00B0F0"/>
                </a:solidFill>
                <a:latin typeface="Calibri" panose="020F0502020204030204" pitchFamily="34" charset="0"/>
                <a:cs typeface="Calibri" panose="020F0502020204030204" pitchFamily="34" charset="0"/>
              </a:rPr>
              <a:t> or antagonist? </a:t>
            </a:r>
            <a:r>
              <a:rPr lang="en-US" sz="2400" dirty="0">
                <a:solidFill>
                  <a:schemeClr val="tx1"/>
                </a:solidFill>
                <a:latin typeface="Calibri" panose="020F0502020204030204" pitchFamily="34" charset="0"/>
                <a:cs typeface="Calibri" panose="020F0502020204030204" pitchFamily="34" charset="0"/>
              </a:rPr>
              <a:t>(Hint: use Type II Processing to answer)</a:t>
            </a:r>
          </a:p>
          <a:p>
            <a:pPr lvl="1"/>
            <a:r>
              <a:rPr lang="en-US" sz="2400" u="sng" dirty="0">
                <a:latin typeface="Calibri" panose="020F0502020204030204" pitchFamily="34" charset="0"/>
                <a:cs typeface="Calibri" panose="020F0502020204030204" pitchFamily="34" charset="0"/>
              </a:rPr>
              <a:t>Counter</a:t>
            </a:r>
            <a:r>
              <a:rPr lang="en-US" sz="2400" dirty="0">
                <a:latin typeface="Calibri" panose="020F0502020204030204" pitchFamily="34" charset="0"/>
                <a:cs typeface="Calibri" panose="020F0502020204030204" pitchFamily="34" charset="0"/>
              </a:rPr>
              <a:t>intuitively</a:t>
            </a:r>
            <a:r>
              <a:rPr lang="en-US" sz="2400" dirty="0">
                <a:solidFill>
                  <a:srgbClr val="FF0000"/>
                </a:solidFill>
                <a:latin typeface="Calibri" panose="020F0502020204030204" pitchFamily="34" charset="0"/>
                <a:cs typeface="Calibri" panose="020F0502020204030204" pitchFamily="34" charset="0"/>
              </a:rPr>
              <a:t>: </a:t>
            </a:r>
            <a:r>
              <a:rPr lang="en-US" sz="2400" dirty="0">
                <a:solidFill>
                  <a:srgbClr val="00B050"/>
                </a:solidFill>
                <a:latin typeface="Calibri" panose="020F0502020204030204" pitchFamily="34" charset="0"/>
                <a:cs typeface="Calibri" panose="020F0502020204030204" pitchFamily="34" charset="0"/>
              </a:rPr>
              <a:t>agonist</a:t>
            </a:r>
            <a:r>
              <a:rPr lang="en-US" sz="2400" dirty="0">
                <a:solidFill>
                  <a:srgbClr val="FF0000"/>
                </a:solidFill>
                <a:latin typeface="Calibri" panose="020F0502020204030204" pitchFamily="34" charset="0"/>
                <a:cs typeface="Calibri" panose="020F0502020204030204" pitchFamily="34" charset="0"/>
              </a:rPr>
              <a:t> </a:t>
            </a:r>
            <a:r>
              <a:rPr lang="en-US" sz="2400" dirty="0">
                <a:solidFill>
                  <a:schemeClr val="tx1"/>
                </a:solidFill>
                <a:latin typeface="Calibri" panose="020F0502020204030204" pitchFamily="34" charset="0"/>
                <a:cs typeface="Calibri" panose="020F0502020204030204" pitchFamily="34" charset="0"/>
              </a:rPr>
              <a:t>because </a:t>
            </a:r>
            <a:r>
              <a:rPr lang="en-US" sz="2400" dirty="0">
                <a:solidFill>
                  <a:srgbClr val="00B050"/>
                </a:solidFill>
                <a:latin typeface="Calibri" panose="020F0502020204030204" pitchFamily="34" charset="0"/>
                <a:cs typeface="Calibri" panose="020F0502020204030204" pitchFamily="34" charset="0"/>
              </a:rPr>
              <a:t>increases the effect </a:t>
            </a:r>
            <a:r>
              <a:rPr lang="en-US" sz="2400" dirty="0">
                <a:solidFill>
                  <a:schemeClr val="tx1"/>
                </a:solidFill>
                <a:latin typeface="Calibri" panose="020F0502020204030204" pitchFamily="34" charset="0"/>
                <a:cs typeface="Calibri" panose="020F0502020204030204" pitchFamily="34" charset="0"/>
              </a:rPr>
              <a:t>of GABA</a:t>
            </a:r>
          </a:p>
          <a:p>
            <a:pPr lvl="1"/>
            <a:r>
              <a:rPr lang="en-US" sz="2400" dirty="0">
                <a:latin typeface="Calibri" panose="020F0502020204030204" pitchFamily="34" charset="0"/>
                <a:cs typeface="Calibri" panose="020F0502020204030204" pitchFamily="34" charset="0"/>
              </a:rPr>
              <a:t>Kills a limited number of brain cells but then stops</a:t>
            </a:r>
          </a:p>
          <a:p>
            <a:pPr lvl="1"/>
            <a:r>
              <a:rPr lang="en-US" sz="2400" dirty="0">
                <a:latin typeface="Calibri" panose="020F0502020204030204" pitchFamily="34" charset="0"/>
                <a:cs typeface="Calibri" panose="020F0502020204030204" pitchFamily="34" charset="0"/>
              </a:rPr>
              <a:t>Also, affects dopamine – events more rewarding </a:t>
            </a:r>
          </a:p>
          <a:p>
            <a:pPr lvl="1"/>
            <a:r>
              <a:rPr lang="en-US" sz="2400" dirty="0">
                <a:latin typeface="Calibri" panose="020F0502020204030204" pitchFamily="34" charset="0"/>
                <a:cs typeface="Calibri" panose="020F0502020204030204" pitchFamily="34" charset="0"/>
              </a:rPr>
              <a:t>Especially strong genetic factor for addiction</a:t>
            </a:r>
          </a:p>
          <a:p>
            <a:r>
              <a:rPr lang="en-US" sz="2800" dirty="0">
                <a:latin typeface="Calibri" panose="020F0502020204030204" pitchFamily="34" charset="0"/>
                <a:cs typeface="Calibri" panose="020F0502020204030204" pitchFamily="34" charset="0"/>
              </a:rPr>
              <a:t>Benzodiazepines (like Xanax) have similar neurotransmitter effects but targets </a:t>
            </a:r>
            <a:r>
              <a:rPr lang="en-US" sz="2800" u="sng" dirty="0">
                <a:latin typeface="Calibri" panose="020F0502020204030204" pitchFamily="34" charset="0"/>
                <a:cs typeface="Calibri" panose="020F0502020204030204" pitchFamily="34" charset="0"/>
              </a:rPr>
              <a:t>more restricted brain regions</a:t>
            </a:r>
            <a:r>
              <a:rPr lang="en-US" sz="2800" dirty="0">
                <a:latin typeface="Calibri" panose="020F0502020204030204" pitchFamily="34" charset="0"/>
                <a:cs typeface="Calibri" panose="020F0502020204030204" pitchFamily="34" charset="0"/>
              </a:rPr>
              <a:t>; Xanax does not make people act drunk!</a:t>
            </a:r>
          </a:p>
        </p:txBody>
      </p:sp>
    </p:spTree>
    <p:extLst>
      <p:ext uri="{BB962C8B-B14F-4D97-AF65-F5344CB8AC3E}">
        <p14:creationId xmlns:p14="http://schemas.microsoft.com/office/powerpoint/2010/main" val="32074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121D1ED-7714-40EE-8D30-EB2A34F8FBE0}"/>
              </a:ext>
            </a:extLst>
          </p:cNvPr>
          <p:cNvGraphicFramePr/>
          <p:nvPr/>
        </p:nvGraphicFramePr>
        <p:xfrm>
          <a:off x="189186" y="346841"/>
          <a:ext cx="11529848" cy="5791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0466732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121D1ED-7714-40EE-8D30-EB2A34F8FBE0}"/>
              </a:ext>
            </a:extLst>
          </p:cNvPr>
          <p:cNvGraphicFramePr/>
          <p:nvPr/>
        </p:nvGraphicFramePr>
        <p:xfrm>
          <a:off x="189186" y="346841"/>
          <a:ext cx="11529848" cy="5791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503247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121D1ED-7714-40EE-8D30-EB2A34F8FBE0}"/>
              </a:ext>
            </a:extLst>
          </p:cNvPr>
          <p:cNvGraphicFramePr/>
          <p:nvPr/>
        </p:nvGraphicFramePr>
        <p:xfrm>
          <a:off x="189186" y="346841"/>
          <a:ext cx="11529848" cy="5791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825140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ABEBE-42A3-478F-8198-3A72D8A8FF55}"/>
              </a:ext>
            </a:extLst>
          </p:cNvPr>
          <p:cNvSpPr>
            <a:spLocks noGrp="1"/>
          </p:cNvSpPr>
          <p:nvPr>
            <p:ph type="title"/>
          </p:nvPr>
        </p:nvSpPr>
        <p:spPr/>
        <p:txBody>
          <a:bodyPr/>
          <a:lstStyle/>
          <a:p>
            <a:r>
              <a:rPr lang="en-US" dirty="0"/>
              <a:t>4 Lobes of forebrain- simplification</a:t>
            </a:r>
          </a:p>
        </p:txBody>
      </p:sp>
      <p:sp>
        <p:nvSpPr>
          <p:cNvPr id="3" name="Content Placeholder 2">
            <a:extLst>
              <a:ext uri="{FF2B5EF4-FFF2-40B4-BE49-F238E27FC236}">
                <a16:creationId xmlns:a16="http://schemas.microsoft.com/office/drawing/2014/main" id="{CF1A8430-D661-48B2-BAC8-0485CD0C4FB6}"/>
              </a:ext>
            </a:extLst>
          </p:cNvPr>
          <p:cNvSpPr>
            <a:spLocks noGrp="1"/>
          </p:cNvSpPr>
          <p:nvPr>
            <p:ph idx="1"/>
          </p:nvPr>
        </p:nvSpPr>
        <p:spPr/>
        <p:txBody>
          <a:bodyPr>
            <a:normAutofit/>
          </a:bodyPr>
          <a:lstStyle/>
          <a:p>
            <a:r>
              <a:rPr lang="en-US" sz="2800" dirty="0"/>
              <a:t>Frontal – logic &amp; voluntary movement</a:t>
            </a:r>
          </a:p>
          <a:p>
            <a:r>
              <a:rPr lang="en-US" sz="2800" dirty="0"/>
              <a:t>Temporal – hearing</a:t>
            </a:r>
          </a:p>
          <a:p>
            <a:r>
              <a:rPr lang="en-US" sz="2800" dirty="0"/>
              <a:t>Parietal – touch</a:t>
            </a:r>
          </a:p>
          <a:p>
            <a:r>
              <a:rPr lang="en-US" sz="2800" dirty="0"/>
              <a:t>Occipital - vision</a:t>
            </a:r>
          </a:p>
        </p:txBody>
      </p:sp>
    </p:spTree>
    <p:extLst>
      <p:ext uri="{BB962C8B-B14F-4D97-AF65-F5344CB8AC3E}">
        <p14:creationId xmlns:p14="http://schemas.microsoft.com/office/powerpoint/2010/main" val="195552546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43CFB-5C3F-4FA0-A11E-EB065FE7E3ED}"/>
              </a:ext>
            </a:extLst>
          </p:cNvPr>
          <p:cNvSpPr>
            <a:spLocks noGrp="1"/>
          </p:cNvSpPr>
          <p:nvPr>
            <p:ph type="title"/>
          </p:nvPr>
        </p:nvSpPr>
        <p:spPr/>
        <p:txBody>
          <a:bodyPr/>
          <a:lstStyle/>
          <a:p>
            <a:r>
              <a:rPr lang="en-US" dirty="0"/>
              <a:t>7 brain regions - simplification</a:t>
            </a:r>
          </a:p>
        </p:txBody>
      </p:sp>
      <p:sp>
        <p:nvSpPr>
          <p:cNvPr id="3" name="Content Placeholder 2">
            <a:extLst>
              <a:ext uri="{FF2B5EF4-FFF2-40B4-BE49-F238E27FC236}">
                <a16:creationId xmlns:a16="http://schemas.microsoft.com/office/drawing/2014/main" id="{265B4C7C-2C90-4D80-A050-EB9EE669F033}"/>
              </a:ext>
            </a:extLst>
          </p:cNvPr>
          <p:cNvSpPr>
            <a:spLocks noGrp="1"/>
          </p:cNvSpPr>
          <p:nvPr>
            <p:ph idx="1"/>
          </p:nvPr>
        </p:nvSpPr>
        <p:spPr/>
        <p:txBody>
          <a:bodyPr/>
          <a:lstStyle/>
          <a:p>
            <a:r>
              <a:rPr lang="en-US" dirty="0"/>
              <a:t>Prefrontal cortex – logic</a:t>
            </a:r>
          </a:p>
          <a:p>
            <a:r>
              <a:rPr lang="en-US" dirty="0"/>
              <a:t>Primary motor cortex – voluntary movement</a:t>
            </a:r>
          </a:p>
          <a:p>
            <a:endParaRPr lang="en-US" dirty="0"/>
          </a:p>
          <a:p>
            <a:r>
              <a:rPr lang="en-US" dirty="0"/>
              <a:t>Somatosensory cortex – sense of touch</a:t>
            </a:r>
          </a:p>
          <a:p>
            <a:endParaRPr lang="en-US" dirty="0"/>
          </a:p>
          <a:p>
            <a:r>
              <a:rPr lang="en-US" dirty="0">
                <a:solidFill>
                  <a:srgbClr val="FFFF00"/>
                </a:solidFill>
              </a:rPr>
              <a:t>Thalamus</a:t>
            </a:r>
            <a:r>
              <a:rPr lang="en-US" dirty="0"/>
              <a:t> – process sensory data (sensory switchboard)</a:t>
            </a:r>
          </a:p>
          <a:p>
            <a:r>
              <a:rPr lang="en-US" dirty="0">
                <a:solidFill>
                  <a:srgbClr val="FFFF00"/>
                </a:solidFill>
              </a:rPr>
              <a:t>Hypothalamus</a:t>
            </a:r>
            <a:r>
              <a:rPr lang="en-US" dirty="0"/>
              <a:t> – drives regulation e.g.,: sleep, hunger, temperature</a:t>
            </a:r>
          </a:p>
          <a:p>
            <a:r>
              <a:rPr lang="en-US" dirty="0"/>
              <a:t>Hippocampus – forming new memories</a:t>
            </a:r>
          </a:p>
          <a:p>
            <a:r>
              <a:rPr lang="en-US" dirty="0"/>
              <a:t>Amygdala – emotion</a:t>
            </a:r>
          </a:p>
        </p:txBody>
      </p:sp>
    </p:spTree>
    <p:extLst>
      <p:ext uri="{BB962C8B-B14F-4D97-AF65-F5344CB8AC3E}">
        <p14:creationId xmlns:p14="http://schemas.microsoft.com/office/powerpoint/2010/main" val="216645301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DCEB6-64C9-440C-93D5-A3BEE11F9222}"/>
              </a:ext>
            </a:extLst>
          </p:cNvPr>
          <p:cNvSpPr>
            <a:spLocks noGrp="1"/>
          </p:cNvSpPr>
          <p:nvPr>
            <p:ph type="title"/>
          </p:nvPr>
        </p:nvSpPr>
        <p:spPr/>
        <p:txBody>
          <a:bodyPr/>
          <a:lstStyle/>
          <a:p>
            <a:r>
              <a:rPr lang="en-US" sz="4000" dirty="0">
                <a:solidFill>
                  <a:srgbClr val="FFFF00"/>
                </a:solidFill>
              </a:rPr>
              <a:t>Why Sleep - Circadian Rhythms Theory </a:t>
            </a:r>
            <a:endParaRPr lang="en-US" dirty="0">
              <a:solidFill>
                <a:srgbClr val="FFFF00"/>
              </a:solidFill>
            </a:endParaRPr>
          </a:p>
        </p:txBody>
      </p:sp>
      <p:sp>
        <p:nvSpPr>
          <p:cNvPr id="3" name="Content Placeholder 2">
            <a:extLst>
              <a:ext uri="{FF2B5EF4-FFF2-40B4-BE49-F238E27FC236}">
                <a16:creationId xmlns:a16="http://schemas.microsoft.com/office/drawing/2014/main" id="{3A2A44EF-0D6F-4D71-AE8D-41C6B214DDA2}"/>
              </a:ext>
            </a:extLst>
          </p:cNvPr>
          <p:cNvSpPr>
            <a:spLocks noGrp="1"/>
          </p:cNvSpPr>
          <p:nvPr>
            <p:ph idx="1"/>
          </p:nvPr>
        </p:nvSpPr>
        <p:spPr>
          <a:xfrm>
            <a:off x="685800" y="2234316"/>
            <a:ext cx="10820400" cy="4024125"/>
          </a:xfrm>
        </p:spPr>
        <p:txBody>
          <a:bodyPr>
            <a:normAutofit fontScale="77500" lnSpcReduction="20000"/>
          </a:bodyPr>
          <a:lstStyle/>
          <a:p>
            <a:r>
              <a:rPr lang="en-US" sz="2400" dirty="0">
                <a:solidFill>
                  <a:srgbClr val="FFFF00"/>
                </a:solidFill>
              </a:rPr>
              <a:t>Circadian Rhythms Theory</a:t>
            </a:r>
            <a:r>
              <a:rPr lang="en-US" sz="2400" dirty="0"/>
              <a:t>: humans sleep about 8 hours at night because that helped our evolutionary ancestors stay safe </a:t>
            </a:r>
          </a:p>
          <a:p>
            <a:endParaRPr lang="en-US" sz="2400" dirty="0"/>
          </a:p>
          <a:p>
            <a:r>
              <a:rPr lang="en-US" sz="2400" dirty="0"/>
              <a:t>Easier Food = more sleep</a:t>
            </a:r>
          </a:p>
          <a:p>
            <a:r>
              <a:rPr lang="en-US" sz="2400" dirty="0">
                <a:solidFill>
                  <a:srgbClr val="92D050"/>
                </a:solidFill>
              </a:rPr>
              <a:t>Easier hide from danger </a:t>
            </a:r>
            <a:r>
              <a:rPr lang="en-US" sz="2400" dirty="0"/>
              <a:t>= more sleep</a:t>
            </a:r>
          </a:p>
          <a:p>
            <a:r>
              <a:rPr lang="en-US" sz="2400" dirty="0">
                <a:solidFill>
                  <a:srgbClr val="92D050"/>
                </a:solidFill>
              </a:rPr>
              <a:t>Less vulnerable </a:t>
            </a:r>
            <a:r>
              <a:rPr lang="en-US" sz="2400" dirty="0"/>
              <a:t>= More sleep</a:t>
            </a:r>
          </a:p>
          <a:p>
            <a:endParaRPr lang="en-US" sz="2200" dirty="0"/>
          </a:p>
          <a:p>
            <a:r>
              <a:rPr lang="en-US" sz="2200" dirty="0"/>
              <a:t>Sleep much: Cats (e.g., lions), mice, house dog </a:t>
            </a:r>
            <a:r>
              <a:rPr lang="en-US" sz="2200" dirty="0">
                <a:solidFill>
                  <a:srgbClr val="00B0F0"/>
                </a:solidFill>
              </a:rPr>
              <a:t>(why sleeps more than fox?)</a:t>
            </a:r>
          </a:p>
          <a:p>
            <a:r>
              <a:rPr lang="en-US" sz="2200" dirty="0"/>
              <a:t>Sleep little :Cow/deer </a:t>
            </a:r>
            <a:r>
              <a:rPr lang="en-US" dirty="0">
                <a:solidFill>
                  <a:srgbClr val="00B0F0"/>
                </a:solidFill>
              </a:rPr>
              <a:t>(why sleeps less than goat?)</a:t>
            </a:r>
            <a:r>
              <a:rPr lang="en-US" sz="2200" dirty="0">
                <a:solidFill>
                  <a:srgbClr val="00B0F0"/>
                </a:solidFill>
              </a:rPr>
              <a:t>, </a:t>
            </a:r>
            <a:r>
              <a:rPr lang="en-US" sz="2200" dirty="0"/>
              <a:t>elephant</a:t>
            </a:r>
          </a:p>
          <a:p>
            <a:pPr lvl="1"/>
            <a:endParaRPr lang="en-US" sz="2400" dirty="0"/>
          </a:p>
          <a:p>
            <a:r>
              <a:rPr lang="en-US" sz="2600" dirty="0"/>
              <a:t>Humans – medium sleep</a:t>
            </a:r>
          </a:p>
          <a:p>
            <a:pPr lvl="1"/>
            <a:r>
              <a:rPr lang="en-US" sz="2400" dirty="0"/>
              <a:t>Very poor night vision &amp; ancestors </a:t>
            </a:r>
            <a:r>
              <a:rPr lang="en-US" sz="2400" dirty="0">
                <a:solidFill>
                  <a:srgbClr val="FF0000"/>
                </a:solidFill>
              </a:rPr>
              <a:t>not safe at night</a:t>
            </a:r>
          </a:p>
          <a:p>
            <a:pPr lvl="1"/>
            <a:r>
              <a:rPr lang="en-US" sz="2400" dirty="0"/>
              <a:t>Expending energy at </a:t>
            </a:r>
            <a:r>
              <a:rPr lang="en-US" sz="2400" dirty="0">
                <a:solidFill>
                  <a:srgbClr val="FF0000"/>
                </a:solidFill>
              </a:rPr>
              <a:t>night</a:t>
            </a:r>
            <a:r>
              <a:rPr lang="en-US" sz="2400" dirty="0"/>
              <a:t> is less productive (not good time to get food)</a:t>
            </a:r>
          </a:p>
        </p:txBody>
      </p:sp>
    </p:spTree>
    <p:extLst>
      <p:ext uri="{BB962C8B-B14F-4D97-AF65-F5344CB8AC3E}">
        <p14:creationId xmlns:p14="http://schemas.microsoft.com/office/powerpoint/2010/main" val="357031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E83447C-6C28-45EC-9A94-AF192DD0CAF0}"/>
              </a:ext>
            </a:extLst>
          </p:cNvPr>
          <p:cNvSpPr/>
          <p:nvPr>
            <p:custDataLst>
              <p:tags r:id="rId2"/>
            </p:custDataLst>
          </p:nvPr>
        </p:nvSpPr>
        <p:spPr>
          <a:xfrm>
            <a:off x="6032500" y="2274848"/>
            <a:ext cx="6096000" cy="4583151"/>
          </a:xfrm>
          <a:prstGeom prst="rect">
            <a:avLst/>
          </a:prstGeom>
          <a:blipFill>
            <a:blip r:embed="rId6"/>
            <a:stretch>
              <a:fillRect/>
            </a:stretch>
          </a:blip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2" name="TPQuestion" title="Question Text">
            <a:extLst>
              <a:ext uri="{FF2B5EF4-FFF2-40B4-BE49-F238E27FC236}">
                <a16:creationId xmlns:a16="http://schemas.microsoft.com/office/drawing/2014/main" id="{B8547F96-C6F4-4AE4-AE34-5D993C43D749}"/>
              </a:ext>
            </a:extLst>
          </p:cNvPr>
          <p:cNvSpPr>
            <a:spLocks noGrp="1"/>
          </p:cNvSpPr>
          <p:nvPr>
            <p:ph type="title"/>
          </p:nvPr>
        </p:nvSpPr>
        <p:spPr>
          <a:xfrm>
            <a:off x="2062976" y="1025912"/>
            <a:ext cx="9300349" cy="688588"/>
          </a:xfrm>
        </p:spPr>
        <p:txBody>
          <a:bodyPr>
            <a:normAutofit fontScale="90000"/>
          </a:bodyPr>
          <a:lstStyle/>
          <a:p>
            <a:r>
              <a:rPr lang="en-US" dirty="0"/>
              <a:t>Which part of the neuron has a change in electrical charge travel from one end to the other?</a:t>
            </a:r>
          </a:p>
        </p:txBody>
      </p:sp>
      <p:sp>
        <p:nvSpPr>
          <p:cNvPr id="3" name="TPAnswers" title="Answer Text">
            <a:extLst>
              <a:ext uri="{FF2B5EF4-FFF2-40B4-BE49-F238E27FC236}">
                <a16:creationId xmlns:a16="http://schemas.microsoft.com/office/drawing/2014/main" id="{7C8CC72D-7FED-4BC1-A9E3-455053637E9C}"/>
              </a:ext>
            </a:extLst>
          </p:cNvPr>
          <p:cNvSpPr>
            <a:spLocks noGrp="1"/>
          </p:cNvSpPr>
          <p:nvPr>
            <p:ph type="body" idx="1"/>
            <p:custDataLst>
              <p:tags r:id="rId3"/>
            </p:custDataLst>
          </p:nvPr>
        </p:nvSpPr>
        <p:spPr>
          <a:xfrm>
            <a:off x="685800" y="2194560"/>
            <a:ext cx="5410200" cy="4024125"/>
          </a:xfrm>
        </p:spPr>
        <p:txBody>
          <a:bodyPr/>
          <a:lstStyle/>
          <a:p>
            <a:pPr marL="457200" indent="-457200">
              <a:buFont typeface="Arial" panose="020B0604020202020204" pitchFamily="34" charset="0"/>
              <a:buAutoNum type="alphaUcPeriod"/>
            </a:pPr>
            <a:r>
              <a:rPr lang="en-US" dirty="0"/>
              <a:t>Dendrites</a:t>
            </a:r>
          </a:p>
          <a:p>
            <a:pPr marL="457200" indent="-457200">
              <a:buFont typeface="Arial" panose="020B0604020202020204" pitchFamily="34" charset="0"/>
              <a:buAutoNum type="alphaUcPeriod"/>
            </a:pPr>
            <a:r>
              <a:rPr lang="en-US" dirty="0"/>
              <a:t>Cell Body (Soma)</a:t>
            </a:r>
          </a:p>
          <a:p>
            <a:pPr marL="457200" indent="-457200">
              <a:buFont typeface="Arial" panose="020B0604020202020204" pitchFamily="34" charset="0"/>
              <a:buAutoNum type="alphaUcPeriod"/>
            </a:pPr>
            <a:r>
              <a:rPr lang="en-US" dirty="0"/>
              <a:t>Axon</a:t>
            </a:r>
          </a:p>
          <a:p>
            <a:pPr marL="457200" indent="-457200">
              <a:buFont typeface="Arial" panose="020B0604020202020204" pitchFamily="34" charset="0"/>
              <a:buAutoNum type="alphaUcPeriod"/>
            </a:pPr>
            <a:r>
              <a:rPr lang="en-US" dirty="0"/>
              <a:t>Terminal Buttons</a:t>
            </a:r>
          </a:p>
        </p:txBody>
      </p:sp>
      <p:sp>
        <p:nvSpPr>
          <p:cNvPr id="4" name="TPPolling" title="Polling Shape">
            <a:extLst>
              <a:ext uri="{FF2B5EF4-FFF2-40B4-BE49-F238E27FC236}">
                <a16:creationId xmlns:a16="http://schemas.microsoft.com/office/drawing/2014/main" id="{7B4B8BB5-E9E9-47CB-9A96-014632DC39A7}"/>
              </a:ext>
            </a:extLst>
          </p:cNvPr>
          <p:cNvSpPr/>
          <p:nvPr/>
        </p:nvSpPr>
        <p:spPr>
          <a:xfrm>
            <a:off x="0" y="0"/>
            <a:ext cx="12700" cy="12700"/>
          </a:xfrm>
          <a:prstGeom prst="rect">
            <a:avLst/>
          </a:prstGeom>
          <a:solidFill>
            <a:schemeClr val="accent1">
              <a:alpha val="10000"/>
            </a:schemeClr>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6" name="CAI1" title="Correct Answer Indicator">
            <a:extLst>
              <a:ext uri="{FF2B5EF4-FFF2-40B4-BE49-F238E27FC236}">
                <a16:creationId xmlns:a16="http://schemas.microsoft.com/office/drawing/2014/main" id="{D21E00C5-B0D6-4355-B084-26A303ADF280}"/>
              </a:ext>
            </a:extLst>
          </p:cNvPr>
          <p:cNvSpPr/>
          <p:nvPr>
            <p:custDataLst>
              <p:tags r:id="rId4"/>
            </p:custDataLst>
          </p:nvPr>
        </p:nvSpPr>
        <p:spPr>
          <a:xfrm rot="10800000">
            <a:off x="411480" y="3085084"/>
            <a:ext cx="342900" cy="3429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Tree>
    <p:custDataLst>
      <p:tags r:id="rId1"/>
    </p:custDataLst>
    <p:extLst>
      <p:ext uri="{BB962C8B-B14F-4D97-AF65-F5344CB8AC3E}">
        <p14:creationId xmlns:p14="http://schemas.microsoft.com/office/powerpoint/2010/main" val="293660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6"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147</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What questions do you have?</a:t>
            </a:r>
          </a:p>
        </p:txBody>
      </p:sp>
    </p:spTree>
    <p:extLst>
      <p:ext uri="{BB962C8B-B14F-4D97-AF65-F5344CB8AC3E}">
        <p14:creationId xmlns:p14="http://schemas.microsoft.com/office/powerpoint/2010/main" val="365356489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PChart">
            <a:extLst>
              <a:ext uri="{FF2B5EF4-FFF2-40B4-BE49-F238E27FC236}">
                <a16:creationId xmlns:a16="http://schemas.microsoft.com/office/drawing/2014/main" id="{C275BB96-6FFC-4D63-BE4B-271C405AF8BB}"/>
              </a:ext>
            </a:extLst>
          </p:cNvPr>
          <p:cNvSpPr/>
          <p:nvPr>
            <p:custDataLst>
              <p:tags r:id="rId2"/>
            </p:custDataLst>
          </p:nvPr>
        </p:nvSpPr>
        <p:spPr>
          <a:xfrm>
            <a:off x="6032500" y="2213112"/>
            <a:ext cx="6096000" cy="4644887"/>
          </a:xfrm>
          <a:prstGeom prst="rect">
            <a:avLst/>
          </a:prstGeom>
          <a:blipFill>
            <a:blip r:embed="rId7"/>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313" name="TPQuestion" title="Question Text"/>
          <p:cNvSpPr>
            <a:spLocks noGrp="1"/>
          </p:cNvSpPr>
          <p:nvPr>
            <p:ph type="title"/>
          </p:nvPr>
        </p:nvSpPr>
        <p:spPr>
          <a:xfrm>
            <a:off x="452967" y="698500"/>
            <a:ext cx="10972800" cy="1143000"/>
          </a:xfrm>
        </p:spPr>
        <p:txBody>
          <a:bodyPr/>
          <a:lstStyle/>
          <a:p>
            <a:r>
              <a:rPr lang="en-US" sz="2200" dirty="0">
                <a:solidFill>
                  <a:schemeClr val="tx2"/>
                </a:solidFill>
              </a:rPr>
              <a:t>Fernando and Fiona have both been placed in a new advanced math class. They both love math and are finding the enriched work fascinating. In order to increase his effort in the class, Fernando’s parents give him $75 for every grade of “A” that he receives on a test. Fiona’s parents do not reward her for good grades. The next semester neither Fiona nor Fernando is rewarded for good grades. Who is likely to be more motivated to perform well in the class in the next semester, and why?</a:t>
            </a:r>
            <a:endParaRPr lang="en-US" altLang="en-US" sz="2200" dirty="0">
              <a:ea typeface="MS PGothic" charset="-128"/>
            </a:endParaRPr>
          </a:p>
        </p:txBody>
      </p:sp>
      <p:sp>
        <p:nvSpPr>
          <p:cNvPr id="13314" name="TPAnswers" title="Answer Text"/>
          <p:cNvSpPr>
            <a:spLocks noGrp="1"/>
          </p:cNvSpPr>
          <p:nvPr>
            <p:ph idx="1"/>
            <p:custDataLst>
              <p:tags r:id="rId3"/>
            </p:custDataLst>
          </p:nvPr>
        </p:nvSpPr>
        <p:spPr>
          <a:xfrm>
            <a:off x="255743" y="2318590"/>
            <a:ext cx="5625104" cy="4525963"/>
          </a:xfrm>
        </p:spPr>
        <p:txBody>
          <a:bodyPr>
            <a:normAutofit fontScale="85000" lnSpcReduction="20000"/>
          </a:bodyPr>
          <a:lstStyle/>
          <a:p>
            <a:pPr marL="502920" indent="-457200">
              <a:buAutoNum type="alphaUcPeriod"/>
            </a:pPr>
            <a:r>
              <a:rPr lang="en-US" dirty="0"/>
              <a:t>Fernando, because Fiona’s extrinsic motivation will be low without rewards</a:t>
            </a:r>
          </a:p>
          <a:p>
            <a:pPr marL="502920" indent="-457200">
              <a:buFont typeface="Wingdings 2" pitchFamily="18" charset="2"/>
              <a:buAutoNum type="alphaUcPeriod"/>
            </a:pPr>
            <a:r>
              <a:rPr lang="en-US" dirty="0"/>
              <a:t>Fernando, because his intrinsic motivation will be increased by rewards</a:t>
            </a:r>
          </a:p>
          <a:p>
            <a:pPr marL="502920" indent="-457200">
              <a:buFont typeface="Wingdings 2" pitchFamily="18" charset="2"/>
              <a:buAutoNum type="alphaUcPeriod"/>
            </a:pPr>
            <a:r>
              <a:rPr lang="en-US" dirty="0"/>
              <a:t>Fiona, because Fernando’s intrinsic motivation will be lessened by rewards</a:t>
            </a:r>
          </a:p>
          <a:p>
            <a:pPr marL="502920" indent="-457200">
              <a:buFont typeface="Wingdings 2" pitchFamily="18" charset="2"/>
              <a:buAutoNum type="alphaUcPeriod"/>
            </a:pPr>
            <a:r>
              <a:rPr lang="en-US" dirty="0"/>
              <a:t>Fiona, because her extrinsic motivation will be increased by not receiving rewards</a:t>
            </a:r>
          </a:p>
          <a:p>
            <a:pPr marL="514350" indent="-514350">
              <a:spcBef>
                <a:spcPts val="769"/>
              </a:spcBef>
              <a:buFont typeface="Arial" charset="0"/>
              <a:buAutoNum type="alphaUcPeriod"/>
            </a:pPr>
            <a:endParaRPr lang="en-US" altLang="en-US" dirty="0">
              <a:ea typeface="MS PGothic" charset="-128"/>
            </a:endParaRPr>
          </a:p>
        </p:txBody>
      </p:sp>
      <p:grpSp>
        <p:nvGrpSpPr>
          <p:cNvPr id="18" name="TPCountdown" title="Countdown Timer">
            <a:extLst>
              <a:ext uri="{FF2B5EF4-FFF2-40B4-BE49-F238E27FC236}">
                <a16:creationId xmlns:a16="http://schemas.microsoft.com/office/drawing/2014/main" id="{49D9ECFB-6336-4792-ABE9-71D5F0537A75}"/>
              </a:ext>
            </a:extLst>
          </p:cNvPr>
          <p:cNvGrpSpPr>
            <a:grpSpLocks noChangeAspect="1"/>
          </p:cNvGrpSpPr>
          <p:nvPr>
            <p:custDataLst>
              <p:tags r:id="rId4"/>
            </p:custDataLst>
          </p:nvPr>
        </p:nvGrpSpPr>
        <p:grpSpPr>
          <a:xfrm>
            <a:off x="10081257" y="2070040"/>
            <a:ext cx="1270000" cy="635000"/>
            <a:chOff x="7683500" y="5842000"/>
            <a:chExt cx="1270000" cy="635000"/>
          </a:xfrm>
        </p:grpSpPr>
        <p:sp>
          <p:nvSpPr>
            <p:cNvPr id="15" name="CountdownShape">
              <a:extLst>
                <a:ext uri="{FF2B5EF4-FFF2-40B4-BE49-F238E27FC236}">
                  <a16:creationId xmlns:a16="http://schemas.microsoft.com/office/drawing/2014/main" id="{09FCA494-C800-4877-9C94-89D0AFB93186}"/>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CountdownText">
              <a:extLst>
                <a:ext uri="{FF2B5EF4-FFF2-40B4-BE49-F238E27FC236}">
                  <a16:creationId xmlns:a16="http://schemas.microsoft.com/office/drawing/2014/main" id="{E479BDB9-E008-48B5-A992-F0946F703BCE}"/>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17" name="CountdownLine">
              <a:extLst>
                <a:ext uri="{FF2B5EF4-FFF2-40B4-BE49-F238E27FC236}">
                  <a16:creationId xmlns:a16="http://schemas.microsoft.com/office/drawing/2014/main" id="{C7C1464E-851B-48C5-A7CB-F0FECFCE0AD9}"/>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3" name="TPPolling" title="Polling Shape">
            <a:extLst>
              <a:ext uri="{FF2B5EF4-FFF2-40B4-BE49-F238E27FC236}">
                <a16:creationId xmlns:a16="http://schemas.microsoft.com/office/drawing/2014/main" id="{711318C8-5410-4F88-866C-217B152B9439}"/>
              </a:ext>
            </a:extLst>
          </p:cNvPr>
          <p:cNvSpPr/>
          <p:nvPr/>
        </p:nvSpPr>
        <p:spPr>
          <a:xfrm>
            <a:off x="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CAI1" title="Correct Answer Indicator">
            <a:extLst>
              <a:ext uri="{FF2B5EF4-FFF2-40B4-BE49-F238E27FC236}">
                <a16:creationId xmlns:a16="http://schemas.microsoft.com/office/drawing/2014/main" id="{9D83F9D3-EB6B-4EDF-8E88-B01520069662}"/>
              </a:ext>
            </a:extLst>
          </p:cNvPr>
          <p:cNvSpPr/>
          <p:nvPr>
            <p:custDataLst>
              <p:tags r:id="rId5"/>
            </p:custDataLst>
          </p:nvPr>
        </p:nvSpPr>
        <p:spPr>
          <a:xfrm rot="10800000">
            <a:off x="-69377" y="4557176"/>
            <a:ext cx="406400" cy="4064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624873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8"/>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3" grpId="1" animBg="1"/>
      <p:bldP spid="19"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0B9548ED-5288-4005-B473-95C5FBCE2D51}"/>
              </a:ext>
            </a:extLst>
          </p:cNvPr>
          <p:cNvSpPr/>
          <p:nvPr>
            <p:custDataLst>
              <p:tags r:id="rId2"/>
            </p:custDataLst>
          </p:nvPr>
        </p:nvSpPr>
        <p:spPr>
          <a:xfrm>
            <a:off x="6032500" y="1600200"/>
            <a:ext cx="6096000" cy="5143500"/>
          </a:xfrm>
          <a:prstGeom prst="rect">
            <a:avLst/>
          </a:prstGeom>
          <a:blipFill>
            <a:blip r:embed="rId7"/>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PQuestion" title="Question Text">
            <a:extLst>
              <a:ext uri="{FF2B5EF4-FFF2-40B4-BE49-F238E27FC236}">
                <a16:creationId xmlns:a16="http://schemas.microsoft.com/office/drawing/2014/main" id="{C19130A8-0DF4-4687-AA21-D49921132392}"/>
              </a:ext>
            </a:extLst>
          </p:cNvPr>
          <p:cNvSpPr>
            <a:spLocks noGrp="1"/>
          </p:cNvSpPr>
          <p:nvPr>
            <p:ph type="title"/>
          </p:nvPr>
        </p:nvSpPr>
        <p:spPr/>
        <p:txBody>
          <a:bodyPr/>
          <a:lstStyle/>
          <a:p>
            <a:r>
              <a:rPr lang="en-US" sz="2400" dirty="0">
                <a:solidFill>
                  <a:schemeClr val="tx2"/>
                </a:solidFill>
              </a:rPr>
              <a:t>The primary </a:t>
            </a:r>
            <a:r>
              <a:rPr lang="en-US" sz="2400" b="1" dirty="0">
                <a:solidFill>
                  <a:schemeClr val="tx2"/>
                </a:solidFill>
              </a:rPr>
              <a:t>evolutionary</a:t>
            </a:r>
            <a:r>
              <a:rPr lang="en-US" sz="2400" dirty="0">
                <a:solidFill>
                  <a:schemeClr val="tx2"/>
                </a:solidFill>
              </a:rPr>
              <a:t> reason females find </a:t>
            </a:r>
            <a:r>
              <a:rPr lang="en-US" sz="2400" b="1" dirty="0">
                <a:solidFill>
                  <a:schemeClr val="tx2"/>
                </a:solidFill>
              </a:rPr>
              <a:t>status</a:t>
            </a:r>
            <a:r>
              <a:rPr lang="en-US" sz="2400" dirty="0">
                <a:solidFill>
                  <a:schemeClr val="tx2"/>
                </a:solidFill>
              </a:rPr>
              <a:t> traits to be particularly attractive (more so than do males), is that these traits help:</a:t>
            </a:r>
            <a:endParaRPr lang="en-US" sz="2400" dirty="0"/>
          </a:p>
        </p:txBody>
      </p:sp>
      <p:sp>
        <p:nvSpPr>
          <p:cNvPr id="3" name="TPAnswers" title="Answer Text">
            <a:extLst>
              <a:ext uri="{FF2B5EF4-FFF2-40B4-BE49-F238E27FC236}">
                <a16:creationId xmlns:a16="http://schemas.microsoft.com/office/drawing/2014/main" id="{C593393D-A62D-4A7A-9B02-0DAF14AF0ED5}"/>
              </a:ext>
            </a:extLst>
          </p:cNvPr>
          <p:cNvSpPr>
            <a:spLocks noGrp="1"/>
          </p:cNvSpPr>
          <p:nvPr>
            <p:ph type="body" idx="1"/>
            <p:custDataLst>
              <p:tags r:id="rId3"/>
            </p:custDataLst>
          </p:nvPr>
        </p:nvSpPr>
        <p:spPr>
          <a:xfrm>
            <a:off x="323850" y="1544638"/>
            <a:ext cx="5486400" cy="4525963"/>
          </a:xfrm>
        </p:spPr>
        <p:txBody>
          <a:bodyPr/>
          <a:lstStyle/>
          <a:p>
            <a:pPr marL="502920" indent="-457200">
              <a:buFont typeface="Wingdings 2" pitchFamily="18" charset="2"/>
              <a:buAutoNum type="alphaUcPeriod"/>
            </a:pPr>
            <a:r>
              <a:rPr lang="en-US" sz="2400" dirty="0"/>
              <a:t>Females to be successful in having more children</a:t>
            </a:r>
          </a:p>
          <a:p>
            <a:pPr marL="502920" indent="-457200">
              <a:buFont typeface="Wingdings 2" pitchFamily="18" charset="2"/>
              <a:buAutoNum type="alphaUcPeriod"/>
            </a:pPr>
            <a:r>
              <a:rPr lang="en-US" sz="2400" dirty="0"/>
              <a:t>Increase the probability that her children will be able to survive through the years they are capable of procreation &amp; have better attributes for attracting mates</a:t>
            </a:r>
          </a:p>
          <a:p>
            <a:pPr marL="502920" indent="-457200">
              <a:buFont typeface="Wingdings 2" pitchFamily="18" charset="2"/>
              <a:buAutoNum type="alphaUcPeriod"/>
            </a:pPr>
            <a:r>
              <a:rPr lang="en-US" sz="2400" dirty="0"/>
              <a:t>The female knows that a male is likely capable of procreation and also likely to be high in nurturing traits</a:t>
            </a:r>
          </a:p>
        </p:txBody>
      </p:sp>
      <p:sp>
        <p:nvSpPr>
          <p:cNvPr id="4" name="TPPolling" title="Polling Shape">
            <a:extLst>
              <a:ext uri="{FF2B5EF4-FFF2-40B4-BE49-F238E27FC236}">
                <a16:creationId xmlns:a16="http://schemas.microsoft.com/office/drawing/2014/main" id="{1EDE970A-3DAB-4DB9-B9E5-EA64235CC8E6}"/>
              </a:ext>
            </a:extLst>
          </p:cNvPr>
          <p:cNvSpPr/>
          <p:nvPr/>
        </p:nvSpPr>
        <p:spPr>
          <a:xfrm>
            <a:off x="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9" name="TPCountdown" title="Countdown Timer">
            <a:extLst>
              <a:ext uri="{FF2B5EF4-FFF2-40B4-BE49-F238E27FC236}">
                <a16:creationId xmlns:a16="http://schemas.microsoft.com/office/drawing/2014/main" id="{0EF1338F-70F6-4179-9DAF-36D139EBB6CA}"/>
              </a:ext>
            </a:extLst>
          </p:cNvPr>
          <p:cNvGrpSpPr>
            <a:grpSpLocks noChangeAspect="1"/>
          </p:cNvGrpSpPr>
          <p:nvPr>
            <p:custDataLst>
              <p:tags r:id="rId4"/>
            </p:custDataLst>
          </p:nvPr>
        </p:nvGrpSpPr>
        <p:grpSpPr>
          <a:xfrm>
            <a:off x="4762500" y="5791201"/>
            <a:ext cx="1270000" cy="635000"/>
            <a:chOff x="7683500" y="5842000"/>
            <a:chExt cx="1270000" cy="635000"/>
          </a:xfrm>
        </p:grpSpPr>
        <p:sp>
          <p:nvSpPr>
            <p:cNvPr id="6" name="CountdownShape">
              <a:extLst>
                <a:ext uri="{FF2B5EF4-FFF2-40B4-BE49-F238E27FC236}">
                  <a16:creationId xmlns:a16="http://schemas.microsoft.com/office/drawing/2014/main" id="{D0D251C1-8505-4E5E-80BC-9B4D2176EBEC}"/>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CountdownText">
              <a:extLst>
                <a:ext uri="{FF2B5EF4-FFF2-40B4-BE49-F238E27FC236}">
                  <a16:creationId xmlns:a16="http://schemas.microsoft.com/office/drawing/2014/main" id="{6BD6CD9B-B74A-4B7C-8132-8DD34FF103EB}"/>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8" name="CountdownLine">
              <a:extLst>
                <a:ext uri="{FF2B5EF4-FFF2-40B4-BE49-F238E27FC236}">
                  <a16:creationId xmlns:a16="http://schemas.microsoft.com/office/drawing/2014/main" id="{A350D74D-82BA-4ECF-AF21-336605578EB8}"/>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CAI1" title="Correct Answer Indicator">
            <a:extLst>
              <a:ext uri="{FF2B5EF4-FFF2-40B4-BE49-F238E27FC236}">
                <a16:creationId xmlns:a16="http://schemas.microsoft.com/office/drawing/2014/main" id="{643ADB0F-1EEB-4CCA-AB1E-D12969F1EB96}"/>
              </a:ext>
            </a:extLst>
          </p:cNvPr>
          <p:cNvSpPr/>
          <p:nvPr>
            <p:custDataLst>
              <p:tags r:id="rId5"/>
            </p:custDataLst>
          </p:nvPr>
        </p:nvSpPr>
        <p:spPr>
          <a:xfrm rot="10800000">
            <a:off x="-31750" y="2470045"/>
            <a:ext cx="444500" cy="4445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4066095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Effects on Neurotransmitters</a:t>
            </a:r>
            <a:br>
              <a:rPr lang="en-US" dirty="0"/>
            </a:br>
            <a:r>
              <a:rPr lang="en-US" dirty="0"/>
              <a:t>caffeine alcohol, </a:t>
            </a:r>
          </a:p>
        </p:txBody>
      </p:sp>
      <p:sp>
        <p:nvSpPr>
          <p:cNvPr id="3" name="Text Placeholder 2"/>
          <p:cNvSpPr>
            <a:spLocks noGrp="1"/>
          </p:cNvSpPr>
          <p:nvPr>
            <p:ph type="body" idx="1"/>
          </p:nvPr>
        </p:nvSpPr>
        <p:spPr>
          <a:xfrm>
            <a:off x="1828800" y="1524001"/>
            <a:ext cx="8229600" cy="4525963"/>
          </a:xfrm>
        </p:spPr>
        <p:txBody>
          <a:bodyPr/>
          <a:lstStyle/>
          <a:p>
            <a:r>
              <a:rPr lang="en-US" sz="2400" dirty="0">
                <a:latin typeface="Calibri" panose="020F0502020204030204" pitchFamily="34" charset="0"/>
                <a:cs typeface="Calibri" panose="020F0502020204030204" pitchFamily="34" charset="0"/>
              </a:rPr>
              <a:t>Caffeine –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epinephrine (adrenaline), </a:t>
            </a:r>
            <a:r>
              <a:rPr lang="en-US" sz="2400" dirty="0">
                <a:solidFill>
                  <a:srgbClr val="00B0F0"/>
                </a:solidFill>
                <a:latin typeface="Calibri" panose="020F0502020204030204" pitchFamily="34" charset="0"/>
                <a:cs typeface="Calibri" panose="020F0502020204030204" pitchFamily="34" charset="0"/>
              </a:rPr>
              <a:t>antagonist</a:t>
            </a:r>
            <a:r>
              <a:rPr lang="en-US" sz="2400" dirty="0">
                <a:latin typeface="Calibri" panose="020F0502020204030204" pitchFamily="34" charset="0"/>
                <a:cs typeface="Calibri" panose="020F0502020204030204" pitchFamily="34" charset="0"/>
              </a:rPr>
              <a:t> for adenosine</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Alcohol: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GABA,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dopamine</a:t>
            </a:r>
          </a:p>
          <a:p>
            <a:pPr lvl="1"/>
            <a:r>
              <a:rPr lang="en-US" sz="2000" dirty="0">
                <a:latin typeface="Calibri" panose="020F0502020204030204" pitchFamily="34" charset="0"/>
                <a:cs typeface="Calibri" panose="020F0502020204030204" pitchFamily="34" charset="0"/>
              </a:rPr>
              <a:t>GABA decreases neuron firing so (confusingly) Alcohol </a:t>
            </a:r>
            <a:r>
              <a:rPr lang="en-US" sz="2000" dirty="0">
                <a:solidFill>
                  <a:srgbClr val="FF0000"/>
                </a:solidFill>
                <a:latin typeface="Calibri" panose="020F0502020204030204" pitchFamily="34" charset="0"/>
                <a:cs typeface="Calibri" panose="020F0502020204030204" pitchFamily="34" charset="0"/>
              </a:rPr>
              <a:t>increases</a:t>
            </a:r>
            <a:r>
              <a:rPr lang="en-US" sz="2000" dirty="0">
                <a:latin typeface="Calibri" panose="020F0502020204030204" pitchFamily="34" charset="0"/>
                <a:cs typeface="Calibri" panose="020F0502020204030204" pitchFamily="34" charset="0"/>
              </a:rPr>
              <a:t> (</a:t>
            </a:r>
            <a:r>
              <a:rPr lang="en-US" sz="2000" dirty="0">
                <a:solidFill>
                  <a:srgbClr val="FF0000"/>
                </a:solidFill>
                <a:latin typeface="Calibri" panose="020F0502020204030204" pitchFamily="34" charset="0"/>
                <a:cs typeface="Calibri" panose="020F0502020204030204" pitchFamily="34" charset="0"/>
              </a:rPr>
              <a:t>agonist</a:t>
            </a:r>
            <a:r>
              <a:rPr lang="en-US" sz="2000" dirty="0">
                <a:latin typeface="Calibri" panose="020F0502020204030204" pitchFamily="34" charset="0"/>
                <a:cs typeface="Calibri" panose="020F0502020204030204" pitchFamily="34" charset="0"/>
              </a:rPr>
              <a:t>) the effect of GABA and </a:t>
            </a:r>
            <a:r>
              <a:rPr lang="en-US" sz="2000" dirty="0">
                <a:solidFill>
                  <a:srgbClr val="00B0F0"/>
                </a:solidFill>
                <a:latin typeface="Calibri" panose="020F0502020204030204" pitchFamily="34" charset="0"/>
                <a:cs typeface="Calibri" panose="020F0502020204030204" pitchFamily="34" charset="0"/>
              </a:rPr>
              <a:t>decreases</a:t>
            </a:r>
            <a:r>
              <a:rPr lang="en-US" sz="2000" dirty="0">
                <a:latin typeface="Calibri" panose="020F0502020204030204" pitchFamily="34" charset="0"/>
                <a:cs typeface="Calibri" panose="020F0502020204030204" pitchFamily="34" charset="0"/>
              </a:rPr>
              <a:t> neuron firing</a:t>
            </a:r>
          </a:p>
          <a:p>
            <a:pPr lvl="1"/>
            <a:endParaRPr lang="en-US" sz="2000" dirty="0">
              <a:latin typeface="Calibri" panose="020F0502020204030204" pitchFamily="34" charset="0"/>
              <a:cs typeface="Calibri" panose="020F0502020204030204" pitchFamily="34" charset="0"/>
            </a:endParaRPr>
          </a:p>
          <a:p>
            <a:pPr lvl="1"/>
            <a:endParaRPr lang="en-US" sz="2000" dirty="0">
              <a:latin typeface="Calibri" panose="020F0502020204030204" pitchFamily="34" charset="0"/>
              <a:cs typeface="Calibri" panose="020F0502020204030204" pitchFamily="34" charset="0"/>
            </a:endParaRPr>
          </a:p>
          <a:p>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4652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PChart">
            <a:extLst>
              <a:ext uri="{FF2B5EF4-FFF2-40B4-BE49-F238E27FC236}">
                <a16:creationId xmlns:a16="http://schemas.microsoft.com/office/drawing/2014/main" id="{B14846A5-5593-4642-8298-B69D421C7FE0}"/>
              </a:ext>
            </a:extLst>
          </p:cNvPr>
          <p:cNvSpPr/>
          <p:nvPr>
            <p:custDataLst>
              <p:tags r:id="rId2"/>
            </p:custDataLst>
          </p:nvPr>
        </p:nvSpPr>
        <p:spPr>
          <a:xfrm>
            <a:off x="6032500" y="1676400"/>
            <a:ext cx="6096000" cy="5143500"/>
          </a:xfrm>
          <a:prstGeom prst="rect">
            <a:avLst/>
          </a:prstGeom>
          <a:blipFill>
            <a:blip r:embed="rId7"/>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313" name="TPQuestion" title="Question Text"/>
          <p:cNvSpPr>
            <a:spLocks noGrp="1"/>
          </p:cNvSpPr>
          <p:nvPr>
            <p:ph type="title"/>
          </p:nvPr>
        </p:nvSpPr>
        <p:spPr/>
        <p:txBody>
          <a:bodyPr/>
          <a:lstStyle/>
          <a:p>
            <a:r>
              <a:rPr lang="en-US" sz="3200" dirty="0"/>
              <a:t>Based on Evolutionary adaptiveness, both Males and females prefer mates who are physically attractive because:</a:t>
            </a:r>
            <a:endParaRPr lang="en-US" altLang="en-US" sz="3200" dirty="0">
              <a:ea typeface="MS PGothic" charset="-128"/>
            </a:endParaRPr>
          </a:p>
        </p:txBody>
      </p:sp>
      <p:sp>
        <p:nvSpPr>
          <p:cNvPr id="13314" name="TPAnswers" title="Answer Text"/>
          <p:cNvSpPr>
            <a:spLocks noGrp="1"/>
          </p:cNvSpPr>
          <p:nvPr>
            <p:ph idx="1"/>
            <p:custDataLst>
              <p:tags r:id="rId3"/>
            </p:custDataLst>
          </p:nvPr>
        </p:nvSpPr>
        <p:spPr>
          <a:xfrm>
            <a:off x="251011" y="1671637"/>
            <a:ext cx="4877673" cy="4525963"/>
          </a:xfrm>
        </p:spPr>
        <p:txBody>
          <a:bodyPr>
            <a:noAutofit/>
          </a:bodyPr>
          <a:lstStyle/>
          <a:p>
            <a:pPr marL="502920" indent="-457200">
              <a:buFont typeface="Wingdings 2" pitchFamily="18" charset="2"/>
              <a:buAutoNum type="alphaUcPeriod"/>
            </a:pPr>
            <a:r>
              <a:rPr lang="en-US" sz="2200" dirty="0"/>
              <a:t>Physical Attractiveness suggests that the mate will remain faithful within a monogamous relationship</a:t>
            </a:r>
          </a:p>
          <a:p>
            <a:pPr marL="502920" indent="-457200">
              <a:buFont typeface="Wingdings 2" pitchFamily="18" charset="2"/>
              <a:buAutoNum type="alphaUcPeriod"/>
            </a:pPr>
            <a:r>
              <a:rPr lang="en-US" sz="2200" dirty="0"/>
              <a:t>A physically attractive mate increases the probability that the couple’s children will be physically attractive themselves and therefore able to attract their own mate to procreate with</a:t>
            </a:r>
          </a:p>
          <a:p>
            <a:pPr marL="502920" indent="-457200">
              <a:buFont typeface="Wingdings 2" pitchFamily="18" charset="2"/>
              <a:buAutoNum type="alphaUcPeriod"/>
            </a:pPr>
            <a:r>
              <a:rPr lang="en-US" sz="2200" dirty="0"/>
              <a:t>Physical attractiveness increase the probability that the child will be able to adapt to new challenging scenarios presented by the modern world</a:t>
            </a:r>
          </a:p>
        </p:txBody>
      </p:sp>
      <p:sp>
        <p:nvSpPr>
          <p:cNvPr id="8" name="CAI1" title="Correct Answer Indicator">
            <a:extLst>
              <a:ext uri="{FF2B5EF4-FFF2-40B4-BE49-F238E27FC236}">
                <a16:creationId xmlns:a16="http://schemas.microsoft.com/office/drawing/2014/main" id="{2B6558FE-C6B8-B947-A5EC-B736F5B42A29}"/>
              </a:ext>
            </a:extLst>
          </p:cNvPr>
          <p:cNvSpPr/>
          <p:nvPr>
            <p:custDataLst>
              <p:tags r:id="rId4"/>
            </p:custDataLst>
          </p:nvPr>
        </p:nvSpPr>
        <p:spPr>
          <a:xfrm rot="10800000">
            <a:off x="-13149" y="2833264"/>
            <a:ext cx="330200" cy="3302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3" name="TPCountdown" title="Countdown Timer">
            <a:extLst>
              <a:ext uri="{FF2B5EF4-FFF2-40B4-BE49-F238E27FC236}">
                <a16:creationId xmlns:a16="http://schemas.microsoft.com/office/drawing/2014/main" id="{97941DCF-CDD9-48F7-B2AC-D52DB6E8D05E}"/>
              </a:ext>
            </a:extLst>
          </p:cNvPr>
          <p:cNvGrpSpPr>
            <a:grpSpLocks noChangeAspect="1"/>
          </p:cNvGrpSpPr>
          <p:nvPr>
            <p:custDataLst>
              <p:tags r:id="rId5"/>
            </p:custDataLst>
          </p:nvPr>
        </p:nvGrpSpPr>
        <p:grpSpPr>
          <a:xfrm>
            <a:off x="5408084" y="5880100"/>
            <a:ext cx="1270000" cy="635000"/>
            <a:chOff x="7683500" y="5842000"/>
            <a:chExt cx="1270000" cy="635000"/>
          </a:xfrm>
        </p:grpSpPr>
        <p:sp>
          <p:nvSpPr>
            <p:cNvPr id="10" name="CountdownShape">
              <a:extLst>
                <a:ext uri="{FF2B5EF4-FFF2-40B4-BE49-F238E27FC236}">
                  <a16:creationId xmlns:a16="http://schemas.microsoft.com/office/drawing/2014/main" id="{10CD94AE-6A47-4D27-8052-1750B820DC83}"/>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CountdownText">
              <a:extLst>
                <a:ext uri="{FF2B5EF4-FFF2-40B4-BE49-F238E27FC236}">
                  <a16:creationId xmlns:a16="http://schemas.microsoft.com/office/drawing/2014/main" id="{D235EAC8-946C-429E-855A-89CCE293CD5D}"/>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12" name="CountdownLine">
              <a:extLst>
                <a:ext uri="{FF2B5EF4-FFF2-40B4-BE49-F238E27FC236}">
                  <a16:creationId xmlns:a16="http://schemas.microsoft.com/office/drawing/2014/main" id="{3549637D-FB1A-4C34-9F6B-30F0EBF4F8E3}"/>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4" name="TPPolling" title="Polling Shape">
            <a:extLst>
              <a:ext uri="{FF2B5EF4-FFF2-40B4-BE49-F238E27FC236}">
                <a16:creationId xmlns:a16="http://schemas.microsoft.com/office/drawing/2014/main" id="{A234D2B9-B3E7-468D-A82C-9FE9E47F20B7}"/>
              </a:ext>
            </a:extLst>
          </p:cNvPr>
          <p:cNvSpPr/>
          <p:nvPr/>
        </p:nvSpPr>
        <p:spPr>
          <a:xfrm>
            <a:off x="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4008252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3"/>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4" grpId="0" animBg="1"/>
      <p:bldP spid="14" grpId="1"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CB1AA7-052D-463F-BD86-06798AE02A15}"/>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76E8A7F8-EA6C-42A6-B56D-2E5309226DEE}"/>
              </a:ext>
            </a:extLst>
          </p:cNvPr>
          <p:cNvSpPr>
            <a:spLocks noGrp="1"/>
          </p:cNvSpPr>
          <p:nvPr>
            <p:ph type="sldNum" sz="quarter" idx="11"/>
          </p:nvPr>
        </p:nvSpPr>
        <p:spPr/>
        <p:txBody>
          <a:bodyPr/>
          <a:lstStyle/>
          <a:p>
            <a:fld id="{12A6CD65-B223-9C41-8CEC-A55C726DCCB3}" type="slidenum">
              <a:rPr lang="en-US" smtClean="0">
                <a:solidFill>
                  <a:srgbClr val="DEDEE0"/>
                </a:solidFill>
              </a:rPr>
              <a:pPr/>
              <a:t>151</a:t>
            </a:fld>
            <a:endParaRPr lang="en-US" dirty="0">
              <a:solidFill>
                <a:srgbClr val="DEDEE0"/>
              </a:solidFill>
            </a:endParaRPr>
          </a:p>
        </p:txBody>
      </p:sp>
      <p:sp>
        <p:nvSpPr>
          <p:cNvPr id="4" name="Title 3">
            <a:extLst>
              <a:ext uri="{FF2B5EF4-FFF2-40B4-BE49-F238E27FC236}">
                <a16:creationId xmlns:a16="http://schemas.microsoft.com/office/drawing/2014/main" id="{241A9315-E59C-4241-8C0D-668E71A97AA0}"/>
              </a:ext>
            </a:extLst>
          </p:cNvPr>
          <p:cNvSpPr>
            <a:spLocks noGrp="1"/>
          </p:cNvSpPr>
          <p:nvPr>
            <p:ph type="title"/>
          </p:nvPr>
        </p:nvSpPr>
        <p:spPr/>
        <p:txBody>
          <a:bodyPr/>
          <a:lstStyle/>
          <a:p>
            <a:r>
              <a:rPr lang="en-US" dirty="0"/>
              <a:t>Supplemental (meaning not displayed during class) review slides and practice questions</a:t>
            </a:r>
          </a:p>
        </p:txBody>
      </p:sp>
    </p:spTree>
    <p:extLst>
      <p:ext uri="{BB962C8B-B14F-4D97-AF65-F5344CB8AC3E}">
        <p14:creationId xmlns:p14="http://schemas.microsoft.com/office/powerpoint/2010/main" val="202682164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Overall (</a:t>
            </a:r>
            <a:r>
              <a:rPr lang="en-US" b="1" dirty="0"/>
              <a:t>Unconscious)</a:t>
            </a:r>
            <a:r>
              <a:rPr lang="en-US" dirty="0"/>
              <a:t> goal is to have as many decedents as possible</a:t>
            </a:r>
          </a:p>
          <a:p>
            <a:r>
              <a:rPr lang="en-US" dirty="0"/>
              <a:t>Serve this goal through 3 strategies: 1) having </a:t>
            </a:r>
            <a:r>
              <a:rPr lang="en-US" b="1" dirty="0"/>
              <a:t>many children</a:t>
            </a:r>
            <a:r>
              <a:rPr lang="en-US" dirty="0"/>
              <a:t>, 2) increasing probability that children will </a:t>
            </a:r>
            <a:r>
              <a:rPr lang="en-US" b="1" dirty="0"/>
              <a:t>survive to adulthood</a:t>
            </a:r>
            <a:r>
              <a:rPr lang="en-US" dirty="0"/>
              <a:t>, 3) increasing probability that children will be able to </a:t>
            </a:r>
            <a:r>
              <a:rPr lang="en-US" b="1" dirty="0"/>
              <a:t>successfully attract mates</a:t>
            </a:r>
            <a:r>
              <a:rPr lang="en-US" dirty="0"/>
              <a:t> of their own</a:t>
            </a:r>
          </a:p>
          <a:p>
            <a:endParaRPr lang="en-US" dirty="0"/>
          </a:p>
          <a:p>
            <a:r>
              <a:rPr lang="en-US" dirty="0"/>
              <a:t>Males have greater ability to succeed in strategy #1 (because shorter </a:t>
            </a:r>
            <a:r>
              <a:rPr lang="en-US" b="1" dirty="0"/>
              <a:t>minimal time investment </a:t>
            </a:r>
            <a:r>
              <a:rPr lang="en-US" dirty="0"/>
              <a:t>in children)</a:t>
            </a:r>
          </a:p>
          <a:p>
            <a:r>
              <a:rPr lang="en-US" dirty="0"/>
              <a:t>Because females can’t be </a:t>
            </a:r>
            <a:r>
              <a:rPr lang="en-US" b="1" u="sng" dirty="0"/>
              <a:t>extraordinarily</a:t>
            </a:r>
            <a:r>
              <a:rPr lang="en-US" dirty="0"/>
              <a:t> successful in strategy #1 it’s adaptive for them to put greater focus on strategies #2 &amp; #3</a:t>
            </a:r>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152</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Sexual Strategies theory – Optimal strategies</a:t>
            </a:r>
          </a:p>
        </p:txBody>
      </p:sp>
    </p:spTree>
    <p:extLst>
      <p:ext uri="{BB962C8B-B14F-4D97-AF65-F5344CB8AC3E}">
        <p14:creationId xmlns:p14="http://schemas.microsoft.com/office/powerpoint/2010/main" val="369411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CFE725-736E-234E-8B7A-F9EF947BFA5B}"/>
              </a:ext>
            </a:extLst>
          </p:cNvPr>
          <p:cNvSpPr>
            <a:spLocks noGrp="1"/>
          </p:cNvSpPr>
          <p:nvPr>
            <p:ph idx="1"/>
          </p:nvPr>
        </p:nvSpPr>
        <p:spPr/>
        <p:txBody>
          <a:bodyPr/>
          <a:lstStyle/>
          <a:p>
            <a:r>
              <a:rPr lang="en-US" dirty="0"/>
              <a:t>Traps:</a:t>
            </a:r>
          </a:p>
          <a:p>
            <a:endParaRPr lang="en-US" dirty="0"/>
          </a:p>
          <a:p>
            <a:pPr marL="502920" indent="-457200">
              <a:buFont typeface="+mj-lt"/>
              <a:buAutoNum type="arabicPeriod"/>
            </a:pPr>
            <a:r>
              <a:rPr lang="en-US" dirty="0"/>
              <a:t>Evolutionary adaptiveness is not related to traits or behaviors that are adaptive in modern times</a:t>
            </a:r>
          </a:p>
          <a:p>
            <a:pPr marL="502920" indent="-457200">
              <a:buFont typeface="+mj-lt"/>
              <a:buAutoNum type="arabicPeriod"/>
            </a:pPr>
            <a:endParaRPr lang="en-US" dirty="0"/>
          </a:p>
          <a:p>
            <a:pPr marL="502920" indent="-457200">
              <a:buFont typeface="+mj-lt"/>
              <a:buAutoNum type="arabicPeriod"/>
            </a:pPr>
            <a:r>
              <a:rPr lang="en-US" dirty="0"/>
              <a:t>Don’t compare evolutionary drives to your conscious motivations or desires. Evolutionary adaptive traits are generally unconscious </a:t>
            </a:r>
            <a:r>
              <a:rPr lang="en-US" b="1" dirty="0"/>
              <a:t>instincts</a:t>
            </a:r>
            <a:endParaRPr lang="en-US" dirty="0"/>
          </a:p>
        </p:txBody>
      </p:sp>
      <p:sp>
        <p:nvSpPr>
          <p:cNvPr id="3" name="Slide Number Placeholder 2">
            <a:extLst>
              <a:ext uri="{FF2B5EF4-FFF2-40B4-BE49-F238E27FC236}">
                <a16:creationId xmlns:a16="http://schemas.microsoft.com/office/drawing/2014/main" id="{8EDCEA08-BE2F-1F48-89A3-363F47677A41}"/>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153</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960A1444-3511-E243-93F0-02D5F7DAD42C}"/>
              </a:ext>
            </a:extLst>
          </p:cNvPr>
          <p:cNvSpPr>
            <a:spLocks noGrp="1"/>
          </p:cNvSpPr>
          <p:nvPr>
            <p:ph type="title"/>
          </p:nvPr>
        </p:nvSpPr>
        <p:spPr/>
        <p:txBody>
          <a:bodyPr/>
          <a:lstStyle/>
          <a:p>
            <a:r>
              <a:rPr lang="en-US" dirty="0"/>
              <a:t>Evolutionary Psychology Traps to Avoid</a:t>
            </a:r>
          </a:p>
        </p:txBody>
      </p:sp>
    </p:spTree>
    <p:extLst>
      <p:ext uri="{BB962C8B-B14F-4D97-AF65-F5344CB8AC3E}">
        <p14:creationId xmlns:p14="http://schemas.microsoft.com/office/powerpoint/2010/main" val="383523117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Remember that intrinsic = internal reason for the motivation</a:t>
            </a:r>
          </a:p>
          <a:p>
            <a:endParaRPr lang="en-US" dirty="0"/>
          </a:p>
          <a:p>
            <a:r>
              <a:rPr lang="en-US" dirty="0"/>
              <a:t>If the behavior is engaged in because of an incentive (an external reward the person gains) then the behavior is </a:t>
            </a:r>
            <a:r>
              <a:rPr lang="en-US" b="1" dirty="0"/>
              <a:t>extrinsically</a:t>
            </a:r>
            <a:r>
              <a:rPr lang="en-US" dirty="0"/>
              <a:t> motivated</a:t>
            </a:r>
          </a:p>
          <a:p>
            <a:endParaRPr lang="en-US" dirty="0"/>
          </a:p>
          <a:p>
            <a:r>
              <a:rPr lang="en-US" dirty="0"/>
              <a:t>Intrinsic or extrinsic motivation? Try using the “why test” (this isn’t a perfect test but it’s pretty good)</a:t>
            </a:r>
          </a:p>
          <a:p>
            <a:pPr lvl="1"/>
            <a:r>
              <a:rPr lang="en-US" dirty="0"/>
              <a:t>Why does this person want to engage in the behavior (e.g., studying, </a:t>
            </a:r>
            <a:r>
              <a:rPr lang="en-US" dirty="0">
                <a:solidFill>
                  <a:srgbClr val="FF0000"/>
                </a:solidFill>
              </a:rPr>
              <a:t>eating tasty food</a:t>
            </a:r>
            <a:r>
              <a:rPr lang="en-US" dirty="0"/>
              <a:t>, listening carefully to their friends) ?</a:t>
            </a:r>
          </a:p>
          <a:p>
            <a:pPr lvl="1"/>
            <a:r>
              <a:rPr lang="en-US" dirty="0"/>
              <a:t>If the answer requires another why question to fully understand the behavior it’s probably extrinsic motivation (e.g., they studying because they want to get a good grade. Why do they want to get a good grade?)</a:t>
            </a:r>
          </a:p>
          <a:p>
            <a:pPr marL="365760" lvl="1" indent="0">
              <a:buNone/>
            </a:pPr>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Intrinsic vs. extrinsic motivation</a:t>
            </a:r>
          </a:p>
        </p:txBody>
      </p:sp>
    </p:spTree>
    <p:extLst>
      <p:ext uri="{BB962C8B-B14F-4D97-AF65-F5344CB8AC3E}">
        <p14:creationId xmlns:p14="http://schemas.microsoft.com/office/powerpoint/2010/main" val="2078455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a:t>When people are given an incentive (i.e., extrinsically motivated) to engage in a behavior they previously enjoyed for its own sake (i.e., they were previously intrinsically motivated) the behavior stops being intrinsically motivated.</a:t>
            </a:r>
          </a:p>
          <a:p>
            <a:endParaRPr lang="en-US" sz="2400" dirty="0"/>
          </a:p>
          <a:p>
            <a:pPr lvl="1"/>
            <a:r>
              <a:rPr lang="en-US" sz="2400" dirty="0"/>
              <a:t>In other words, if the person stops getting the incentive they stop engaging in the behavior</a:t>
            </a:r>
          </a:p>
          <a:p>
            <a:pPr lvl="1"/>
            <a:endParaRPr lang="en-US" dirty="0"/>
          </a:p>
          <a:p>
            <a:pPr lvl="1"/>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155</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The fragility of Intrinsic motivation</a:t>
            </a:r>
          </a:p>
        </p:txBody>
      </p:sp>
    </p:spTree>
    <p:extLst>
      <p:ext uri="{BB962C8B-B14F-4D97-AF65-F5344CB8AC3E}">
        <p14:creationId xmlns:p14="http://schemas.microsoft.com/office/powerpoint/2010/main" val="268368842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A97F0-A9CB-4B26-B750-5DB2C2B07821}"/>
              </a:ext>
            </a:extLst>
          </p:cNvPr>
          <p:cNvSpPr>
            <a:spLocks noGrp="1"/>
          </p:cNvSpPr>
          <p:nvPr>
            <p:ph type="title"/>
          </p:nvPr>
        </p:nvSpPr>
        <p:spPr>
          <a:xfrm>
            <a:off x="913795" y="138112"/>
            <a:ext cx="10353761" cy="1326321"/>
          </a:xfrm>
        </p:spPr>
        <p:txBody>
          <a:bodyPr/>
          <a:lstStyle/>
          <a:p>
            <a:r>
              <a:rPr lang="en-US" dirty="0"/>
              <a:t>The Big Five –OCEAN acronym</a:t>
            </a:r>
          </a:p>
        </p:txBody>
      </p:sp>
      <p:sp>
        <p:nvSpPr>
          <p:cNvPr id="3" name="Content Placeholder 2">
            <a:extLst>
              <a:ext uri="{FF2B5EF4-FFF2-40B4-BE49-F238E27FC236}">
                <a16:creationId xmlns:a16="http://schemas.microsoft.com/office/drawing/2014/main" id="{63B3D184-9F25-4860-B875-DCC92E012DB2}"/>
              </a:ext>
            </a:extLst>
          </p:cNvPr>
          <p:cNvSpPr>
            <a:spLocks noGrp="1"/>
          </p:cNvSpPr>
          <p:nvPr>
            <p:ph idx="1"/>
          </p:nvPr>
        </p:nvSpPr>
        <p:spPr>
          <a:xfrm>
            <a:off x="824894" y="1324732"/>
            <a:ext cx="10353762" cy="5395156"/>
          </a:xfrm>
        </p:spPr>
        <p:txBody>
          <a:bodyPr>
            <a:normAutofit/>
          </a:bodyPr>
          <a:lstStyle/>
          <a:p>
            <a:r>
              <a:rPr lang="en-US" dirty="0"/>
              <a:t>My observation is that most of you are doing well differentiating Conciencousness &amp; Neuroticism form the rest of the big five</a:t>
            </a:r>
          </a:p>
          <a:p>
            <a:endParaRPr lang="en-US" dirty="0"/>
          </a:p>
          <a:p>
            <a:r>
              <a:rPr lang="en-US" dirty="0"/>
              <a:t>Some of you thinking too many examples = extroversion &amp; finding it difficult to differentiate between Openness and Agreeableness</a:t>
            </a:r>
          </a:p>
          <a:p>
            <a:r>
              <a:rPr lang="en-US" dirty="0"/>
              <a:t>Summaries (just the main idea):</a:t>
            </a:r>
          </a:p>
          <a:p>
            <a:pPr lvl="1"/>
            <a:r>
              <a:rPr lang="en-US" dirty="0"/>
              <a:t>Extroversion = </a:t>
            </a:r>
            <a:r>
              <a:rPr lang="en-US" dirty="0">
                <a:solidFill>
                  <a:srgbClr val="FF0000"/>
                </a:solidFill>
              </a:rPr>
              <a:t>sociable</a:t>
            </a:r>
            <a:r>
              <a:rPr lang="en-US" dirty="0"/>
              <a:t>, warm, and bold/assertive</a:t>
            </a:r>
          </a:p>
          <a:p>
            <a:pPr lvl="1"/>
            <a:r>
              <a:rPr lang="en-US" dirty="0"/>
              <a:t>Openness = creative, </a:t>
            </a:r>
            <a:r>
              <a:rPr lang="en-US" dirty="0">
                <a:solidFill>
                  <a:srgbClr val="00B0F0"/>
                </a:solidFill>
              </a:rPr>
              <a:t>wants to try new things</a:t>
            </a:r>
            <a:r>
              <a:rPr lang="en-US" dirty="0"/>
              <a:t>, likes thinking deeply</a:t>
            </a:r>
          </a:p>
          <a:p>
            <a:pPr lvl="1"/>
            <a:r>
              <a:rPr lang="en-US" dirty="0"/>
              <a:t>Agreeableness =</a:t>
            </a:r>
            <a:r>
              <a:rPr lang="en-US" dirty="0">
                <a:solidFill>
                  <a:srgbClr val="00B050"/>
                </a:solidFill>
              </a:rPr>
              <a:t> Cooperative</a:t>
            </a:r>
            <a:r>
              <a:rPr lang="en-US" dirty="0"/>
              <a:t>, trusting/trustworthy &amp;  </a:t>
            </a:r>
            <a:r>
              <a:rPr lang="en-US" dirty="0">
                <a:solidFill>
                  <a:srgbClr val="00B050"/>
                </a:solidFill>
              </a:rPr>
              <a:t>kind</a:t>
            </a:r>
          </a:p>
          <a:p>
            <a:pPr lvl="1"/>
            <a:endParaRPr lang="en-US" dirty="0"/>
          </a:p>
          <a:p>
            <a:pPr lvl="1"/>
            <a:r>
              <a:rPr lang="en-US" dirty="0"/>
              <a:t>O vs. A - Open to new thoughts/activities vs. Caring about wishes of other people</a:t>
            </a:r>
          </a:p>
          <a:p>
            <a:endParaRPr lang="en-US" dirty="0"/>
          </a:p>
        </p:txBody>
      </p:sp>
    </p:spTree>
    <p:extLst>
      <p:ext uri="{BB962C8B-B14F-4D97-AF65-F5344CB8AC3E}">
        <p14:creationId xmlns:p14="http://schemas.microsoft.com/office/powerpoint/2010/main" val="276475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B687462-DD13-41F1-867C-E071DA40DEA9}"/>
              </a:ext>
            </a:extLst>
          </p:cNvPr>
          <p:cNvSpPr/>
          <p:nvPr>
            <p:custDataLst>
              <p:tags r:id="rId2"/>
            </p:custDataLst>
          </p:nvPr>
        </p:nvSpPr>
        <p:spPr>
          <a:xfrm>
            <a:off x="5935619" y="1789042"/>
            <a:ext cx="6096000" cy="4726339"/>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 name="TPQuestion" title="Question Text">
            <a:extLst>
              <a:ext uri="{FF2B5EF4-FFF2-40B4-BE49-F238E27FC236}">
                <a16:creationId xmlns:a16="http://schemas.microsoft.com/office/drawing/2014/main" id="{00B6675C-418A-4E04-94A2-D229244FEB77}"/>
              </a:ext>
            </a:extLst>
          </p:cNvPr>
          <p:cNvSpPr>
            <a:spLocks noGrp="1"/>
          </p:cNvSpPr>
          <p:nvPr>
            <p:ph type="title"/>
          </p:nvPr>
        </p:nvSpPr>
        <p:spPr>
          <a:xfrm>
            <a:off x="913796" y="168156"/>
            <a:ext cx="10353761" cy="1326321"/>
          </a:xfrm>
        </p:spPr>
        <p:txBody>
          <a:bodyPr>
            <a:normAutofit fontScale="90000"/>
          </a:bodyPr>
          <a:lstStyle/>
          <a:p>
            <a:r>
              <a:rPr lang="en-US" dirty="0"/>
              <a:t>Sandy likes his weekend activities to be new and exciting with each weekend different than the last. Sandy is high in:</a:t>
            </a:r>
          </a:p>
        </p:txBody>
      </p:sp>
      <p:sp>
        <p:nvSpPr>
          <p:cNvPr id="3" name="TPAnswers" title="Answer Text">
            <a:extLst>
              <a:ext uri="{FF2B5EF4-FFF2-40B4-BE49-F238E27FC236}">
                <a16:creationId xmlns:a16="http://schemas.microsoft.com/office/drawing/2014/main" id="{EF499669-D232-42D0-9E0D-77D9D81B34FE}"/>
              </a:ext>
            </a:extLst>
          </p:cNvPr>
          <p:cNvSpPr>
            <a:spLocks noGrp="1"/>
          </p:cNvSpPr>
          <p:nvPr>
            <p:ph type="body" idx="1"/>
            <p:custDataLst>
              <p:tags r:id="rId3"/>
            </p:custDataLst>
          </p:nvPr>
        </p:nvSpPr>
        <p:spPr>
          <a:xfrm>
            <a:off x="913796" y="2096064"/>
            <a:ext cx="5182205" cy="3695136"/>
          </a:xfrm>
        </p:spPr>
        <p:txBody>
          <a:bodyPr/>
          <a:lstStyle/>
          <a:p>
            <a:pPr marL="514350" indent="-514350">
              <a:buFont typeface="Wingdings"/>
              <a:buAutoNum type="alphaUcPeriod"/>
            </a:pPr>
            <a:r>
              <a:rPr lang="en-US" sz="2000" dirty="0">
                <a:solidFill>
                  <a:srgbClr val="FF0000"/>
                </a:solidFill>
              </a:rPr>
              <a:t>O</a:t>
            </a:r>
            <a:r>
              <a:rPr lang="en-US" sz="2000" dirty="0"/>
              <a:t>penness</a:t>
            </a:r>
          </a:p>
          <a:p>
            <a:pPr marL="514350" indent="-514350">
              <a:buFont typeface="Wingdings"/>
              <a:buAutoNum type="alphaUcPeriod"/>
            </a:pPr>
            <a:r>
              <a:rPr lang="en-US" sz="2000" dirty="0">
                <a:solidFill>
                  <a:srgbClr val="FF0000"/>
                </a:solidFill>
              </a:rPr>
              <a:t>C</a:t>
            </a:r>
            <a:r>
              <a:rPr lang="en-US" sz="2000" dirty="0"/>
              <a:t>onciencousness</a:t>
            </a:r>
          </a:p>
          <a:p>
            <a:pPr marL="514350" indent="-514350">
              <a:buFont typeface="Wingdings"/>
              <a:buAutoNum type="alphaUcPeriod"/>
            </a:pPr>
            <a:r>
              <a:rPr lang="en-US" sz="2000" dirty="0">
                <a:solidFill>
                  <a:srgbClr val="FF0000"/>
                </a:solidFill>
              </a:rPr>
              <a:t>E</a:t>
            </a:r>
            <a:r>
              <a:rPr lang="en-US" sz="2000" dirty="0"/>
              <a:t>xtroversion</a:t>
            </a:r>
          </a:p>
          <a:p>
            <a:pPr marL="514350" indent="-514350">
              <a:buFont typeface="Wingdings"/>
              <a:buAutoNum type="alphaUcPeriod"/>
            </a:pPr>
            <a:r>
              <a:rPr lang="en-US" sz="2000" dirty="0">
                <a:solidFill>
                  <a:srgbClr val="FF0000"/>
                </a:solidFill>
              </a:rPr>
              <a:t>A</a:t>
            </a:r>
            <a:r>
              <a:rPr lang="en-US" sz="2000" dirty="0"/>
              <a:t>greeableness</a:t>
            </a:r>
          </a:p>
          <a:p>
            <a:pPr marL="514350" indent="-514350">
              <a:buFont typeface="Wingdings"/>
              <a:buAutoNum type="alphaUcPeriod"/>
            </a:pPr>
            <a:r>
              <a:rPr lang="en-US" sz="2000" dirty="0">
                <a:solidFill>
                  <a:srgbClr val="FF0000"/>
                </a:solidFill>
              </a:rPr>
              <a:t>N</a:t>
            </a:r>
            <a:r>
              <a:rPr lang="en-US" sz="2000" dirty="0"/>
              <a:t>euroticism</a:t>
            </a:r>
          </a:p>
        </p:txBody>
      </p:sp>
      <p:sp>
        <p:nvSpPr>
          <p:cNvPr id="4" name="TPPolling" title="Polling Shape">
            <a:extLst>
              <a:ext uri="{FF2B5EF4-FFF2-40B4-BE49-F238E27FC236}">
                <a16:creationId xmlns:a16="http://schemas.microsoft.com/office/drawing/2014/main" id="{44DA7700-B5AA-41AC-815B-9CEF2922BE2F}"/>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9" name="TPCountdown" title="Countdown Timer">
            <a:extLst>
              <a:ext uri="{FF2B5EF4-FFF2-40B4-BE49-F238E27FC236}">
                <a16:creationId xmlns:a16="http://schemas.microsoft.com/office/drawing/2014/main" id="{6DF4F5A4-372E-4C26-A6C0-1C963AFCCE2D}"/>
              </a:ext>
            </a:extLst>
          </p:cNvPr>
          <p:cNvGrpSpPr>
            <a:grpSpLocks noChangeAspect="1"/>
          </p:cNvGrpSpPr>
          <p:nvPr>
            <p:custDataLst>
              <p:tags r:id="rId4"/>
            </p:custDataLst>
          </p:nvPr>
        </p:nvGrpSpPr>
        <p:grpSpPr>
          <a:xfrm>
            <a:off x="4009886" y="5791200"/>
            <a:ext cx="1270000" cy="635000"/>
            <a:chOff x="7683500" y="5842000"/>
            <a:chExt cx="1270000" cy="635000"/>
          </a:xfrm>
        </p:grpSpPr>
        <p:sp>
          <p:nvSpPr>
            <p:cNvPr id="6" name="CountdownShape">
              <a:extLst>
                <a:ext uri="{FF2B5EF4-FFF2-40B4-BE49-F238E27FC236}">
                  <a16:creationId xmlns:a16="http://schemas.microsoft.com/office/drawing/2014/main" id="{1CBB7986-2042-41C3-8E3B-426184450E8D}"/>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 name="CountdownText">
              <a:extLst>
                <a:ext uri="{FF2B5EF4-FFF2-40B4-BE49-F238E27FC236}">
                  <a16:creationId xmlns:a16="http://schemas.microsoft.com/office/drawing/2014/main" id="{154293D6-5E8A-4C18-B49A-FF61A6B35414}"/>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8" name="CountdownLine">
              <a:extLst>
                <a:ext uri="{FF2B5EF4-FFF2-40B4-BE49-F238E27FC236}">
                  <a16:creationId xmlns:a16="http://schemas.microsoft.com/office/drawing/2014/main" id="{151918C8-C445-48EF-B16E-63D45E022EFB}"/>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CAI1" title="Correct Answer Indicator">
            <a:extLst>
              <a:ext uri="{FF2B5EF4-FFF2-40B4-BE49-F238E27FC236}">
                <a16:creationId xmlns:a16="http://schemas.microsoft.com/office/drawing/2014/main" id="{04259F6C-D45B-42C0-914D-73CF4A6032D6}"/>
              </a:ext>
            </a:extLst>
          </p:cNvPr>
          <p:cNvSpPr/>
          <p:nvPr>
            <p:custDataLst>
              <p:tags r:id="rId5"/>
            </p:custDataLst>
          </p:nvPr>
        </p:nvSpPr>
        <p:spPr>
          <a:xfrm rot="10800000">
            <a:off x="680116" y="2141784"/>
            <a:ext cx="292100" cy="2921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custDataLst>
      <p:tags r:id="rId1"/>
    </p:custDataLst>
    <p:extLst>
      <p:ext uri="{BB962C8B-B14F-4D97-AF65-F5344CB8AC3E}">
        <p14:creationId xmlns:p14="http://schemas.microsoft.com/office/powerpoint/2010/main" val="295849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0"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B687462-DD13-41F1-867C-E071DA40DEA9}"/>
              </a:ext>
            </a:extLst>
          </p:cNvPr>
          <p:cNvSpPr/>
          <p:nvPr>
            <p:custDataLst>
              <p:tags r:id="rId2"/>
            </p:custDataLst>
          </p:nvPr>
        </p:nvSpPr>
        <p:spPr>
          <a:xfrm>
            <a:off x="5935619" y="1789042"/>
            <a:ext cx="6096000" cy="4726339"/>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 name="TPQuestion" title="Question Text">
            <a:extLst>
              <a:ext uri="{FF2B5EF4-FFF2-40B4-BE49-F238E27FC236}">
                <a16:creationId xmlns:a16="http://schemas.microsoft.com/office/drawing/2014/main" id="{00B6675C-418A-4E04-94A2-D229244FEB77}"/>
              </a:ext>
            </a:extLst>
          </p:cNvPr>
          <p:cNvSpPr>
            <a:spLocks noGrp="1"/>
          </p:cNvSpPr>
          <p:nvPr>
            <p:ph type="title"/>
          </p:nvPr>
        </p:nvSpPr>
        <p:spPr>
          <a:xfrm>
            <a:off x="913796" y="168156"/>
            <a:ext cx="10353761" cy="1326321"/>
          </a:xfrm>
        </p:spPr>
        <p:txBody>
          <a:bodyPr>
            <a:normAutofit fontScale="90000"/>
          </a:bodyPr>
          <a:lstStyle/>
          <a:p>
            <a:r>
              <a:rPr lang="en-US" dirty="0"/>
              <a:t>Kanye feels bored when he is alone and like to spend most of his time in the company of others. Kanye is high in:</a:t>
            </a:r>
          </a:p>
        </p:txBody>
      </p:sp>
      <p:sp>
        <p:nvSpPr>
          <p:cNvPr id="3" name="TPAnswers" title="Answer Text">
            <a:extLst>
              <a:ext uri="{FF2B5EF4-FFF2-40B4-BE49-F238E27FC236}">
                <a16:creationId xmlns:a16="http://schemas.microsoft.com/office/drawing/2014/main" id="{EF499669-D232-42D0-9E0D-77D9D81B34FE}"/>
              </a:ext>
            </a:extLst>
          </p:cNvPr>
          <p:cNvSpPr>
            <a:spLocks noGrp="1"/>
          </p:cNvSpPr>
          <p:nvPr>
            <p:ph type="body" idx="1"/>
            <p:custDataLst>
              <p:tags r:id="rId3"/>
            </p:custDataLst>
          </p:nvPr>
        </p:nvSpPr>
        <p:spPr>
          <a:xfrm>
            <a:off x="913796" y="2096064"/>
            <a:ext cx="5182205" cy="3695136"/>
          </a:xfrm>
        </p:spPr>
        <p:txBody>
          <a:bodyPr/>
          <a:lstStyle/>
          <a:p>
            <a:pPr marL="514350" indent="-514350">
              <a:buFont typeface="Wingdings"/>
              <a:buAutoNum type="alphaUcPeriod"/>
            </a:pPr>
            <a:r>
              <a:rPr lang="en-US" sz="2000" dirty="0">
                <a:solidFill>
                  <a:srgbClr val="FF0000"/>
                </a:solidFill>
              </a:rPr>
              <a:t>O</a:t>
            </a:r>
            <a:r>
              <a:rPr lang="en-US" sz="2000" dirty="0"/>
              <a:t>penness</a:t>
            </a:r>
          </a:p>
          <a:p>
            <a:pPr marL="514350" indent="-514350">
              <a:buFont typeface="Wingdings"/>
              <a:buAutoNum type="alphaUcPeriod"/>
            </a:pPr>
            <a:r>
              <a:rPr lang="en-US" sz="2000" dirty="0">
                <a:solidFill>
                  <a:srgbClr val="FF0000"/>
                </a:solidFill>
              </a:rPr>
              <a:t>C</a:t>
            </a:r>
            <a:r>
              <a:rPr lang="en-US" sz="2000" dirty="0"/>
              <a:t>onciencousness</a:t>
            </a:r>
          </a:p>
          <a:p>
            <a:pPr marL="514350" indent="-514350">
              <a:buFont typeface="Wingdings"/>
              <a:buAutoNum type="alphaUcPeriod"/>
            </a:pPr>
            <a:r>
              <a:rPr lang="en-US" sz="2000" dirty="0">
                <a:solidFill>
                  <a:srgbClr val="FF0000"/>
                </a:solidFill>
              </a:rPr>
              <a:t>E</a:t>
            </a:r>
            <a:r>
              <a:rPr lang="en-US" sz="2000" dirty="0"/>
              <a:t>xtroversion</a:t>
            </a:r>
          </a:p>
          <a:p>
            <a:pPr marL="514350" indent="-514350">
              <a:buFont typeface="Wingdings"/>
              <a:buAutoNum type="alphaUcPeriod"/>
            </a:pPr>
            <a:r>
              <a:rPr lang="en-US" sz="2000" dirty="0">
                <a:solidFill>
                  <a:srgbClr val="FF0000"/>
                </a:solidFill>
              </a:rPr>
              <a:t>A</a:t>
            </a:r>
            <a:r>
              <a:rPr lang="en-US" sz="2000" dirty="0"/>
              <a:t>greeableness</a:t>
            </a:r>
          </a:p>
          <a:p>
            <a:pPr marL="514350" indent="-514350">
              <a:buFont typeface="Wingdings"/>
              <a:buAutoNum type="alphaUcPeriod"/>
            </a:pPr>
            <a:r>
              <a:rPr lang="en-US" sz="2000" dirty="0">
                <a:solidFill>
                  <a:srgbClr val="FF0000"/>
                </a:solidFill>
              </a:rPr>
              <a:t>N</a:t>
            </a:r>
            <a:r>
              <a:rPr lang="en-US" sz="2000" dirty="0"/>
              <a:t>euroticism</a:t>
            </a:r>
          </a:p>
        </p:txBody>
      </p:sp>
      <p:sp>
        <p:nvSpPr>
          <p:cNvPr id="4" name="TPPolling" title="Polling Shape">
            <a:extLst>
              <a:ext uri="{FF2B5EF4-FFF2-40B4-BE49-F238E27FC236}">
                <a16:creationId xmlns:a16="http://schemas.microsoft.com/office/drawing/2014/main" id="{44DA7700-B5AA-41AC-815B-9CEF2922BE2F}"/>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9" name="TPCountdown" title="Countdown Timer">
            <a:extLst>
              <a:ext uri="{FF2B5EF4-FFF2-40B4-BE49-F238E27FC236}">
                <a16:creationId xmlns:a16="http://schemas.microsoft.com/office/drawing/2014/main" id="{6DF4F5A4-372E-4C26-A6C0-1C963AFCCE2D}"/>
              </a:ext>
            </a:extLst>
          </p:cNvPr>
          <p:cNvGrpSpPr>
            <a:grpSpLocks noChangeAspect="1"/>
          </p:cNvGrpSpPr>
          <p:nvPr>
            <p:custDataLst>
              <p:tags r:id="rId4"/>
            </p:custDataLst>
          </p:nvPr>
        </p:nvGrpSpPr>
        <p:grpSpPr>
          <a:xfrm>
            <a:off x="4009886" y="5791200"/>
            <a:ext cx="1270000" cy="635000"/>
            <a:chOff x="7683500" y="5842000"/>
            <a:chExt cx="1270000" cy="635000"/>
          </a:xfrm>
        </p:grpSpPr>
        <p:sp>
          <p:nvSpPr>
            <p:cNvPr id="6" name="CountdownShape">
              <a:extLst>
                <a:ext uri="{FF2B5EF4-FFF2-40B4-BE49-F238E27FC236}">
                  <a16:creationId xmlns:a16="http://schemas.microsoft.com/office/drawing/2014/main" id="{1CBB7986-2042-41C3-8E3B-426184450E8D}"/>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 name="CountdownText">
              <a:extLst>
                <a:ext uri="{FF2B5EF4-FFF2-40B4-BE49-F238E27FC236}">
                  <a16:creationId xmlns:a16="http://schemas.microsoft.com/office/drawing/2014/main" id="{154293D6-5E8A-4C18-B49A-FF61A6B35414}"/>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8" name="CountdownLine">
              <a:extLst>
                <a:ext uri="{FF2B5EF4-FFF2-40B4-BE49-F238E27FC236}">
                  <a16:creationId xmlns:a16="http://schemas.microsoft.com/office/drawing/2014/main" id="{151918C8-C445-48EF-B16E-63D45E022EFB}"/>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CAI1" title="Correct Answer Indicator">
            <a:extLst>
              <a:ext uri="{FF2B5EF4-FFF2-40B4-BE49-F238E27FC236}">
                <a16:creationId xmlns:a16="http://schemas.microsoft.com/office/drawing/2014/main" id="{74D73D67-A5EB-453D-91DF-ED71DEEFD2D8}"/>
              </a:ext>
            </a:extLst>
          </p:cNvPr>
          <p:cNvSpPr/>
          <p:nvPr>
            <p:custDataLst>
              <p:tags r:id="rId5"/>
            </p:custDataLst>
          </p:nvPr>
        </p:nvSpPr>
        <p:spPr>
          <a:xfrm rot="10800000">
            <a:off x="598836" y="3131537"/>
            <a:ext cx="393700" cy="3937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custDataLst>
      <p:tags r:id="rId1"/>
    </p:custDataLst>
    <p:extLst>
      <p:ext uri="{BB962C8B-B14F-4D97-AF65-F5344CB8AC3E}">
        <p14:creationId xmlns:p14="http://schemas.microsoft.com/office/powerpoint/2010/main" val="682334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0"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B687462-DD13-41F1-867C-E071DA40DEA9}"/>
              </a:ext>
            </a:extLst>
          </p:cNvPr>
          <p:cNvSpPr/>
          <p:nvPr>
            <p:custDataLst>
              <p:tags r:id="rId2"/>
            </p:custDataLst>
          </p:nvPr>
        </p:nvSpPr>
        <p:spPr>
          <a:xfrm>
            <a:off x="5935619" y="1789042"/>
            <a:ext cx="6096000" cy="4726339"/>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 name="TPQuestion" title="Question Text">
            <a:extLst>
              <a:ext uri="{FF2B5EF4-FFF2-40B4-BE49-F238E27FC236}">
                <a16:creationId xmlns:a16="http://schemas.microsoft.com/office/drawing/2014/main" id="{00B6675C-418A-4E04-94A2-D229244FEB77}"/>
              </a:ext>
            </a:extLst>
          </p:cNvPr>
          <p:cNvSpPr>
            <a:spLocks noGrp="1"/>
          </p:cNvSpPr>
          <p:nvPr>
            <p:ph type="title"/>
          </p:nvPr>
        </p:nvSpPr>
        <p:spPr>
          <a:xfrm>
            <a:off x="913796" y="259521"/>
            <a:ext cx="10353761" cy="1326321"/>
          </a:xfrm>
        </p:spPr>
        <p:txBody>
          <a:bodyPr>
            <a:noAutofit/>
          </a:bodyPr>
          <a:lstStyle/>
          <a:p>
            <a:r>
              <a:rPr lang="en-US" sz="2800" dirty="0"/>
              <a:t>Rachel thinks that when her coworkers screw up at work, there’s probably a kinder explanation than that they are not trying. Rachel is high in:</a:t>
            </a:r>
          </a:p>
        </p:txBody>
      </p:sp>
      <p:sp>
        <p:nvSpPr>
          <p:cNvPr id="3" name="TPAnswers" title="Answer Text">
            <a:extLst>
              <a:ext uri="{FF2B5EF4-FFF2-40B4-BE49-F238E27FC236}">
                <a16:creationId xmlns:a16="http://schemas.microsoft.com/office/drawing/2014/main" id="{EF499669-D232-42D0-9E0D-77D9D81B34FE}"/>
              </a:ext>
            </a:extLst>
          </p:cNvPr>
          <p:cNvSpPr>
            <a:spLocks noGrp="1"/>
          </p:cNvSpPr>
          <p:nvPr>
            <p:ph type="body" idx="1"/>
            <p:custDataLst>
              <p:tags r:id="rId3"/>
            </p:custDataLst>
          </p:nvPr>
        </p:nvSpPr>
        <p:spPr>
          <a:xfrm>
            <a:off x="913796" y="2096064"/>
            <a:ext cx="5182205" cy="3695136"/>
          </a:xfrm>
        </p:spPr>
        <p:txBody>
          <a:bodyPr/>
          <a:lstStyle/>
          <a:p>
            <a:pPr marL="514350" indent="-514350">
              <a:buFont typeface="Wingdings"/>
              <a:buAutoNum type="alphaUcPeriod"/>
            </a:pPr>
            <a:r>
              <a:rPr lang="en-US" sz="2000" dirty="0">
                <a:solidFill>
                  <a:srgbClr val="FF0000"/>
                </a:solidFill>
              </a:rPr>
              <a:t>O</a:t>
            </a:r>
            <a:r>
              <a:rPr lang="en-US" sz="2000" dirty="0"/>
              <a:t>penness</a:t>
            </a:r>
          </a:p>
          <a:p>
            <a:pPr marL="514350" indent="-514350">
              <a:buFont typeface="Wingdings"/>
              <a:buAutoNum type="alphaUcPeriod"/>
            </a:pPr>
            <a:r>
              <a:rPr lang="en-US" sz="2000" dirty="0">
                <a:solidFill>
                  <a:srgbClr val="FF0000"/>
                </a:solidFill>
              </a:rPr>
              <a:t>C</a:t>
            </a:r>
            <a:r>
              <a:rPr lang="en-US" sz="2000" dirty="0"/>
              <a:t>onciencousness</a:t>
            </a:r>
          </a:p>
          <a:p>
            <a:pPr marL="514350" indent="-514350">
              <a:buFont typeface="Wingdings"/>
              <a:buAutoNum type="alphaUcPeriod"/>
            </a:pPr>
            <a:r>
              <a:rPr lang="en-US" sz="2000" dirty="0">
                <a:solidFill>
                  <a:srgbClr val="FF0000"/>
                </a:solidFill>
              </a:rPr>
              <a:t>E</a:t>
            </a:r>
            <a:r>
              <a:rPr lang="en-US" sz="2000" dirty="0"/>
              <a:t>xtroversion</a:t>
            </a:r>
          </a:p>
          <a:p>
            <a:pPr marL="514350" indent="-514350">
              <a:buFont typeface="Wingdings"/>
              <a:buAutoNum type="alphaUcPeriod"/>
            </a:pPr>
            <a:r>
              <a:rPr lang="en-US" sz="2000" dirty="0">
                <a:solidFill>
                  <a:srgbClr val="FF0000"/>
                </a:solidFill>
              </a:rPr>
              <a:t>A</a:t>
            </a:r>
            <a:r>
              <a:rPr lang="en-US" sz="2000" dirty="0"/>
              <a:t>greeableness</a:t>
            </a:r>
          </a:p>
          <a:p>
            <a:pPr marL="514350" indent="-514350">
              <a:buFont typeface="Wingdings"/>
              <a:buAutoNum type="alphaUcPeriod"/>
            </a:pPr>
            <a:r>
              <a:rPr lang="en-US" sz="2000" dirty="0">
                <a:solidFill>
                  <a:srgbClr val="FF0000"/>
                </a:solidFill>
              </a:rPr>
              <a:t>N</a:t>
            </a:r>
            <a:r>
              <a:rPr lang="en-US" sz="2000" dirty="0"/>
              <a:t>euroticism</a:t>
            </a:r>
          </a:p>
        </p:txBody>
      </p:sp>
      <p:sp>
        <p:nvSpPr>
          <p:cNvPr id="4" name="TPPolling" title="Polling Shape">
            <a:extLst>
              <a:ext uri="{FF2B5EF4-FFF2-40B4-BE49-F238E27FC236}">
                <a16:creationId xmlns:a16="http://schemas.microsoft.com/office/drawing/2014/main" id="{44DA7700-B5AA-41AC-815B-9CEF2922BE2F}"/>
              </a:ext>
            </a:extLst>
          </p:cNvPr>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9" name="TPCountdown" title="Countdown Timer">
            <a:extLst>
              <a:ext uri="{FF2B5EF4-FFF2-40B4-BE49-F238E27FC236}">
                <a16:creationId xmlns:a16="http://schemas.microsoft.com/office/drawing/2014/main" id="{6DF4F5A4-372E-4C26-A6C0-1C963AFCCE2D}"/>
              </a:ext>
            </a:extLst>
          </p:cNvPr>
          <p:cNvGrpSpPr>
            <a:grpSpLocks noChangeAspect="1"/>
          </p:cNvGrpSpPr>
          <p:nvPr>
            <p:custDataLst>
              <p:tags r:id="rId4"/>
            </p:custDataLst>
          </p:nvPr>
        </p:nvGrpSpPr>
        <p:grpSpPr>
          <a:xfrm>
            <a:off x="4009886" y="5791200"/>
            <a:ext cx="1270000" cy="635000"/>
            <a:chOff x="7683500" y="5842000"/>
            <a:chExt cx="1270000" cy="635000"/>
          </a:xfrm>
        </p:grpSpPr>
        <p:sp>
          <p:nvSpPr>
            <p:cNvPr id="6" name="CountdownShape">
              <a:extLst>
                <a:ext uri="{FF2B5EF4-FFF2-40B4-BE49-F238E27FC236}">
                  <a16:creationId xmlns:a16="http://schemas.microsoft.com/office/drawing/2014/main" id="{1CBB7986-2042-41C3-8E3B-426184450E8D}"/>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 name="CountdownText">
              <a:extLst>
                <a:ext uri="{FF2B5EF4-FFF2-40B4-BE49-F238E27FC236}">
                  <a16:creationId xmlns:a16="http://schemas.microsoft.com/office/drawing/2014/main" id="{154293D6-5E8A-4C18-B49A-FF61A6B35414}"/>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8" name="CountdownLine">
              <a:extLst>
                <a:ext uri="{FF2B5EF4-FFF2-40B4-BE49-F238E27FC236}">
                  <a16:creationId xmlns:a16="http://schemas.microsoft.com/office/drawing/2014/main" id="{151918C8-C445-48EF-B16E-63D45E022EFB}"/>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CAI1" title="Correct Answer Indicator">
            <a:extLst>
              <a:ext uri="{FF2B5EF4-FFF2-40B4-BE49-F238E27FC236}">
                <a16:creationId xmlns:a16="http://schemas.microsoft.com/office/drawing/2014/main" id="{74D73D67-A5EB-453D-91DF-ED71DEEFD2D8}"/>
              </a:ext>
            </a:extLst>
          </p:cNvPr>
          <p:cNvSpPr/>
          <p:nvPr>
            <p:custDataLst>
              <p:tags r:id="rId5"/>
            </p:custDataLst>
          </p:nvPr>
        </p:nvSpPr>
        <p:spPr>
          <a:xfrm rot="10800000">
            <a:off x="376383" y="3586375"/>
            <a:ext cx="393700" cy="3937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custDataLst>
      <p:tags r:id="rId1"/>
    </p:custDataLst>
    <p:extLst>
      <p:ext uri="{BB962C8B-B14F-4D97-AF65-F5344CB8AC3E}">
        <p14:creationId xmlns:p14="http://schemas.microsoft.com/office/powerpoint/2010/main" val="47666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 Neurotransmitters –</a:t>
            </a:r>
            <a:br>
              <a:rPr lang="en-US" dirty="0"/>
            </a:br>
            <a:r>
              <a:rPr lang="en-US" dirty="0"/>
              <a:t>caffeine &amp; alcohol summary</a:t>
            </a:r>
          </a:p>
        </p:txBody>
      </p:sp>
      <p:sp>
        <p:nvSpPr>
          <p:cNvPr id="3" name="Text Placeholder 2"/>
          <p:cNvSpPr>
            <a:spLocks noGrp="1"/>
          </p:cNvSpPr>
          <p:nvPr>
            <p:ph type="body" idx="1"/>
          </p:nvPr>
        </p:nvSpPr>
        <p:spPr>
          <a:xfrm>
            <a:off x="1828800" y="1524001"/>
            <a:ext cx="8229600" cy="4525963"/>
          </a:xfrm>
        </p:spPr>
        <p:txBody>
          <a:bodyPr/>
          <a:lstStyle/>
          <a:p>
            <a:r>
              <a:rPr lang="en-US" sz="2400" dirty="0">
                <a:latin typeface="Calibri" panose="020F0502020204030204" pitchFamily="34" charset="0"/>
                <a:cs typeface="Calibri" panose="020F0502020204030204" pitchFamily="34" charset="0"/>
              </a:rPr>
              <a:t>Caffeine –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epinephrine (adrenaline), </a:t>
            </a:r>
            <a:r>
              <a:rPr lang="en-US" sz="2400" dirty="0">
                <a:solidFill>
                  <a:srgbClr val="00B0F0"/>
                </a:solidFill>
                <a:latin typeface="Calibri" panose="020F0502020204030204" pitchFamily="34" charset="0"/>
                <a:cs typeface="Calibri" panose="020F0502020204030204" pitchFamily="34" charset="0"/>
              </a:rPr>
              <a:t>antagonist</a:t>
            </a:r>
            <a:r>
              <a:rPr lang="en-US" sz="2400" dirty="0">
                <a:latin typeface="Calibri" panose="020F0502020204030204" pitchFamily="34" charset="0"/>
                <a:cs typeface="Calibri" panose="020F0502020204030204" pitchFamily="34" charset="0"/>
              </a:rPr>
              <a:t> for adenosine</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Alcohol: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GABA, </a:t>
            </a:r>
            <a:r>
              <a:rPr lang="en-US" sz="2400" dirty="0">
                <a:solidFill>
                  <a:srgbClr val="FF0000"/>
                </a:solidFill>
                <a:latin typeface="Calibri" panose="020F0502020204030204" pitchFamily="34" charset="0"/>
                <a:cs typeface="Calibri" panose="020F0502020204030204" pitchFamily="34" charset="0"/>
              </a:rPr>
              <a:t>agonist</a:t>
            </a:r>
            <a:r>
              <a:rPr lang="en-US" sz="2400" dirty="0">
                <a:latin typeface="Calibri" panose="020F0502020204030204" pitchFamily="34" charset="0"/>
                <a:cs typeface="Calibri" panose="020F0502020204030204" pitchFamily="34" charset="0"/>
              </a:rPr>
              <a:t> for dopamine</a:t>
            </a:r>
          </a:p>
          <a:p>
            <a:pPr lvl="1"/>
            <a:r>
              <a:rPr lang="en-US" sz="2000" dirty="0">
                <a:latin typeface="Calibri" panose="020F0502020204030204" pitchFamily="34" charset="0"/>
                <a:cs typeface="Calibri" panose="020F0502020204030204" pitchFamily="34" charset="0"/>
              </a:rPr>
              <a:t>GABA decreases neuron firing so (confusingly) Alcohol </a:t>
            </a:r>
            <a:r>
              <a:rPr lang="en-US" sz="2000" dirty="0">
                <a:solidFill>
                  <a:srgbClr val="FF0000"/>
                </a:solidFill>
                <a:latin typeface="Calibri" panose="020F0502020204030204" pitchFamily="34" charset="0"/>
                <a:cs typeface="Calibri" panose="020F0502020204030204" pitchFamily="34" charset="0"/>
              </a:rPr>
              <a:t>increases</a:t>
            </a:r>
            <a:r>
              <a:rPr lang="en-US" sz="2000" dirty="0">
                <a:latin typeface="Calibri" panose="020F0502020204030204" pitchFamily="34" charset="0"/>
                <a:cs typeface="Calibri" panose="020F0502020204030204" pitchFamily="34" charset="0"/>
              </a:rPr>
              <a:t> (</a:t>
            </a:r>
            <a:r>
              <a:rPr lang="en-US" sz="2000" dirty="0">
                <a:solidFill>
                  <a:srgbClr val="FF0000"/>
                </a:solidFill>
                <a:latin typeface="Calibri" panose="020F0502020204030204" pitchFamily="34" charset="0"/>
                <a:cs typeface="Calibri" panose="020F0502020204030204" pitchFamily="34" charset="0"/>
              </a:rPr>
              <a:t>agonist</a:t>
            </a:r>
            <a:r>
              <a:rPr lang="en-US" sz="2000" dirty="0">
                <a:latin typeface="Calibri" panose="020F0502020204030204" pitchFamily="34" charset="0"/>
                <a:cs typeface="Calibri" panose="020F0502020204030204" pitchFamily="34" charset="0"/>
              </a:rPr>
              <a:t>) the effect of GABA and </a:t>
            </a:r>
            <a:r>
              <a:rPr lang="en-US" sz="2000" dirty="0">
                <a:solidFill>
                  <a:srgbClr val="00B0F0"/>
                </a:solidFill>
                <a:latin typeface="Calibri" panose="020F0502020204030204" pitchFamily="34" charset="0"/>
                <a:cs typeface="Calibri" panose="020F0502020204030204" pitchFamily="34" charset="0"/>
              </a:rPr>
              <a:t>decreases</a:t>
            </a:r>
            <a:r>
              <a:rPr lang="en-US" sz="2000" dirty="0">
                <a:latin typeface="Calibri" panose="020F0502020204030204" pitchFamily="34" charset="0"/>
                <a:cs typeface="Calibri" panose="020F0502020204030204" pitchFamily="34" charset="0"/>
              </a:rPr>
              <a:t> neuron firing</a:t>
            </a:r>
          </a:p>
          <a:p>
            <a:pPr lvl="1"/>
            <a:endParaRPr lang="en-US" sz="20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Memory tip: The antagonist of a story interferes with the main character meeting her goals &amp; Drug antagonists interfere with the “goals” of neurotransmitters</a:t>
            </a:r>
          </a:p>
          <a:p>
            <a:pPr lvl="1"/>
            <a:endParaRPr lang="en-US" sz="2000" dirty="0">
              <a:latin typeface="Calibri" panose="020F0502020204030204" pitchFamily="34" charset="0"/>
              <a:cs typeface="Calibri" panose="020F0502020204030204" pitchFamily="34" charset="0"/>
            </a:endParaRPr>
          </a:p>
          <a:p>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523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C821777-3A3B-437E-B5C1-FBC7B0F48C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 name="Title 1">
            <a:extLst>
              <a:ext uri="{FF2B5EF4-FFF2-40B4-BE49-F238E27FC236}">
                <a16:creationId xmlns:a16="http://schemas.microsoft.com/office/drawing/2014/main" id="{FD266570-C4DC-4F3F-98B2-977AE83F8CA1}"/>
              </a:ext>
            </a:extLst>
          </p:cNvPr>
          <p:cNvSpPr>
            <a:spLocks noGrp="1"/>
          </p:cNvSpPr>
          <p:nvPr>
            <p:ph type="title"/>
          </p:nvPr>
        </p:nvSpPr>
        <p:spPr>
          <a:xfrm>
            <a:off x="9084365" y="628651"/>
            <a:ext cx="2431360" cy="3495674"/>
          </a:xfrm>
        </p:spPr>
        <p:txBody>
          <a:bodyPr vert="horz" lIns="91440" tIns="45720" rIns="91440" bIns="45720" rtlCol="0" anchor="b">
            <a:normAutofit/>
          </a:bodyPr>
          <a:lstStyle/>
          <a:p>
            <a:r>
              <a:rPr lang="en-US" sz="3200" dirty="0">
                <a:solidFill>
                  <a:srgbClr val="FFFFFF"/>
                </a:solidFill>
              </a:rPr>
              <a:t>The Big Five –OCEAN acronym</a:t>
            </a:r>
          </a:p>
        </p:txBody>
      </p:sp>
      <p:sp>
        <p:nvSpPr>
          <p:cNvPr id="12" name="Rectangle 11">
            <a:extLst>
              <a:ext uri="{FF2B5EF4-FFF2-40B4-BE49-F238E27FC236}">
                <a16:creationId xmlns:a16="http://schemas.microsoft.com/office/drawing/2014/main" id="{A31AD40C-CE73-4162-8681-421B8AF943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bg1"/>
          </a:solidFill>
          <a:ln w="190500" cap="sq">
            <a:solidFill>
              <a:schemeClr val="bg1"/>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5" name="Picture 4">
            <a:extLst>
              <a:ext uri="{FF2B5EF4-FFF2-40B4-BE49-F238E27FC236}">
                <a16:creationId xmlns:a16="http://schemas.microsoft.com/office/drawing/2014/main" id="{1CBA0B0C-B7DC-4BC7-BA0F-22A5F3899E07}"/>
              </a:ext>
            </a:extLst>
          </p:cNvPr>
          <p:cNvPicPr>
            <a:picLocks noChangeAspect="1"/>
          </p:cNvPicPr>
          <p:nvPr/>
        </p:nvPicPr>
        <p:blipFill>
          <a:blip r:embed="rId2"/>
          <a:stretch>
            <a:fillRect/>
          </a:stretch>
        </p:blipFill>
        <p:spPr>
          <a:xfrm>
            <a:off x="1006843" y="1562344"/>
            <a:ext cx="6409118" cy="3733311"/>
          </a:xfrm>
          <a:prstGeom prst="rect">
            <a:avLst/>
          </a:prstGeom>
        </p:spPr>
      </p:pic>
      <p:sp>
        <p:nvSpPr>
          <p:cNvPr id="14" name="Rectangle 13">
            <a:extLst>
              <a:ext uri="{FF2B5EF4-FFF2-40B4-BE49-F238E27FC236}">
                <a16:creationId xmlns:a16="http://schemas.microsoft.com/office/drawing/2014/main" id="{707A3B9D-B1BA-4989-A535-1A6D8D402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rgbClr val="2A5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4271905542"/>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Effects on Neurotransmitters</a:t>
            </a:r>
          </a:p>
        </p:txBody>
      </p:sp>
      <p:sp>
        <p:nvSpPr>
          <p:cNvPr id="3" name="Text Placeholder 2"/>
          <p:cNvSpPr>
            <a:spLocks noGrp="1"/>
          </p:cNvSpPr>
          <p:nvPr>
            <p:ph type="body" idx="1"/>
          </p:nvPr>
        </p:nvSpPr>
        <p:spPr>
          <a:xfrm>
            <a:off x="1828800" y="1524001"/>
            <a:ext cx="8229600" cy="4525963"/>
          </a:xfrm>
        </p:spPr>
        <p:txBody>
          <a:bodyPr/>
          <a:lstStyle/>
          <a:p>
            <a:r>
              <a:rPr lang="en-US" sz="2400" dirty="0">
                <a:latin typeface="Calibri" panose="020F0502020204030204" pitchFamily="34" charset="0"/>
                <a:cs typeface="Calibri" panose="020F0502020204030204" pitchFamily="34" charset="0"/>
              </a:rPr>
              <a:t>Most antidepressants (SSRI): blocks some (selective) reuptake of serotonin</a:t>
            </a:r>
          </a:p>
          <a:p>
            <a:pPr lvl="1"/>
            <a:r>
              <a:rPr lang="en-US" sz="2400" dirty="0">
                <a:latin typeface="Calibri" panose="020F0502020204030204" pitchFamily="34" charset="0"/>
                <a:cs typeface="Calibri" panose="020F0502020204030204" pitchFamily="34" charset="0"/>
              </a:rPr>
              <a:t>Blocking reuptake causes the neurons responsible for regulating mood to fire more</a:t>
            </a:r>
          </a:p>
          <a:p>
            <a:pPr lvl="2"/>
            <a:r>
              <a:rPr lang="en-US" sz="2000" dirty="0">
                <a:latin typeface="Calibri" panose="020F0502020204030204" pitchFamily="34" charset="0"/>
                <a:cs typeface="Calibri" panose="020F0502020204030204" pitchFamily="34" charset="0"/>
              </a:rPr>
              <a:t>The neurotransmitter remains in the synapse and continues to cause postsynaptic neuron to fire</a:t>
            </a:r>
          </a:p>
          <a:p>
            <a:pPr lvl="1"/>
            <a:r>
              <a:rPr lang="en-US" sz="2400" dirty="0">
                <a:latin typeface="Calibri" panose="020F0502020204030204" pitchFamily="34" charset="0"/>
                <a:cs typeface="Calibri" panose="020F0502020204030204" pitchFamily="34" charset="0"/>
              </a:rPr>
              <a:t>An agonist for Serotonin</a:t>
            </a:r>
          </a:p>
        </p:txBody>
      </p:sp>
    </p:spTree>
    <p:extLst>
      <p:ext uri="{BB962C8B-B14F-4D97-AF65-F5344CB8AC3E}">
        <p14:creationId xmlns:p14="http://schemas.microsoft.com/office/powerpoint/2010/main" val="219104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Effect Neurotransmitters</a:t>
            </a:r>
          </a:p>
        </p:txBody>
      </p:sp>
      <p:sp>
        <p:nvSpPr>
          <p:cNvPr id="3" name="Text Placeholder 2"/>
          <p:cNvSpPr>
            <a:spLocks noGrp="1"/>
          </p:cNvSpPr>
          <p:nvPr>
            <p:ph type="body" idx="1"/>
          </p:nvPr>
        </p:nvSpPr>
        <p:spPr>
          <a:xfrm>
            <a:off x="819080" y="1501811"/>
            <a:ext cx="8229600" cy="4525963"/>
          </a:xfrm>
        </p:spPr>
        <p:txBody>
          <a:bodyPr/>
          <a:lstStyle/>
          <a:p>
            <a:pPr lvl="1"/>
            <a:endParaRPr lang="en-US" dirty="0"/>
          </a:p>
          <a:p>
            <a:r>
              <a:rPr lang="en-US" sz="2200" dirty="0"/>
              <a:t>Drug Mouse interactive media: </a:t>
            </a:r>
            <a:r>
              <a:rPr lang="en-US" sz="2200" dirty="0">
                <a:hlinkClick r:id="rId3"/>
              </a:rPr>
              <a:t>https://learn.genetics.utah.edu/content/addiction/mouse/</a:t>
            </a:r>
            <a:endParaRPr lang="en-US" sz="2200" dirty="0"/>
          </a:p>
          <a:p>
            <a:endParaRPr lang="en-US" sz="2200" dirty="0"/>
          </a:p>
          <a:p>
            <a:r>
              <a:rPr lang="en-US" sz="2200" dirty="0"/>
              <a:t>Cocaine: dopamine </a:t>
            </a:r>
            <a:r>
              <a:rPr lang="en-US" sz="2200" dirty="0">
                <a:solidFill>
                  <a:srgbClr val="00B050"/>
                </a:solidFill>
              </a:rPr>
              <a:t>agonist</a:t>
            </a:r>
            <a:r>
              <a:rPr lang="en-US" sz="2200" dirty="0"/>
              <a:t> in reward and movement centers of brain</a:t>
            </a:r>
          </a:p>
          <a:p>
            <a:pPr lvl="1"/>
            <a:r>
              <a:rPr lang="en-US" sz="2200" dirty="0"/>
              <a:t>Blocks reuptake of dopamine in the synapse (dopamine agonist)</a:t>
            </a:r>
          </a:p>
          <a:p>
            <a:pPr lvl="1"/>
            <a:r>
              <a:rPr lang="en-US" sz="2200" dirty="0"/>
              <a:t>Rewarding experiences are enhanced&gt;&gt;&gt;</a:t>
            </a:r>
            <a:r>
              <a:rPr lang="en-US" sz="2200" b="1" dirty="0"/>
              <a:t>highly addicting</a:t>
            </a:r>
          </a:p>
          <a:p>
            <a:pPr lvl="1"/>
            <a:r>
              <a:rPr lang="en-US" sz="2200" dirty="0"/>
              <a:t>Heightened attention (at low to moderate doses) </a:t>
            </a:r>
          </a:p>
          <a:p>
            <a:endParaRPr lang="en-US" sz="2200" dirty="0"/>
          </a:p>
          <a:p>
            <a:pPr lvl="1"/>
            <a:endParaRPr lang="en-US" dirty="0"/>
          </a:p>
        </p:txBody>
      </p:sp>
    </p:spTree>
    <p:extLst>
      <p:ext uri="{BB962C8B-B14F-4D97-AF65-F5344CB8AC3E}">
        <p14:creationId xmlns:p14="http://schemas.microsoft.com/office/powerpoint/2010/main" val="156445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FD6F7-15F7-41CD-995A-F60C04668891}"/>
              </a:ext>
            </a:extLst>
          </p:cNvPr>
          <p:cNvSpPr>
            <a:spLocks noGrp="1"/>
          </p:cNvSpPr>
          <p:nvPr>
            <p:ph type="title"/>
          </p:nvPr>
        </p:nvSpPr>
        <p:spPr>
          <a:xfrm>
            <a:off x="609600" y="167061"/>
            <a:ext cx="10972800" cy="1143000"/>
          </a:xfrm>
        </p:spPr>
        <p:txBody>
          <a:bodyPr/>
          <a:lstStyle/>
          <a:p>
            <a:r>
              <a:rPr lang="en-US" sz="3600" dirty="0"/>
              <a:t>Understanding Neurons – Examples of how neural activity can be altered from norm</a:t>
            </a:r>
          </a:p>
        </p:txBody>
      </p:sp>
      <p:sp>
        <p:nvSpPr>
          <p:cNvPr id="3" name="Text Placeholder 2">
            <a:extLst>
              <a:ext uri="{FF2B5EF4-FFF2-40B4-BE49-F238E27FC236}">
                <a16:creationId xmlns:a16="http://schemas.microsoft.com/office/drawing/2014/main" id="{9DEB9B65-2ED6-4E13-8200-8B138C3B70FD}"/>
              </a:ext>
            </a:extLst>
          </p:cNvPr>
          <p:cNvSpPr>
            <a:spLocks noGrp="1"/>
          </p:cNvSpPr>
          <p:nvPr>
            <p:ph type="body" idx="1"/>
          </p:nvPr>
        </p:nvSpPr>
        <p:spPr>
          <a:xfrm>
            <a:off x="609600" y="1455131"/>
            <a:ext cx="11425518" cy="2528869"/>
          </a:xfrm>
        </p:spPr>
        <p:txBody>
          <a:bodyPr/>
          <a:lstStyle/>
          <a:p>
            <a:r>
              <a:rPr lang="en-US" sz="2400" dirty="0"/>
              <a:t>Synapse – Neurotransmitter can be influenced to stay in synapse rather than removal process – </a:t>
            </a:r>
            <a:r>
              <a:rPr lang="en-US" sz="2400" u="sng" dirty="0"/>
              <a:t>antidepressant (SSRI)</a:t>
            </a:r>
            <a:r>
              <a:rPr lang="en-US" sz="2400" dirty="0"/>
              <a:t>, </a:t>
            </a:r>
            <a:r>
              <a:rPr lang="en-US" sz="2400" u="sng" dirty="0"/>
              <a:t>Cocaine</a:t>
            </a:r>
            <a:r>
              <a:rPr lang="en-US" sz="2400" dirty="0"/>
              <a:t>. . .SSRI and Cocaine different methods</a:t>
            </a:r>
          </a:p>
          <a:p>
            <a:r>
              <a:rPr lang="en-US" sz="2400" dirty="0"/>
              <a:t>Dendrites – Block receptors so neurotransmitters can not be detected by postsynaptic neuron - </a:t>
            </a:r>
            <a:r>
              <a:rPr lang="en-US" sz="2400" u="sng" dirty="0"/>
              <a:t>Caffeine</a:t>
            </a:r>
          </a:p>
          <a:p>
            <a:r>
              <a:rPr lang="en-US" sz="2400" dirty="0"/>
              <a:t>Cell Body – Increase sensitivity to neurotransmitter so less neurotransmitter is needed to produce the normal effect of neurotransmitter - </a:t>
            </a:r>
            <a:r>
              <a:rPr lang="en-US" sz="2400" u="sng" dirty="0"/>
              <a:t>alcohol</a:t>
            </a:r>
          </a:p>
          <a:p>
            <a:endParaRPr lang="en-US" dirty="0"/>
          </a:p>
        </p:txBody>
      </p:sp>
      <p:pic>
        <p:nvPicPr>
          <p:cNvPr id="4" name="Shape 161">
            <a:extLst>
              <a:ext uri="{FF2B5EF4-FFF2-40B4-BE49-F238E27FC236}">
                <a16:creationId xmlns:a16="http://schemas.microsoft.com/office/drawing/2014/main" id="{0DDDCB4F-D766-45FE-AD56-DEF76CDEE942}"/>
              </a:ext>
            </a:extLst>
          </p:cNvPr>
          <p:cNvPicPr preferRelativeResize="0">
            <a:picLocks noChangeAspect="1" noChangeArrowheads="1"/>
          </p:cNvPicPr>
          <p:nvPr/>
        </p:nvPicPr>
        <p:blipFill>
          <a:blip r:embed="rId3"/>
          <a:srcRect r="26949"/>
          <a:stretch>
            <a:fillRect/>
          </a:stretch>
        </p:blipFill>
        <p:spPr bwMode="auto">
          <a:xfrm>
            <a:off x="981636" y="4129071"/>
            <a:ext cx="9229164" cy="2454292"/>
          </a:xfrm>
          <a:prstGeom prst="rect">
            <a:avLst/>
          </a:prstGeom>
          <a:noFill/>
          <a:ln w="9525">
            <a:noFill/>
            <a:miter lim="800000"/>
            <a:headEnd/>
            <a:tailEnd/>
          </a:ln>
        </p:spPr>
      </p:pic>
    </p:spTree>
    <p:extLst>
      <p:ext uri="{BB962C8B-B14F-4D97-AF65-F5344CB8AC3E}">
        <p14:creationId xmlns:p14="http://schemas.microsoft.com/office/powerpoint/2010/main" val="2046701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903" y="23018"/>
            <a:ext cx="10972800" cy="1143000"/>
          </a:xfrm>
        </p:spPr>
        <p:txBody>
          <a:bodyPr/>
          <a:lstStyle/>
          <a:p>
            <a:r>
              <a:rPr lang="en-US" dirty="0"/>
              <a:t>Chapter Outline</a:t>
            </a:r>
          </a:p>
        </p:txBody>
      </p:sp>
      <p:sp>
        <p:nvSpPr>
          <p:cNvPr id="3" name="Text Placeholder 2"/>
          <p:cNvSpPr>
            <a:spLocks noGrp="1"/>
          </p:cNvSpPr>
          <p:nvPr>
            <p:ph type="body" idx="1"/>
          </p:nvPr>
        </p:nvSpPr>
        <p:spPr>
          <a:xfrm>
            <a:off x="809297" y="1460938"/>
            <a:ext cx="10731062" cy="4908331"/>
          </a:xfrm>
        </p:spPr>
        <p:txBody>
          <a:bodyPr/>
          <a:lstStyle/>
          <a:p>
            <a:r>
              <a:rPr lang="en-US" sz="2800" dirty="0">
                <a:solidFill>
                  <a:srgbClr val="00B050"/>
                </a:solidFill>
              </a:rPr>
              <a:t>Big Picture – Two parts of nervous system, Three types of neurons, brain specialization</a:t>
            </a:r>
          </a:p>
          <a:p>
            <a:r>
              <a:rPr lang="en-US" sz="2800" dirty="0">
                <a:solidFill>
                  <a:srgbClr val="00B050"/>
                </a:solidFill>
              </a:rPr>
              <a:t>Neurons – how different parts of brain communicate</a:t>
            </a:r>
          </a:p>
          <a:p>
            <a:r>
              <a:rPr lang="en-US" sz="2800" dirty="0">
                <a:solidFill>
                  <a:srgbClr val="00B050"/>
                </a:solidFill>
              </a:rPr>
              <a:t>Neurotransmitters Changes (e.g., as caused by drugs) Alter Neuron Activity</a:t>
            </a:r>
          </a:p>
          <a:p>
            <a:r>
              <a:rPr lang="en-US" sz="2800" dirty="0"/>
              <a:t>Brain Anatomy</a:t>
            </a:r>
          </a:p>
          <a:p>
            <a:r>
              <a:rPr lang="en-US" sz="2800" dirty="0"/>
              <a:t>Division of the Nervous System</a:t>
            </a:r>
          </a:p>
        </p:txBody>
      </p:sp>
    </p:spTree>
    <p:extLst>
      <p:ext uri="{BB962C8B-B14F-4D97-AF65-F5344CB8AC3E}">
        <p14:creationId xmlns:p14="http://schemas.microsoft.com/office/powerpoint/2010/main" val="165119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54489"/>
            <a:ext cx="4953000" cy="1143000"/>
          </a:xfrm>
        </p:spPr>
        <p:txBody>
          <a:bodyPr/>
          <a:lstStyle/>
          <a:p>
            <a:r>
              <a:rPr lang="en-US" b="1" dirty="0">
                <a:solidFill>
                  <a:schemeClr val="tx1"/>
                </a:solidFill>
              </a:rPr>
              <a:t>Specialized Brain Function</a:t>
            </a:r>
          </a:p>
        </p:txBody>
      </p:sp>
      <p:pic>
        <p:nvPicPr>
          <p:cNvPr id="5" name="Picture 4"/>
          <p:cNvPicPr>
            <a:picLocks noChangeAspect="1"/>
          </p:cNvPicPr>
          <p:nvPr/>
        </p:nvPicPr>
        <p:blipFill rotWithShape="1">
          <a:blip r:embed="rId3"/>
          <a:srcRect l="11467" t="3914" r="19335" b="7963"/>
          <a:stretch/>
        </p:blipFill>
        <p:spPr>
          <a:xfrm>
            <a:off x="6316545" y="643891"/>
            <a:ext cx="4068796" cy="5003691"/>
          </a:xfrm>
          <a:prstGeom prst="rect">
            <a:avLst/>
          </a:prstGeom>
        </p:spPr>
      </p:pic>
      <p:sp>
        <p:nvSpPr>
          <p:cNvPr id="3" name="Multiply 2"/>
          <p:cNvSpPr/>
          <p:nvPr/>
        </p:nvSpPr>
        <p:spPr>
          <a:xfrm>
            <a:off x="1591284" y="660455"/>
            <a:ext cx="5562600" cy="5537090"/>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6" name="TextBox 5">
            <a:extLst>
              <a:ext uri="{FF2B5EF4-FFF2-40B4-BE49-F238E27FC236}">
                <a16:creationId xmlns:a16="http://schemas.microsoft.com/office/drawing/2014/main" id="{F601FFC4-8A90-4507-94D2-5CA40A40210C}"/>
              </a:ext>
            </a:extLst>
          </p:cNvPr>
          <p:cNvSpPr txBox="1"/>
          <p:nvPr/>
        </p:nvSpPr>
        <p:spPr>
          <a:xfrm>
            <a:off x="6804802" y="4408439"/>
            <a:ext cx="2743200" cy="230832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srgbClr val="000000"/>
                </a:solidFill>
                <a:effectLst/>
                <a:uLnTx/>
                <a:uFillTx/>
                <a:latin typeface="Arial" charset="0"/>
                <a:ea typeface="+mn-ea"/>
                <a:cs typeface="Arial" charset="0"/>
                <a:sym typeface="Arial" charset="0"/>
              </a:rPr>
              <a:t>Nothing happens in only one area of the brain!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But there are regions that are </a:t>
            </a:r>
            <a:r>
              <a:rPr kumimoji="0" lang="en-US" sz="1800" b="1" i="0" u="sng" strike="noStrike" kern="1200" cap="none" spc="0" normalizeH="0" baseline="0" noProof="0" dirty="0">
                <a:ln>
                  <a:noFill/>
                </a:ln>
                <a:solidFill>
                  <a:srgbClr val="000000"/>
                </a:solidFill>
                <a:effectLst/>
                <a:uLnTx/>
                <a:uFillTx/>
                <a:latin typeface="Arial" charset="0"/>
                <a:ea typeface="+mn-ea"/>
                <a:cs typeface="Arial" charset="0"/>
                <a:sym typeface="Arial" charset="0"/>
              </a:rPr>
              <a:t>necessary</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(but not </a:t>
            </a:r>
            <a:r>
              <a:rPr kumimoji="0" lang="en-US" sz="1800" b="1" i="0" u="sng" strike="noStrike" kern="1200" cap="none" spc="0" normalizeH="0" baseline="0" noProof="0" dirty="0">
                <a:ln>
                  <a:noFill/>
                </a:ln>
                <a:solidFill>
                  <a:srgbClr val="000000"/>
                </a:solidFill>
                <a:effectLst/>
                <a:uLnTx/>
                <a:uFillTx/>
                <a:latin typeface="Arial" charset="0"/>
                <a:ea typeface="+mn-ea"/>
                <a:cs typeface="Arial" charset="0"/>
                <a:sym typeface="Arial" charset="0"/>
              </a:rPr>
              <a:t>sufficient</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for certain functions</a:t>
            </a:r>
          </a:p>
        </p:txBody>
      </p:sp>
      <p:pic>
        <p:nvPicPr>
          <p:cNvPr id="1026" name="Picture 2" descr="Phrenology: It&amp;#39;s all on your head | Interviews | Naked Scientists">
            <a:extLst>
              <a:ext uri="{FF2B5EF4-FFF2-40B4-BE49-F238E27FC236}">
                <a16:creationId xmlns:a16="http://schemas.microsoft.com/office/drawing/2014/main" id="{4F048F0F-D891-4DA2-A9CC-BD9FA5B5CA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1285" y="1685345"/>
            <a:ext cx="5169675" cy="3877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161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 Anatomy &amp; Function</a:t>
            </a:r>
          </a:p>
        </p:txBody>
      </p:sp>
      <p:pic>
        <p:nvPicPr>
          <p:cNvPr id="4" name="Picture 3"/>
          <p:cNvPicPr>
            <a:picLocks noChangeAspect="1"/>
          </p:cNvPicPr>
          <p:nvPr/>
        </p:nvPicPr>
        <p:blipFill>
          <a:blip r:embed="rId3"/>
          <a:stretch>
            <a:fillRect/>
          </a:stretch>
        </p:blipFill>
        <p:spPr>
          <a:xfrm>
            <a:off x="5569668" y="1582995"/>
            <a:ext cx="4638675" cy="3381375"/>
          </a:xfrm>
          <a:prstGeom prst="rect">
            <a:avLst/>
          </a:prstGeom>
        </p:spPr>
      </p:pic>
      <p:sp>
        <p:nvSpPr>
          <p:cNvPr id="3" name="Text Placeholder 2"/>
          <p:cNvSpPr>
            <a:spLocks noGrp="1"/>
          </p:cNvSpPr>
          <p:nvPr>
            <p:ph type="body" idx="1"/>
          </p:nvPr>
        </p:nvSpPr>
        <p:spPr>
          <a:xfrm>
            <a:off x="609600" y="1600201"/>
            <a:ext cx="5486400" cy="4525963"/>
          </a:xfrm>
        </p:spPr>
        <p:txBody>
          <a:bodyPr/>
          <a:lstStyle/>
          <a:p>
            <a:r>
              <a:rPr lang="en-US" sz="2400" dirty="0"/>
              <a:t>Hindbrain – physical</a:t>
            </a:r>
          </a:p>
          <a:p>
            <a:pPr marL="203200" indent="0">
              <a:buNone/>
            </a:pPr>
            <a:r>
              <a:rPr lang="en-US" sz="2400" dirty="0"/>
              <a:t>survival (expediently die without correct function)</a:t>
            </a:r>
          </a:p>
          <a:p>
            <a:endParaRPr lang="en-US" sz="2400" dirty="0"/>
          </a:p>
        </p:txBody>
      </p:sp>
    </p:spTree>
    <p:extLst>
      <p:ext uri="{BB962C8B-B14F-4D97-AF65-F5344CB8AC3E}">
        <p14:creationId xmlns:p14="http://schemas.microsoft.com/office/powerpoint/2010/main" val="3769411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 Anatomy &amp; Function</a:t>
            </a:r>
          </a:p>
        </p:txBody>
      </p:sp>
      <p:pic>
        <p:nvPicPr>
          <p:cNvPr id="4" name="Picture 3"/>
          <p:cNvPicPr>
            <a:picLocks noChangeAspect="1"/>
          </p:cNvPicPr>
          <p:nvPr/>
        </p:nvPicPr>
        <p:blipFill>
          <a:blip r:embed="rId3"/>
          <a:stretch>
            <a:fillRect/>
          </a:stretch>
        </p:blipFill>
        <p:spPr>
          <a:xfrm>
            <a:off x="6452537" y="1602830"/>
            <a:ext cx="4638675" cy="3381375"/>
          </a:xfrm>
          <a:prstGeom prst="rect">
            <a:avLst/>
          </a:prstGeom>
        </p:spPr>
      </p:pic>
      <p:sp>
        <p:nvSpPr>
          <p:cNvPr id="3" name="Text Placeholder 2"/>
          <p:cNvSpPr>
            <a:spLocks noGrp="1"/>
          </p:cNvSpPr>
          <p:nvPr>
            <p:ph type="body" idx="1"/>
          </p:nvPr>
        </p:nvSpPr>
        <p:spPr>
          <a:xfrm>
            <a:off x="499243" y="1417637"/>
            <a:ext cx="5418081" cy="4525963"/>
          </a:xfrm>
        </p:spPr>
        <p:txBody>
          <a:bodyPr/>
          <a:lstStyle/>
          <a:p>
            <a:r>
              <a:rPr lang="en-US" sz="2400" dirty="0"/>
              <a:t>Hindbrain – physical</a:t>
            </a:r>
          </a:p>
          <a:p>
            <a:pPr marL="203200" indent="0">
              <a:buNone/>
            </a:pPr>
            <a:r>
              <a:rPr lang="en-US" sz="2400" dirty="0"/>
              <a:t>survival (</a:t>
            </a:r>
            <a:r>
              <a:rPr lang="en-US" sz="2400" dirty="0">
                <a:solidFill>
                  <a:srgbClr val="00B050"/>
                </a:solidFill>
              </a:rPr>
              <a:t>expediently die</a:t>
            </a:r>
            <a:r>
              <a:rPr lang="en-US" sz="2400" dirty="0"/>
              <a:t> without correct function)</a:t>
            </a:r>
          </a:p>
          <a:p>
            <a:endParaRPr lang="en-US" sz="2400" dirty="0"/>
          </a:p>
          <a:p>
            <a:r>
              <a:rPr lang="en-US" sz="2400" dirty="0"/>
              <a:t>Midbrain – associated with basic motivations (rewards), regulatory processes, emotions, and memories</a:t>
            </a:r>
          </a:p>
          <a:p>
            <a:pPr lvl="1"/>
            <a:r>
              <a:rPr lang="en-US" sz="2000" dirty="0"/>
              <a:t>Would tend to </a:t>
            </a:r>
            <a:r>
              <a:rPr lang="en-US" sz="2000" dirty="0">
                <a:solidFill>
                  <a:srgbClr val="00B050"/>
                </a:solidFill>
              </a:rPr>
              <a:t>die</a:t>
            </a:r>
            <a:r>
              <a:rPr lang="en-US" sz="2000" dirty="0"/>
              <a:t> without serious medical attention but in </a:t>
            </a:r>
            <a:r>
              <a:rPr lang="en-US" sz="2000" dirty="0">
                <a:solidFill>
                  <a:srgbClr val="00B050"/>
                </a:solidFill>
              </a:rPr>
              <a:t>days or weeks </a:t>
            </a:r>
            <a:r>
              <a:rPr lang="en-US" sz="2000" dirty="0"/>
              <a:t>rather than right away</a:t>
            </a:r>
          </a:p>
          <a:p>
            <a:pPr marL="203200" indent="0">
              <a:buNone/>
            </a:pPr>
            <a:endParaRPr lang="en-US" sz="2400" dirty="0"/>
          </a:p>
        </p:txBody>
      </p:sp>
    </p:spTree>
    <p:extLst>
      <p:ext uri="{BB962C8B-B14F-4D97-AF65-F5344CB8AC3E}">
        <p14:creationId xmlns:p14="http://schemas.microsoft.com/office/powerpoint/2010/main" val="1282732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639763"/>
          </a:xfrm>
        </p:spPr>
        <p:txBody>
          <a:bodyPr/>
          <a:lstStyle/>
          <a:p>
            <a:r>
              <a:rPr lang="en-US" dirty="0"/>
              <a:t>Brain Anatomy &amp; Function</a:t>
            </a:r>
          </a:p>
        </p:txBody>
      </p:sp>
      <p:pic>
        <p:nvPicPr>
          <p:cNvPr id="4" name="Picture 3"/>
          <p:cNvPicPr>
            <a:picLocks noChangeAspect="1"/>
          </p:cNvPicPr>
          <p:nvPr/>
        </p:nvPicPr>
        <p:blipFill>
          <a:blip r:embed="rId3"/>
          <a:stretch>
            <a:fillRect/>
          </a:stretch>
        </p:blipFill>
        <p:spPr>
          <a:xfrm>
            <a:off x="4479050" y="947719"/>
            <a:ext cx="4638675" cy="3381375"/>
          </a:xfrm>
          <a:prstGeom prst="rect">
            <a:avLst/>
          </a:prstGeom>
        </p:spPr>
      </p:pic>
      <p:sp>
        <p:nvSpPr>
          <p:cNvPr id="3" name="Text Placeholder 2"/>
          <p:cNvSpPr>
            <a:spLocks noGrp="1"/>
          </p:cNvSpPr>
          <p:nvPr>
            <p:ph type="body" idx="1"/>
          </p:nvPr>
        </p:nvSpPr>
        <p:spPr>
          <a:xfrm>
            <a:off x="541283" y="1311236"/>
            <a:ext cx="4114800" cy="4525963"/>
          </a:xfrm>
        </p:spPr>
        <p:txBody>
          <a:bodyPr/>
          <a:lstStyle/>
          <a:p>
            <a:r>
              <a:rPr lang="en-US" sz="2400" dirty="0"/>
              <a:t>Hindbrain – physical</a:t>
            </a:r>
          </a:p>
          <a:p>
            <a:pPr marL="203200" indent="0">
              <a:buNone/>
            </a:pPr>
            <a:r>
              <a:rPr lang="en-US" sz="2400" dirty="0"/>
              <a:t>Survival</a:t>
            </a:r>
          </a:p>
          <a:p>
            <a:pPr marL="203200" indent="0">
              <a:buNone/>
            </a:pPr>
            <a:endParaRPr lang="en-US" sz="2400" dirty="0"/>
          </a:p>
          <a:p>
            <a:r>
              <a:rPr lang="en-US" sz="2400" dirty="0"/>
              <a:t>Midbrain – associated with basic motivations (rewards), regulatory processes, emotions, and memories</a:t>
            </a:r>
          </a:p>
          <a:p>
            <a:pPr marL="203200" indent="0">
              <a:buNone/>
            </a:pPr>
            <a:endParaRPr lang="en-US" sz="2400" dirty="0"/>
          </a:p>
          <a:p>
            <a:r>
              <a:rPr lang="en-US" sz="2400" dirty="0"/>
              <a:t>Forebrain – Interpretation of  sensory info, and complex behavior and thought, much of our personality</a:t>
            </a:r>
          </a:p>
          <a:p>
            <a:pPr marL="203200" indent="0">
              <a:buNone/>
            </a:pPr>
            <a:endParaRPr lang="en-US" sz="2400" dirty="0"/>
          </a:p>
          <a:p>
            <a:pPr marL="203200" indent="0">
              <a:buNone/>
            </a:pPr>
            <a:endParaRPr lang="en-US" sz="2400" dirty="0"/>
          </a:p>
        </p:txBody>
      </p:sp>
      <p:sp>
        <p:nvSpPr>
          <p:cNvPr id="6" name="TextBox 5">
            <a:extLst>
              <a:ext uri="{FF2B5EF4-FFF2-40B4-BE49-F238E27FC236}">
                <a16:creationId xmlns:a16="http://schemas.microsoft.com/office/drawing/2014/main" id="{788191EB-F792-4ADD-A74D-57C6E9599E1B}"/>
              </a:ext>
            </a:extLst>
          </p:cNvPr>
          <p:cNvSpPr txBox="1"/>
          <p:nvPr/>
        </p:nvSpPr>
        <p:spPr>
          <a:xfrm>
            <a:off x="6455978" y="4436660"/>
            <a:ext cx="4638675" cy="2462213"/>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FF0000"/>
                </a:solidFill>
                <a:effectLst/>
                <a:uLnTx/>
                <a:uFillTx/>
                <a:latin typeface="Arial" charset="0"/>
                <a:ea typeface="+mn-ea"/>
                <a:cs typeface="Arial" charset="0"/>
                <a:sym typeface="Arial" charset="0"/>
              </a:rPr>
              <a:t>Region Specialization </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Imagine information coming from our ears, into hindbrain, the midbrain, then to forebrain to make sense of the info.</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How does that information travel? </a:t>
            </a:r>
            <a:r>
              <a:rPr kumimoji="0" lang="en-US" sz="1800" b="1" i="0" u="none" strike="noStrike" kern="1200" cap="none" spc="0" normalizeH="0" baseline="0" noProof="0" dirty="0">
                <a:ln>
                  <a:noFill/>
                </a:ln>
                <a:solidFill>
                  <a:srgbClr val="FF0000"/>
                </a:solidFill>
                <a:effectLst/>
                <a:uLnTx/>
                <a:uFillTx/>
                <a:latin typeface="Arial" charset="0"/>
                <a:ea typeface="+mn-ea"/>
                <a:cs typeface="Arial" charset="0"/>
                <a:sym typeface="Arial" charset="0"/>
              </a:rPr>
              <a:t>Neurons</a:t>
            </a:r>
            <a:endPar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extLst>
      <p:ext uri="{BB962C8B-B14F-4D97-AF65-F5344CB8AC3E}">
        <p14:creationId xmlns:p14="http://schemas.microsoft.com/office/powerpoint/2010/main" val="357830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620"/>
            <a:ext cx="8229600" cy="685800"/>
          </a:xfrm>
        </p:spPr>
        <p:txBody>
          <a:bodyPr>
            <a:normAutofit fontScale="90000"/>
          </a:bodyPr>
          <a:lstStyle/>
          <a:p>
            <a:r>
              <a:rPr lang="en-US" b="1" dirty="0">
                <a:solidFill>
                  <a:srgbClr val="FF0000"/>
                </a:solidFill>
              </a:rPr>
              <a:t>Brain Stem </a:t>
            </a:r>
            <a:r>
              <a:rPr lang="en-US" b="1" dirty="0">
                <a:solidFill>
                  <a:schemeClr val="tx1"/>
                </a:solidFill>
              </a:rPr>
              <a:t>Of Hindbrain</a:t>
            </a:r>
          </a:p>
        </p:txBody>
      </p:sp>
      <p:sp>
        <p:nvSpPr>
          <p:cNvPr id="3" name="Content Placeholder 2"/>
          <p:cNvSpPr>
            <a:spLocks noGrp="1"/>
          </p:cNvSpPr>
          <p:nvPr>
            <p:ph sz="quarter" idx="1"/>
          </p:nvPr>
        </p:nvSpPr>
        <p:spPr>
          <a:xfrm>
            <a:off x="1981200" y="693420"/>
            <a:ext cx="8229600" cy="5859780"/>
          </a:xfrm>
        </p:spPr>
        <p:txBody>
          <a:bodyPr>
            <a:normAutofit/>
          </a:bodyPr>
          <a:lstStyle/>
          <a:p>
            <a:r>
              <a:rPr lang="en-US" dirty="0"/>
              <a:t>Where the spinal cord transitions into the brain</a:t>
            </a:r>
          </a:p>
          <a:p>
            <a:r>
              <a:rPr lang="en-US" dirty="0"/>
              <a:t>Basic “programs” of survival</a:t>
            </a:r>
          </a:p>
          <a:p>
            <a:pPr marL="635000" lvl="1" indent="0">
              <a:buNone/>
            </a:pPr>
            <a:endParaRPr lang="en-US" sz="2600" dirty="0">
              <a:solidFill>
                <a:schemeClr val="tx1"/>
              </a:solidFill>
            </a:endParaRPr>
          </a:p>
          <a:p>
            <a:pPr marL="203200" indent="0">
              <a:buNone/>
            </a:pPr>
            <a:r>
              <a:rPr lang="en-US" dirty="0"/>
              <a:t>Functions:</a:t>
            </a:r>
          </a:p>
          <a:p>
            <a:pPr lvl="1"/>
            <a:r>
              <a:rPr lang="en-US" dirty="0">
                <a:solidFill>
                  <a:schemeClr val="tx1"/>
                </a:solidFill>
              </a:rPr>
              <a:t>Heart Rate</a:t>
            </a:r>
          </a:p>
          <a:p>
            <a:pPr lvl="1"/>
            <a:r>
              <a:rPr lang="en-US" dirty="0">
                <a:solidFill>
                  <a:schemeClr val="tx1"/>
                </a:solidFill>
              </a:rPr>
              <a:t>Breathing</a:t>
            </a:r>
          </a:p>
          <a:p>
            <a:pPr lvl="1"/>
            <a:r>
              <a:rPr lang="en-US" dirty="0">
                <a:solidFill>
                  <a:schemeClr val="tx1"/>
                </a:solidFill>
              </a:rPr>
              <a:t>Swallowing/Vomiting</a:t>
            </a:r>
          </a:p>
          <a:p>
            <a:pPr lvl="1"/>
            <a:r>
              <a:rPr lang="en-US" dirty="0">
                <a:solidFill>
                  <a:schemeClr val="tx1"/>
                </a:solidFill>
              </a:rPr>
              <a:t>Urination</a:t>
            </a:r>
          </a:p>
          <a:p>
            <a:pPr lvl="1"/>
            <a:r>
              <a:rPr lang="en-US" dirty="0">
                <a:solidFill>
                  <a:schemeClr val="tx1"/>
                </a:solidFill>
              </a:rPr>
              <a:t>Orgasm</a:t>
            </a:r>
          </a:p>
          <a:p>
            <a:pPr marL="274320" lvl="1" indent="0">
              <a:buNone/>
            </a:pPr>
            <a:endParaRPr lang="en-US" dirty="0">
              <a:solidFill>
                <a:schemeClr val="tx1"/>
              </a:solidFill>
            </a:endParaRPr>
          </a:p>
        </p:txBody>
      </p:sp>
      <p:pic>
        <p:nvPicPr>
          <p:cNvPr id="6" name="Picture 5">
            <a:extLst>
              <a:ext uri="{FF2B5EF4-FFF2-40B4-BE49-F238E27FC236}">
                <a16:creationId xmlns:a16="http://schemas.microsoft.com/office/drawing/2014/main" id="{4B3C669C-DBF3-42F8-9FE0-0EF04333485F}"/>
              </a:ext>
            </a:extLst>
          </p:cNvPr>
          <p:cNvPicPr>
            <a:picLocks noChangeAspect="1"/>
          </p:cNvPicPr>
          <p:nvPr/>
        </p:nvPicPr>
        <p:blipFill>
          <a:blip r:embed="rId3"/>
          <a:stretch>
            <a:fillRect/>
          </a:stretch>
        </p:blipFill>
        <p:spPr>
          <a:xfrm>
            <a:off x="6078272" y="2460734"/>
            <a:ext cx="5871754" cy="3535680"/>
          </a:xfrm>
          <a:prstGeom prst="rect">
            <a:avLst/>
          </a:prstGeom>
        </p:spPr>
      </p:pic>
    </p:spTree>
    <p:extLst>
      <p:ext uri="{BB962C8B-B14F-4D97-AF65-F5344CB8AC3E}">
        <p14:creationId xmlns:p14="http://schemas.microsoft.com/office/powerpoint/2010/main" val="42145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0294D-F732-C605-B8C1-846D4F9D2333}"/>
              </a:ext>
            </a:extLst>
          </p:cNvPr>
          <p:cNvSpPr>
            <a:spLocks noGrp="1"/>
          </p:cNvSpPr>
          <p:nvPr>
            <p:ph type="title"/>
          </p:nvPr>
        </p:nvSpPr>
        <p:spPr/>
        <p:txBody>
          <a:bodyPr/>
          <a:lstStyle/>
          <a:p>
            <a:r>
              <a:rPr lang="en-US" dirty="0"/>
              <a:t>Midbrain</a:t>
            </a:r>
          </a:p>
        </p:txBody>
      </p:sp>
      <p:sp>
        <p:nvSpPr>
          <p:cNvPr id="3" name="Text Placeholder 2">
            <a:extLst>
              <a:ext uri="{FF2B5EF4-FFF2-40B4-BE49-F238E27FC236}">
                <a16:creationId xmlns:a16="http://schemas.microsoft.com/office/drawing/2014/main" id="{96AFD1B2-F281-0326-FB20-042E9635398E}"/>
              </a:ext>
            </a:extLst>
          </p:cNvPr>
          <p:cNvSpPr>
            <a:spLocks noGrp="1"/>
          </p:cNvSpPr>
          <p:nvPr>
            <p:ph type="body" idx="1"/>
          </p:nvPr>
        </p:nvSpPr>
        <p:spPr/>
        <p:txBody>
          <a:bodyPr/>
          <a:lstStyle/>
          <a:p>
            <a:r>
              <a:rPr lang="en-US" dirty="0"/>
              <a:t>Limbic System - </a:t>
            </a:r>
            <a:r>
              <a:rPr lang="en-US" dirty="0">
                <a:hlinkClick r:id="rId2"/>
              </a:rPr>
              <a:t>https://www.youtube.com/watch?v=LNs9ruzoTmI</a:t>
            </a:r>
            <a:endParaRPr lang="en-US" dirty="0"/>
          </a:p>
        </p:txBody>
      </p:sp>
    </p:spTree>
    <p:extLst>
      <p:ext uri="{BB962C8B-B14F-4D97-AF65-F5344CB8AC3E}">
        <p14:creationId xmlns:p14="http://schemas.microsoft.com/office/powerpoint/2010/main" val="1187997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743200" y="1295400"/>
            <a:ext cx="6565900" cy="4445968"/>
          </a:xfrm>
          <a:prstGeom prst="rect">
            <a:avLst/>
          </a:prstGeom>
          <a:ln>
            <a:noFill/>
          </a:ln>
        </p:spPr>
      </p:pic>
      <p:sp>
        <p:nvSpPr>
          <p:cNvPr id="2" name="Title 1"/>
          <p:cNvSpPr>
            <a:spLocks noGrp="1"/>
          </p:cNvSpPr>
          <p:nvPr>
            <p:ph type="title"/>
          </p:nvPr>
        </p:nvSpPr>
        <p:spPr/>
        <p:txBody>
          <a:bodyPr/>
          <a:lstStyle/>
          <a:p>
            <a:r>
              <a:rPr lang="en-US" dirty="0"/>
              <a:t>Midbrain regions</a:t>
            </a:r>
          </a:p>
        </p:txBody>
      </p:sp>
      <p:sp>
        <p:nvSpPr>
          <p:cNvPr id="3" name="Oval 2"/>
          <p:cNvSpPr/>
          <p:nvPr/>
        </p:nvSpPr>
        <p:spPr>
          <a:xfrm>
            <a:off x="7467600" y="2250896"/>
            <a:ext cx="14478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10" name="Oval 9"/>
          <p:cNvSpPr/>
          <p:nvPr/>
        </p:nvSpPr>
        <p:spPr>
          <a:xfrm>
            <a:off x="3352800" y="4114800"/>
            <a:ext cx="1600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11" name="Oval 10"/>
          <p:cNvSpPr/>
          <p:nvPr/>
        </p:nvSpPr>
        <p:spPr>
          <a:xfrm>
            <a:off x="7772400" y="3200400"/>
            <a:ext cx="15367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12" name="Oval 11"/>
          <p:cNvSpPr/>
          <p:nvPr/>
        </p:nvSpPr>
        <p:spPr>
          <a:xfrm>
            <a:off x="3886200" y="4724400"/>
            <a:ext cx="14478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13" name="Oval 12"/>
          <p:cNvSpPr/>
          <p:nvPr/>
        </p:nvSpPr>
        <p:spPr>
          <a:xfrm>
            <a:off x="6934200" y="1524000"/>
            <a:ext cx="14478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5" name="Rectangle 4"/>
          <p:cNvSpPr/>
          <p:nvPr/>
        </p:nvSpPr>
        <p:spPr>
          <a:xfrm>
            <a:off x="6781800" y="1377066"/>
            <a:ext cx="1828800" cy="6803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Arial"/>
              <a:ea typeface="+mn-ea"/>
              <a:cs typeface="+mn-cs"/>
              <a:sym typeface="Arial" charset="0"/>
            </a:endParaRPr>
          </a:p>
        </p:txBody>
      </p:sp>
      <p:sp>
        <p:nvSpPr>
          <p:cNvPr id="6" name="Oval 5"/>
          <p:cNvSpPr/>
          <p:nvPr/>
        </p:nvSpPr>
        <p:spPr>
          <a:xfrm>
            <a:off x="7772400" y="4267200"/>
            <a:ext cx="1447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noFill/>
              <a:effectLst/>
              <a:uLnTx/>
              <a:uFillTx/>
              <a:latin typeface="Arial"/>
              <a:ea typeface="+mn-ea"/>
              <a:cs typeface="+mn-cs"/>
              <a:sym typeface="Arial" charset="0"/>
            </a:endParaRPr>
          </a:p>
        </p:txBody>
      </p:sp>
      <p:sp>
        <p:nvSpPr>
          <p:cNvPr id="7" name="Rectangle 6">
            <a:extLst>
              <a:ext uri="{FF2B5EF4-FFF2-40B4-BE49-F238E27FC236}">
                <a16:creationId xmlns:a16="http://schemas.microsoft.com/office/drawing/2014/main" id="{9DD90D08-962A-47D3-B3AA-D4AA76E5F53F}"/>
              </a:ext>
            </a:extLst>
          </p:cNvPr>
          <p:cNvSpPr/>
          <p:nvPr/>
        </p:nvSpPr>
        <p:spPr>
          <a:xfrm>
            <a:off x="7620000" y="3962400"/>
            <a:ext cx="1981200" cy="1371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Tree>
    <p:extLst>
      <p:ext uri="{BB962C8B-B14F-4D97-AF65-F5344CB8AC3E}">
        <p14:creationId xmlns:p14="http://schemas.microsoft.com/office/powerpoint/2010/main" val="353635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 Anatomy &amp; Function</a:t>
            </a:r>
          </a:p>
        </p:txBody>
      </p:sp>
      <p:pic>
        <p:nvPicPr>
          <p:cNvPr id="4" name="Picture 3"/>
          <p:cNvPicPr>
            <a:picLocks noChangeAspect="1"/>
          </p:cNvPicPr>
          <p:nvPr/>
        </p:nvPicPr>
        <p:blipFill>
          <a:blip r:embed="rId3"/>
          <a:stretch>
            <a:fillRect/>
          </a:stretch>
        </p:blipFill>
        <p:spPr>
          <a:xfrm>
            <a:off x="5569668" y="1582995"/>
            <a:ext cx="4638675" cy="3381375"/>
          </a:xfrm>
          <a:prstGeom prst="rect">
            <a:avLst/>
          </a:prstGeom>
        </p:spPr>
      </p:pic>
      <p:sp>
        <p:nvSpPr>
          <p:cNvPr id="3" name="Text Placeholder 2"/>
          <p:cNvSpPr>
            <a:spLocks noGrp="1"/>
          </p:cNvSpPr>
          <p:nvPr>
            <p:ph type="body" idx="1"/>
          </p:nvPr>
        </p:nvSpPr>
        <p:spPr>
          <a:xfrm>
            <a:off x="1981200" y="1600201"/>
            <a:ext cx="3429000" cy="4525963"/>
          </a:xfrm>
        </p:spPr>
        <p:txBody>
          <a:bodyPr/>
          <a:lstStyle/>
          <a:p>
            <a:r>
              <a:rPr lang="en-US" sz="2400" dirty="0"/>
              <a:t>Hindbrain – physical</a:t>
            </a:r>
          </a:p>
          <a:p>
            <a:pPr marL="203200" indent="0">
              <a:buNone/>
            </a:pPr>
            <a:r>
              <a:rPr lang="en-US" sz="2400" dirty="0"/>
              <a:t>survival</a:t>
            </a:r>
          </a:p>
          <a:p>
            <a:r>
              <a:rPr lang="en-US" sz="2400" dirty="0"/>
              <a:t>Midbrain – associated with basic motivations (rewards), regulatory processes, emotions, and memories</a:t>
            </a:r>
          </a:p>
          <a:p>
            <a:r>
              <a:rPr lang="en-US" sz="2400" dirty="0"/>
              <a:t>Forebrain – Senses, complex behavior and thought</a:t>
            </a:r>
          </a:p>
        </p:txBody>
      </p:sp>
    </p:spTree>
    <p:extLst>
      <p:ext uri="{BB962C8B-B14F-4D97-AF65-F5344CB8AC3E}">
        <p14:creationId xmlns:p14="http://schemas.microsoft.com/office/powerpoint/2010/main" val="22903458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5141" y="267914"/>
            <a:ext cx="8229600" cy="775447"/>
          </a:xfrm>
        </p:spPr>
        <p:txBody>
          <a:bodyPr/>
          <a:lstStyle/>
          <a:p>
            <a:r>
              <a:rPr lang="en-US" dirty="0"/>
              <a:t>Forebrain – outer part = Cerebral Cortex</a:t>
            </a:r>
          </a:p>
        </p:txBody>
      </p:sp>
      <p:sp>
        <p:nvSpPr>
          <p:cNvPr id="3" name="Content Placeholder 2"/>
          <p:cNvSpPr>
            <a:spLocks noGrp="1"/>
          </p:cNvSpPr>
          <p:nvPr>
            <p:ph sz="quarter" idx="1"/>
          </p:nvPr>
        </p:nvSpPr>
        <p:spPr>
          <a:xfrm>
            <a:off x="252248" y="990601"/>
            <a:ext cx="5843752" cy="5767551"/>
          </a:xfrm>
        </p:spPr>
        <p:txBody>
          <a:bodyPr/>
          <a:lstStyle/>
          <a:p>
            <a:r>
              <a:rPr lang="en-US" sz="2400" dirty="0"/>
              <a:t>Complex thoughts and behaviors + comprehend physical environment</a:t>
            </a:r>
          </a:p>
          <a:p>
            <a:r>
              <a:rPr lang="en-US" sz="2400" dirty="0"/>
              <a:t>2 hemispheres (right and left)</a:t>
            </a:r>
          </a:p>
          <a:p>
            <a:r>
              <a:rPr lang="en-US" sz="2400" dirty="0"/>
              <a:t>4 lobes: </a:t>
            </a:r>
          </a:p>
          <a:p>
            <a:pPr lvl="1">
              <a:buFont typeface="Courier New" panose="02070309020205020404" pitchFamily="49" charset="0"/>
              <a:buChar char="o"/>
            </a:pPr>
            <a:r>
              <a:rPr lang="en-US" sz="2400" dirty="0"/>
              <a:t>Frontal: complex thought (especially prefrontal cortex – over 10% of brain)</a:t>
            </a:r>
          </a:p>
          <a:p>
            <a:pPr lvl="2">
              <a:buFont typeface="Courier New" panose="02070309020205020404" pitchFamily="49" charset="0"/>
              <a:buChar char="o"/>
            </a:pPr>
            <a:r>
              <a:rPr lang="en-US" sz="2000" dirty="0"/>
              <a:t> </a:t>
            </a:r>
            <a:r>
              <a:rPr lang="en-US" sz="2000" b="1" kern="1200" dirty="0">
                <a:hlinkClick r:id="rId3"/>
              </a:rPr>
              <a:t>prefrontal cortex,</a:t>
            </a:r>
            <a:r>
              <a:rPr lang="en-US" sz="2000" kern="1200" dirty="0"/>
              <a:t> </a:t>
            </a:r>
            <a:r>
              <a:rPr lang="en-US" sz="2000" dirty="0"/>
              <a:t>over 10% of brain</a:t>
            </a:r>
          </a:p>
          <a:p>
            <a:pPr lvl="2">
              <a:buFont typeface="Courier New" panose="02070309020205020404" pitchFamily="49" charset="0"/>
              <a:buChar char="o"/>
            </a:pPr>
            <a:endParaRPr lang="en-US" sz="2000" dirty="0"/>
          </a:p>
          <a:p>
            <a:pPr lvl="1">
              <a:buFont typeface="Courier New" panose="02070309020205020404" pitchFamily="49" charset="0"/>
              <a:buChar char="o"/>
            </a:pPr>
            <a:r>
              <a:rPr lang="en-US" sz="2400" dirty="0"/>
              <a:t>Temporal: auditory</a:t>
            </a:r>
          </a:p>
          <a:p>
            <a:pPr lvl="1">
              <a:buFont typeface="Courier New" panose="02070309020205020404" pitchFamily="49" charset="0"/>
              <a:buChar char="o"/>
            </a:pPr>
            <a:r>
              <a:rPr lang="en-US" sz="2400" dirty="0"/>
              <a:t>Parietal: touch, spatial</a:t>
            </a:r>
          </a:p>
          <a:p>
            <a:pPr lvl="1">
              <a:buFont typeface="Courier New" panose="02070309020205020404" pitchFamily="49" charset="0"/>
              <a:buChar char="o"/>
            </a:pPr>
            <a:r>
              <a:rPr lang="en-US" sz="2400" dirty="0"/>
              <a:t>Occipital: vision</a:t>
            </a:r>
          </a:p>
        </p:txBody>
      </p:sp>
      <p:pic>
        <p:nvPicPr>
          <p:cNvPr id="5" name="Picture 2" descr="C:\Users\jrappo\Downloads\ch03\ch03\PSYSCI5_FIG03.25.jpg"/>
          <p:cNvPicPr>
            <a:picLocks noChangeAspect="1" noChangeArrowheads="1"/>
          </p:cNvPicPr>
          <p:nvPr/>
        </p:nvPicPr>
        <p:blipFill rotWithShape="1">
          <a:blip r:embed="rId4"/>
          <a:srcRect r="52391"/>
          <a:stretch/>
        </p:blipFill>
        <p:spPr bwMode="auto">
          <a:xfrm>
            <a:off x="5899941" y="1295401"/>
            <a:ext cx="4768060" cy="4906963"/>
          </a:xfrm>
          <a:prstGeom prst="rect">
            <a:avLst/>
          </a:prstGeom>
          <a:noFill/>
        </p:spPr>
      </p:pic>
    </p:spTree>
    <p:extLst>
      <p:ext uri="{BB962C8B-B14F-4D97-AF65-F5344CB8AC3E}">
        <p14:creationId xmlns:p14="http://schemas.microsoft.com/office/powerpoint/2010/main" val="186171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p:cNvSpPr txBox="1">
            <a:spLocks noChangeArrowheads="1"/>
          </p:cNvSpPr>
          <p:nvPr/>
        </p:nvSpPr>
        <p:spPr bwMode="auto">
          <a:xfrm>
            <a:off x="1850039" y="4800600"/>
            <a:ext cx="9774402" cy="1938992"/>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mn-cs"/>
              </a:rPr>
              <a:t>Biology, &amp; Behavior: The Brain, Neurons &amp; the Nervous System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srgbClr val="00B0F0"/>
                </a:solidFill>
                <a:effectLst/>
                <a:uLnTx/>
                <a:uFillTx/>
                <a:latin typeface="Arial" charset="0"/>
                <a:ea typeface="+mn-ea"/>
                <a:cs typeface="Arial" charset="0"/>
                <a:sym typeface="Arial" charset="0"/>
              </a:rPr>
              <a:t>Part III (T/TH)</a:t>
            </a:r>
          </a:p>
        </p:txBody>
      </p:sp>
      <p:pic>
        <p:nvPicPr>
          <p:cNvPr id="16386" name="Picture 5" descr="neuron-map"/>
          <p:cNvPicPr>
            <a:picLocks noChangeAspect="1" noChangeArrowheads="1"/>
          </p:cNvPicPr>
          <p:nvPr/>
        </p:nvPicPr>
        <p:blipFill>
          <a:blip r:embed="rId3"/>
          <a:srcRect b="29951"/>
          <a:stretch>
            <a:fillRect/>
          </a:stretch>
        </p:blipFill>
        <p:spPr bwMode="auto">
          <a:xfrm>
            <a:off x="1524000" y="0"/>
            <a:ext cx="9144000" cy="4800600"/>
          </a:xfrm>
          <a:prstGeom prst="rect">
            <a:avLst/>
          </a:prstGeom>
          <a:noFill/>
          <a:ln w="9525">
            <a:noFill/>
            <a:miter lim="800000"/>
            <a:headEnd/>
            <a:tailEnd/>
          </a:ln>
        </p:spPr>
      </p:pic>
    </p:spTree>
    <p:extLst>
      <p:ext uri="{BB962C8B-B14F-4D97-AF65-F5344CB8AC3E}">
        <p14:creationId xmlns:p14="http://schemas.microsoft.com/office/powerpoint/2010/main" val="2696134526"/>
      </p:ext>
    </p:extLst>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203200" indent="0">
              <a:buNone/>
            </a:pPr>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dirty="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p:txBody>
          <a:bodyPr/>
          <a:lstStyle/>
          <a:p>
            <a:r>
              <a:rPr lang="en-US" dirty="0"/>
              <a:t>Structures of the nervous system</a:t>
            </a:r>
          </a:p>
        </p:txBody>
      </p:sp>
      <p:sp>
        <p:nvSpPr>
          <p:cNvPr id="5" name="Rectangle 63"/>
          <p:cNvSpPr>
            <a:spLocks noChangeArrowheads="1"/>
          </p:cNvSpPr>
          <p:nvPr/>
        </p:nvSpPr>
        <p:spPr bwMode="auto">
          <a:xfrm>
            <a:off x="2239964" y="3434079"/>
            <a:ext cx="1208087" cy="2573338"/>
          </a:xfrm>
          <a:prstGeom prst="rect">
            <a:avLst/>
          </a:prstGeom>
          <a:solidFill>
            <a:schemeClr val="accent4"/>
          </a:solidFill>
          <a:ln>
            <a:noFill/>
          </a:ln>
        </p:spPr>
        <p:txBody>
          <a:bodyPr wrap="none" tIns="32004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Nerves that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carry signals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to and from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the brain and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cord</a:t>
            </a:r>
          </a:p>
        </p:txBody>
      </p:sp>
      <p:pic>
        <p:nvPicPr>
          <p:cNvPr id="6" name="Picture 42" descr="4-02331_Slide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301" y="2116455"/>
            <a:ext cx="1266825" cy="401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7" name="AutoShape 53"/>
          <p:cNvCxnSpPr>
            <a:cxnSpLocks noChangeShapeType="1"/>
            <a:stCxn id="15" idx="2"/>
            <a:endCxn id="16" idx="0"/>
          </p:cNvCxnSpPr>
          <p:nvPr/>
        </p:nvCxnSpPr>
        <p:spPr bwMode="auto">
          <a:xfrm flipH="1">
            <a:off x="5832475" y="2610167"/>
            <a:ext cx="1619250" cy="184150"/>
          </a:xfrm>
          <a:prstGeom prst="straightConnector1">
            <a:avLst/>
          </a:prstGeom>
          <a:noFill/>
          <a:ln w="9525">
            <a:solidFill>
              <a:srgbClr val="57585A"/>
            </a:solidFill>
            <a:round/>
            <a:headEnd/>
            <a:tailEnd/>
          </a:ln>
          <a:extLst>
            <a:ext uri="{909E8E84-426E-40dd-AFC4-6F175D3DCCD1}">
              <a14:hiddenFill xmlns="" xmlns:a14="http://schemas.microsoft.com/office/drawing/2010/main">
                <a:noFill/>
              </a14:hiddenFill>
            </a:ext>
          </a:extLst>
        </p:spPr>
      </p:cxnSp>
      <p:cxnSp>
        <p:nvCxnSpPr>
          <p:cNvPr id="8" name="AutoShape 55"/>
          <p:cNvCxnSpPr>
            <a:cxnSpLocks noChangeShapeType="1"/>
            <a:stCxn id="15" idx="2"/>
            <a:endCxn id="17" idx="0"/>
          </p:cNvCxnSpPr>
          <p:nvPr/>
        </p:nvCxnSpPr>
        <p:spPr bwMode="auto">
          <a:xfrm>
            <a:off x="7451725" y="2610167"/>
            <a:ext cx="1519238" cy="184150"/>
          </a:xfrm>
          <a:prstGeom prst="straightConnector1">
            <a:avLst/>
          </a:prstGeom>
          <a:noFill/>
          <a:ln w="9525">
            <a:solidFill>
              <a:srgbClr val="57585A"/>
            </a:solidFill>
            <a:round/>
            <a:headEnd/>
            <a:tailEnd/>
          </a:ln>
          <a:extLst>
            <a:ext uri="{909E8E84-426E-40dd-AFC4-6F175D3DCCD1}">
              <a14:hiddenFill xmlns="" xmlns:a14="http://schemas.microsoft.com/office/drawing/2010/main">
                <a:noFill/>
              </a14:hiddenFill>
            </a:ext>
          </a:extLst>
        </p:spPr>
      </p:cxnSp>
      <p:cxnSp>
        <p:nvCxnSpPr>
          <p:cNvPr id="9" name="AutoShape 56"/>
          <p:cNvCxnSpPr>
            <a:cxnSpLocks noChangeShapeType="1"/>
            <a:stCxn id="16" idx="2"/>
            <a:endCxn id="18" idx="0"/>
          </p:cNvCxnSpPr>
          <p:nvPr/>
        </p:nvCxnSpPr>
        <p:spPr bwMode="auto">
          <a:xfrm flipH="1">
            <a:off x="5397501" y="3381692"/>
            <a:ext cx="434975" cy="184150"/>
          </a:xfrm>
          <a:prstGeom prst="straightConnector1">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10" name="AutoShape 57"/>
          <p:cNvCxnSpPr>
            <a:cxnSpLocks noChangeShapeType="1"/>
            <a:stCxn id="16" idx="2"/>
            <a:endCxn id="19" idx="0"/>
          </p:cNvCxnSpPr>
          <p:nvPr/>
        </p:nvCxnSpPr>
        <p:spPr bwMode="auto">
          <a:xfrm>
            <a:off x="5832475" y="3381692"/>
            <a:ext cx="476250" cy="184150"/>
          </a:xfrm>
          <a:prstGeom prst="straightConnector1">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11" name="AutoShape 58"/>
          <p:cNvCxnSpPr>
            <a:cxnSpLocks noChangeShapeType="1"/>
            <a:stCxn id="17" idx="2"/>
            <a:endCxn id="20" idx="0"/>
          </p:cNvCxnSpPr>
          <p:nvPr/>
        </p:nvCxnSpPr>
        <p:spPr bwMode="auto">
          <a:xfrm flipH="1">
            <a:off x="7673975" y="3378518"/>
            <a:ext cx="1296988"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cxnSp>
        <p:nvCxnSpPr>
          <p:cNvPr id="12" name="AutoShape 59"/>
          <p:cNvCxnSpPr>
            <a:cxnSpLocks noChangeShapeType="1"/>
            <a:stCxn id="21" idx="0"/>
            <a:endCxn id="17" idx="2"/>
          </p:cNvCxnSpPr>
          <p:nvPr/>
        </p:nvCxnSpPr>
        <p:spPr bwMode="auto">
          <a:xfrm flipH="1" flipV="1">
            <a:off x="8970964" y="3378518"/>
            <a:ext cx="395287"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cxnSp>
        <p:nvCxnSpPr>
          <p:cNvPr id="13" name="AutoShape 60"/>
          <p:cNvCxnSpPr>
            <a:cxnSpLocks noChangeShapeType="1"/>
            <a:stCxn id="20" idx="2"/>
            <a:endCxn id="22" idx="0"/>
          </p:cNvCxnSpPr>
          <p:nvPr/>
        </p:nvCxnSpPr>
        <p:spPr bwMode="auto">
          <a:xfrm flipH="1">
            <a:off x="6938963" y="4150043"/>
            <a:ext cx="735012"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cxnSp>
        <p:nvCxnSpPr>
          <p:cNvPr id="14" name="AutoShape 61"/>
          <p:cNvCxnSpPr>
            <a:cxnSpLocks noChangeShapeType="1"/>
            <a:stCxn id="20" idx="2"/>
            <a:endCxn id="23" idx="0"/>
          </p:cNvCxnSpPr>
          <p:nvPr/>
        </p:nvCxnSpPr>
        <p:spPr bwMode="auto">
          <a:xfrm>
            <a:off x="7673976" y="4150043"/>
            <a:ext cx="676275"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sp>
        <p:nvSpPr>
          <p:cNvPr id="15" name="Rectangle 44"/>
          <p:cNvSpPr>
            <a:spLocks noChangeArrowheads="1"/>
          </p:cNvSpPr>
          <p:nvPr/>
        </p:nvSpPr>
        <p:spPr bwMode="auto">
          <a:xfrm>
            <a:off x="5072063" y="2214879"/>
            <a:ext cx="4760912" cy="395288"/>
          </a:xfrm>
          <a:prstGeom prst="rect">
            <a:avLst/>
          </a:prstGeom>
          <a:solidFill>
            <a:srgbClr val="5758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system</a:t>
            </a:r>
          </a:p>
        </p:txBody>
      </p:sp>
      <p:sp>
        <p:nvSpPr>
          <p:cNvPr id="16" name="Rectangle 45"/>
          <p:cNvSpPr>
            <a:spLocks noChangeArrowheads="1"/>
          </p:cNvSpPr>
          <p:nvPr/>
        </p:nvSpPr>
        <p:spPr bwMode="auto">
          <a:xfrm>
            <a:off x="5072064" y="2794318"/>
            <a:ext cx="1520825" cy="587375"/>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(CNS)</a:t>
            </a:r>
          </a:p>
        </p:txBody>
      </p:sp>
      <p:sp>
        <p:nvSpPr>
          <p:cNvPr id="17" name="Rectangle 46"/>
          <p:cNvSpPr>
            <a:spLocks noChangeArrowheads="1"/>
          </p:cNvSpPr>
          <p:nvPr/>
        </p:nvSpPr>
        <p:spPr bwMode="auto">
          <a:xfrm>
            <a:off x="8120063" y="2794317"/>
            <a:ext cx="170180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(PNS)</a:t>
            </a:r>
          </a:p>
        </p:txBody>
      </p:sp>
      <p:sp>
        <p:nvSpPr>
          <p:cNvPr id="18" name="Rectangle 47"/>
          <p:cNvSpPr>
            <a:spLocks noChangeArrowheads="1"/>
          </p:cNvSpPr>
          <p:nvPr/>
        </p:nvSpPr>
        <p:spPr bwMode="auto">
          <a:xfrm>
            <a:off x="5013325" y="3565842"/>
            <a:ext cx="768350"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p:txBody>
      </p:sp>
      <p:sp>
        <p:nvSpPr>
          <p:cNvPr id="19" name="Rectangle 48"/>
          <p:cNvSpPr>
            <a:spLocks noChangeArrowheads="1"/>
          </p:cNvSpPr>
          <p:nvPr/>
        </p:nvSpPr>
        <p:spPr bwMode="auto">
          <a:xfrm>
            <a:off x="5900739" y="3565842"/>
            <a:ext cx="814387"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0" name="Rectangle 49"/>
          <p:cNvSpPr>
            <a:spLocks noChangeArrowheads="1"/>
          </p:cNvSpPr>
          <p:nvPr/>
        </p:nvSpPr>
        <p:spPr bwMode="auto">
          <a:xfrm>
            <a:off x="6834188" y="3565842"/>
            <a:ext cx="1681162"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Autonomic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(ANS)</a:t>
            </a:r>
          </a:p>
        </p:txBody>
      </p:sp>
      <p:sp>
        <p:nvSpPr>
          <p:cNvPr id="21" name="Rectangle 50"/>
          <p:cNvSpPr>
            <a:spLocks noChangeArrowheads="1"/>
          </p:cNvSpPr>
          <p:nvPr/>
        </p:nvSpPr>
        <p:spPr bwMode="auto">
          <a:xfrm>
            <a:off x="8634414" y="3565842"/>
            <a:ext cx="1463675"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Somatic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a:t>
            </a:r>
          </a:p>
        </p:txBody>
      </p:sp>
      <p:sp>
        <p:nvSpPr>
          <p:cNvPr id="22" name="Rectangle 51"/>
          <p:cNvSpPr>
            <a:spLocks noChangeArrowheads="1"/>
          </p:cNvSpPr>
          <p:nvPr/>
        </p:nvSpPr>
        <p:spPr bwMode="auto">
          <a:xfrm>
            <a:off x="6357938" y="4337367"/>
            <a:ext cx="116205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Sympathetic</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division</a:t>
            </a:r>
          </a:p>
        </p:txBody>
      </p:sp>
      <p:sp>
        <p:nvSpPr>
          <p:cNvPr id="23" name="Rectangle 52"/>
          <p:cNvSpPr>
            <a:spLocks noChangeArrowheads="1"/>
          </p:cNvSpPr>
          <p:nvPr/>
        </p:nvSpPr>
        <p:spPr bwMode="auto">
          <a:xfrm>
            <a:off x="7632701" y="4337367"/>
            <a:ext cx="1433513"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Parasympathetic</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division</a:t>
            </a:r>
          </a:p>
        </p:txBody>
      </p:sp>
      <p:sp>
        <p:nvSpPr>
          <p:cNvPr id="24" name="Rectangle 62"/>
          <p:cNvSpPr>
            <a:spLocks noChangeArrowheads="1"/>
          </p:cNvSpPr>
          <p:nvPr/>
        </p:nvSpPr>
        <p:spPr bwMode="auto">
          <a:xfrm>
            <a:off x="2359025" y="2214880"/>
            <a:ext cx="971550" cy="1681163"/>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5" name="AutoShape 68"/>
          <p:cNvSpPr>
            <a:spLocks noChangeAspect="1" noChangeArrowheads="1" noTextEdit="1"/>
          </p:cNvSpPr>
          <p:nvPr/>
        </p:nvSpPr>
        <p:spPr bwMode="auto">
          <a:xfrm>
            <a:off x="3336925" y="3321368"/>
            <a:ext cx="560388" cy="234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nvGrpSpPr>
          <p:cNvPr id="26" name="Group 84"/>
          <p:cNvGrpSpPr>
            <a:grpSpLocks/>
          </p:cNvGrpSpPr>
          <p:nvPr/>
        </p:nvGrpSpPr>
        <p:grpSpPr bwMode="auto">
          <a:xfrm>
            <a:off x="3224214" y="3088004"/>
            <a:ext cx="352425" cy="2338388"/>
            <a:chOff x="1357" y="1682"/>
            <a:chExt cx="187" cy="1243"/>
          </a:xfrm>
        </p:grpSpPr>
        <p:sp>
          <p:nvSpPr>
            <p:cNvPr id="27" name="Freeform 70"/>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8" name="Freeform 71"/>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9" name="Freeform 72"/>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0" name="Group 79"/>
          <p:cNvGrpSpPr>
            <a:grpSpLocks/>
          </p:cNvGrpSpPr>
          <p:nvPr/>
        </p:nvGrpSpPr>
        <p:grpSpPr bwMode="auto">
          <a:xfrm>
            <a:off x="3036889" y="3241992"/>
            <a:ext cx="276225" cy="342900"/>
            <a:chOff x="1225" y="1806"/>
            <a:chExt cx="147" cy="182"/>
          </a:xfrm>
        </p:grpSpPr>
        <p:sp>
          <p:nvSpPr>
            <p:cNvPr id="31" name="Freeform 73"/>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2" name="Freeform 74"/>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3" name="Freeform 75"/>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4" name="Group 80"/>
          <p:cNvGrpSpPr>
            <a:grpSpLocks/>
          </p:cNvGrpSpPr>
          <p:nvPr/>
        </p:nvGrpSpPr>
        <p:grpSpPr bwMode="auto">
          <a:xfrm flipH="1">
            <a:off x="2376489" y="3241992"/>
            <a:ext cx="276225" cy="342900"/>
            <a:chOff x="1225" y="1806"/>
            <a:chExt cx="147" cy="182"/>
          </a:xfrm>
        </p:grpSpPr>
        <p:sp>
          <p:nvSpPr>
            <p:cNvPr id="35" name="Freeform 81"/>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6" name="Freeform 82"/>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7" name="Freeform 83"/>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8" name="Group 85"/>
          <p:cNvGrpSpPr>
            <a:grpSpLocks/>
          </p:cNvGrpSpPr>
          <p:nvPr/>
        </p:nvGrpSpPr>
        <p:grpSpPr bwMode="auto">
          <a:xfrm flipH="1">
            <a:off x="2095501" y="3088004"/>
            <a:ext cx="352425" cy="2338388"/>
            <a:chOff x="1357" y="1682"/>
            <a:chExt cx="187" cy="1243"/>
          </a:xfrm>
        </p:grpSpPr>
        <p:sp>
          <p:nvSpPr>
            <p:cNvPr id="39" name="Freeform 86"/>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0" name="Freeform 87"/>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1" name="Freeform 88"/>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spTree>
    <p:extLst>
      <p:ext uri="{BB962C8B-B14F-4D97-AF65-F5344CB8AC3E}">
        <p14:creationId xmlns:p14="http://schemas.microsoft.com/office/powerpoint/2010/main" val="569130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63B27-66CE-4C78-8FCF-8C0DD54E3090}"/>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0461D89D-0FFE-4436-B825-73F6D84B3F92}"/>
              </a:ext>
            </a:extLst>
          </p:cNvPr>
          <p:cNvSpPr>
            <a:spLocks noGrp="1"/>
          </p:cNvSpPr>
          <p:nvPr>
            <p:ph type="body" idx="1"/>
          </p:nvPr>
        </p:nvSpPr>
        <p:spPr>
          <a:xfrm>
            <a:off x="609600" y="1318437"/>
            <a:ext cx="10972800" cy="5188689"/>
          </a:xfrm>
        </p:spPr>
        <p:txBody>
          <a:bodyPr/>
          <a:lstStyle/>
          <a:p>
            <a:r>
              <a:rPr lang="en-US" sz="2400" dirty="0"/>
              <a:t>Hindbrain, Midbrain, Forebrain</a:t>
            </a:r>
          </a:p>
          <a:p>
            <a:endParaRPr lang="en-US" sz="2400" dirty="0"/>
          </a:p>
          <a:p>
            <a:r>
              <a:rPr lang="en-US" sz="2400" dirty="0"/>
              <a:t>Midbrain – 4 limbic system structures: Thalamus, Hypothalamus, Amygdala, Hippocampus</a:t>
            </a:r>
          </a:p>
          <a:p>
            <a:endParaRPr lang="en-US" sz="2400" dirty="0"/>
          </a:p>
          <a:p>
            <a:r>
              <a:rPr lang="en-US" sz="2400" dirty="0"/>
              <a:t>Forebrain –</a:t>
            </a:r>
          </a:p>
          <a:p>
            <a:pPr lvl="1"/>
            <a:r>
              <a:rPr lang="en-US" sz="2000" dirty="0"/>
              <a:t>Occipital lobe</a:t>
            </a:r>
          </a:p>
          <a:p>
            <a:pPr lvl="1"/>
            <a:r>
              <a:rPr lang="en-US" sz="2000" dirty="0"/>
              <a:t>Temporal lobe</a:t>
            </a:r>
          </a:p>
          <a:p>
            <a:pPr lvl="1"/>
            <a:r>
              <a:rPr lang="en-US" sz="2000" dirty="0"/>
              <a:t>Parietal lobe</a:t>
            </a:r>
          </a:p>
          <a:p>
            <a:pPr lvl="1"/>
            <a:r>
              <a:rPr lang="en-US" sz="2000" dirty="0"/>
              <a:t>Frontal lobe</a:t>
            </a:r>
          </a:p>
          <a:p>
            <a:pPr lvl="2"/>
            <a:r>
              <a:rPr lang="en-US" sz="2000" dirty="0"/>
              <a:t>Prefrontal cortex</a:t>
            </a:r>
          </a:p>
          <a:p>
            <a:pPr lvl="1"/>
            <a:endParaRPr lang="en-US" sz="2000" dirty="0"/>
          </a:p>
          <a:p>
            <a:pPr lvl="1"/>
            <a:endParaRPr lang="en-US" dirty="0"/>
          </a:p>
        </p:txBody>
      </p:sp>
    </p:spTree>
    <p:extLst>
      <p:ext uri="{BB962C8B-B14F-4D97-AF65-F5344CB8AC3E}">
        <p14:creationId xmlns:p14="http://schemas.microsoft.com/office/powerpoint/2010/main" val="1608518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1952" y="188509"/>
            <a:ext cx="8229600" cy="1143000"/>
          </a:xfrm>
        </p:spPr>
        <p:txBody>
          <a:bodyPr/>
          <a:lstStyle/>
          <a:p>
            <a:r>
              <a:rPr lang="en-US" dirty="0"/>
              <a:t>Brain Lateralization – specialization of the two hemispheres</a:t>
            </a:r>
          </a:p>
        </p:txBody>
      </p:sp>
      <p:pic>
        <p:nvPicPr>
          <p:cNvPr id="4" name="Picture 3"/>
          <p:cNvPicPr>
            <a:picLocks noChangeAspect="1"/>
          </p:cNvPicPr>
          <p:nvPr/>
        </p:nvPicPr>
        <p:blipFill>
          <a:blip r:embed="rId3"/>
          <a:stretch>
            <a:fillRect/>
          </a:stretch>
        </p:blipFill>
        <p:spPr>
          <a:xfrm>
            <a:off x="1745168" y="1417638"/>
            <a:ext cx="8701665" cy="4297363"/>
          </a:xfrm>
          <a:prstGeom prst="rect">
            <a:avLst/>
          </a:prstGeom>
        </p:spPr>
      </p:pic>
      <p:sp>
        <p:nvSpPr>
          <p:cNvPr id="5" name="TextBox 4"/>
          <p:cNvSpPr txBox="1"/>
          <p:nvPr/>
        </p:nvSpPr>
        <p:spPr>
          <a:xfrm>
            <a:off x="3288514" y="5887260"/>
            <a:ext cx="58674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The two hemispheres communicate through the Corpus Callosum (mostly)</a:t>
            </a:r>
          </a:p>
        </p:txBody>
      </p:sp>
      <p:sp>
        <p:nvSpPr>
          <p:cNvPr id="3" name="Oval 2">
            <a:extLst>
              <a:ext uri="{FF2B5EF4-FFF2-40B4-BE49-F238E27FC236}">
                <a16:creationId xmlns:a16="http://schemas.microsoft.com/office/drawing/2014/main" id="{7C9A9072-61BD-4A38-B8E6-5C35FEA9BD1E}"/>
              </a:ext>
            </a:extLst>
          </p:cNvPr>
          <p:cNvSpPr/>
          <p:nvPr/>
        </p:nvSpPr>
        <p:spPr>
          <a:xfrm>
            <a:off x="1488141" y="1966117"/>
            <a:ext cx="2743200"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6" name="Oval 5">
            <a:extLst>
              <a:ext uri="{FF2B5EF4-FFF2-40B4-BE49-F238E27FC236}">
                <a16:creationId xmlns:a16="http://schemas.microsoft.com/office/drawing/2014/main" id="{CB6FECBD-A003-417D-BC16-F94F17E80771}"/>
              </a:ext>
            </a:extLst>
          </p:cNvPr>
          <p:cNvSpPr/>
          <p:nvPr/>
        </p:nvSpPr>
        <p:spPr>
          <a:xfrm>
            <a:off x="7703632" y="1874837"/>
            <a:ext cx="2743200" cy="146288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TextBox 6">
            <a:extLst>
              <a:ext uri="{FF2B5EF4-FFF2-40B4-BE49-F238E27FC236}">
                <a16:creationId xmlns:a16="http://schemas.microsoft.com/office/drawing/2014/main" id="{30B5841D-0E7B-4A7D-9657-66FBF2B3A203}"/>
              </a:ext>
            </a:extLst>
          </p:cNvPr>
          <p:cNvSpPr txBox="1"/>
          <p:nvPr/>
        </p:nvSpPr>
        <p:spPr>
          <a:xfrm>
            <a:off x="9309988" y="599048"/>
            <a:ext cx="2286756"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Myth: People are </a:t>
            </a:r>
            <a:r>
              <a:rPr kumimoji="0" lang="en-US" sz="1800" b="1" i="0" u="sng" strike="noStrike" kern="1200" cap="none" spc="0" normalizeH="0" baseline="0" noProof="0" dirty="0">
                <a:ln>
                  <a:noFill/>
                </a:ln>
                <a:solidFill>
                  <a:srgbClr val="FF0000"/>
                </a:solidFill>
                <a:effectLst/>
                <a:uLnTx/>
                <a:uFillTx/>
                <a:latin typeface="Arial" charset="0"/>
                <a:ea typeface="+mn-ea"/>
                <a:cs typeface="Arial" charset="0"/>
                <a:sym typeface="Arial" charset="0"/>
              </a:rPr>
              <a:t>not</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primarily left or right brained</a:t>
            </a:r>
          </a:p>
        </p:txBody>
      </p:sp>
    </p:spTree>
    <p:extLst>
      <p:ext uri="{BB962C8B-B14F-4D97-AF65-F5344CB8AC3E}">
        <p14:creationId xmlns:p14="http://schemas.microsoft.com/office/powerpoint/2010/main" val="85484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6" grpId="0" animBg="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707357" y="1928732"/>
            <a:ext cx="3333749" cy="2624327"/>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4" name="Title 3">
            <a:extLst>
              <a:ext uri="{FF2B5EF4-FFF2-40B4-BE49-F238E27FC236}">
                <a16:creationId xmlns:a16="http://schemas.microsoft.com/office/drawing/2014/main" id="{FE4F1A03-C3D3-4C14-8293-5610CB58270F}"/>
              </a:ext>
            </a:extLst>
          </p:cNvPr>
          <p:cNvSpPr>
            <a:spLocks noGrp="1"/>
          </p:cNvSpPr>
          <p:nvPr>
            <p:ph type="title"/>
          </p:nvPr>
        </p:nvSpPr>
        <p:spPr>
          <a:xfrm>
            <a:off x="2295526" y="1967267"/>
            <a:ext cx="1971675" cy="2547257"/>
          </a:xfrm>
          <a:noFill/>
        </p:spPr>
        <p:txBody>
          <a:bodyPr vert="horz" wrap="square" lIns="91440" tIns="45720" rIns="91440" bIns="45720" numCol="1" rtlCol="0" anchor="ctr" anchorCtr="0" compatLnSpc="1">
            <a:prstTxWarp prst="textNoShape">
              <a:avLst/>
            </a:prstTxWarp>
            <a:normAutofit/>
          </a:bodyPr>
          <a:lstStyle/>
          <a:p>
            <a:pPr eaLnBrk="1" hangingPunct="1">
              <a:lnSpc>
                <a:spcPct val="90000"/>
              </a:lnSpc>
              <a:spcBef>
                <a:spcPct val="0"/>
              </a:spcBef>
            </a:pPr>
            <a:r>
              <a:rPr lang="en-US" sz="2200" kern="1200">
                <a:solidFill>
                  <a:srgbClr val="FFFFFF"/>
                </a:solidFill>
                <a:latin typeface="+mj-lt"/>
                <a:ea typeface="+mj-ea"/>
                <a:cs typeface="+mj-cs"/>
              </a:rPr>
              <a:t>Brain Lateralization</a:t>
            </a:r>
          </a:p>
        </p:txBody>
      </p:sp>
      <p:pic>
        <p:nvPicPr>
          <p:cNvPr id="6" name="Picture 5">
            <a:extLst>
              <a:ext uri="{FF2B5EF4-FFF2-40B4-BE49-F238E27FC236}">
                <a16:creationId xmlns:a16="http://schemas.microsoft.com/office/drawing/2014/main" id="{3F1A2CB3-703F-4FD3-B61C-3E204D9D1012}"/>
              </a:ext>
            </a:extLst>
          </p:cNvPr>
          <p:cNvPicPr>
            <a:picLocks noChangeAspect="1"/>
          </p:cNvPicPr>
          <p:nvPr/>
        </p:nvPicPr>
        <p:blipFill>
          <a:blip r:embed="rId2"/>
          <a:stretch>
            <a:fillRect/>
          </a:stretch>
        </p:blipFill>
        <p:spPr>
          <a:xfrm>
            <a:off x="4919854" y="168260"/>
            <a:ext cx="5061804" cy="6043946"/>
          </a:xfrm>
          <a:prstGeom prst="rect">
            <a:avLst/>
          </a:prstGeom>
        </p:spPr>
      </p:pic>
    </p:spTree>
    <p:extLst>
      <p:ext uri="{BB962C8B-B14F-4D97-AF65-F5344CB8AC3E}">
        <p14:creationId xmlns:p14="http://schemas.microsoft.com/office/powerpoint/2010/main" val="639993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4983" y="170708"/>
            <a:ext cx="8229600" cy="1143000"/>
          </a:xfrm>
        </p:spPr>
        <p:txBody>
          <a:bodyPr/>
          <a:lstStyle/>
          <a:p>
            <a:r>
              <a:rPr lang="en-US" dirty="0"/>
              <a:t>Brain Lateralization – specialization of the two hemispheres</a:t>
            </a:r>
          </a:p>
        </p:txBody>
      </p:sp>
      <p:pic>
        <p:nvPicPr>
          <p:cNvPr id="4" name="Picture 3"/>
          <p:cNvPicPr>
            <a:picLocks noChangeAspect="1"/>
          </p:cNvPicPr>
          <p:nvPr/>
        </p:nvPicPr>
        <p:blipFill>
          <a:blip r:embed="rId3"/>
          <a:stretch>
            <a:fillRect/>
          </a:stretch>
        </p:blipFill>
        <p:spPr>
          <a:xfrm>
            <a:off x="1745168" y="1417638"/>
            <a:ext cx="8701665" cy="4297363"/>
          </a:xfrm>
          <a:prstGeom prst="rect">
            <a:avLst/>
          </a:prstGeom>
        </p:spPr>
      </p:pic>
      <p:sp>
        <p:nvSpPr>
          <p:cNvPr id="5" name="TextBox 4"/>
          <p:cNvSpPr txBox="1"/>
          <p:nvPr/>
        </p:nvSpPr>
        <p:spPr>
          <a:xfrm>
            <a:off x="3288514" y="5887260"/>
            <a:ext cx="58674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The two hemispheres communicate through the Corpus Callosum (mostly)</a:t>
            </a:r>
          </a:p>
        </p:txBody>
      </p:sp>
      <p:sp>
        <p:nvSpPr>
          <p:cNvPr id="3" name="Oval 2">
            <a:extLst>
              <a:ext uri="{FF2B5EF4-FFF2-40B4-BE49-F238E27FC236}">
                <a16:creationId xmlns:a16="http://schemas.microsoft.com/office/drawing/2014/main" id="{7C9A9072-61BD-4A38-B8E6-5C35FEA9BD1E}"/>
              </a:ext>
            </a:extLst>
          </p:cNvPr>
          <p:cNvSpPr/>
          <p:nvPr/>
        </p:nvSpPr>
        <p:spPr>
          <a:xfrm>
            <a:off x="1563445" y="3337717"/>
            <a:ext cx="2642795" cy="9144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TextBox 6">
            <a:extLst>
              <a:ext uri="{FF2B5EF4-FFF2-40B4-BE49-F238E27FC236}">
                <a16:creationId xmlns:a16="http://schemas.microsoft.com/office/drawing/2014/main" id="{30B5841D-0E7B-4A7D-9657-66FBF2B3A203}"/>
              </a:ext>
            </a:extLst>
          </p:cNvPr>
          <p:cNvSpPr txBox="1"/>
          <p:nvPr/>
        </p:nvSpPr>
        <p:spPr>
          <a:xfrm>
            <a:off x="9309988" y="599048"/>
            <a:ext cx="2286756"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Myth: People are </a:t>
            </a:r>
            <a:r>
              <a:rPr kumimoji="0" lang="en-US" sz="1800" b="1" i="0" u="sng" strike="noStrike" kern="1200" cap="none" spc="0" normalizeH="0" baseline="0" noProof="0" dirty="0">
                <a:ln>
                  <a:noFill/>
                </a:ln>
                <a:solidFill>
                  <a:srgbClr val="FF0000"/>
                </a:solidFill>
                <a:effectLst/>
                <a:uLnTx/>
                <a:uFillTx/>
                <a:latin typeface="Arial" charset="0"/>
                <a:ea typeface="+mn-ea"/>
                <a:cs typeface="Arial" charset="0"/>
                <a:sym typeface="Arial" charset="0"/>
              </a:rPr>
              <a:t>not</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primarily left or right brained</a:t>
            </a:r>
          </a:p>
        </p:txBody>
      </p:sp>
    </p:spTree>
    <p:extLst>
      <p:ext uri="{BB962C8B-B14F-4D97-AF65-F5344CB8AC3E}">
        <p14:creationId xmlns:p14="http://schemas.microsoft.com/office/powerpoint/2010/main" val="32449788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4983" y="170708"/>
            <a:ext cx="8229600" cy="1143000"/>
          </a:xfrm>
        </p:spPr>
        <p:txBody>
          <a:bodyPr/>
          <a:lstStyle/>
          <a:p>
            <a:r>
              <a:rPr lang="en-US" dirty="0"/>
              <a:t>Brain Lateralization – specialization of the two hemispheres</a:t>
            </a:r>
          </a:p>
        </p:txBody>
      </p:sp>
      <p:pic>
        <p:nvPicPr>
          <p:cNvPr id="4" name="Picture 3"/>
          <p:cNvPicPr>
            <a:picLocks noChangeAspect="1"/>
          </p:cNvPicPr>
          <p:nvPr/>
        </p:nvPicPr>
        <p:blipFill>
          <a:blip r:embed="rId3"/>
          <a:stretch>
            <a:fillRect/>
          </a:stretch>
        </p:blipFill>
        <p:spPr>
          <a:xfrm>
            <a:off x="1745168" y="1417638"/>
            <a:ext cx="8701665" cy="4297363"/>
          </a:xfrm>
          <a:prstGeom prst="rect">
            <a:avLst/>
          </a:prstGeom>
        </p:spPr>
      </p:pic>
      <p:sp>
        <p:nvSpPr>
          <p:cNvPr id="5" name="TextBox 4"/>
          <p:cNvSpPr txBox="1"/>
          <p:nvPr/>
        </p:nvSpPr>
        <p:spPr>
          <a:xfrm>
            <a:off x="3288514" y="5887260"/>
            <a:ext cx="58674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The two hemispheres communicate through the </a:t>
            </a:r>
            <a:r>
              <a:rPr kumimoji="0" lang="en-US" sz="1800" b="1" i="0" u="none" strike="noStrike" kern="1200" cap="none" spc="0" normalizeH="0" baseline="0" noProof="0" dirty="0">
                <a:ln>
                  <a:noFill/>
                </a:ln>
                <a:solidFill>
                  <a:srgbClr val="FF0000"/>
                </a:solidFill>
                <a:effectLst/>
                <a:uLnTx/>
                <a:uFillTx/>
                <a:latin typeface="Arial" charset="0"/>
                <a:ea typeface="+mn-ea"/>
                <a:cs typeface="Arial" charset="0"/>
                <a:sym typeface="Arial" charset="0"/>
              </a:rPr>
              <a:t>Corpus Callosum</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(mostly)</a:t>
            </a:r>
          </a:p>
        </p:txBody>
      </p:sp>
      <p:sp>
        <p:nvSpPr>
          <p:cNvPr id="3" name="Oval 2">
            <a:extLst>
              <a:ext uri="{FF2B5EF4-FFF2-40B4-BE49-F238E27FC236}">
                <a16:creationId xmlns:a16="http://schemas.microsoft.com/office/drawing/2014/main" id="{7C9A9072-61BD-4A38-B8E6-5C35FEA9BD1E}"/>
              </a:ext>
            </a:extLst>
          </p:cNvPr>
          <p:cNvSpPr/>
          <p:nvPr/>
        </p:nvSpPr>
        <p:spPr>
          <a:xfrm>
            <a:off x="1563445" y="3337717"/>
            <a:ext cx="2642795" cy="9144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TextBox 6">
            <a:extLst>
              <a:ext uri="{FF2B5EF4-FFF2-40B4-BE49-F238E27FC236}">
                <a16:creationId xmlns:a16="http://schemas.microsoft.com/office/drawing/2014/main" id="{30B5841D-0E7B-4A7D-9657-66FBF2B3A203}"/>
              </a:ext>
            </a:extLst>
          </p:cNvPr>
          <p:cNvSpPr txBox="1"/>
          <p:nvPr/>
        </p:nvSpPr>
        <p:spPr>
          <a:xfrm>
            <a:off x="9309988" y="599048"/>
            <a:ext cx="2286756"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Myth: People are </a:t>
            </a:r>
            <a:r>
              <a:rPr kumimoji="0" lang="en-US" sz="1800" b="1" i="0" u="sng" strike="noStrike" kern="1200" cap="none" spc="0" normalizeH="0" baseline="0" noProof="0" dirty="0">
                <a:ln>
                  <a:noFill/>
                </a:ln>
                <a:solidFill>
                  <a:srgbClr val="FF0000"/>
                </a:solidFill>
                <a:effectLst/>
                <a:uLnTx/>
                <a:uFillTx/>
                <a:latin typeface="Arial" charset="0"/>
                <a:ea typeface="+mn-ea"/>
                <a:cs typeface="Arial" charset="0"/>
                <a:sym typeface="Arial" charset="0"/>
              </a:rPr>
              <a:t>not</a:t>
            </a: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primarily left or right brained</a:t>
            </a:r>
          </a:p>
        </p:txBody>
      </p:sp>
      <p:sp>
        <p:nvSpPr>
          <p:cNvPr id="8" name="Oval 7">
            <a:extLst>
              <a:ext uri="{FF2B5EF4-FFF2-40B4-BE49-F238E27FC236}">
                <a16:creationId xmlns:a16="http://schemas.microsoft.com/office/drawing/2014/main" id="{81928010-29C6-48A2-A0D5-1D89788BCDEB}"/>
              </a:ext>
            </a:extLst>
          </p:cNvPr>
          <p:cNvSpPr/>
          <p:nvPr/>
        </p:nvSpPr>
        <p:spPr>
          <a:xfrm>
            <a:off x="7712607" y="2026879"/>
            <a:ext cx="2915948" cy="14021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9" name="Oval 8">
            <a:extLst>
              <a:ext uri="{FF2B5EF4-FFF2-40B4-BE49-F238E27FC236}">
                <a16:creationId xmlns:a16="http://schemas.microsoft.com/office/drawing/2014/main" id="{FE12408B-D81A-47C5-A3BA-8C6585555278}"/>
              </a:ext>
            </a:extLst>
          </p:cNvPr>
          <p:cNvSpPr/>
          <p:nvPr/>
        </p:nvSpPr>
        <p:spPr>
          <a:xfrm>
            <a:off x="7799230" y="4638434"/>
            <a:ext cx="2642795" cy="9144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Tree>
    <p:extLst>
      <p:ext uri="{BB962C8B-B14F-4D97-AF65-F5344CB8AC3E}">
        <p14:creationId xmlns:p14="http://schemas.microsoft.com/office/powerpoint/2010/main" val="12889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707357" y="1928732"/>
            <a:ext cx="3333749" cy="2624327"/>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4" name="Title 3">
            <a:extLst>
              <a:ext uri="{FF2B5EF4-FFF2-40B4-BE49-F238E27FC236}">
                <a16:creationId xmlns:a16="http://schemas.microsoft.com/office/drawing/2014/main" id="{FE4F1A03-C3D3-4C14-8293-5610CB58270F}"/>
              </a:ext>
            </a:extLst>
          </p:cNvPr>
          <p:cNvSpPr>
            <a:spLocks noGrp="1"/>
          </p:cNvSpPr>
          <p:nvPr>
            <p:ph type="title"/>
          </p:nvPr>
        </p:nvSpPr>
        <p:spPr>
          <a:xfrm>
            <a:off x="2295526" y="1967267"/>
            <a:ext cx="1971675" cy="2547257"/>
          </a:xfrm>
          <a:noFill/>
        </p:spPr>
        <p:txBody>
          <a:bodyPr vert="horz" wrap="square" lIns="91440" tIns="45720" rIns="91440" bIns="45720" numCol="1" rtlCol="0" anchor="ctr" anchorCtr="0" compatLnSpc="1">
            <a:prstTxWarp prst="textNoShape">
              <a:avLst/>
            </a:prstTxWarp>
            <a:normAutofit/>
          </a:bodyPr>
          <a:lstStyle/>
          <a:p>
            <a:pPr eaLnBrk="1" hangingPunct="1">
              <a:lnSpc>
                <a:spcPct val="90000"/>
              </a:lnSpc>
              <a:spcBef>
                <a:spcPct val="0"/>
              </a:spcBef>
            </a:pPr>
            <a:r>
              <a:rPr lang="en-US" sz="2200" kern="1200">
                <a:solidFill>
                  <a:srgbClr val="FFFFFF"/>
                </a:solidFill>
                <a:latin typeface="+mj-lt"/>
                <a:ea typeface="+mj-ea"/>
                <a:cs typeface="+mj-cs"/>
              </a:rPr>
              <a:t>Brain Lateralization</a:t>
            </a:r>
          </a:p>
        </p:txBody>
      </p:sp>
      <p:pic>
        <p:nvPicPr>
          <p:cNvPr id="6" name="Picture 5">
            <a:extLst>
              <a:ext uri="{FF2B5EF4-FFF2-40B4-BE49-F238E27FC236}">
                <a16:creationId xmlns:a16="http://schemas.microsoft.com/office/drawing/2014/main" id="{3F1A2CB3-703F-4FD3-B61C-3E204D9D1012}"/>
              </a:ext>
            </a:extLst>
          </p:cNvPr>
          <p:cNvPicPr>
            <a:picLocks noChangeAspect="1"/>
          </p:cNvPicPr>
          <p:nvPr/>
        </p:nvPicPr>
        <p:blipFill>
          <a:blip r:embed="rId2"/>
          <a:stretch>
            <a:fillRect/>
          </a:stretch>
        </p:blipFill>
        <p:spPr>
          <a:xfrm>
            <a:off x="4919854" y="168260"/>
            <a:ext cx="5061804" cy="6043946"/>
          </a:xfrm>
          <a:prstGeom prst="rect">
            <a:avLst/>
          </a:prstGeom>
        </p:spPr>
      </p:pic>
    </p:spTree>
    <p:extLst>
      <p:ext uri="{BB962C8B-B14F-4D97-AF65-F5344CB8AC3E}">
        <p14:creationId xmlns:p14="http://schemas.microsoft.com/office/powerpoint/2010/main" val="8073388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experience_bleu06_img02.jpg"/>
          <p:cNvPicPr>
            <a:picLocks noGrp="1" noChangeAspect="1"/>
          </p:cNvPicPr>
          <p:nvPr>
            <p:ph idx="1"/>
          </p:nvPr>
        </p:nvPicPr>
        <p:blipFill rotWithShape="1">
          <a:blip r:embed="rId3">
            <a:extLst>
              <a:ext uri="{28A0092B-C50C-407E-A947-70E740481C1C}">
                <a14:useLocalDpi xmlns:a14="http://schemas.microsoft.com/office/drawing/2010/main" val="0"/>
              </a:ext>
            </a:extLst>
          </a:blip>
          <a:srcRect t="-193" b="33"/>
          <a:stretch/>
        </p:blipFill>
        <p:spPr>
          <a:xfrm>
            <a:off x="6705600" y="1143000"/>
            <a:ext cx="3580660" cy="4814694"/>
          </a:xfrm>
        </p:spPr>
      </p:pic>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36</a:t>
            </a:fld>
            <a:endParaRPr kumimoji="0" lang="en-US" sz="1200" b="0" i="0" u="none" strike="noStrike" kern="1200" cap="none" spc="0" normalizeH="0" baseline="0" noProof="0" dirty="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a:xfrm>
            <a:off x="2056660" y="139030"/>
            <a:ext cx="8229600" cy="804642"/>
          </a:xfrm>
        </p:spPr>
        <p:txBody>
          <a:bodyPr/>
          <a:lstStyle/>
          <a:p>
            <a:r>
              <a:rPr lang="en-US" sz="2800" dirty="0"/>
              <a:t>Brain Lateralization – demonstration/experiments revealing hemisphere specialization</a:t>
            </a:r>
          </a:p>
        </p:txBody>
      </p:sp>
      <p:sp>
        <p:nvSpPr>
          <p:cNvPr id="6" name="TextBox 5"/>
          <p:cNvSpPr txBox="1"/>
          <p:nvPr/>
        </p:nvSpPr>
        <p:spPr>
          <a:xfrm>
            <a:off x="388620" y="806050"/>
            <a:ext cx="6190344" cy="678647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Arial" charset="0"/>
              </a:rPr>
              <a:t>Language/speech </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Hemisphere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visual field and </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hand  </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Right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hemisphere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64B64"/>
                </a:solidFill>
                <a:effectLst/>
                <a:uLnTx/>
                <a:uFillTx/>
                <a:latin typeface="Arial" charset="0"/>
                <a:ea typeface="+mn-ea"/>
                <a:cs typeface="Arial" charset="0"/>
                <a:sym typeface="Arial" charset="0"/>
              </a:rPr>
              <a:t>House M.D. video demonstration: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charset="0"/>
                <a:ea typeface="+mn-ea"/>
                <a:cs typeface="Arial" charset="0"/>
                <a:sym typeface="Arial" charset="0"/>
                <a:hlinkClick r:id="rId4"/>
              </a:rPr>
              <a:t>https://www.youtube.com/watch?v=NX6Q4_G567M</a:t>
            </a:r>
            <a:endParaRPr kumimoji="0" lang="en-US" sz="1600" b="0"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64B64"/>
                </a:solidFill>
                <a:effectLst/>
                <a:uLnTx/>
                <a:uFillTx/>
                <a:latin typeface="Arial" charset="0"/>
                <a:ea typeface="+mn-ea"/>
                <a:cs typeface="Arial" charset="0"/>
                <a:sym typeface="Arial" charset="0"/>
              </a:rPr>
              <a:t>0:57 – 2:40</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What word do you see?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 </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brain sees nothing; </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right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brain can’t speak</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Grab the object written on the screen with left hand.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right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brain can feel around with </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 </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hand until it finds the ball</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a:t>
            </a:r>
            <a:r>
              <a:rPr kumimoji="0" lang="en-US" sz="1900" b="1" i="0" u="none" strike="noStrike" kern="1200" cap="none" spc="0" normalizeH="0" baseline="0" noProof="0" dirty="0">
                <a:ln>
                  <a:noFill/>
                </a:ln>
                <a:solidFill>
                  <a:srgbClr val="FF0000"/>
                </a:solidFill>
                <a:effectLst/>
                <a:uLnTx/>
                <a:uFillTx/>
                <a:latin typeface="Arial" charset="0"/>
                <a:ea typeface="+mn-ea"/>
                <a:cs typeface="Arial" charset="0"/>
                <a:sym typeface="Wingdings"/>
              </a:rPr>
              <a:t>Left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brain doesn’t know what the word is so can’t do anything useful with the </a:t>
            </a:r>
            <a:r>
              <a:rPr kumimoji="0" lang="en-US" sz="1900" b="1" i="0" u="none" strike="noStrike" kern="1200" cap="none" spc="0" normalizeH="0" baseline="0" noProof="0" dirty="0">
                <a:ln>
                  <a:noFill/>
                </a:ln>
                <a:solidFill>
                  <a:srgbClr val="00B0F0"/>
                </a:solidFill>
                <a:effectLst/>
                <a:uLnTx/>
                <a:uFillTx/>
                <a:latin typeface="Arial" charset="0"/>
                <a:ea typeface="+mn-ea"/>
                <a:cs typeface="Arial" charset="0"/>
                <a:sym typeface="Wingdings"/>
              </a:rPr>
              <a:t>right</a:t>
            </a:r>
            <a:r>
              <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rPr>
              <a:t> hand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Wingding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900" b="1"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p:txBody>
      </p:sp>
      <p:sp>
        <p:nvSpPr>
          <p:cNvPr id="2" name="Rectangle 1">
            <a:extLst>
              <a:ext uri="{FF2B5EF4-FFF2-40B4-BE49-F238E27FC236}">
                <a16:creationId xmlns:a16="http://schemas.microsoft.com/office/drawing/2014/main" id="{CCFD9B70-2F46-465A-ACDB-81DAC3F8082A}"/>
              </a:ext>
            </a:extLst>
          </p:cNvPr>
          <p:cNvSpPr/>
          <p:nvPr/>
        </p:nvSpPr>
        <p:spPr>
          <a:xfrm>
            <a:off x="6705600" y="1143000"/>
            <a:ext cx="3976744" cy="13527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7" name="TextBox 6">
            <a:extLst>
              <a:ext uri="{FF2B5EF4-FFF2-40B4-BE49-F238E27FC236}">
                <a16:creationId xmlns:a16="http://schemas.microsoft.com/office/drawing/2014/main" id="{DEF3BD45-1A07-4CF6-9F69-5967280B3ED7}"/>
              </a:ext>
            </a:extLst>
          </p:cNvPr>
          <p:cNvSpPr txBox="1"/>
          <p:nvPr/>
        </p:nvSpPr>
        <p:spPr>
          <a:xfrm>
            <a:off x="388620" y="297180"/>
            <a:ext cx="210312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srgbClr val="00B050"/>
                </a:solidFill>
                <a:effectLst/>
                <a:uLnTx/>
                <a:uFillTx/>
                <a:latin typeface="Arial"/>
                <a:ea typeface="+mn-ea"/>
                <a:cs typeface="+mn-cs"/>
              </a:rPr>
              <a:t>With severed corpus collosum</a:t>
            </a:r>
          </a:p>
        </p:txBody>
      </p:sp>
      <p:sp>
        <p:nvSpPr>
          <p:cNvPr id="8" name="TextBox 7">
            <a:extLst>
              <a:ext uri="{FF2B5EF4-FFF2-40B4-BE49-F238E27FC236}">
                <a16:creationId xmlns:a16="http://schemas.microsoft.com/office/drawing/2014/main" id="{7A41BDCA-221E-4717-8C27-A3A60E0B2692}"/>
              </a:ext>
            </a:extLst>
          </p:cNvPr>
          <p:cNvSpPr txBox="1"/>
          <p:nvPr/>
        </p:nvSpPr>
        <p:spPr>
          <a:xfrm>
            <a:off x="10412896" y="2857024"/>
            <a:ext cx="1508760" cy="36933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Can’t say “is a ball” because left brain not aware of letters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But, can find ball because right brain sees word and can use left hand</a:t>
            </a:r>
          </a:p>
        </p:txBody>
      </p:sp>
    </p:spTree>
    <p:extLst>
      <p:ext uri="{BB962C8B-B14F-4D97-AF65-F5344CB8AC3E}">
        <p14:creationId xmlns:p14="http://schemas.microsoft.com/office/powerpoint/2010/main" val="352886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13" end="1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4" end="14"/>
                                            </p:txEl>
                                          </p:spTgt>
                                        </p:tgtEl>
                                        <p:attrNameLst>
                                          <p:attrName>style.visibility</p:attrName>
                                        </p:attrNameLst>
                                      </p:cBhvr>
                                      <p:to>
                                        <p:strVal val="visible"/>
                                      </p:to>
                                    </p:set>
                                  </p:childTnLst>
                                </p:cTn>
                              </p:par>
                              <p:par>
                                <p:cTn id="27" presetID="1" presetClass="exit"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8614" y="-247090"/>
            <a:ext cx="8229600" cy="1143000"/>
          </a:xfrm>
        </p:spPr>
        <p:txBody>
          <a:bodyPr/>
          <a:lstStyle/>
          <a:p>
            <a:r>
              <a:rPr lang="en-US" dirty="0"/>
              <a:t>Brain Lateralization</a:t>
            </a:r>
          </a:p>
        </p:txBody>
      </p:sp>
      <p:pic>
        <p:nvPicPr>
          <p:cNvPr id="4" name="Picture 3"/>
          <p:cNvPicPr>
            <a:picLocks noChangeAspect="1"/>
          </p:cNvPicPr>
          <p:nvPr/>
        </p:nvPicPr>
        <p:blipFill>
          <a:blip r:embed="rId3"/>
          <a:stretch>
            <a:fillRect/>
          </a:stretch>
        </p:blipFill>
        <p:spPr>
          <a:xfrm>
            <a:off x="1745168" y="1417638"/>
            <a:ext cx="8701665" cy="4297363"/>
          </a:xfrm>
          <a:prstGeom prst="rect">
            <a:avLst/>
          </a:prstGeom>
        </p:spPr>
      </p:pic>
      <p:sp>
        <p:nvSpPr>
          <p:cNvPr id="5" name="TextBox 4"/>
          <p:cNvSpPr txBox="1"/>
          <p:nvPr/>
        </p:nvSpPr>
        <p:spPr>
          <a:xfrm>
            <a:off x="3288514" y="5887260"/>
            <a:ext cx="58674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The two hemispheres communicate through the Corpus Callosum (mostly)</a:t>
            </a:r>
          </a:p>
        </p:txBody>
      </p:sp>
      <p:sp>
        <p:nvSpPr>
          <p:cNvPr id="7" name="TextBox 6">
            <a:extLst>
              <a:ext uri="{FF2B5EF4-FFF2-40B4-BE49-F238E27FC236}">
                <a16:creationId xmlns:a16="http://schemas.microsoft.com/office/drawing/2014/main" id="{30B5841D-0E7B-4A7D-9657-66FBF2B3A203}"/>
              </a:ext>
            </a:extLst>
          </p:cNvPr>
          <p:cNvSpPr txBox="1"/>
          <p:nvPr/>
        </p:nvSpPr>
        <p:spPr>
          <a:xfrm>
            <a:off x="6222214" y="681335"/>
            <a:ext cx="3665032"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charset="0"/>
                <a:ea typeface="+mn-ea"/>
                <a:cs typeface="Arial" charset="0"/>
                <a:sym typeface="Arial" charset="0"/>
              </a:rPr>
              <a:t>This left-right division of function does not hold for left-handed people</a:t>
            </a:r>
          </a:p>
        </p:txBody>
      </p:sp>
    </p:spTree>
    <p:extLst>
      <p:ext uri="{BB962C8B-B14F-4D97-AF65-F5344CB8AC3E}">
        <p14:creationId xmlns:p14="http://schemas.microsoft.com/office/powerpoint/2010/main" val="31451069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F025C3FE-2403-4EA0-8657-5C83D0958221}"/>
              </a:ext>
            </a:extLst>
          </p:cNvPr>
          <p:cNvSpPr/>
          <p:nvPr>
            <p:custDataLst>
              <p:tags r:id="rId2"/>
            </p:custDataLst>
          </p:nvPr>
        </p:nvSpPr>
        <p:spPr>
          <a:xfrm>
            <a:off x="6032500" y="1600200"/>
            <a:ext cx="4572000" cy="5143500"/>
          </a:xfrm>
          <a:prstGeom prst="rect">
            <a:avLst/>
          </a:prstGeom>
          <a:blipFill>
            <a:blip r:embed="rId8"/>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2" name="TPQuestion" title="Question Text">
            <a:extLst>
              <a:ext uri="{FF2B5EF4-FFF2-40B4-BE49-F238E27FC236}">
                <a16:creationId xmlns:a16="http://schemas.microsoft.com/office/drawing/2014/main" id="{A87E23F3-65AD-4997-9A0E-07D7239CC76E}"/>
              </a:ext>
            </a:extLst>
          </p:cNvPr>
          <p:cNvSpPr>
            <a:spLocks noGrp="1"/>
          </p:cNvSpPr>
          <p:nvPr>
            <p:ph type="title"/>
          </p:nvPr>
        </p:nvSpPr>
        <p:spPr/>
        <p:txBody>
          <a:bodyPr/>
          <a:lstStyle/>
          <a:p>
            <a:r>
              <a:rPr lang="en-US" sz="3200" dirty="0"/>
              <a:t>Which of the following is </a:t>
            </a:r>
            <a:r>
              <a:rPr lang="en-US" sz="3200" b="1" dirty="0"/>
              <a:t>NOT </a:t>
            </a:r>
            <a:r>
              <a:rPr lang="en-US" sz="3200" dirty="0"/>
              <a:t>one of the primary functions of the midbrain</a:t>
            </a:r>
          </a:p>
        </p:txBody>
      </p:sp>
      <p:sp>
        <p:nvSpPr>
          <p:cNvPr id="3" name="TPAnswers" title="Answer Text">
            <a:extLst>
              <a:ext uri="{FF2B5EF4-FFF2-40B4-BE49-F238E27FC236}">
                <a16:creationId xmlns:a16="http://schemas.microsoft.com/office/drawing/2014/main" id="{E0ACD6D1-33F9-4BF8-90BF-A041D35173F3}"/>
              </a:ext>
            </a:extLst>
          </p:cNvPr>
          <p:cNvSpPr>
            <a:spLocks noGrp="1"/>
          </p:cNvSpPr>
          <p:nvPr>
            <p:ph type="body" idx="1"/>
            <p:custDataLst>
              <p:tags r:id="rId3"/>
            </p:custDataLst>
          </p:nvPr>
        </p:nvSpPr>
        <p:spPr>
          <a:xfrm>
            <a:off x="1981200" y="1600201"/>
            <a:ext cx="4114800" cy="4525963"/>
          </a:xfrm>
        </p:spPr>
        <p:txBody>
          <a:bodyPr/>
          <a:lstStyle/>
          <a:p>
            <a:pPr marL="342900" indent="-342900">
              <a:buAutoNum type="alphaUcPeriod"/>
            </a:pPr>
            <a:r>
              <a:rPr lang="en-US" sz="2400" dirty="0"/>
              <a:t>Allowing us to experience and regulate emotion</a:t>
            </a:r>
          </a:p>
          <a:p>
            <a:pPr marL="342900" indent="-342900">
              <a:buAutoNum type="alphaUcPeriod"/>
            </a:pPr>
            <a:r>
              <a:rPr lang="en-US" sz="2400" dirty="0"/>
              <a:t>Ensuring we meet basic needs like getting tired enough to sleep and maintaining a consistent body temperature</a:t>
            </a:r>
          </a:p>
          <a:p>
            <a:pPr marL="342900" indent="-342900">
              <a:buAutoNum type="alphaUcPeriod"/>
            </a:pPr>
            <a:r>
              <a:rPr lang="en-US" sz="2400" dirty="0"/>
              <a:t>Controlling basic processes that allow us to survive (such as our heartbeat and breathing)</a:t>
            </a:r>
          </a:p>
        </p:txBody>
      </p:sp>
      <p:sp>
        <p:nvSpPr>
          <p:cNvPr id="4" name="TPPolling" title="Polling Shape">
            <a:extLst>
              <a:ext uri="{FF2B5EF4-FFF2-40B4-BE49-F238E27FC236}">
                <a16:creationId xmlns:a16="http://schemas.microsoft.com/office/drawing/2014/main" id="{897BA563-1120-49B6-BA7A-34FE5E709481}"/>
              </a:ext>
            </a:extLst>
          </p:cNvPr>
          <p:cNvSpPr/>
          <p:nvPr/>
        </p:nvSpPr>
        <p:spPr>
          <a:xfrm>
            <a:off x="152400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6" name="CAI1" title="Correct Answer Indicator">
            <a:extLst>
              <a:ext uri="{FF2B5EF4-FFF2-40B4-BE49-F238E27FC236}">
                <a16:creationId xmlns:a16="http://schemas.microsoft.com/office/drawing/2014/main" id="{A39F20CF-4702-42D2-8193-386C9F720551}"/>
              </a:ext>
            </a:extLst>
          </p:cNvPr>
          <p:cNvSpPr/>
          <p:nvPr>
            <p:custDataLst>
              <p:tags r:id="rId4"/>
            </p:custDataLst>
          </p:nvPr>
        </p:nvSpPr>
        <p:spPr>
          <a:xfrm rot="10800000">
            <a:off x="1686560" y="4374712"/>
            <a:ext cx="368300" cy="3683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grpSp>
        <p:nvGrpSpPr>
          <p:cNvPr id="10" name="TPCountdown" title="Countdown Timer">
            <a:extLst>
              <a:ext uri="{FF2B5EF4-FFF2-40B4-BE49-F238E27FC236}">
                <a16:creationId xmlns:a16="http://schemas.microsoft.com/office/drawing/2014/main" id="{1751DD82-054D-409B-AF25-A3A20AE3BFD2}"/>
              </a:ext>
            </a:extLst>
          </p:cNvPr>
          <p:cNvGrpSpPr>
            <a:grpSpLocks noChangeAspect="1"/>
          </p:cNvGrpSpPr>
          <p:nvPr>
            <p:custDataLst>
              <p:tags r:id="rId5"/>
            </p:custDataLst>
          </p:nvPr>
        </p:nvGrpSpPr>
        <p:grpSpPr>
          <a:xfrm>
            <a:off x="4419600" y="5948362"/>
            <a:ext cx="1270000" cy="635000"/>
            <a:chOff x="7683500" y="5842000"/>
            <a:chExt cx="1270000" cy="635000"/>
          </a:xfrm>
        </p:grpSpPr>
        <p:sp>
          <p:nvSpPr>
            <p:cNvPr id="7" name="CountdownShape">
              <a:extLst>
                <a:ext uri="{FF2B5EF4-FFF2-40B4-BE49-F238E27FC236}">
                  <a16:creationId xmlns:a16="http://schemas.microsoft.com/office/drawing/2014/main" id="{8669F001-A90F-49E3-8A5A-162A4AA1B35C}"/>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8" name="CountdownText">
              <a:extLst>
                <a:ext uri="{FF2B5EF4-FFF2-40B4-BE49-F238E27FC236}">
                  <a16:creationId xmlns:a16="http://schemas.microsoft.com/office/drawing/2014/main" id="{F6F6C1C0-A461-47DA-A718-28331105FC54}"/>
                </a:ext>
              </a:extLst>
            </p:cNvPr>
            <p:cNvSpPr txBox="1"/>
            <p:nvPr/>
          </p:nvSpPr>
          <p:spPr>
            <a:xfrm>
              <a:off x="7785100" y="6045200"/>
              <a:ext cx="889000" cy="381000"/>
            </a:xfrm>
            <a:prstGeom prst="rect">
              <a:avLst/>
            </a:prstGeom>
            <a:blipFill>
              <a:blip r:embed="rId9"/>
              <a:stretch>
                <a:fillRect/>
              </a:stretch>
            </a:blipFill>
            <a:ln>
              <a:solidFill>
                <a:srgbClr val="000000"/>
              </a:solidFill>
            </a:ln>
          </p:spPr>
          <p:txBody>
            <a:bodyPr vert="horz" rtlCol="0" anchor="ctr" anchorCtr="1">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Arial" charset="0"/>
                <a:sym typeface="Arial" charset="0"/>
              </a:endParaRPr>
            </a:p>
          </p:txBody>
        </p:sp>
        <p:cxnSp>
          <p:nvCxnSpPr>
            <p:cNvPr id="9" name="CountdownLine">
              <a:extLst>
                <a:ext uri="{FF2B5EF4-FFF2-40B4-BE49-F238E27FC236}">
                  <a16:creationId xmlns:a16="http://schemas.microsoft.com/office/drawing/2014/main" id="{43524761-A303-4DA9-9F88-932F3A127C05}"/>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4122062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0"/>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F025C3FE-2403-4EA0-8657-5C83D0958221}"/>
              </a:ext>
            </a:extLst>
          </p:cNvPr>
          <p:cNvSpPr/>
          <p:nvPr>
            <p:custDataLst>
              <p:tags r:id="rId2"/>
            </p:custDataLst>
          </p:nvPr>
        </p:nvSpPr>
        <p:spPr>
          <a:xfrm>
            <a:off x="6032500" y="1600200"/>
            <a:ext cx="4572000" cy="5143500"/>
          </a:xfrm>
          <a:prstGeom prst="rect">
            <a:avLst/>
          </a:prstGeom>
          <a:blipFill>
            <a:blip r:embed="rId8"/>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2" name="TPQuestion" title="Question Text">
            <a:extLst>
              <a:ext uri="{FF2B5EF4-FFF2-40B4-BE49-F238E27FC236}">
                <a16:creationId xmlns:a16="http://schemas.microsoft.com/office/drawing/2014/main" id="{A87E23F3-65AD-4997-9A0E-07D7239CC76E}"/>
              </a:ext>
            </a:extLst>
          </p:cNvPr>
          <p:cNvSpPr>
            <a:spLocks noGrp="1"/>
          </p:cNvSpPr>
          <p:nvPr>
            <p:ph type="title"/>
          </p:nvPr>
        </p:nvSpPr>
        <p:spPr>
          <a:xfrm>
            <a:off x="1981200" y="389600"/>
            <a:ext cx="8229600" cy="1143000"/>
          </a:xfrm>
        </p:spPr>
        <p:txBody>
          <a:bodyPr/>
          <a:lstStyle/>
          <a:p>
            <a:r>
              <a:rPr lang="en-US" sz="2400" dirty="0"/>
              <a:t>Which of the following is one of the ways we know which side of the brain (in the prefrontal cortex) is responsible for different functions?</a:t>
            </a:r>
          </a:p>
        </p:txBody>
      </p:sp>
      <p:sp>
        <p:nvSpPr>
          <p:cNvPr id="3" name="TPAnswers" title="Answer Text">
            <a:extLst>
              <a:ext uri="{FF2B5EF4-FFF2-40B4-BE49-F238E27FC236}">
                <a16:creationId xmlns:a16="http://schemas.microsoft.com/office/drawing/2014/main" id="{E0ACD6D1-33F9-4BF8-90BF-A041D35173F3}"/>
              </a:ext>
            </a:extLst>
          </p:cNvPr>
          <p:cNvSpPr>
            <a:spLocks noGrp="1"/>
          </p:cNvSpPr>
          <p:nvPr>
            <p:ph type="body" idx="1"/>
            <p:custDataLst>
              <p:tags r:id="rId3"/>
            </p:custDataLst>
          </p:nvPr>
        </p:nvSpPr>
        <p:spPr>
          <a:xfrm>
            <a:off x="1079500" y="2137877"/>
            <a:ext cx="4114800" cy="4840937"/>
          </a:xfrm>
        </p:spPr>
        <p:txBody>
          <a:bodyPr/>
          <a:lstStyle/>
          <a:p>
            <a:pPr marL="457200" indent="-457200">
              <a:buAutoNum type="alphaUcPeriod"/>
            </a:pPr>
            <a:r>
              <a:rPr lang="en-US" sz="2000" dirty="0"/>
              <a:t>Split-Brain patients cannot perform certain functions when information only reaches one side of the brain</a:t>
            </a:r>
          </a:p>
          <a:p>
            <a:pPr marL="457200" indent="-457200">
              <a:buAutoNum type="alphaUcPeriod"/>
            </a:pPr>
            <a:r>
              <a:rPr lang="en-US" sz="2000" dirty="0"/>
              <a:t>Research shows that some people seem to be primarily left brained and others seem to be primarily right brained</a:t>
            </a:r>
          </a:p>
          <a:p>
            <a:pPr marL="457200" indent="-457200">
              <a:buAutoNum type="alphaUcPeriod"/>
            </a:pPr>
            <a:r>
              <a:rPr lang="en-US" sz="2000" dirty="0"/>
              <a:t>The amygdala only functions properly when we see a fear-provoking stimulus with our left eye</a:t>
            </a:r>
          </a:p>
        </p:txBody>
      </p:sp>
      <p:sp>
        <p:nvSpPr>
          <p:cNvPr id="4" name="TPPolling" title="Polling Shape">
            <a:extLst>
              <a:ext uri="{FF2B5EF4-FFF2-40B4-BE49-F238E27FC236}">
                <a16:creationId xmlns:a16="http://schemas.microsoft.com/office/drawing/2014/main" id="{897BA563-1120-49B6-BA7A-34FE5E709481}"/>
              </a:ext>
            </a:extLst>
          </p:cNvPr>
          <p:cNvSpPr/>
          <p:nvPr/>
        </p:nvSpPr>
        <p:spPr>
          <a:xfrm>
            <a:off x="152400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grpSp>
        <p:nvGrpSpPr>
          <p:cNvPr id="10" name="TPCountdown" title="Countdown Timer">
            <a:extLst>
              <a:ext uri="{FF2B5EF4-FFF2-40B4-BE49-F238E27FC236}">
                <a16:creationId xmlns:a16="http://schemas.microsoft.com/office/drawing/2014/main" id="{1751DD82-054D-409B-AF25-A3A20AE3BFD2}"/>
              </a:ext>
            </a:extLst>
          </p:cNvPr>
          <p:cNvGrpSpPr>
            <a:grpSpLocks noChangeAspect="1"/>
          </p:cNvGrpSpPr>
          <p:nvPr>
            <p:custDataLst>
              <p:tags r:id="rId4"/>
            </p:custDataLst>
          </p:nvPr>
        </p:nvGrpSpPr>
        <p:grpSpPr>
          <a:xfrm>
            <a:off x="4419600" y="5948362"/>
            <a:ext cx="1270000" cy="635000"/>
            <a:chOff x="7683500" y="5842000"/>
            <a:chExt cx="1270000" cy="635000"/>
          </a:xfrm>
        </p:grpSpPr>
        <p:sp>
          <p:nvSpPr>
            <p:cNvPr id="7" name="CountdownShape">
              <a:extLst>
                <a:ext uri="{FF2B5EF4-FFF2-40B4-BE49-F238E27FC236}">
                  <a16:creationId xmlns:a16="http://schemas.microsoft.com/office/drawing/2014/main" id="{8669F001-A90F-49E3-8A5A-162A4AA1B35C}"/>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8" name="CountdownText">
              <a:extLst>
                <a:ext uri="{FF2B5EF4-FFF2-40B4-BE49-F238E27FC236}">
                  <a16:creationId xmlns:a16="http://schemas.microsoft.com/office/drawing/2014/main" id="{F6F6C1C0-A461-47DA-A718-28331105FC54}"/>
                </a:ext>
              </a:extLst>
            </p:cNvPr>
            <p:cNvSpPr txBox="1"/>
            <p:nvPr/>
          </p:nvSpPr>
          <p:spPr>
            <a:xfrm>
              <a:off x="7785100" y="6045200"/>
              <a:ext cx="889000" cy="381000"/>
            </a:xfrm>
            <a:prstGeom prst="rect">
              <a:avLst/>
            </a:prstGeom>
            <a:blipFill>
              <a:blip r:embed="rId9"/>
              <a:stretch>
                <a:fillRect/>
              </a:stretch>
            </a:blipFill>
            <a:ln>
              <a:solidFill>
                <a:srgbClr val="000000"/>
              </a:solidFill>
            </a:ln>
          </p:spPr>
          <p:txBody>
            <a:bodyPr vert="horz" rtlCol="0" anchor="ctr" anchorCtr="1">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Arial" charset="0"/>
                <a:sym typeface="Arial" charset="0"/>
              </a:endParaRPr>
            </a:p>
          </p:txBody>
        </p:sp>
        <p:cxnSp>
          <p:nvCxnSpPr>
            <p:cNvPr id="9" name="CountdownLine">
              <a:extLst>
                <a:ext uri="{FF2B5EF4-FFF2-40B4-BE49-F238E27FC236}">
                  <a16:creationId xmlns:a16="http://schemas.microsoft.com/office/drawing/2014/main" id="{43524761-A303-4DA9-9F88-932F3A127C05}"/>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1" name="CAI1" title="Correct Answer Indicator">
            <a:extLst>
              <a:ext uri="{FF2B5EF4-FFF2-40B4-BE49-F238E27FC236}">
                <a16:creationId xmlns:a16="http://schemas.microsoft.com/office/drawing/2014/main" id="{03C95DD7-C97A-4671-AECA-352CEEEBB247}"/>
              </a:ext>
            </a:extLst>
          </p:cNvPr>
          <p:cNvSpPr/>
          <p:nvPr>
            <p:custDataLst>
              <p:tags r:id="rId5"/>
            </p:custDataLst>
          </p:nvPr>
        </p:nvSpPr>
        <p:spPr>
          <a:xfrm rot="10800000">
            <a:off x="673100" y="2220310"/>
            <a:ext cx="304800" cy="3048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Tree>
    <p:custDataLst>
      <p:tags r:id="rId1"/>
    </p:custDataLst>
    <p:extLst>
      <p:ext uri="{BB962C8B-B14F-4D97-AF65-F5344CB8AC3E}">
        <p14:creationId xmlns:p14="http://schemas.microsoft.com/office/powerpoint/2010/main" val="3785457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0"/>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0" descr="brain1"/>
          <p:cNvPicPr>
            <a:picLocks noChangeAspect="1" noChangeArrowheads="1"/>
          </p:cNvPicPr>
          <p:nvPr/>
        </p:nvPicPr>
        <p:blipFill>
          <a:blip r:embed="rId3">
            <a:lum contrast="6000"/>
            <a:grayscl/>
          </a:blip>
          <a:srcRect/>
          <a:stretch>
            <a:fillRect/>
          </a:stretch>
        </p:blipFill>
        <p:spPr bwMode="auto">
          <a:xfrm>
            <a:off x="7620000" y="4343401"/>
            <a:ext cx="2552700" cy="2041525"/>
          </a:xfrm>
          <a:prstGeom prst="rect">
            <a:avLst/>
          </a:prstGeom>
          <a:noFill/>
          <a:ln w="9525">
            <a:noFill/>
            <a:miter lim="800000"/>
            <a:headEnd/>
            <a:tailEnd/>
          </a:ln>
        </p:spPr>
      </p:pic>
      <p:sp>
        <p:nvSpPr>
          <p:cNvPr id="18434" name="Shape 96"/>
          <p:cNvSpPr txBox="1">
            <a:spLocks noGrp="1"/>
          </p:cNvSpPr>
          <p:nvPr>
            <p:ph type="title"/>
          </p:nvPr>
        </p:nvSpPr>
        <p:spPr>
          <a:xfrm>
            <a:off x="1752600" y="304800"/>
            <a:ext cx="8674100" cy="1143000"/>
          </a:xfrm>
        </p:spPr>
        <p:txBody>
          <a:bodyPr vert="horz" wrap="square" lIns="91425" tIns="45700" rIns="91425" bIns="45700" numCol="1" anchor="ctr" anchorCtr="0" compatLnSpc="1">
            <a:prstTxWarp prst="textNoShape">
              <a:avLst/>
            </a:prstTxWarp>
          </a:bodyPr>
          <a:lstStyle/>
          <a:p>
            <a:pPr eaLnBrk="1" hangingPunct="1">
              <a:spcBef>
                <a:spcPct val="0"/>
              </a:spcBef>
              <a:spcAft>
                <a:spcPct val="0"/>
              </a:spcAft>
              <a:buSzPct val="25000"/>
            </a:pPr>
            <a:r>
              <a:rPr lang="en-US" sz="4000">
                <a:solidFill>
                  <a:srgbClr val="000000"/>
                </a:solidFill>
                <a:latin typeface="Calibri" pitchFamily="34" charset="0"/>
                <a:cs typeface="Arial" charset="0"/>
                <a:sym typeface="Calibri" pitchFamily="34" charset="0"/>
              </a:rPr>
              <a:t>Neurons</a:t>
            </a:r>
          </a:p>
        </p:txBody>
      </p:sp>
      <p:sp>
        <p:nvSpPr>
          <p:cNvPr id="18435" name="Shape 97"/>
          <p:cNvSpPr txBox="1">
            <a:spLocks noGrp="1"/>
          </p:cNvSpPr>
          <p:nvPr>
            <p:ph type="body" idx="1"/>
          </p:nvPr>
        </p:nvSpPr>
        <p:spPr>
          <a:xfrm>
            <a:off x="1905000" y="1219200"/>
            <a:ext cx="8229600" cy="3124200"/>
          </a:xfrm>
        </p:spPr>
        <p:txBody>
          <a:bodyPr vert="horz" wrap="square" lIns="91425" tIns="45700" rIns="91425" bIns="45700" numCol="1" anchor="t" anchorCtr="0" compatLnSpc="1">
            <a:prstTxWarp prst="textNoShape">
              <a:avLst/>
            </a:prstTxWarp>
          </a:bodyPr>
          <a:lstStyle/>
          <a:p>
            <a:pPr indent="-342900" eaLnBrk="1" hangingPunct="1">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 </a:t>
            </a:r>
            <a:r>
              <a:rPr lang="en-US" sz="2800" dirty="0">
                <a:solidFill>
                  <a:srgbClr val="000000"/>
                </a:solidFill>
                <a:latin typeface="Calibri" pitchFamily="34" charset="0"/>
                <a:cs typeface="Arial" charset="0"/>
                <a:sym typeface="Calibri" pitchFamily="34" charset="0"/>
              </a:rPr>
              <a:t>cells that </a:t>
            </a:r>
            <a:r>
              <a:rPr lang="en-US" sz="2800" u="sng" dirty="0">
                <a:solidFill>
                  <a:srgbClr val="000000"/>
                </a:solidFill>
                <a:latin typeface="Calibri" pitchFamily="34" charset="0"/>
                <a:cs typeface="Arial" charset="0"/>
                <a:sym typeface="Calibri" pitchFamily="34" charset="0"/>
              </a:rPr>
              <a:t>receive</a:t>
            </a:r>
            <a:r>
              <a:rPr lang="en-US" sz="2800" dirty="0">
                <a:solidFill>
                  <a:srgbClr val="000000"/>
                </a:solidFill>
                <a:latin typeface="Calibri" pitchFamily="34" charset="0"/>
                <a:cs typeface="Arial" charset="0"/>
                <a:sym typeface="Calibri" pitchFamily="34" charset="0"/>
              </a:rPr>
              <a:t>, </a:t>
            </a:r>
            <a:r>
              <a:rPr lang="en-US" sz="2800" u="sng" dirty="0">
                <a:solidFill>
                  <a:srgbClr val="000000"/>
                </a:solidFill>
                <a:latin typeface="Calibri" pitchFamily="34" charset="0"/>
                <a:cs typeface="Arial" charset="0"/>
                <a:sym typeface="Calibri" pitchFamily="34" charset="0"/>
              </a:rPr>
              <a:t>integrate</a:t>
            </a:r>
            <a:r>
              <a:rPr lang="en-US" sz="2800" dirty="0">
                <a:solidFill>
                  <a:srgbClr val="000000"/>
                </a:solidFill>
                <a:latin typeface="Calibri" pitchFamily="34" charset="0"/>
                <a:cs typeface="Arial" charset="0"/>
                <a:sym typeface="Calibri" pitchFamily="34" charset="0"/>
              </a:rPr>
              <a:t>, and </a:t>
            </a:r>
            <a:r>
              <a:rPr lang="en-US" sz="2800" u="sng" dirty="0">
                <a:solidFill>
                  <a:srgbClr val="000000"/>
                </a:solidFill>
                <a:latin typeface="Calibri" pitchFamily="34" charset="0"/>
                <a:cs typeface="Arial" charset="0"/>
                <a:sym typeface="Calibri" pitchFamily="34" charset="0"/>
              </a:rPr>
              <a:t>transmit</a:t>
            </a:r>
            <a:r>
              <a:rPr lang="en-US" sz="2800" dirty="0">
                <a:solidFill>
                  <a:srgbClr val="000000"/>
                </a:solidFill>
                <a:latin typeface="Calibri" pitchFamily="34" charset="0"/>
                <a:cs typeface="Arial" charset="0"/>
                <a:sym typeface="Calibri" pitchFamily="34" charset="0"/>
              </a:rPr>
              <a:t> information to each other through </a:t>
            </a:r>
            <a:r>
              <a:rPr lang="en-US" sz="2800" dirty="0">
                <a:solidFill>
                  <a:srgbClr val="FF0000"/>
                </a:solidFill>
                <a:latin typeface="Calibri" pitchFamily="34" charset="0"/>
                <a:cs typeface="Arial" charset="0"/>
                <a:sym typeface="Calibri" pitchFamily="34" charset="0"/>
              </a:rPr>
              <a:t>electro</a:t>
            </a:r>
            <a:r>
              <a:rPr lang="en-US" sz="2800" dirty="0">
                <a:solidFill>
                  <a:srgbClr val="00B0F0"/>
                </a:solidFill>
                <a:latin typeface="Calibri" pitchFamily="34" charset="0"/>
                <a:cs typeface="Arial" charset="0"/>
                <a:sym typeface="Calibri" pitchFamily="34" charset="0"/>
              </a:rPr>
              <a:t>chemical</a:t>
            </a:r>
            <a:r>
              <a:rPr lang="en-US" sz="2800" dirty="0">
                <a:solidFill>
                  <a:srgbClr val="000000"/>
                </a:solidFill>
                <a:latin typeface="Calibri" pitchFamily="34" charset="0"/>
                <a:cs typeface="Arial" charset="0"/>
                <a:sym typeface="Calibri" pitchFamily="34" charset="0"/>
              </a:rPr>
              <a:t> impulses</a:t>
            </a:r>
          </a:p>
          <a:p>
            <a:pPr lvl="1" indent="-285750" eaLnBrk="1" hangingPunct="1">
              <a:spcBef>
                <a:spcPct val="0"/>
              </a:spcBef>
              <a:spcAft>
                <a:spcPct val="0"/>
              </a:spcAft>
              <a:buClr>
                <a:srgbClr val="000000"/>
              </a:buClr>
              <a:buSzTx/>
              <a:buFontTx/>
              <a:buChar char="–"/>
            </a:pPr>
            <a:r>
              <a:rPr lang="en-US" dirty="0">
                <a:solidFill>
                  <a:srgbClr val="000000"/>
                </a:solidFill>
                <a:latin typeface="Calibri" pitchFamily="34" charset="0"/>
                <a:cs typeface="Arial" charset="0"/>
                <a:sym typeface="Calibri" pitchFamily="34" charset="0"/>
              </a:rPr>
              <a:t>Sensory neurons: body </a:t>
            </a:r>
            <a:r>
              <a:rPr lang="en-US" dirty="0">
                <a:solidFill>
                  <a:srgbClr val="000000"/>
                </a:solidFill>
                <a:latin typeface="Calibri" pitchFamily="34" charset="0"/>
                <a:cs typeface="Arial" charset="0"/>
                <a:sym typeface="Wingdings" pitchFamily="2" charset="2"/>
              </a:rPr>
              <a:t></a:t>
            </a:r>
            <a:r>
              <a:rPr lang="en-US" dirty="0">
                <a:solidFill>
                  <a:srgbClr val="000000"/>
                </a:solidFill>
                <a:latin typeface="Calibri" pitchFamily="34" charset="0"/>
                <a:cs typeface="Arial" charset="0"/>
                <a:sym typeface="Calibri" pitchFamily="34" charset="0"/>
              </a:rPr>
              <a:t> brain</a:t>
            </a:r>
          </a:p>
          <a:p>
            <a:pPr lvl="1" indent="-285750" eaLnBrk="1" hangingPunct="1">
              <a:spcBef>
                <a:spcPct val="0"/>
              </a:spcBef>
              <a:spcAft>
                <a:spcPct val="0"/>
              </a:spcAft>
              <a:buClr>
                <a:srgbClr val="000000"/>
              </a:buClr>
              <a:buSzTx/>
              <a:buFontTx/>
              <a:buChar char="–"/>
            </a:pPr>
            <a:r>
              <a:rPr lang="en-US" dirty="0">
                <a:solidFill>
                  <a:srgbClr val="000000"/>
                </a:solidFill>
                <a:latin typeface="Calibri" pitchFamily="34" charset="0"/>
                <a:cs typeface="Arial" charset="0"/>
                <a:sym typeface="Calibri" pitchFamily="34" charset="0"/>
              </a:rPr>
              <a:t>Motor neurons: brain </a:t>
            </a:r>
            <a:r>
              <a:rPr lang="en-US" dirty="0">
                <a:solidFill>
                  <a:srgbClr val="000000"/>
                </a:solidFill>
                <a:latin typeface="Calibri" pitchFamily="34" charset="0"/>
                <a:cs typeface="Arial" charset="0"/>
                <a:sym typeface="Wingdings" pitchFamily="2" charset="2"/>
              </a:rPr>
              <a:t> body</a:t>
            </a:r>
            <a:endParaRPr lang="en-US" dirty="0">
              <a:solidFill>
                <a:srgbClr val="000000"/>
              </a:solidFill>
              <a:latin typeface="Calibri" pitchFamily="34" charset="0"/>
              <a:cs typeface="Arial" charset="0"/>
              <a:sym typeface="Calibri" pitchFamily="34" charset="0"/>
            </a:endParaRPr>
          </a:p>
          <a:p>
            <a:pPr lvl="1" indent="-285750" eaLnBrk="1" hangingPunct="1">
              <a:spcBef>
                <a:spcPct val="0"/>
              </a:spcBef>
              <a:spcAft>
                <a:spcPct val="0"/>
              </a:spcAft>
              <a:buClr>
                <a:srgbClr val="000000"/>
              </a:buClr>
              <a:buSzTx/>
              <a:buFontTx/>
              <a:buChar char="–"/>
            </a:pPr>
            <a:r>
              <a:rPr lang="en-US" dirty="0">
                <a:solidFill>
                  <a:srgbClr val="000000"/>
                </a:solidFill>
                <a:latin typeface="Calibri" pitchFamily="34" charset="0"/>
                <a:cs typeface="Arial" charset="0"/>
                <a:sym typeface="Calibri" pitchFamily="34" charset="0"/>
              </a:rPr>
              <a:t>Interneurons:</a:t>
            </a:r>
            <a:r>
              <a:rPr lang="en-US" b="1" dirty="0">
                <a:solidFill>
                  <a:srgbClr val="000000"/>
                </a:solidFill>
                <a:latin typeface="Calibri" pitchFamily="34" charset="0"/>
                <a:cs typeface="Arial" charset="0"/>
                <a:sym typeface="Calibri" pitchFamily="34" charset="0"/>
              </a:rPr>
              <a:t> </a:t>
            </a:r>
            <a:r>
              <a:rPr lang="en-US" dirty="0">
                <a:solidFill>
                  <a:srgbClr val="000000"/>
                </a:solidFill>
                <a:latin typeface="Calibri" pitchFamily="34" charset="0"/>
                <a:cs typeface="Arial" charset="0"/>
                <a:sym typeface="Calibri" pitchFamily="34" charset="0"/>
              </a:rPr>
              <a:t>integrate activity within the brain</a:t>
            </a:r>
          </a:p>
          <a:p>
            <a:pPr indent="-342900" eaLnBrk="1" hangingPunct="1">
              <a:spcAft>
                <a:spcPct val="0"/>
              </a:spcAft>
              <a:buClr>
                <a:srgbClr val="000000"/>
              </a:buClr>
              <a:buSzTx/>
              <a:buFontTx/>
              <a:buChar char="•"/>
            </a:pPr>
            <a:endParaRPr lang="en-US" sz="2800" dirty="0">
              <a:solidFill>
                <a:srgbClr val="000000"/>
              </a:solidFill>
              <a:latin typeface="Calibri" pitchFamily="34" charset="0"/>
              <a:cs typeface="Arial" charset="0"/>
              <a:sym typeface="Calibri" pitchFamily="34" charset="0"/>
            </a:endParaRPr>
          </a:p>
        </p:txBody>
      </p:sp>
      <p:pic>
        <p:nvPicPr>
          <p:cNvPr id="18436" name="Picture 12" descr="Left-and-Right-Hand-X-Ray-Photos"/>
          <p:cNvPicPr>
            <a:picLocks noChangeAspect="1" noChangeArrowheads="1"/>
          </p:cNvPicPr>
          <p:nvPr/>
        </p:nvPicPr>
        <p:blipFill>
          <a:blip r:embed="rId4"/>
          <a:srcRect l="50526" b="16129"/>
          <a:stretch>
            <a:fillRect/>
          </a:stretch>
        </p:blipFill>
        <p:spPr bwMode="auto">
          <a:xfrm>
            <a:off x="2133600" y="3886200"/>
            <a:ext cx="1873250" cy="2362200"/>
          </a:xfrm>
          <a:prstGeom prst="rect">
            <a:avLst/>
          </a:prstGeom>
          <a:noFill/>
          <a:ln w="9525">
            <a:noFill/>
            <a:miter lim="800000"/>
            <a:headEnd/>
            <a:tailEnd/>
          </a:ln>
        </p:spPr>
      </p:pic>
      <p:sp>
        <p:nvSpPr>
          <p:cNvPr id="18437" name="Text Box 14"/>
          <p:cNvSpPr txBox="1">
            <a:spLocks noChangeArrowheads="1"/>
          </p:cNvSpPr>
          <p:nvPr/>
        </p:nvSpPr>
        <p:spPr bwMode="auto">
          <a:xfrm>
            <a:off x="4038600" y="4251326"/>
            <a:ext cx="2940050" cy="3968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Arial" charset="0"/>
              </a:rPr>
              <a:t> </a:t>
            </a:r>
            <a:r>
              <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Wingdings" pitchFamily="2" charset="2"/>
              </a:rPr>
              <a:t> sensory neurons </a:t>
            </a:r>
            <a:endPar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
        <p:nvSpPr>
          <p:cNvPr id="18438" name="Text Box 15"/>
          <p:cNvSpPr txBox="1">
            <a:spLocks noChangeArrowheads="1"/>
          </p:cNvSpPr>
          <p:nvPr/>
        </p:nvSpPr>
        <p:spPr bwMode="auto">
          <a:xfrm>
            <a:off x="4267201" y="6003926"/>
            <a:ext cx="2614613" cy="3968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Wingdings" pitchFamily="2" charset="2"/>
              </a:rPr>
              <a:t> motor neurons </a:t>
            </a:r>
            <a:endPar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
        <p:nvSpPr>
          <p:cNvPr id="18439" name="Text Box 16"/>
          <p:cNvSpPr txBox="1">
            <a:spLocks noChangeArrowheads="1"/>
          </p:cNvSpPr>
          <p:nvPr/>
        </p:nvSpPr>
        <p:spPr bwMode="auto">
          <a:xfrm rot="5400000">
            <a:off x="6215063" y="5138738"/>
            <a:ext cx="2444750" cy="3968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Wingdings" pitchFamily="2" charset="2"/>
              </a:rPr>
              <a:t> interneurons  </a:t>
            </a:r>
            <a:endParaRPr kumimoji="0" lang="en-US" sz="2000" b="1" i="0" u="none" strike="noStrike" kern="1200" cap="none" spc="0" normalizeH="0" baseline="0" noProof="0" dirty="0">
              <a:ln>
                <a:noFill/>
              </a:ln>
              <a:solidFill>
                <a:srgbClr val="000000"/>
              </a:solidFill>
              <a:effectLst/>
              <a:uLnTx/>
              <a:uFillTx/>
              <a:latin typeface="Arial" charset="0"/>
              <a:ea typeface="+mn-ea"/>
              <a:cs typeface="Arial" charset="0"/>
              <a:sym typeface="Arial" charset="0"/>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3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4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4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5">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4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8438" grpId="0"/>
      <p:bldP spid="1843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E496B4F2-BFD6-4CCB-9BAC-4FC7C6F9401C}"/>
              </a:ext>
            </a:extLst>
          </p:cNvPr>
          <p:cNvSpPr/>
          <p:nvPr>
            <p:custDataLst>
              <p:tags r:id="rId2"/>
            </p:custDataLst>
          </p:nvPr>
        </p:nvSpPr>
        <p:spPr>
          <a:xfrm>
            <a:off x="6032500" y="1600200"/>
            <a:ext cx="4572000" cy="5143500"/>
          </a:xfrm>
          <a:prstGeom prst="rect">
            <a:avLst/>
          </a:prstGeom>
          <a:blipFill>
            <a:blip r:embed="rId7"/>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2" name="TPQuestion" title="Question Text">
            <a:extLst>
              <a:ext uri="{FF2B5EF4-FFF2-40B4-BE49-F238E27FC236}">
                <a16:creationId xmlns:a16="http://schemas.microsoft.com/office/drawing/2014/main" id="{8B56632D-0EE9-4C02-B953-6801CB3F7EC8}"/>
              </a:ext>
            </a:extLst>
          </p:cNvPr>
          <p:cNvSpPr>
            <a:spLocks noGrp="1"/>
          </p:cNvSpPr>
          <p:nvPr>
            <p:ph type="title"/>
          </p:nvPr>
        </p:nvSpPr>
        <p:spPr/>
        <p:txBody>
          <a:bodyPr/>
          <a:lstStyle/>
          <a:p>
            <a:r>
              <a:rPr lang="en-US" sz="1800" dirty="0"/>
              <a:t>Suppose Karen sees a bird flying directly toward her face. Her eyes trigger sensory neurons that send the signal to the brain to be interpreted. Next the amygdala might have a fear response. If you are still actually reading this, select answer C. Next the message would be sent to the motor cortex so that motor neurons would activate. What would be most likely to happen next?</a:t>
            </a:r>
          </a:p>
        </p:txBody>
      </p:sp>
      <p:sp>
        <p:nvSpPr>
          <p:cNvPr id="3" name="TPAnswers" title="Answer Text">
            <a:extLst>
              <a:ext uri="{FF2B5EF4-FFF2-40B4-BE49-F238E27FC236}">
                <a16:creationId xmlns:a16="http://schemas.microsoft.com/office/drawing/2014/main" id="{5BEC2486-B55D-439D-8F0D-F4FDB435F064}"/>
              </a:ext>
            </a:extLst>
          </p:cNvPr>
          <p:cNvSpPr>
            <a:spLocks noGrp="1"/>
          </p:cNvSpPr>
          <p:nvPr>
            <p:ph type="body" idx="1"/>
            <p:custDataLst>
              <p:tags r:id="rId3"/>
            </p:custDataLst>
          </p:nvPr>
        </p:nvSpPr>
        <p:spPr>
          <a:xfrm>
            <a:off x="1981200" y="1908969"/>
            <a:ext cx="4114800" cy="4525963"/>
          </a:xfrm>
        </p:spPr>
        <p:txBody>
          <a:bodyPr/>
          <a:lstStyle/>
          <a:p>
            <a:pPr marL="342900" indent="-342900">
              <a:buAutoNum type="alphaUcPeriod"/>
            </a:pPr>
            <a:r>
              <a:rPr lang="en-US" sz="1800" dirty="0"/>
              <a:t>The cerebella would be activated to make finely tuned movements to avoid the bird</a:t>
            </a:r>
          </a:p>
          <a:p>
            <a:pPr marL="342900" indent="-342900">
              <a:buAutoNum type="alphaUcPeriod"/>
            </a:pPr>
            <a:r>
              <a:rPr lang="en-US" sz="1800" dirty="0"/>
              <a:t>Motor neurons would cause you body to move rapidly to avoid the bird</a:t>
            </a:r>
          </a:p>
          <a:p>
            <a:pPr marL="342900" indent="-342900">
              <a:buAutoNum type="alphaUcPeriod"/>
            </a:pPr>
            <a:r>
              <a:rPr lang="en-US" sz="1800" dirty="0"/>
              <a:t>Sensory neurons would check the wind currents so we can know how the bird will be affected by the wind and move appropriately</a:t>
            </a:r>
          </a:p>
          <a:p>
            <a:pPr marL="342900" indent="-342900">
              <a:buAutoNum type="alphaUcPeriod"/>
            </a:pPr>
            <a:r>
              <a:rPr lang="en-US" sz="1800" dirty="0"/>
              <a:t>Neuron agonists would be active so that neurotransmitter can be more effective and creating rapid action</a:t>
            </a:r>
          </a:p>
        </p:txBody>
      </p:sp>
      <p:sp>
        <p:nvSpPr>
          <p:cNvPr id="4" name="TPPolling" title="Polling Shape">
            <a:extLst>
              <a:ext uri="{FF2B5EF4-FFF2-40B4-BE49-F238E27FC236}">
                <a16:creationId xmlns:a16="http://schemas.microsoft.com/office/drawing/2014/main" id="{71223647-9B1D-4F3D-8542-6A03CFE810C8}"/>
              </a:ext>
            </a:extLst>
          </p:cNvPr>
          <p:cNvSpPr/>
          <p:nvPr/>
        </p:nvSpPr>
        <p:spPr>
          <a:xfrm>
            <a:off x="1524000" y="0"/>
            <a:ext cx="12700" cy="12700"/>
          </a:xfrm>
          <a:prstGeom prst="rect">
            <a:avLst/>
          </a:prstGeom>
          <a:solidFill>
            <a:schemeClr val="accent1">
              <a:alpha val="10000"/>
            </a:scheme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grpSp>
        <p:nvGrpSpPr>
          <p:cNvPr id="9" name="TPCountdown" title="Countdown Timer">
            <a:extLst>
              <a:ext uri="{FF2B5EF4-FFF2-40B4-BE49-F238E27FC236}">
                <a16:creationId xmlns:a16="http://schemas.microsoft.com/office/drawing/2014/main" id="{758A7FF6-0C34-4FB9-BDAB-A3803391DBBA}"/>
              </a:ext>
            </a:extLst>
          </p:cNvPr>
          <p:cNvGrpSpPr>
            <a:grpSpLocks noChangeAspect="1"/>
          </p:cNvGrpSpPr>
          <p:nvPr>
            <p:custDataLst>
              <p:tags r:id="rId4"/>
            </p:custDataLst>
          </p:nvPr>
        </p:nvGrpSpPr>
        <p:grpSpPr>
          <a:xfrm>
            <a:off x="4419600" y="5799931"/>
            <a:ext cx="1270000" cy="635000"/>
            <a:chOff x="7683500" y="5842000"/>
            <a:chExt cx="1270000" cy="635000"/>
          </a:xfrm>
        </p:grpSpPr>
        <p:sp>
          <p:nvSpPr>
            <p:cNvPr id="6" name="CountdownShape">
              <a:extLst>
                <a:ext uri="{FF2B5EF4-FFF2-40B4-BE49-F238E27FC236}">
                  <a16:creationId xmlns:a16="http://schemas.microsoft.com/office/drawing/2014/main" id="{3DB339F2-D6DD-4302-8DDF-841973C09CB9}"/>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CountdownText">
              <a:extLst>
                <a:ext uri="{FF2B5EF4-FFF2-40B4-BE49-F238E27FC236}">
                  <a16:creationId xmlns:a16="http://schemas.microsoft.com/office/drawing/2014/main" id="{0474B8EE-7139-4BB9-8221-732C40BB0416}"/>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Arial" charset="0"/>
                <a:sym typeface="Arial" charset="0"/>
              </a:endParaRPr>
            </a:p>
          </p:txBody>
        </p:sp>
        <p:cxnSp>
          <p:nvCxnSpPr>
            <p:cNvPr id="8" name="CountdownLine">
              <a:extLst>
                <a:ext uri="{FF2B5EF4-FFF2-40B4-BE49-F238E27FC236}">
                  <a16:creationId xmlns:a16="http://schemas.microsoft.com/office/drawing/2014/main" id="{7A1CAF10-7D3A-45A1-B3F7-7599786E3F04}"/>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02255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9"/>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Outline</a:t>
            </a:r>
          </a:p>
        </p:txBody>
      </p:sp>
      <p:sp>
        <p:nvSpPr>
          <p:cNvPr id="3" name="Text Placeholder 2"/>
          <p:cNvSpPr>
            <a:spLocks noGrp="1"/>
          </p:cNvSpPr>
          <p:nvPr>
            <p:ph type="body" idx="1"/>
          </p:nvPr>
        </p:nvSpPr>
        <p:spPr>
          <a:xfrm>
            <a:off x="1944757" y="1166019"/>
            <a:ext cx="8229600" cy="4525963"/>
          </a:xfrm>
        </p:spPr>
        <p:txBody>
          <a:bodyPr/>
          <a:lstStyle/>
          <a:p>
            <a:r>
              <a:rPr lang="en-US" dirty="0">
                <a:solidFill>
                  <a:srgbClr val="FF0000"/>
                </a:solidFill>
              </a:rPr>
              <a:t>Big Picture</a:t>
            </a:r>
          </a:p>
          <a:p>
            <a:r>
              <a:rPr lang="en-US" dirty="0">
                <a:solidFill>
                  <a:srgbClr val="FF0000"/>
                </a:solidFill>
              </a:rPr>
              <a:t>Neurons – how different parts of brain 	communicate</a:t>
            </a:r>
          </a:p>
          <a:p>
            <a:r>
              <a:rPr lang="en-US" dirty="0">
                <a:solidFill>
                  <a:srgbClr val="FF0000"/>
                </a:solidFill>
              </a:rPr>
              <a:t>The Effects of Drugs on the Nervous System </a:t>
            </a:r>
          </a:p>
          <a:p>
            <a:r>
              <a:rPr lang="en-US" dirty="0">
                <a:solidFill>
                  <a:srgbClr val="FF0000"/>
                </a:solidFill>
              </a:rPr>
              <a:t>Brain Anatomy</a:t>
            </a:r>
          </a:p>
          <a:p>
            <a:r>
              <a:rPr lang="en-US" dirty="0">
                <a:solidFill>
                  <a:srgbClr val="00B050"/>
                </a:solidFill>
              </a:rPr>
              <a:t>Division of the Nervous System</a:t>
            </a:r>
          </a:p>
        </p:txBody>
      </p:sp>
    </p:spTree>
    <p:extLst>
      <p:ext uri="{BB962C8B-B14F-4D97-AF65-F5344CB8AC3E}">
        <p14:creationId xmlns:p14="http://schemas.microsoft.com/office/powerpoint/2010/main" val="28647889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203200" indent="0">
              <a:buNone/>
            </a:pPr>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42</a:t>
            </a:fld>
            <a:endParaRPr kumimoji="0" lang="en-US" sz="1200" b="0" i="0" u="none" strike="noStrike" kern="1200" cap="none" spc="0" normalizeH="0" baseline="0" noProof="0" dirty="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p:txBody>
          <a:bodyPr/>
          <a:lstStyle/>
          <a:p>
            <a:r>
              <a:rPr lang="en-US" dirty="0"/>
              <a:t>Structures of the nervous system</a:t>
            </a:r>
          </a:p>
        </p:txBody>
      </p:sp>
      <p:sp>
        <p:nvSpPr>
          <p:cNvPr id="5" name="Rectangle 63"/>
          <p:cNvSpPr>
            <a:spLocks noChangeArrowheads="1"/>
          </p:cNvSpPr>
          <p:nvPr/>
        </p:nvSpPr>
        <p:spPr bwMode="auto">
          <a:xfrm>
            <a:off x="2239964" y="3434079"/>
            <a:ext cx="1208087" cy="2573338"/>
          </a:xfrm>
          <a:prstGeom prst="rect">
            <a:avLst/>
          </a:prstGeom>
          <a:solidFill>
            <a:schemeClr val="accent4"/>
          </a:solidFill>
          <a:ln>
            <a:noFill/>
          </a:ln>
        </p:spPr>
        <p:txBody>
          <a:bodyPr wrap="none" tIns="32004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Nerves that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carry signals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to and from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the brain and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cord</a:t>
            </a:r>
          </a:p>
        </p:txBody>
      </p:sp>
      <p:pic>
        <p:nvPicPr>
          <p:cNvPr id="6" name="Picture 42" descr="4-02331_Slide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301" y="2116455"/>
            <a:ext cx="1266825" cy="401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7" name="AutoShape 53"/>
          <p:cNvCxnSpPr>
            <a:cxnSpLocks noChangeShapeType="1"/>
            <a:stCxn id="15" idx="2"/>
            <a:endCxn id="16" idx="0"/>
          </p:cNvCxnSpPr>
          <p:nvPr/>
        </p:nvCxnSpPr>
        <p:spPr bwMode="auto">
          <a:xfrm flipH="1">
            <a:off x="5832475" y="2610167"/>
            <a:ext cx="1619250" cy="184150"/>
          </a:xfrm>
          <a:prstGeom prst="straightConnector1">
            <a:avLst/>
          </a:prstGeom>
          <a:noFill/>
          <a:ln w="9525">
            <a:solidFill>
              <a:srgbClr val="57585A"/>
            </a:solidFill>
            <a:round/>
            <a:headEnd/>
            <a:tailEnd/>
          </a:ln>
          <a:extLst>
            <a:ext uri="{909E8E84-426E-40dd-AFC4-6F175D3DCCD1}">
              <a14:hiddenFill xmlns="" xmlns:a14="http://schemas.microsoft.com/office/drawing/2010/main">
                <a:noFill/>
              </a14:hiddenFill>
            </a:ext>
          </a:extLst>
        </p:spPr>
      </p:cxnSp>
      <p:cxnSp>
        <p:nvCxnSpPr>
          <p:cNvPr id="8" name="AutoShape 55"/>
          <p:cNvCxnSpPr>
            <a:cxnSpLocks noChangeShapeType="1"/>
            <a:stCxn id="15" idx="2"/>
            <a:endCxn id="17" idx="0"/>
          </p:cNvCxnSpPr>
          <p:nvPr/>
        </p:nvCxnSpPr>
        <p:spPr bwMode="auto">
          <a:xfrm>
            <a:off x="7451725" y="2610167"/>
            <a:ext cx="1519238" cy="184150"/>
          </a:xfrm>
          <a:prstGeom prst="straightConnector1">
            <a:avLst/>
          </a:prstGeom>
          <a:noFill/>
          <a:ln w="9525">
            <a:solidFill>
              <a:srgbClr val="57585A"/>
            </a:solidFill>
            <a:round/>
            <a:headEnd/>
            <a:tailEnd/>
          </a:ln>
          <a:extLst>
            <a:ext uri="{909E8E84-426E-40dd-AFC4-6F175D3DCCD1}">
              <a14:hiddenFill xmlns="" xmlns:a14="http://schemas.microsoft.com/office/drawing/2010/main">
                <a:noFill/>
              </a14:hiddenFill>
            </a:ext>
          </a:extLst>
        </p:spPr>
      </p:cxnSp>
      <p:cxnSp>
        <p:nvCxnSpPr>
          <p:cNvPr id="9" name="AutoShape 56"/>
          <p:cNvCxnSpPr>
            <a:cxnSpLocks noChangeShapeType="1"/>
            <a:stCxn id="16" idx="2"/>
            <a:endCxn id="18" idx="0"/>
          </p:cNvCxnSpPr>
          <p:nvPr/>
        </p:nvCxnSpPr>
        <p:spPr bwMode="auto">
          <a:xfrm flipH="1">
            <a:off x="5397501" y="3381692"/>
            <a:ext cx="434975" cy="184150"/>
          </a:xfrm>
          <a:prstGeom prst="straightConnector1">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10" name="AutoShape 57"/>
          <p:cNvCxnSpPr>
            <a:cxnSpLocks noChangeShapeType="1"/>
            <a:stCxn id="16" idx="2"/>
            <a:endCxn id="19" idx="0"/>
          </p:cNvCxnSpPr>
          <p:nvPr/>
        </p:nvCxnSpPr>
        <p:spPr bwMode="auto">
          <a:xfrm>
            <a:off x="5832475" y="3381692"/>
            <a:ext cx="476250" cy="184150"/>
          </a:xfrm>
          <a:prstGeom prst="straightConnector1">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11" name="AutoShape 58"/>
          <p:cNvCxnSpPr>
            <a:cxnSpLocks noChangeShapeType="1"/>
            <a:stCxn id="17" idx="2"/>
            <a:endCxn id="20" idx="0"/>
          </p:cNvCxnSpPr>
          <p:nvPr/>
        </p:nvCxnSpPr>
        <p:spPr bwMode="auto">
          <a:xfrm flipH="1">
            <a:off x="7673975" y="3378518"/>
            <a:ext cx="1296988"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cxnSp>
        <p:nvCxnSpPr>
          <p:cNvPr id="12" name="AutoShape 59"/>
          <p:cNvCxnSpPr>
            <a:cxnSpLocks noChangeShapeType="1"/>
            <a:stCxn id="21" idx="0"/>
            <a:endCxn id="17" idx="2"/>
          </p:cNvCxnSpPr>
          <p:nvPr/>
        </p:nvCxnSpPr>
        <p:spPr bwMode="auto">
          <a:xfrm flipH="1" flipV="1">
            <a:off x="8970964" y="3378518"/>
            <a:ext cx="395287"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cxnSp>
        <p:nvCxnSpPr>
          <p:cNvPr id="13" name="AutoShape 60"/>
          <p:cNvCxnSpPr>
            <a:cxnSpLocks noChangeShapeType="1"/>
            <a:stCxn id="20" idx="2"/>
            <a:endCxn id="22" idx="0"/>
          </p:cNvCxnSpPr>
          <p:nvPr/>
        </p:nvCxnSpPr>
        <p:spPr bwMode="auto">
          <a:xfrm flipH="1">
            <a:off x="6938963" y="4150043"/>
            <a:ext cx="735012"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cxnSp>
        <p:nvCxnSpPr>
          <p:cNvPr id="14" name="AutoShape 61"/>
          <p:cNvCxnSpPr>
            <a:cxnSpLocks noChangeShapeType="1"/>
            <a:stCxn id="20" idx="2"/>
            <a:endCxn id="23" idx="0"/>
          </p:cNvCxnSpPr>
          <p:nvPr/>
        </p:nvCxnSpPr>
        <p:spPr bwMode="auto">
          <a:xfrm>
            <a:off x="7673976" y="4150043"/>
            <a:ext cx="676275" cy="187325"/>
          </a:xfrm>
          <a:prstGeom prst="straightConnector1">
            <a:avLst/>
          </a:prstGeom>
          <a:noFill/>
          <a:ln w="9525">
            <a:solidFill>
              <a:srgbClr val="C00000"/>
            </a:solidFill>
            <a:round/>
            <a:headEnd/>
            <a:tailEnd/>
          </a:ln>
          <a:extLst>
            <a:ext uri="{909E8E84-426E-40dd-AFC4-6F175D3DCCD1}">
              <a14:hiddenFill xmlns="" xmlns:a14="http://schemas.microsoft.com/office/drawing/2010/main">
                <a:noFill/>
              </a14:hiddenFill>
            </a:ext>
          </a:extLst>
        </p:spPr>
      </p:cxnSp>
      <p:sp>
        <p:nvSpPr>
          <p:cNvPr id="15" name="Rectangle 44"/>
          <p:cNvSpPr>
            <a:spLocks noChangeArrowheads="1"/>
          </p:cNvSpPr>
          <p:nvPr/>
        </p:nvSpPr>
        <p:spPr bwMode="auto">
          <a:xfrm>
            <a:off x="5072063" y="2214879"/>
            <a:ext cx="4760912" cy="395288"/>
          </a:xfrm>
          <a:prstGeom prst="rect">
            <a:avLst/>
          </a:prstGeom>
          <a:solidFill>
            <a:srgbClr val="57585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system</a:t>
            </a:r>
          </a:p>
        </p:txBody>
      </p:sp>
      <p:sp>
        <p:nvSpPr>
          <p:cNvPr id="16" name="Rectangle 45"/>
          <p:cNvSpPr>
            <a:spLocks noChangeArrowheads="1"/>
          </p:cNvSpPr>
          <p:nvPr/>
        </p:nvSpPr>
        <p:spPr bwMode="auto">
          <a:xfrm>
            <a:off x="5072064" y="2794318"/>
            <a:ext cx="1520825" cy="587375"/>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(CNS)</a:t>
            </a:r>
          </a:p>
        </p:txBody>
      </p:sp>
      <p:sp>
        <p:nvSpPr>
          <p:cNvPr id="17" name="Rectangle 46"/>
          <p:cNvSpPr>
            <a:spLocks noChangeArrowheads="1"/>
          </p:cNvSpPr>
          <p:nvPr/>
        </p:nvSpPr>
        <p:spPr bwMode="auto">
          <a:xfrm>
            <a:off x="8120063" y="2794317"/>
            <a:ext cx="170180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(PNS)</a:t>
            </a:r>
          </a:p>
        </p:txBody>
      </p:sp>
      <p:sp>
        <p:nvSpPr>
          <p:cNvPr id="18" name="Rectangle 47"/>
          <p:cNvSpPr>
            <a:spLocks noChangeArrowheads="1"/>
          </p:cNvSpPr>
          <p:nvPr/>
        </p:nvSpPr>
        <p:spPr bwMode="auto">
          <a:xfrm>
            <a:off x="5013325" y="3565842"/>
            <a:ext cx="768350"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p:txBody>
      </p:sp>
      <p:sp>
        <p:nvSpPr>
          <p:cNvPr id="19" name="Rectangle 48"/>
          <p:cNvSpPr>
            <a:spLocks noChangeArrowheads="1"/>
          </p:cNvSpPr>
          <p:nvPr/>
        </p:nvSpPr>
        <p:spPr bwMode="auto">
          <a:xfrm>
            <a:off x="5900739" y="3565842"/>
            <a:ext cx="814387"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0" name="Rectangle 49"/>
          <p:cNvSpPr>
            <a:spLocks noChangeArrowheads="1"/>
          </p:cNvSpPr>
          <p:nvPr/>
        </p:nvSpPr>
        <p:spPr bwMode="auto">
          <a:xfrm>
            <a:off x="6834188" y="3565842"/>
            <a:ext cx="1681162"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Autonomic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(ANS)</a:t>
            </a:r>
          </a:p>
        </p:txBody>
      </p:sp>
      <p:sp>
        <p:nvSpPr>
          <p:cNvPr id="21" name="Rectangle 50"/>
          <p:cNvSpPr>
            <a:spLocks noChangeArrowheads="1"/>
          </p:cNvSpPr>
          <p:nvPr/>
        </p:nvSpPr>
        <p:spPr bwMode="auto">
          <a:xfrm>
            <a:off x="8634414" y="3565842"/>
            <a:ext cx="1463675"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Somatic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a:t>
            </a:r>
          </a:p>
        </p:txBody>
      </p:sp>
      <p:sp>
        <p:nvSpPr>
          <p:cNvPr id="22" name="Rectangle 51"/>
          <p:cNvSpPr>
            <a:spLocks noChangeArrowheads="1"/>
          </p:cNvSpPr>
          <p:nvPr/>
        </p:nvSpPr>
        <p:spPr bwMode="auto">
          <a:xfrm>
            <a:off x="6357938" y="4337367"/>
            <a:ext cx="116205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Sympathetic</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division</a:t>
            </a:r>
          </a:p>
        </p:txBody>
      </p:sp>
      <p:sp>
        <p:nvSpPr>
          <p:cNvPr id="23" name="Rectangle 52"/>
          <p:cNvSpPr>
            <a:spLocks noChangeArrowheads="1"/>
          </p:cNvSpPr>
          <p:nvPr/>
        </p:nvSpPr>
        <p:spPr bwMode="auto">
          <a:xfrm>
            <a:off x="7632701" y="4337367"/>
            <a:ext cx="1433513"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Parasympathetic</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division</a:t>
            </a:r>
          </a:p>
        </p:txBody>
      </p:sp>
      <p:sp>
        <p:nvSpPr>
          <p:cNvPr id="24" name="Rectangle 62"/>
          <p:cNvSpPr>
            <a:spLocks noChangeArrowheads="1"/>
          </p:cNvSpPr>
          <p:nvPr/>
        </p:nvSpPr>
        <p:spPr bwMode="auto">
          <a:xfrm>
            <a:off x="2359025" y="2214880"/>
            <a:ext cx="971550" cy="1681163"/>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5" name="AutoShape 68"/>
          <p:cNvSpPr>
            <a:spLocks noChangeAspect="1" noChangeArrowheads="1" noTextEdit="1"/>
          </p:cNvSpPr>
          <p:nvPr/>
        </p:nvSpPr>
        <p:spPr bwMode="auto">
          <a:xfrm>
            <a:off x="3336925" y="3321368"/>
            <a:ext cx="560388" cy="234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nvGrpSpPr>
          <p:cNvPr id="26" name="Group 84"/>
          <p:cNvGrpSpPr>
            <a:grpSpLocks/>
          </p:cNvGrpSpPr>
          <p:nvPr/>
        </p:nvGrpSpPr>
        <p:grpSpPr bwMode="auto">
          <a:xfrm>
            <a:off x="3224214" y="3088004"/>
            <a:ext cx="352425" cy="2338388"/>
            <a:chOff x="1357" y="1682"/>
            <a:chExt cx="187" cy="1243"/>
          </a:xfrm>
        </p:grpSpPr>
        <p:sp>
          <p:nvSpPr>
            <p:cNvPr id="27" name="Freeform 70"/>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8" name="Freeform 71"/>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9" name="Freeform 72"/>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0" name="Group 79"/>
          <p:cNvGrpSpPr>
            <a:grpSpLocks/>
          </p:cNvGrpSpPr>
          <p:nvPr/>
        </p:nvGrpSpPr>
        <p:grpSpPr bwMode="auto">
          <a:xfrm>
            <a:off x="3036889" y="3241992"/>
            <a:ext cx="276225" cy="342900"/>
            <a:chOff x="1225" y="1806"/>
            <a:chExt cx="147" cy="182"/>
          </a:xfrm>
        </p:grpSpPr>
        <p:sp>
          <p:nvSpPr>
            <p:cNvPr id="31" name="Freeform 73"/>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2" name="Freeform 74"/>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3" name="Freeform 75"/>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4" name="Group 80"/>
          <p:cNvGrpSpPr>
            <a:grpSpLocks/>
          </p:cNvGrpSpPr>
          <p:nvPr/>
        </p:nvGrpSpPr>
        <p:grpSpPr bwMode="auto">
          <a:xfrm flipH="1">
            <a:off x="2376489" y="3241992"/>
            <a:ext cx="276225" cy="342900"/>
            <a:chOff x="1225" y="1806"/>
            <a:chExt cx="147" cy="182"/>
          </a:xfrm>
        </p:grpSpPr>
        <p:sp>
          <p:nvSpPr>
            <p:cNvPr id="35" name="Freeform 81"/>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6" name="Freeform 82"/>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7" name="Freeform 83"/>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8" name="Group 85"/>
          <p:cNvGrpSpPr>
            <a:grpSpLocks/>
          </p:cNvGrpSpPr>
          <p:nvPr/>
        </p:nvGrpSpPr>
        <p:grpSpPr bwMode="auto">
          <a:xfrm flipH="1">
            <a:off x="2095501" y="3088004"/>
            <a:ext cx="352425" cy="2338388"/>
            <a:chOff x="1357" y="1682"/>
            <a:chExt cx="187" cy="1243"/>
          </a:xfrm>
        </p:grpSpPr>
        <p:sp>
          <p:nvSpPr>
            <p:cNvPr id="39" name="Freeform 86"/>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0" name="Freeform 87"/>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1" name="Freeform 88"/>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sp>
        <p:nvSpPr>
          <p:cNvPr id="42" name="Oval 41">
            <a:extLst>
              <a:ext uri="{FF2B5EF4-FFF2-40B4-BE49-F238E27FC236}">
                <a16:creationId xmlns:a16="http://schemas.microsoft.com/office/drawing/2014/main" id="{BF307D3F-7967-4C43-96E9-E17A8C978E02}"/>
              </a:ext>
            </a:extLst>
          </p:cNvPr>
          <p:cNvSpPr/>
          <p:nvPr/>
        </p:nvSpPr>
        <p:spPr>
          <a:xfrm>
            <a:off x="6410327" y="3429000"/>
            <a:ext cx="2655886" cy="2133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43" name="TextBox 42">
            <a:extLst>
              <a:ext uri="{FF2B5EF4-FFF2-40B4-BE49-F238E27FC236}">
                <a16:creationId xmlns:a16="http://schemas.microsoft.com/office/drawing/2014/main" id="{09BA7A71-F949-4238-A3AE-BD08345AF0AD}"/>
              </a:ext>
            </a:extLst>
          </p:cNvPr>
          <p:cNvSpPr txBox="1"/>
          <p:nvPr/>
        </p:nvSpPr>
        <p:spPr>
          <a:xfrm>
            <a:off x="4562696" y="5022951"/>
            <a:ext cx="189186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Why is spinal cord also part of CNS?</a:t>
            </a:r>
          </a:p>
        </p:txBody>
      </p:sp>
    </p:spTree>
    <p:extLst>
      <p:ext uri="{BB962C8B-B14F-4D97-AF65-F5344CB8AC3E}">
        <p14:creationId xmlns:p14="http://schemas.microsoft.com/office/powerpoint/2010/main" val="3146506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20" grpId="0" animBg="1"/>
      <p:bldP spid="21" grpId="0" animBg="1"/>
      <p:bldP spid="22" grpId="0" animBg="1"/>
      <p:bldP spid="23" grpId="0" animBg="1"/>
      <p:bldP spid="42" grpId="0" animBg="1"/>
      <p:bldP spid="4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3683" y="1295401"/>
            <a:ext cx="10888717" cy="5426075"/>
          </a:xfrm>
        </p:spPr>
        <p:txBody>
          <a:bodyPr/>
          <a:lstStyle/>
          <a:p>
            <a:r>
              <a:rPr lang="en-US" sz="2400" dirty="0">
                <a:solidFill>
                  <a:srgbClr val="FF0000"/>
                </a:solidFill>
              </a:rPr>
              <a:t>AUTO</a:t>
            </a:r>
            <a:r>
              <a:rPr lang="en-US" sz="2400" dirty="0"/>
              <a:t>NOMIC NERVOUS SYSTEM: The division of the peripheral nervous system that directs the activity of </a:t>
            </a:r>
            <a:r>
              <a:rPr lang="en-US" sz="2400" b="1" dirty="0"/>
              <a:t>organs</a:t>
            </a:r>
            <a:r>
              <a:rPr lang="en-US" sz="2400" dirty="0"/>
              <a:t>.</a:t>
            </a:r>
          </a:p>
          <a:p>
            <a:pPr lvl="1"/>
            <a:r>
              <a:rPr lang="en-US" sz="2400" dirty="0"/>
              <a:t>Operates without conscious direction (</a:t>
            </a:r>
            <a:r>
              <a:rPr lang="en-US" sz="2400" i="1" dirty="0">
                <a:solidFill>
                  <a:srgbClr val="E60512"/>
                </a:solidFill>
              </a:rPr>
              <a:t>auto</a:t>
            </a:r>
            <a:r>
              <a:rPr lang="en-US" sz="2400" dirty="0">
                <a:solidFill>
                  <a:srgbClr val="E60512"/>
                </a:solidFill>
              </a:rPr>
              <a:t>pilot</a:t>
            </a:r>
            <a:r>
              <a:rPr lang="en-US" sz="2400" dirty="0"/>
              <a:t>, </a:t>
            </a:r>
            <a:r>
              <a:rPr lang="en-US" sz="2400" dirty="0">
                <a:solidFill>
                  <a:srgbClr val="FF0000"/>
                </a:solidFill>
              </a:rPr>
              <a:t>automatic</a:t>
            </a:r>
            <a:r>
              <a:rPr lang="en-US" sz="2400" dirty="0"/>
              <a:t>)</a:t>
            </a:r>
          </a:p>
          <a:p>
            <a:r>
              <a:rPr lang="en-US" sz="2400" dirty="0"/>
              <a:t>SYMPATHETIC NERVOUS SYSTEM: The division of the autonomic nervous system that coordinates </a:t>
            </a:r>
            <a:r>
              <a:rPr lang="en-US" sz="2400" dirty="0">
                <a:solidFill>
                  <a:srgbClr val="E60512"/>
                </a:solidFill>
              </a:rPr>
              <a:t>arousal</a:t>
            </a:r>
            <a:r>
              <a:rPr lang="en-US" sz="2400" dirty="0"/>
              <a:t>.</a:t>
            </a:r>
          </a:p>
          <a:p>
            <a:pPr lvl="1"/>
            <a:r>
              <a:rPr lang="en-US" sz="2400" dirty="0"/>
              <a:t>“Fight or Flight”</a:t>
            </a:r>
          </a:p>
          <a:p>
            <a:r>
              <a:rPr lang="en-US" sz="2400" dirty="0"/>
              <a:t>PARASYMPATHETIC NERVOUS SYSTEM: The division of the autonomic nervous system associated with </a:t>
            </a:r>
            <a:r>
              <a:rPr lang="en-US" sz="2400" dirty="0">
                <a:solidFill>
                  <a:srgbClr val="E60512"/>
                </a:solidFill>
              </a:rPr>
              <a:t>rest, repair, and energy storage</a:t>
            </a:r>
            <a:r>
              <a:rPr lang="en-US" sz="2400" dirty="0"/>
              <a:t>.</a:t>
            </a:r>
          </a:p>
          <a:p>
            <a:pPr lvl="1"/>
            <a:r>
              <a:rPr lang="en-US" sz="2400" dirty="0"/>
              <a:t>“Rest and Digest”</a:t>
            </a:r>
          </a:p>
          <a:p>
            <a:r>
              <a:rPr lang="en-US" sz="2800" dirty="0">
                <a:hlinkClick r:id="rId3"/>
              </a:rPr>
              <a:t>https://www.youtube.com/watch?v=DPWEhl7gbu4</a:t>
            </a:r>
            <a:r>
              <a:rPr lang="en-US" sz="2800" dirty="0"/>
              <a:t> (2:40 – 3:30 &amp; 4:10 – 4:44)</a:t>
            </a:r>
          </a:p>
        </p:txBody>
      </p:sp>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43</a:t>
            </a:fld>
            <a:endPar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a:xfrm>
            <a:off x="609600" y="0"/>
            <a:ext cx="10972800" cy="1143000"/>
          </a:xfrm>
        </p:spPr>
        <p:txBody>
          <a:bodyPr/>
          <a:lstStyle/>
          <a:p>
            <a:r>
              <a:rPr lang="en-US" dirty="0"/>
              <a:t>Autonomic Nervous System</a:t>
            </a:r>
          </a:p>
        </p:txBody>
      </p:sp>
    </p:spTree>
    <p:extLst>
      <p:ext uri="{BB962C8B-B14F-4D97-AF65-F5344CB8AC3E}">
        <p14:creationId xmlns:p14="http://schemas.microsoft.com/office/powerpoint/2010/main" val="102839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1200" b="0" i="0" u="none" strike="noStrike" kern="1200" cap="none" spc="0" normalizeH="0" baseline="0" noProof="0">
                <a:ln>
                  <a:noFill/>
                </a:ln>
                <a:solidFill>
                  <a:srgbClr val="888888"/>
                </a:solidFill>
                <a:effectLst/>
                <a:uLnTx/>
                <a:uFillTx/>
                <a:latin typeface="Calibri" pitchFamily="34" charset="0"/>
                <a:ea typeface="+mn-ea"/>
                <a:cs typeface="Arial" charset="0"/>
                <a:sym typeface="Calibri"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44</a:t>
            </a:fld>
            <a:endParaRPr kumimoji="0" lang="en-US" sz="1200" b="0" i="0" u="none" strike="noStrike" kern="1200" cap="none" spc="0" normalizeH="0" baseline="0" noProof="0" dirty="0">
              <a:ln>
                <a:noFill/>
              </a:ln>
              <a:solidFill>
                <a:srgbClr val="888888"/>
              </a:solidFill>
              <a:effectLst/>
              <a:uLnTx/>
              <a:uFillTx/>
              <a:latin typeface="Calibri" pitchFamily="34" charset="0"/>
              <a:ea typeface="+mn-ea"/>
              <a:cs typeface="Arial" charset="0"/>
              <a:sym typeface="Calibri" pitchFamily="34" charset="0"/>
            </a:endParaRPr>
          </a:p>
        </p:txBody>
      </p:sp>
      <p:sp>
        <p:nvSpPr>
          <p:cNvPr id="4" name="Title 3"/>
          <p:cNvSpPr>
            <a:spLocks noGrp="1"/>
          </p:cNvSpPr>
          <p:nvPr>
            <p:ph type="title"/>
          </p:nvPr>
        </p:nvSpPr>
        <p:spPr/>
        <p:txBody>
          <a:bodyPr/>
          <a:lstStyle/>
          <a:p>
            <a:r>
              <a:rPr lang="en-US" dirty="0"/>
              <a:t>Structures of the nervous system</a:t>
            </a:r>
          </a:p>
        </p:txBody>
      </p:sp>
      <p:sp>
        <p:nvSpPr>
          <p:cNvPr id="5" name="Rectangle 63"/>
          <p:cNvSpPr>
            <a:spLocks noChangeArrowheads="1"/>
          </p:cNvSpPr>
          <p:nvPr/>
        </p:nvSpPr>
        <p:spPr bwMode="auto">
          <a:xfrm>
            <a:off x="2239964" y="3434079"/>
            <a:ext cx="1208087" cy="2573338"/>
          </a:xfrm>
          <a:prstGeom prst="rect">
            <a:avLst/>
          </a:prstGeom>
          <a:solidFill>
            <a:schemeClr val="accent4"/>
          </a:solidFill>
          <a:ln>
            <a:noFill/>
          </a:ln>
        </p:spPr>
        <p:txBody>
          <a:bodyPr wrap="none" tIns="32004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Nerves that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carry signals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to and from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the brain and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cord</a:t>
            </a:r>
          </a:p>
        </p:txBody>
      </p:sp>
      <p:pic>
        <p:nvPicPr>
          <p:cNvPr id="6" name="Picture 42" descr="4-02331_Slide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301" y="2116455"/>
            <a:ext cx="1266825" cy="401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AutoShape 53"/>
          <p:cNvCxnSpPr>
            <a:cxnSpLocks noChangeShapeType="1"/>
            <a:stCxn id="15" idx="2"/>
            <a:endCxn id="16" idx="0"/>
          </p:cNvCxnSpPr>
          <p:nvPr/>
        </p:nvCxnSpPr>
        <p:spPr bwMode="auto">
          <a:xfrm flipH="1">
            <a:off x="5832475" y="2610167"/>
            <a:ext cx="1619250" cy="184150"/>
          </a:xfrm>
          <a:prstGeom prst="straightConnector1">
            <a:avLst/>
          </a:prstGeom>
          <a:noFill/>
          <a:ln w="9525">
            <a:solidFill>
              <a:srgbClr val="57585A"/>
            </a:solidFill>
            <a:round/>
            <a:headEnd/>
            <a:tailEnd/>
          </a:ln>
          <a:extLst>
            <a:ext uri="{909E8E84-426E-40dd-AFC4-6F175D3DCCD1}">
              <a14:hiddenFill xmlns:a14="http://schemas.microsoft.com/office/drawing/2010/main" xmlns="">
                <a:noFill/>
              </a14:hiddenFill>
            </a:ext>
          </a:extLst>
        </p:spPr>
      </p:cxnSp>
      <p:cxnSp>
        <p:nvCxnSpPr>
          <p:cNvPr id="8" name="AutoShape 55"/>
          <p:cNvCxnSpPr>
            <a:cxnSpLocks noChangeShapeType="1"/>
            <a:stCxn id="15" idx="2"/>
            <a:endCxn id="17" idx="0"/>
          </p:cNvCxnSpPr>
          <p:nvPr/>
        </p:nvCxnSpPr>
        <p:spPr bwMode="auto">
          <a:xfrm>
            <a:off x="7451725" y="2610167"/>
            <a:ext cx="1519238" cy="184150"/>
          </a:xfrm>
          <a:prstGeom prst="straightConnector1">
            <a:avLst/>
          </a:prstGeom>
          <a:noFill/>
          <a:ln w="9525">
            <a:solidFill>
              <a:srgbClr val="57585A"/>
            </a:solidFill>
            <a:round/>
            <a:headEnd/>
            <a:tailEnd/>
          </a:ln>
          <a:extLst>
            <a:ext uri="{909E8E84-426E-40dd-AFC4-6F175D3DCCD1}">
              <a14:hiddenFill xmlns:a14="http://schemas.microsoft.com/office/drawing/2010/main" xmlns="">
                <a:noFill/>
              </a14:hiddenFill>
            </a:ext>
          </a:extLst>
        </p:spPr>
      </p:cxnSp>
      <p:cxnSp>
        <p:nvCxnSpPr>
          <p:cNvPr id="9" name="AutoShape 56"/>
          <p:cNvCxnSpPr>
            <a:cxnSpLocks noChangeShapeType="1"/>
            <a:stCxn id="16" idx="2"/>
            <a:endCxn id="18" idx="0"/>
          </p:cNvCxnSpPr>
          <p:nvPr/>
        </p:nvCxnSpPr>
        <p:spPr bwMode="auto">
          <a:xfrm flipH="1">
            <a:off x="5397501" y="3381692"/>
            <a:ext cx="434975" cy="184150"/>
          </a:xfrm>
          <a:prstGeom prst="straightConnector1">
            <a:avLst/>
          </a:prstGeom>
          <a:noFill/>
          <a:ln w="9525">
            <a:solidFill>
              <a:schemeClr val="accent1"/>
            </a:solidFill>
            <a:round/>
            <a:headEnd/>
            <a:tailEnd/>
          </a:ln>
          <a:extLst>
            <a:ext uri="{909E8E84-426E-40dd-AFC4-6F175D3DCCD1}">
              <a14:hiddenFill xmlns:a14="http://schemas.microsoft.com/office/drawing/2010/main" xmlns="">
                <a:noFill/>
              </a14:hiddenFill>
            </a:ext>
          </a:extLst>
        </p:spPr>
      </p:cxnSp>
      <p:cxnSp>
        <p:nvCxnSpPr>
          <p:cNvPr id="10" name="AutoShape 57"/>
          <p:cNvCxnSpPr>
            <a:cxnSpLocks noChangeShapeType="1"/>
            <a:stCxn id="16" idx="2"/>
            <a:endCxn id="19" idx="0"/>
          </p:cNvCxnSpPr>
          <p:nvPr/>
        </p:nvCxnSpPr>
        <p:spPr bwMode="auto">
          <a:xfrm>
            <a:off x="5832475" y="3381692"/>
            <a:ext cx="476250" cy="184150"/>
          </a:xfrm>
          <a:prstGeom prst="straightConnector1">
            <a:avLst/>
          </a:prstGeom>
          <a:noFill/>
          <a:ln w="9525">
            <a:solidFill>
              <a:schemeClr val="accent1"/>
            </a:solidFill>
            <a:round/>
            <a:headEnd/>
            <a:tailEnd/>
          </a:ln>
          <a:extLst>
            <a:ext uri="{909E8E84-426E-40dd-AFC4-6F175D3DCCD1}">
              <a14:hiddenFill xmlns:a14="http://schemas.microsoft.com/office/drawing/2010/main" xmlns="">
                <a:noFill/>
              </a14:hiddenFill>
            </a:ext>
          </a:extLst>
        </p:spPr>
      </p:cxnSp>
      <p:cxnSp>
        <p:nvCxnSpPr>
          <p:cNvPr id="11" name="AutoShape 58"/>
          <p:cNvCxnSpPr>
            <a:cxnSpLocks noChangeShapeType="1"/>
            <a:stCxn id="17" idx="2"/>
            <a:endCxn id="20" idx="0"/>
          </p:cNvCxnSpPr>
          <p:nvPr/>
        </p:nvCxnSpPr>
        <p:spPr bwMode="auto">
          <a:xfrm flipH="1">
            <a:off x="7673975" y="3378518"/>
            <a:ext cx="1296988"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cxnSp>
        <p:nvCxnSpPr>
          <p:cNvPr id="12" name="AutoShape 59"/>
          <p:cNvCxnSpPr>
            <a:cxnSpLocks noChangeShapeType="1"/>
            <a:stCxn id="21" idx="0"/>
            <a:endCxn id="17" idx="2"/>
          </p:cNvCxnSpPr>
          <p:nvPr/>
        </p:nvCxnSpPr>
        <p:spPr bwMode="auto">
          <a:xfrm flipH="1" flipV="1">
            <a:off x="8970964" y="3378518"/>
            <a:ext cx="395287" cy="187325"/>
          </a:xfrm>
          <a:prstGeom prst="straightConnector1">
            <a:avLst/>
          </a:prstGeom>
          <a:noFill/>
          <a:ln w="9525">
            <a:solidFill>
              <a:srgbClr val="C00000"/>
            </a:solidFill>
            <a:round/>
            <a:headEnd/>
            <a:tailEnd/>
          </a:ln>
          <a:extLst>
            <a:ext uri="{909E8E84-426E-40dd-AFC4-6F175D3DCCD1}">
              <a14:hiddenFill xmlns:a14="http://schemas.microsoft.com/office/drawing/2010/main" xmlns="">
                <a:noFill/>
              </a14:hiddenFill>
            </a:ext>
          </a:extLst>
        </p:spPr>
      </p:cxnSp>
      <p:sp>
        <p:nvSpPr>
          <p:cNvPr id="15" name="Rectangle 44"/>
          <p:cNvSpPr>
            <a:spLocks noChangeArrowheads="1"/>
          </p:cNvSpPr>
          <p:nvPr/>
        </p:nvSpPr>
        <p:spPr bwMode="auto">
          <a:xfrm>
            <a:off x="5072063" y="2214879"/>
            <a:ext cx="4760912" cy="395288"/>
          </a:xfrm>
          <a:prstGeom prst="rect">
            <a:avLst/>
          </a:prstGeom>
          <a:solidFill>
            <a:srgbClr val="5758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system</a:t>
            </a:r>
          </a:p>
        </p:txBody>
      </p:sp>
      <p:sp>
        <p:nvSpPr>
          <p:cNvPr id="16" name="Rectangle 45"/>
          <p:cNvSpPr>
            <a:spLocks noChangeArrowheads="1"/>
          </p:cNvSpPr>
          <p:nvPr/>
        </p:nvSpPr>
        <p:spPr bwMode="auto">
          <a:xfrm>
            <a:off x="5072064" y="2794318"/>
            <a:ext cx="1520825" cy="587375"/>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(CNS)</a:t>
            </a:r>
          </a:p>
        </p:txBody>
      </p:sp>
      <p:sp>
        <p:nvSpPr>
          <p:cNvPr id="17" name="Rectangle 46"/>
          <p:cNvSpPr>
            <a:spLocks noChangeArrowheads="1"/>
          </p:cNvSpPr>
          <p:nvPr/>
        </p:nvSpPr>
        <p:spPr bwMode="auto">
          <a:xfrm>
            <a:off x="8120063" y="2794317"/>
            <a:ext cx="1701800"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Peripheral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(PNS)</a:t>
            </a:r>
          </a:p>
        </p:txBody>
      </p:sp>
      <p:sp>
        <p:nvSpPr>
          <p:cNvPr id="18" name="Rectangle 47"/>
          <p:cNvSpPr>
            <a:spLocks noChangeArrowheads="1"/>
          </p:cNvSpPr>
          <p:nvPr/>
        </p:nvSpPr>
        <p:spPr bwMode="auto">
          <a:xfrm>
            <a:off x="5013325" y="3565842"/>
            <a:ext cx="768350"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p:txBody>
      </p:sp>
      <p:sp>
        <p:nvSpPr>
          <p:cNvPr id="19" name="Rectangle 48"/>
          <p:cNvSpPr>
            <a:spLocks noChangeArrowheads="1"/>
          </p:cNvSpPr>
          <p:nvPr/>
        </p:nvSpPr>
        <p:spPr bwMode="auto">
          <a:xfrm>
            <a:off x="5900739" y="3565842"/>
            <a:ext cx="814387" cy="584200"/>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0" name="Rectangle 49"/>
          <p:cNvSpPr>
            <a:spLocks noChangeArrowheads="1"/>
          </p:cNvSpPr>
          <p:nvPr/>
        </p:nvSpPr>
        <p:spPr bwMode="auto">
          <a:xfrm>
            <a:off x="6834188" y="3565842"/>
            <a:ext cx="1681162"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Autonomic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(ANS)</a:t>
            </a:r>
          </a:p>
        </p:txBody>
      </p:sp>
      <p:sp>
        <p:nvSpPr>
          <p:cNvPr id="21" name="Rectangle 50"/>
          <p:cNvSpPr>
            <a:spLocks noChangeArrowheads="1"/>
          </p:cNvSpPr>
          <p:nvPr/>
        </p:nvSpPr>
        <p:spPr bwMode="auto">
          <a:xfrm>
            <a:off x="8634414" y="3565842"/>
            <a:ext cx="1463675" cy="584200"/>
          </a:xfrm>
          <a:prstGeom prst="rect">
            <a:avLst/>
          </a:prstGeom>
          <a:solidFill>
            <a:schemeClr val="accent4"/>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Somatic nervous</a:t>
            </a:r>
            <a:b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2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a:t>
            </a:r>
          </a:p>
        </p:txBody>
      </p:sp>
      <p:sp>
        <p:nvSpPr>
          <p:cNvPr id="24" name="Rectangle 62"/>
          <p:cNvSpPr>
            <a:spLocks noChangeArrowheads="1"/>
          </p:cNvSpPr>
          <p:nvPr/>
        </p:nvSpPr>
        <p:spPr bwMode="auto">
          <a:xfrm>
            <a:off x="2359025" y="2214880"/>
            <a:ext cx="971550" cy="1681163"/>
          </a:xfrm>
          <a:prstGeom prst="rect">
            <a:avLst/>
          </a:prstGeom>
          <a:solidFill>
            <a:schemeClr val="accent1"/>
          </a:solidFill>
          <a:ln>
            <a:noFill/>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Central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Nervous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System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Brain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Spinal </a:t>
            </a:r>
            <a:b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br>
            <a:r>
              <a:rPr kumimoji="0" lang="en-US" sz="1000" b="1" i="0" u="none" strike="noStrike" kern="0" cap="none" spc="0" normalizeH="0" baseline="0" noProof="0" dirty="0">
                <a:ln>
                  <a:noFill/>
                </a:ln>
                <a:solidFill>
                  <a:srgbClr val="FFFFFF"/>
                </a:solidFill>
                <a:effectLst/>
                <a:uLnTx/>
                <a:uFillTx/>
                <a:latin typeface="Arial" charset="0"/>
                <a:ea typeface="+mn-ea"/>
                <a:cs typeface="Arial" charset="0"/>
                <a:sym typeface="Arial" charset="0"/>
              </a:rPr>
              <a:t>Cord</a:t>
            </a:r>
          </a:p>
        </p:txBody>
      </p:sp>
      <p:sp>
        <p:nvSpPr>
          <p:cNvPr id="25" name="AutoShape 68"/>
          <p:cNvSpPr>
            <a:spLocks noChangeAspect="1" noChangeArrowheads="1" noTextEdit="1"/>
          </p:cNvSpPr>
          <p:nvPr/>
        </p:nvSpPr>
        <p:spPr bwMode="auto">
          <a:xfrm>
            <a:off x="3336925" y="3321368"/>
            <a:ext cx="560388" cy="234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nvGrpSpPr>
          <p:cNvPr id="26" name="Group 84"/>
          <p:cNvGrpSpPr>
            <a:grpSpLocks/>
          </p:cNvGrpSpPr>
          <p:nvPr/>
        </p:nvGrpSpPr>
        <p:grpSpPr bwMode="auto">
          <a:xfrm>
            <a:off x="3224214" y="3088004"/>
            <a:ext cx="352425" cy="2338388"/>
            <a:chOff x="1357" y="1682"/>
            <a:chExt cx="187" cy="1243"/>
          </a:xfrm>
        </p:grpSpPr>
        <p:sp>
          <p:nvSpPr>
            <p:cNvPr id="27" name="Freeform 70"/>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8" name="Freeform 71"/>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29" name="Freeform 72"/>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0" name="Group 79"/>
          <p:cNvGrpSpPr>
            <a:grpSpLocks/>
          </p:cNvGrpSpPr>
          <p:nvPr/>
        </p:nvGrpSpPr>
        <p:grpSpPr bwMode="auto">
          <a:xfrm>
            <a:off x="3036889" y="3241992"/>
            <a:ext cx="276225" cy="342900"/>
            <a:chOff x="1225" y="1806"/>
            <a:chExt cx="147" cy="182"/>
          </a:xfrm>
        </p:grpSpPr>
        <p:sp>
          <p:nvSpPr>
            <p:cNvPr id="31" name="Freeform 73"/>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2" name="Freeform 74"/>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3" name="Freeform 75"/>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4" name="Group 80"/>
          <p:cNvGrpSpPr>
            <a:grpSpLocks/>
          </p:cNvGrpSpPr>
          <p:nvPr/>
        </p:nvGrpSpPr>
        <p:grpSpPr bwMode="auto">
          <a:xfrm flipH="1">
            <a:off x="2376489" y="3241992"/>
            <a:ext cx="276225" cy="342900"/>
            <a:chOff x="1225" y="1806"/>
            <a:chExt cx="147" cy="182"/>
          </a:xfrm>
        </p:grpSpPr>
        <p:sp>
          <p:nvSpPr>
            <p:cNvPr id="35" name="Freeform 81"/>
            <p:cNvSpPr>
              <a:spLocks/>
            </p:cNvSpPr>
            <p:nvPr/>
          </p:nvSpPr>
          <p:spPr bwMode="auto">
            <a:xfrm>
              <a:off x="1263" y="1818"/>
              <a:ext cx="109" cy="144"/>
            </a:xfrm>
            <a:custGeom>
              <a:avLst/>
              <a:gdLst>
                <a:gd name="T0" fmla="*/ 0 w 46"/>
                <a:gd name="T1" fmla="*/ 0 h 61"/>
                <a:gd name="T2" fmla="*/ 42 w 46"/>
                <a:gd name="T3" fmla="*/ 21 h 61"/>
                <a:gd name="T4" fmla="*/ 23 w 46"/>
                <a:gd name="T5" fmla="*/ 61 h 61"/>
                <a:gd name="T6" fmla="*/ 0 60000 65536"/>
                <a:gd name="T7" fmla="*/ 0 60000 65536"/>
                <a:gd name="T8" fmla="*/ 0 60000 65536"/>
                <a:gd name="T9" fmla="*/ 0 w 46"/>
                <a:gd name="T10" fmla="*/ 0 h 61"/>
                <a:gd name="T11" fmla="*/ 46 w 46"/>
                <a:gd name="T12" fmla="*/ 61 h 61"/>
              </a:gdLst>
              <a:ahLst/>
              <a:cxnLst>
                <a:cxn ang="T6">
                  <a:pos x="T0" y="T1"/>
                </a:cxn>
                <a:cxn ang="T7">
                  <a:pos x="T2" y="T3"/>
                </a:cxn>
                <a:cxn ang="T8">
                  <a:pos x="T4" y="T5"/>
                </a:cxn>
              </a:cxnLst>
              <a:rect l="T9" t="T10" r="T11" b="T12"/>
              <a:pathLst>
                <a:path w="46" h="61">
                  <a:moveTo>
                    <a:pt x="0" y="0"/>
                  </a:moveTo>
                  <a:cubicBezTo>
                    <a:pt x="22" y="1"/>
                    <a:pt x="37" y="8"/>
                    <a:pt x="42" y="21"/>
                  </a:cubicBezTo>
                  <a:cubicBezTo>
                    <a:pt x="46" y="32"/>
                    <a:pt x="38" y="47"/>
                    <a:pt x="23" y="61"/>
                  </a:cubicBezTo>
                </a:path>
              </a:pathLst>
            </a:custGeom>
            <a:noFill/>
            <a:ln w="15875" cap="flat">
              <a:solidFill>
                <a:srgbClr val="FFFFF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6" name="Freeform 82"/>
            <p:cNvSpPr>
              <a:spLocks/>
            </p:cNvSpPr>
            <p:nvPr/>
          </p:nvSpPr>
          <p:spPr bwMode="auto">
            <a:xfrm>
              <a:off x="1289" y="1948"/>
              <a:ext cx="43" cy="40"/>
            </a:xfrm>
            <a:custGeom>
              <a:avLst/>
              <a:gdLst>
                <a:gd name="T0" fmla="*/ 26 w 43"/>
                <a:gd name="T1" fmla="*/ 0 h 40"/>
                <a:gd name="T2" fmla="*/ 0 w 43"/>
                <a:gd name="T3" fmla="*/ 40 h 40"/>
                <a:gd name="T4" fmla="*/ 43 w 43"/>
                <a:gd name="T5" fmla="*/ 17 h 40"/>
                <a:gd name="T6" fmla="*/ 26 w 43"/>
                <a:gd name="T7" fmla="*/ 0 h 40"/>
                <a:gd name="T8" fmla="*/ 0 60000 65536"/>
                <a:gd name="T9" fmla="*/ 0 60000 65536"/>
                <a:gd name="T10" fmla="*/ 0 60000 65536"/>
                <a:gd name="T11" fmla="*/ 0 60000 65536"/>
                <a:gd name="T12" fmla="*/ 0 w 43"/>
                <a:gd name="T13" fmla="*/ 0 h 40"/>
                <a:gd name="T14" fmla="*/ 43 w 43"/>
                <a:gd name="T15" fmla="*/ 40 h 40"/>
              </a:gdLst>
              <a:ahLst/>
              <a:cxnLst>
                <a:cxn ang="T8">
                  <a:pos x="T0" y="T1"/>
                </a:cxn>
                <a:cxn ang="T9">
                  <a:pos x="T2" y="T3"/>
                </a:cxn>
                <a:cxn ang="T10">
                  <a:pos x="T4" y="T5"/>
                </a:cxn>
                <a:cxn ang="T11">
                  <a:pos x="T6" y="T7"/>
                </a:cxn>
              </a:cxnLst>
              <a:rect l="T12" t="T13" r="T14" b="T15"/>
              <a:pathLst>
                <a:path w="43" h="40">
                  <a:moveTo>
                    <a:pt x="26" y="0"/>
                  </a:moveTo>
                  <a:lnTo>
                    <a:pt x="0" y="40"/>
                  </a:lnTo>
                  <a:lnTo>
                    <a:pt x="43" y="17"/>
                  </a:lnTo>
                  <a:lnTo>
                    <a:pt x="26"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37" name="Freeform 83"/>
            <p:cNvSpPr>
              <a:spLocks/>
            </p:cNvSpPr>
            <p:nvPr/>
          </p:nvSpPr>
          <p:spPr bwMode="auto">
            <a:xfrm>
              <a:off x="1225" y="1806"/>
              <a:ext cx="48" cy="24"/>
            </a:xfrm>
            <a:custGeom>
              <a:avLst/>
              <a:gdLst>
                <a:gd name="T0" fmla="*/ 48 w 48"/>
                <a:gd name="T1" fmla="*/ 0 h 24"/>
                <a:gd name="T2" fmla="*/ 0 w 48"/>
                <a:gd name="T3" fmla="*/ 10 h 24"/>
                <a:gd name="T4" fmla="*/ 45 w 48"/>
                <a:gd name="T5" fmla="*/ 24 h 24"/>
                <a:gd name="T6" fmla="*/ 48 w 48"/>
                <a:gd name="T7" fmla="*/ 0 h 24"/>
                <a:gd name="T8" fmla="*/ 0 60000 65536"/>
                <a:gd name="T9" fmla="*/ 0 60000 65536"/>
                <a:gd name="T10" fmla="*/ 0 60000 65536"/>
                <a:gd name="T11" fmla="*/ 0 60000 65536"/>
                <a:gd name="T12" fmla="*/ 0 w 48"/>
                <a:gd name="T13" fmla="*/ 0 h 24"/>
                <a:gd name="T14" fmla="*/ 48 w 48"/>
                <a:gd name="T15" fmla="*/ 24 h 24"/>
              </a:gdLst>
              <a:ahLst/>
              <a:cxnLst>
                <a:cxn ang="T8">
                  <a:pos x="T0" y="T1"/>
                </a:cxn>
                <a:cxn ang="T9">
                  <a:pos x="T2" y="T3"/>
                </a:cxn>
                <a:cxn ang="T10">
                  <a:pos x="T4" y="T5"/>
                </a:cxn>
                <a:cxn ang="T11">
                  <a:pos x="T6" y="T7"/>
                </a:cxn>
              </a:cxnLst>
              <a:rect l="T12" t="T13" r="T14" b="T15"/>
              <a:pathLst>
                <a:path w="48" h="24">
                  <a:moveTo>
                    <a:pt x="48" y="0"/>
                  </a:moveTo>
                  <a:lnTo>
                    <a:pt x="0" y="10"/>
                  </a:lnTo>
                  <a:lnTo>
                    <a:pt x="45" y="24"/>
                  </a:lnTo>
                  <a:lnTo>
                    <a:pt x="48" y="0"/>
                  </a:lnTo>
                  <a:close/>
                </a:path>
              </a:pathLst>
            </a:custGeom>
            <a:solidFill>
              <a:srgbClr val="FFFFFF"/>
            </a:solid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grpSp>
        <p:nvGrpSpPr>
          <p:cNvPr id="38" name="Group 85"/>
          <p:cNvGrpSpPr>
            <a:grpSpLocks/>
          </p:cNvGrpSpPr>
          <p:nvPr/>
        </p:nvGrpSpPr>
        <p:grpSpPr bwMode="auto">
          <a:xfrm flipH="1">
            <a:off x="2095501" y="3088004"/>
            <a:ext cx="352425" cy="2338388"/>
            <a:chOff x="1357" y="1682"/>
            <a:chExt cx="187" cy="1243"/>
          </a:xfrm>
        </p:grpSpPr>
        <p:sp>
          <p:nvSpPr>
            <p:cNvPr id="39" name="Freeform 86"/>
            <p:cNvSpPr>
              <a:spLocks/>
            </p:cNvSpPr>
            <p:nvPr/>
          </p:nvSpPr>
          <p:spPr bwMode="auto">
            <a:xfrm>
              <a:off x="1395" y="1697"/>
              <a:ext cx="149" cy="1216"/>
            </a:xfrm>
            <a:custGeom>
              <a:avLst/>
              <a:gdLst>
                <a:gd name="T0" fmla="*/ 27 w 63"/>
                <a:gd name="T1" fmla="*/ 0 h 515"/>
                <a:gd name="T2" fmla="*/ 63 w 63"/>
                <a:gd name="T3" fmla="*/ 36 h 515"/>
                <a:gd name="T4" fmla="*/ 63 w 63"/>
                <a:gd name="T5" fmla="*/ 479 h 515"/>
                <a:gd name="T6" fmla="*/ 27 w 63"/>
                <a:gd name="T7" fmla="*/ 515 h 515"/>
                <a:gd name="T8" fmla="*/ 0 w 63"/>
                <a:gd name="T9" fmla="*/ 515 h 515"/>
                <a:gd name="T10" fmla="*/ 0 60000 65536"/>
                <a:gd name="T11" fmla="*/ 0 60000 65536"/>
                <a:gd name="T12" fmla="*/ 0 60000 65536"/>
                <a:gd name="T13" fmla="*/ 0 60000 65536"/>
                <a:gd name="T14" fmla="*/ 0 60000 65536"/>
                <a:gd name="T15" fmla="*/ 0 w 63"/>
                <a:gd name="T16" fmla="*/ 0 h 515"/>
                <a:gd name="T17" fmla="*/ 63 w 63"/>
                <a:gd name="T18" fmla="*/ 515 h 515"/>
              </a:gdLst>
              <a:ahLst/>
              <a:cxnLst>
                <a:cxn ang="T10">
                  <a:pos x="T0" y="T1"/>
                </a:cxn>
                <a:cxn ang="T11">
                  <a:pos x="T2" y="T3"/>
                </a:cxn>
                <a:cxn ang="T12">
                  <a:pos x="T4" y="T5"/>
                </a:cxn>
                <a:cxn ang="T13">
                  <a:pos x="T6" y="T7"/>
                </a:cxn>
                <a:cxn ang="T14">
                  <a:pos x="T8" y="T9"/>
                </a:cxn>
              </a:cxnLst>
              <a:rect l="T15" t="T16" r="T17" b="T18"/>
              <a:pathLst>
                <a:path w="63" h="515">
                  <a:moveTo>
                    <a:pt x="27" y="0"/>
                  </a:moveTo>
                  <a:cubicBezTo>
                    <a:pt x="47" y="0"/>
                    <a:pt x="63" y="16"/>
                    <a:pt x="63" y="36"/>
                  </a:cubicBezTo>
                  <a:cubicBezTo>
                    <a:pt x="63" y="479"/>
                    <a:pt x="63" y="479"/>
                    <a:pt x="63" y="479"/>
                  </a:cubicBezTo>
                  <a:cubicBezTo>
                    <a:pt x="63" y="499"/>
                    <a:pt x="47" y="515"/>
                    <a:pt x="27" y="515"/>
                  </a:cubicBezTo>
                  <a:cubicBezTo>
                    <a:pt x="0" y="515"/>
                    <a:pt x="0" y="515"/>
                    <a:pt x="0" y="515"/>
                  </a:cubicBezTo>
                </a:path>
              </a:pathLst>
            </a:custGeom>
            <a:noFill/>
            <a:ln w="15875" cap="flat">
              <a:solidFill>
                <a:srgbClr val="57585A"/>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0" name="Freeform 87"/>
            <p:cNvSpPr>
              <a:spLocks/>
            </p:cNvSpPr>
            <p:nvPr/>
          </p:nvSpPr>
          <p:spPr bwMode="auto">
            <a:xfrm>
              <a:off x="1357" y="2901"/>
              <a:ext cx="45" cy="24"/>
            </a:xfrm>
            <a:custGeom>
              <a:avLst/>
              <a:gdLst>
                <a:gd name="T0" fmla="*/ 45 w 45"/>
                <a:gd name="T1" fmla="*/ 0 h 24"/>
                <a:gd name="T2" fmla="*/ 0 w 45"/>
                <a:gd name="T3" fmla="*/ 12 h 24"/>
                <a:gd name="T4" fmla="*/ 45 w 45"/>
                <a:gd name="T5" fmla="*/ 24 h 24"/>
                <a:gd name="T6" fmla="*/ 45 w 45"/>
                <a:gd name="T7" fmla="*/ 0 h 24"/>
                <a:gd name="T8" fmla="*/ 0 60000 65536"/>
                <a:gd name="T9" fmla="*/ 0 60000 65536"/>
                <a:gd name="T10" fmla="*/ 0 60000 65536"/>
                <a:gd name="T11" fmla="*/ 0 60000 65536"/>
                <a:gd name="T12" fmla="*/ 0 w 45"/>
                <a:gd name="T13" fmla="*/ 0 h 24"/>
                <a:gd name="T14" fmla="*/ 45 w 45"/>
                <a:gd name="T15" fmla="*/ 24 h 24"/>
              </a:gdLst>
              <a:ahLst/>
              <a:cxnLst>
                <a:cxn ang="T8">
                  <a:pos x="T0" y="T1"/>
                </a:cxn>
                <a:cxn ang="T9">
                  <a:pos x="T2" y="T3"/>
                </a:cxn>
                <a:cxn ang="T10">
                  <a:pos x="T4" y="T5"/>
                </a:cxn>
                <a:cxn ang="T11">
                  <a:pos x="T6" y="T7"/>
                </a:cxn>
              </a:cxnLst>
              <a:rect l="T12" t="T13" r="T14" b="T15"/>
              <a:pathLst>
                <a:path w="45" h="24">
                  <a:moveTo>
                    <a:pt x="45" y="0"/>
                  </a:moveTo>
                  <a:lnTo>
                    <a:pt x="0" y="12"/>
                  </a:lnTo>
                  <a:lnTo>
                    <a:pt x="45" y="24"/>
                  </a:lnTo>
                  <a:lnTo>
                    <a:pt x="45"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sp>
          <p:nvSpPr>
            <p:cNvPr id="41" name="Freeform 88"/>
            <p:cNvSpPr>
              <a:spLocks/>
            </p:cNvSpPr>
            <p:nvPr/>
          </p:nvSpPr>
          <p:spPr bwMode="auto">
            <a:xfrm>
              <a:off x="1421" y="1682"/>
              <a:ext cx="47" cy="26"/>
            </a:xfrm>
            <a:custGeom>
              <a:avLst/>
              <a:gdLst>
                <a:gd name="T0" fmla="*/ 47 w 47"/>
                <a:gd name="T1" fmla="*/ 0 h 26"/>
                <a:gd name="T2" fmla="*/ 0 w 47"/>
                <a:gd name="T3" fmla="*/ 15 h 26"/>
                <a:gd name="T4" fmla="*/ 47 w 47"/>
                <a:gd name="T5" fmla="*/ 26 h 26"/>
                <a:gd name="T6" fmla="*/ 47 w 47"/>
                <a:gd name="T7" fmla="*/ 0 h 26"/>
                <a:gd name="T8" fmla="*/ 0 60000 65536"/>
                <a:gd name="T9" fmla="*/ 0 60000 65536"/>
                <a:gd name="T10" fmla="*/ 0 60000 65536"/>
                <a:gd name="T11" fmla="*/ 0 60000 65536"/>
                <a:gd name="T12" fmla="*/ 0 w 47"/>
                <a:gd name="T13" fmla="*/ 0 h 26"/>
                <a:gd name="T14" fmla="*/ 47 w 47"/>
                <a:gd name="T15" fmla="*/ 26 h 26"/>
              </a:gdLst>
              <a:ahLst/>
              <a:cxnLst>
                <a:cxn ang="T8">
                  <a:pos x="T0" y="T1"/>
                </a:cxn>
                <a:cxn ang="T9">
                  <a:pos x="T2" y="T3"/>
                </a:cxn>
                <a:cxn ang="T10">
                  <a:pos x="T4" y="T5"/>
                </a:cxn>
                <a:cxn ang="T11">
                  <a:pos x="T6" y="T7"/>
                </a:cxn>
              </a:cxnLst>
              <a:rect l="T12" t="T13" r="T14" b="T15"/>
              <a:pathLst>
                <a:path w="47" h="26">
                  <a:moveTo>
                    <a:pt x="47" y="0"/>
                  </a:moveTo>
                  <a:lnTo>
                    <a:pt x="0" y="15"/>
                  </a:lnTo>
                  <a:lnTo>
                    <a:pt x="47" y="26"/>
                  </a:lnTo>
                  <a:lnTo>
                    <a:pt x="47" y="0"/>
                  </a:lnTo>
                  <a:close/>
                </a:path>
              </a:pathLst>
            </a:custGeom>
            <a:solidFill>
              <a:srgbClr val="57585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sym typeface="Arial" charset="0"/>
              </a:endParaRPr>
            </a:p>
          </p:txBody>
        </p:sp>
      </p:grpSp>
      <p:sp>
        <p:nvSpPr>
          <p:cNvPr id="47" name="Content Placeholder 46">
            <a:extLst>
              <a:ext uri="{FF2B5EF4-FFF2-40B4-BE49-F238E27FC236}">
                <a16:creationId xmlns:a16="http://schemas.microsoft.com/office/drawing/2014/main" id="{7846AEBD-2902-4A2D-AF0A-79694F0D0F35}"/>
              </a:ext>
            </a:extLst>
          </p:cNvPr>
          <p:cNvSpPr>
            <a:spLocks noGrp="1"/>
          </p:cNvSpPr>
          <p:nvPr>
            <p:ph idx="1"/>
          </p:nvPr>
        </p:nvSpPr>
        <p:spPr>
          <a:xfrm>
            <a:off x="8469388" y="3378518"/>
            <a:ext cx="1741412" cy="10156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Tree>
    <p:extLst>
      <p:ext uri="{BB962C8B-B14F-4D97-AF65-F5344CB8AC3E}">
        <p14:creationId xmlns:p14="http://schemas.microsoft.com/office/powerpoint/2010/main" val="6177502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6285" y="91109"/>
            <a:ext cx="8229600" cy="1143000"/>
          </a:xfrm>
        </p:spPr>
        <p:txBody>
          <a:bodyPr/>
          <a:lstStyle/>
          <a:p>
            <a:r>
              <a:rPr lang="en-US" sz="2800" dirty="0"/>
              <a:t>(Peripheral) </a:t>
            </a:r>
            <a:r>
              <a:rPr lang="en-US" sz="2800" dirty="0">
                <a:solidFill>
                  <a:srgbClr val="00B050"/>
                </a:solidFill>
              </a:rPr>
              <a:t>somatic nervous system</a:t>
            </a:r>
            <a:r>
              <a:rPr lang="en-US" sz="2800" dirty="0"/>
              <a:t> communicates with </a:t>
            </a:r>
            <a:r>
              <a:rPr lang="en-US" sz="2800" dirty="0">
                <a:solidFill>
                  <a:srgbClr val="00B0F0"/>
                </a:solidFill>
              </a:rPr>
              <a:t>somatosensory cortex</a:t>
            </a:r>
            <a:r>
              <a:rPr lang="en-US" sz="2800" dirty="0"/>
              <a:t> and </a:t>
            </a:r>
            <a:r>
              <a:rPr lang="en-US" sz="2800" dirty="0">
                <a:solidFill>
                  <a:srgbClr val="00B0F0"/>
                </a:solidFill>
              </a:rPr>
              <a:t>motor cortex</a:t>
            </a:r>
          </a:p>
        </p:txBody>
      </p:sp>
      <p:pic>
        <p:nvPicPr>
          <p:cNvPr id="4" name="Picture 3" descr="C:\Users\jrappo\Downloads\ch03\ch03\PSYSCI5_FIG03.27a.jpg"/>
          <p:cNvPicPr>
            <a:picLocks noChangeAspect="1" noChangeArrowheads="1"/>
          </p:cNvPicPr>
          <p:nvPr/>
        </p:nvPicPr>
        <p:blipFill>
          <a:blip r:embed="rId3"/>
          <a:srcRect/>
          <a:stretch>
            <a:fillRect/>
          </a:stretch>
        </p:blipFill>
        <p:spPr bwMode="auto">
          <a:xfrm>
            <a:off x="1524000" y="1066801"/>
            <a:ext cx="7772400" cy="5615041"/>
          </a:xfrm>
          <a:prstGeom prst="rect">
            <a:avLst/>
          </a:prstGeom>
          <a:noFill/>
        </p:spPr>
      </p:pic>
      <p:pic>
        <p:nvPicPr>
          <p:cNvPr id="5" name="Picture 4" descr="homunculus.png">
            <a:extLst>
              <a:ext uri="{FF2B5EF4-FFF2-40B4-BE49-F238E27FC236}">
                <a16:creationId xmlns:a16="http://schemas.microsoft.com/office/drawing/2014/main" id="{CF435CAC-59DD-41E7-B6BC-1476BC33C6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1001" y="3581401"/>
            <a:ext cx="2794369" cy="2898415"/>
          </a:xfrm>
          <a:prstGeom prst="rect">
            <a:avLst/>
          </a:prstGeom>
        </p:spPr>
      </p:pic>
      <p:sp>
        <p:nvSpPr>
          <p:cNvPr id="3" name="Rectangle 2">
            <a:extLst>
              <a:ext uri="{FF2B5EF4-FFF2-40B4-BE49-F238E27FC236}">
                <a16:creationId xmlns:a16="http://schemas.microsoft.com/office/drawing/2014/main" id="{D5A1A319-E24C-4EFE-BC20-79BA5357CB61}"/>
              </a:ext>
            </a:extLst>
          </p:cNvPr>
          <p:cNvSpPr/>
          <p:nvPr/>
        </p:nvSpPr>
        <p:spPr>
          <a:xfrm>
            <a:off x="4865886" y="2034209"/>
            <a:ext cx="4572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6" name="Rectangle 5">
            <a:extLst>
              <a:ext uri="{FF2B5EF4-FFF2-40B4-BE49-F238E27FC236}">
                <a16:creationId xmlns:a16="http://schemas.microsoft.com/office/drawing/2014/main" id="{EE451760-9B7F-4B9D-852B-85BA7A590708}"/>
              </a:ext>
            </a:extLst>
          </p:cNvPr>
          <p:cNvSpPr/>
          <p:nvPr/>
        </p:nvSpPr>
        <p:spPr>
          <a:xfrm>
            <a:off x="5562600" y="2667000"/>
            <a:ext cx="5334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Rectangle 6">
            <a:extLst>
              <a:ext uri="{FF2B5EF4-FFF2-40B4-BE49-F238E27FC236}">
                <a16:creationId xmlns:a16="http://schemas.microsoft.com/office/drawing/2014/main" id="{4503E0ED-6AF1-489C-B42B-697EA6617867}"/>
              </a:ext>
            </a:extLst>
          </p:cNvPr>
          <p:cNvSpPr/>
          <p:nvPr/>
        </p:nvSpPr>
        <p:spPr>
          <a:xfrm rot="2851623">
            <a:off x="2425020" y="1919907"/>
            <a:ext cx="4572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Tree>
    <p:extLst>
      <p:ext uri="{BB962C8B-B14F-4D97-AF65-F5344CB8AC3E}">
        <p14:creationId xmlns:p14="http://schemas.microsoft.com/office/powerpoint/2010/main" val="152678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269CD-E8F5-4252-8525-7883C0101FC1}"/>
              </a:ext>
            </a:extLst>
          </p:cNvPr>
          <p:cNvSpPr>
            <a:spLocks noGrp="1"/>
          </p:cNvSpPr>
          <p:nvPr>
            <p:ph type="title"/>
          </p:nvPr>
        </p:nvSpPr>
        <p:spPr/>
        <p:txBody>
          <a:bodyPr/>
          <a:lstStyle/>
          <a:p>
            <a:r>
              <a:rPr lang="en-US" dirty="0"/>
              <a:t>End Chapter 3</a:t>
            </a:r>
          </a:p>
        </p:txBody>
      </p:sp>
      <p:sp>
        <p:nvSpPr>
          <p:cNvPr id="3" name="Text Placeholder 2">
            <a:extLst>
              <a:ext uri="{FF2B5EF4-FFF2-40B4-BE49-F238E27FC236}">
                <a16:creationId xmlns:a16="http://schemas.microsoft.com/office/drawing/2014/main" id="{EEEC1F1A-FDAB-4482-B036-F2AB3F9E085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559270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2800" dirty="0"/>
              <a:t>PY 101</a:t>
            </a:r>
          </a:p>
          <a:p>
            <a:r>
              <a:rPr lang="en-US" sz="2800" dirty="0"/>
              <a:t>Part I</a:t>
            </a:r>
          </a:p>
        </p:txBody>
      </p:sp>
      <p:sp>
        <p:nvSpPr>
          <p:cNvPr id="6" name="Slide Number Placeholder 5"/>
          <p:cNvSpPr>
            <a:spLocks noGrp="1"/>
          </p:cNvSpPr>
          <p:nvPr>
            <p:ph type="sldNum"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FFFFFF"/>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47</a:t>
            </a:fld>
            <a:endParaRPr kumimoji="0" lang="en-US" sz="825" b="0" i="0" u="none" strike="noStrike" kern="1200" cap="none" spc="0" normalizeH="0" baseline="0" noProof="0" dirty="0">
              <a:ln>
                <a:noFill/>
              </a:ln>
              <a:solidFill>
                <a:srgbClr val="FFFFFF"/>
              </a:solidFill>
              <a:effectLst/>
              <a:uLnTx/>
              <a:uFillTx/>
              <a:latin typeface="Franklin Gothic Medium"/>
              <a:ea typeface="+mn-ea"/>
              <a:cs typeface="Arial" charset="0"/>
              <a:sym typeface="Arial" charset="0"/>
            </a:endParaRPr>
          </a:p>
        </p:txBody>
      </p:sp>
      <p:sp>
        <p:nvSpPr>
          <p:cNvPr id="2" name="Title 1"/>
          <p:cNvSpPr>
            <a:spLocks noGrp="1"/>
          </p:cNvSpPr>
          <p:nvPr>
            <p:ph type="title"/>
          </p:nvPr>
        </p:nvSpPr>
        <p:spPr>
          <a:xfrm>
            <a:off x="1952919" y="2679774"/>
            <a:ext cx="6324600" cy="2834160"/>
          </a:xfrm>
        </p:spPr>
        <p:txBody>
          <a:bodyPr>
            <a:normAutofit fontScale="90000"/>
          </a:bodyPr>
          <a:lstStyle/>
          <a:p>
            <a:r>
              <a:rPr lang="en-US" dirty="0"/>
              <a:t>Attention &amp; Sleep (Chapter 4)</a:t>
            </a:r>
            <a:br>
              <a:rPr lang="en-US" dirty="0"/>
            </a:br>
            <a:r>
              <a:rPr lang="en-US" sz="1800" dirty="0">
                <a:effectLst/>
                <a:latin typeface="Times New Roman" panose="02020603050405020304" pitchFamily="18" charset="0"/>
                <a:ea typeface="Arial" panose="020B0604020202020204" pitchFamily="34" charset="0"/>
              </a:rPr>
              <a:t>4.1-4.5 &amp; 4.10-4.14</a:t>
            </a:r>
            <a:br>
              <a:rPr lang="en-US" sz="1800" dirty="0">
                <a:effectLst/>
                <a:latin typeface="Times New Roman" panose="02020603050405020304" pitchFamily="18" charset="0"/>
                <a:ea typeface="Arial" panose="020B0604020202020204" pitchFamily="34" charset="0"/>
              </a:rPr>
            </a:br>
            <a:br>
              <a:rPr lang="en-US" sz="1800" dirty="0">
                <a:effectLst/>
                <a:latin typeface="Times New Roman" panose="02020603050405020304" pitchFamily="18" charset="0"/>
                <a:ea typeface="Arial" panose="020B0604020202020204" pitchFamily="34" charset="0"/>
              </a:rPr>
            </a:br>
            <a:r>
              <a:rPr lang="en-US" sz="2800" dirty="0">
                <a:effectLst/>
                <a:ea typeface="Arial" panose="020B0604020202020204" pitchFamily="34" charset="0"/>
              </a:rPr>
              <a:t>Section D</a:t>
            </a:r>
            <a:br>
              <a:rPr lang="en-US" dirty="0"/>
            </a:br>
            <a:br>
              <a:rPr lang="en-US" dirty="0"/>
            </a:br>
            <a:br>
              <a:rPr lang="en-US" dirty="0"/>
            </a:br>
            <a:br>
              <a:rPr lang="en-US" dirty="0"/>
            </a:br>
            <a:endParaRPr lang="en-US" dirty="0"/>
          </a:p>
        </p:txBody>
      </p:sp>
    </p:spTree>
    <p:extLst>
      <p:ext uri="{BB962C8B-B14F-4D97-AF65-F5344CB8AC3E}">
        <p14:creationId xmlns:p14="http://schemas.microsoft.com/office/powerpoint/2010/main" val="7841447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Consciousness &amp; Attention</a:t>
            </a:r>
          </a:p>
        </p:txBody>
      </p:sp>
      <p:sp>
        <p:nvSpPr>
          <p:cNvPr id="3" name="Content Placeholder 2"/>
          <p:cNvSpPr>
            <a:spLocks noGrp="1"/>
          </p:cNvSpPr>
          <p:nvPr>
            <p:ph sz="quarter" idx="1"/>
          </p:nvPr>
        </p:nvSpPr>
        <p:spPr>
          <a:xfrm>
            <a:off x="507999" y="1719071"/>
            <a:ext cx="7575827" cy="4407408"/>
          </a:xfrm>
        </p:spPr>
        <p:txBody>
          <a:bodyPr>
            <a:normAutofit fontScale="92500" lnSpcReduction="20000"/>
          </a:bodyPr>
          <a:lstStyle/>
          <a:p>
            <a:r>
              <a:rPr lang="en-US" sz="2400" dirty="0">
                <a:solidFill>
                  <a:srgbClr val="FF0000"/>
                </a:solidFill>
              </a:rPr>
              <a:t>Conscious</a:t>
            </a:r>
            <a:r>
              <a:rPr lang="en-US" sz="2400" dirty="0"/>
              <a:t> = aware of</a:t>
            </a:r>
          </a:p>
          <a:p>
            <a:endParaRPr lang="en-US" sz="2400" dirty="0"/>
          </a:p>
          <a:p>
            <a:pPr lvl="1"/>
            <a:r>
              <a:rPr lang="en-US" sz="2400" dirty="0"/>
              <a:t>Requires </a:t>
            </a:r>
            <a:r>
              <a:rPr lang="en-US" sz="2400" dirty="0">
                <a:solidFill>
                  <a:schemeClr val="accent1"/>
                </a:solidFill>
              </a:rPr>
              <a:t>attention</a:t>
            </a:r>
            <a:r>
              <a:rPr lang="en-US" sz="2400" dirty="0"/>
              <a:t> but attentional resources are limited</a:t>
            </a:r>
          </a:p>
          <a:p>
            <a:pPr lvl="2"/>
            <a:r>
              <a:rPr lang="en-US" sz="2400" dirty="0"/>
              <a:t>Limited</a:t>
            </a:r>
            <a:r>
              <a:rPr lang="en-US" sz="2400" dirty="0">
                <a:solidFill>
                  <a:schemeClr val="accent1"/>
                </a:solidFill>
              </a:rPr>
              <a:t> </a:t>
            </a:r>
            <a:r>
              <a:rPr lang="en-US" sz="2400" dirty="0">
                <a:solidFill>
                  <a:srgbClr val="00B050"/>
                </a:solidFill>
              </a:rPr>
              <a:t>Cognitive energy</a:t>
            </a:r>
          </a:p>
          <a:p>
            <a:pPr lvl="2"/>
            <a:r>
              <a:rPr lang="en-US" sz="2400" dirty="0">
                <a:solidFill>
                  <a:schemeClr val="accent1"/>
                </a:solidFill>
              </a:rPr>
              <a:t>Attention</a:t>
            </a:r>
            <a:r>
              <a:rPr lang="en-US" sz="2400" dirty="0">
                <a:solidFill>
                  <a:srgbClr val="00B050"/>
                </a:solidFill>
              </a:rPr>
              <a:t> – </a:t>
            </a:r>
            <a:r>
              <a:rPr lang="en-US" sz="2400" dirty="0"/>
              <a:t>The factor that determines what we focus and what we don’t notice</a:t>
            </a:r>
          </a:p>
          <a:p>
            <a:pPr lvl="1"/>
            <a:r>
              <a:rPr lang="en-US" sz="2400" dirty="0"/>
              <a:t>Most of our thinking is automatic and </a:t>
            </a:r>
            <a:r>
              <a:rPr lang="en-US" sz="2400" dirty="0">
                <a:solidFill>
                  <a:srgbClr val="FF0000"/>
                </a:solidFill>
              </a:rPr>
              <a:t>un</a:t>
            </a:r>
            <a:r>
              <a:rPr lang="en-US" sz="2400" dirty="0"/>
              <a:t>conscious</a:t>
            </a:r>
          </a:p>
          <a:p>
            <a:pPr lvl="2"/>
            <a:r>
              <a:rPr lang="en-US" sz="2000" dirty="0"/>
              <a:t>In order to focus on important things, our brains go on “autopilot”</a:t>
            </a:r>
            <a:endParaRPr lang="en-US" sz="2200" dirty="0"/>
          </a:p>
          <a:p>
            <a:pPr lvl="1"/>
            <a:endParaRPr lang="en-US" sz="2400" dirty="0"/>
          </a:p>
          <a:p>
            <a:pPr lvl="1"/>
            <a:endParaRPr lang="en-US" sz="2400" dirty="0"/>
          </a:p>
          <a:p>
            <a:pPr lvl="1"/>
            <a:r>
              <a:rPr lang="en-US" sz="2400" dirty="0"/>
              <a:t>Example: “Multitasking” (triangle and square)</a:t>
            </a:r>
          </a:p>
          <a:p>
            <a:pPr lvl="1"/>
            <a:endParaRPr lang="en-US" sz="2400" dirty="0"/>
          </a:p>
          <a:p>
            <a:pPr lvl="1"/>
            <a:endParaRPr lang="en-US" dirty="0"/>
          </a:p>
        </p:txBody>
      </p:sp>
      <p:pic>
        <p:nvPicPr>
          <p:cNvPr id="4" name="Picture 2" descr="http://images.wisegeek.com/persons-hands-on-wheel-of-vehic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7375" y="1895193"/>
            <a:ext cx="3725638" cy="2611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66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0BA6D4-E2E7-44E8-98DA-36A4BE295594}"/>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D8791E79-47CE-42EC-AB37-E3138FAE6B76}"/>
              </a:ext>
            </a:extLst>
          </p:cNvPr>
          <p:cNvSpPr>
            <a:spLocks noGrp="1"/>
          </p:cNvSpPr>
          <p:nvPr>
            <p:ph type="sldNum" sz="quarter" idx="11"/>
          </p:nvPr>
        </p:nvSpPr>
        <p:spPr/>
        <p:txBody>
          <a:bodyPr/>
          <a:lstStyle/>
          <a:p>
            <a:fld id="{12A6CD65-B223-9C41-8CEC-A55C726DCCB3}" type="slidenum">
              <a:rPr lang="en-US" smtClean="0">
                <a:solidFill>
                  <a:srgbClr val="DEDEE0"/>
                </a:solidFill>
              </a:rPr>
              <a:pPr/>
              <a:t>49</a:t>
            </a:fld>
            <a:endParaRPr lang="en-US" dirty="0">
              <a:solidFill>
                <a:srgbClr val="DEDEE0"/>
              </a:solidFill>
            </a:endParaRPr>
          </a:p>
        </p:txBody>
      </p:sp>
      <p:sp>
        <p:nvSpPr>
          <p:cNvPr id="4" name="Title 3">
            <a:extLst>
              <a:ext uri="{FF2B5EF4-FFF2-40B4-BE49-F238E27FC236}">
                <a16:creationId xmlns:a16="http://schemas.microsoft.com/office/drawing/2014/main" id="{4C6CBECC-1246-4A3A-855D-F9855ACC72A9}"/>
              </a:ext>
            </a:extLst>
          </p:cNvPr>
          <p:cNvSpPr>
            <a:spLocks noGrp="1"/>
          </p:cNvSpPr>
          <p:nvPr>
            <p:ph type="title"/>
          </p:nvPr>
        </p:nvSpPr>
        <p:spPr/>
        <p:txBody>
          <a:bodyPr/>
          <a:lstStyle/>
          <a:p>
            <a:r>
              <a:rPr lang="en-US" dirty="0"/>
              <a:t>End Section D class </a:t>
            </a:r>
            <a:br>
              <a:rPr lang="en-US" dirty="0"/>
            </a:br>
            <a:r>
              <a:rPr lang="en-US" dirty="0"/>
              <a:t>10/11</a:t>
            </a:r>
          </a:p>
        </p:txBody>
      </p:sp>
    </p:spTree>
    <p:extLst>
      <p:ext uri="{BB962C8B-B14F-4D97-AF65-F5344CB8AC3E}">
        <p14:creationId xmlns:p14="http://schemas.microsoft.com/office/powerpoint/2010/main" val="228684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hape 146"/>
          <p:cNvSpPr txBox="1">
            <a:spLocks noGrp="1"/>
          </p:cNvSpPr>
          <p:nvPr>
            <p:ph type="title"/>
          </p:nvPr>
        </p:nvSpPr>
        <p:spPr>
          <a:xfrm>
            <a:off x="1981200" y="304801"/>
            <a:ext cx="8229600" cy="639763"/>
          </a:xfrm>
        </p:spPr>
        <p:txBody>
          <a:bodyPr vert="horz" wrap="square" lIns="91425" tIns="45700" rIns="91425" bIns="45700" numCol="1" anchor="ctr" anchorCtr="0" compatLnSpc="1">
            <a:prstTxWarp prst="textNoShape">
              <a:avLst/>
            </a:prstTxWarp>
          </a:bodyPr>
          <a:lstStyle/>
          <a:p>
            <a:pPr eaLnBrk="1" hangingPunct="1">
              <a:spcBef>
                <a:spcPct val="0"/>
              </a:spcBef>
              <a:spcAft>
                <a:spcPct val="0"/>
              </a:spcAft>
              <a:buSzPct val="25000"/>
            </a:pPr>
            <a:r>
              <a:rPr lang="en-US" sz="4000" dirty="0">
                <a:solidFill>
                  <a:srgbClr val="000000"/>
                </a:solidFill>
                <a:latin typeface="Calibri" pitchFamily="34" charset="0"/>
                <a:cs typeface="Arial" charset="0"/>
                <a:sym typeface="Calibri" pitchFamily="34" charset="0"/>
              </a:rPr>
              <a:t>Neuron Structure – Interneurons</a:t>
            </a:r>
          </a:p>
        </p:txBody>
      </p:sp>
      <p:sp>
        <p:nvSpPr>
          <p:cNvPr id="20482" name="Shape 147"/>
          <p:cNvSpPr txBox="1">
            <a:spLocks noGrp="1"/>
          </p:cNvSpPr>
          <p:nvPr>
            <p:ph type="body" idx="1"/>
          </p:nvPr>
        </p:nvSpPr>
        <p:spPr>
          <a:xfrm>
            <a:off x="1752600" y="1066800"/>
            <a:ext cx="8720138" cy="5943600"/>
          </a:xfrm>
        </p:spPr>
        <p:txBody>
          <a:bodyPr vert="horz" wrap="square" lIns="91425" tIns="45700" rIns="91425" bIns="45700" numCol="1" anchor="t" anchorCtr="0" compatLnSpc="1">
            <a:prstTxWarp prst="textNoShape">
              <a:avLst/>
            </a:prstTxWarp>
          </a:bodyPr>
          <a:lstStyle/>
          <a:p>
            <a:pPr indent="-342900" eaLnBrk="1" hangingPunct="1">
              <a:spcBef>
                <a:spcPct val="0"/>
              </a:spcBef>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Dendrite: </a:t>
            </a:r>
            <a:r>
              <a:rPr lang="en-US" sz="2800" dirty="0">
                <a:solidFill>
                  <a:srgbClr val="000000"/>
                </a:solidFill>
                <a:latin typeface="Calibri" pitchFamily="34" charset="0"/>
                <a:cs typeface="Arial" charset="0"/>
                <a:sym typeface="Calibri" pitchFamily="34" charset="0"/>
              </a:rPr>
              <a:t>receives chemical signals </a:t>
            </a:r>
          </a:p>
          <a:p>
            <a:pPr indent="-342900" eaLnBrk="1" hangingPunct="1">
              <a:spcBef>
                <a:spcPct val="0"/>
              </a:spcBef>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Cell body:</a:t>
            </a:r>
            <a:r>
              <a:rPr lang="en-US" sz="2800" b="1" i="1" dirty="0">
                <a:solidFill>
                  <a:srgbClr val="000000"/>
                </a:solidFill>
                <a:latin typeface="Calibri" pitchFamily="34" charset="0"/>
                <a:cs typeface="Arial" charset="0"/>
                <a:sym typeface="Calibri" pitchFamily="34" charset="0"/>
              </a:rPr>
              <a:t> </a:t>
            </a:r>
            <a:r>
              <a:rPr lang="en-US" sz="2800" dirty="0">
                <a:solidFill>
                  <a:srgbClr val="000000"/>
                </a:solidFill>
                <a:latin typeface="Calibri" pitchFamily="34" charset="0"/>
                <a:cs typeface="Arial" charset="0"/>
                <a:sym typeface="Calibri" pitchFamily="34" charset="0"/>
              </a:rPr>
              <a:t>processes chemical signals </a:t>
            </a:r>
            <a:r>
              <a:rPr lang="en-US" sz="2800" dirty="0">
                <a:solidFill>
                  <a:srgbClr val="000000"/>
                </a:solidFill>
                <a:latin typeface="Calibri" pitchFamily="34" charset="0"/>
                <a:cs typeface="Arial" charset="0"/>
                <a:sym typeface="Wingdings" pitchFamily="2" charset="2"/>
              </a:rPr>
              <a:t> </a:t>
            </a:r>
            <a:r>
              <a:rPr lang="en-US" sz="2800" dirty="0">
                <a:solidFill>
                  <a:srgbClr val="000000"/>
                </a:solidFill>
                <a:latin typeface="Calibri" pitchFamily="34" charset="0"/>
                <a:cs typeface="Arial" charset="0"/>
                <a:sym typeface="Calibri" pitchFamily="34" charset="0"/>
              </a:rPr>
              <a:t>convert into electrical impulse (or not; all-or-none principle)</a:t>
            </a:r>
          </a:p>
          <a:p>
            <a:pPr indent="-342900" eaLnBrk="1" hangingPunct="1">
              <a:spcBef>
                <a:spcPct val="0"/>
              </a:spcBef>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Axon: </a:t>
            </a:r>
            <a:r>
              <a:rPr lang="en-US" sz="2800" dirty="0">
                <a:solidFill>
                  <a:srgbClr val="000000"/>
                </a:solidFill>
                <a:latin typeface="Calibri" pitchFamily="34" charset="0"/>
                <a:cs typeface="Arial" charset="0"/>
                <a:sym typeface="Calibri" pitchFamily="34" charset="0"/>
              </a:rPr>
              <a:t>carries electrical impulse</a:t>
            </a:r>
          </a:p>
          <a:p>
            <a:pPr lvl="1" indent="-285750" eaLnBrk="1" hangingPunct="1">
              <a:spcBef>
                <a:spcPct val="0"/>
              </a:spcBef>
              <a:spcAft>
                <a:spcPct val="0"/>
              </a:spcAft>
              <a:buClr>
                <a:srgbClr val="000000"/>
              </a:buClr>
              <a:buSzTx/>
              <a:buFontTx/>
              <a:buChar char="–"/>
            </a:pPr>
            <a:r>
              <a:rPr lang="en-US" b="1" dirty="0">
                <a:solidFill>
                  <a:srgbClr val="000000"/>
                </a:solidFill>
                <a:latin typeface="Calibri" pitchFamily="34" charset="0"/>
                <a:cs typeface="Arial" charset="0"/>
                <a:sym typeface="Calibri" pitchFamily="34" charset="0"/>
              </a:rPr>
              <a:t>Myelin sheath:</a:t>
            </a:r>
            <a:r>
              <a:rPr lang="en-US" dirty="0">
                <a:solidFill>
                  <a:srgbClr val="000000"/>
                </a:solidFill>
                <a:latin typeface="Calibri" pitchFamily="34" charset="0"/>
                <a:cs typeface="Arial" charset="0"/>
                <a:sym typeface="Calibri" pitchFamily="34" charset="0"/>
              </a:rPr>
              <a:t> speeds up electrical impulse</a:t>
            </a:r>
          </a:p>
          <a:p>
            <a:pPr indent="-342900" eaLnBrk="1" hangingPunct="1">
              <a:spcBef>
                <a:spcPct val="0"/>
              </a:spcBef>
              <a:spcAft>
                <a:spcPct val="0"/>
              </a:spcAft>
              <a:buClr>
                <a:srgbClr val="000000"/>
              </a:buClr>
              <a:buSzTx/>
              <a:buFontTx/>
              <a:buChar char="•"/>
            </a:pPr>
            <a:r>
              <a:rPr lang="en-US" sz="2800" b="1" dirty="0">
                <a:solidFill>
                  <a:srgbClr val="000000"/>
                </a:solidFill>
                <a:latin typeface="Calibri" pitchFamily="34" charset="0"/>
                <a:cs typeface="Arial" charset="0"/>
                <a:sym typeface="Calibri" pitchFamily="34" charset="0"/>
              </a:rPr>
              <a:t>Terminal buttons: </a:t>
            </a:r>
            <a:r>
              <a:rPr lang="en-US" sz="2800" dirty="0">
                <a:solidFill>
                  <a:srgbClr val="000000"/>
                </a:solidFill>
                <a:latin typeface="Calibri" pitchFamily="34" charset="0"/>
                <a:cs typeface="Arial" charset="0"/>
                <a:sym typeface="Calibri" pitchFamily="34" charset="0"/>
              </a:rPr>
              <a:t>releases chemical signals</a:t>
            </a:r>
          </a:p>
        </p:txBody>
      </p:sp>
      <p:pic>
        <p:nvPicPr>
          <p:cNvPr id="20483" name="Shape 161"/>
          <p:cNvPicPr preferRelativeResize="0">
            <a:picLocks noChangeAspect="1" noChangeArrowheads="1"/>
          </p:cNvPicPr>
          <p:nvPr/>
        </p:nvPicPr>
        <p:blipFill>
          <a:blip r:embed="rId3"/>
          <a:srcRect r="26949"/>
          <a:stretch>
            <a:fillRect/>
          </a:stretch>
        </p:blipFill>
        <p:spPr bwMode="auto">
          <a:xfrm>
            <a:off x="1524000" y="3962400"/>
            <a:ext cx="9144000" cy="2895600"/>
          </a:xfrm>
          <a:prstGeom prst="rect">
            <a:avLst/>
          </a:prstGeom>
          <a:noFill/>
          <a:ln w="9525">
            <a:noFill/>
            <a:miter lim="800000"/>
            <a:headEnd/>
            <a:tailEnd/>
          </a:ln>
        </p:spPr>
      </p:pic>
    </p:spTree>
    <p:extLst>
      <p:ext uri="{BB962C8B-B14F-4D97-AF65-F5344CB8AC3E}">
        <p14:creationId xmlns:p14="http://schemas.microsoft.com/office/powerpoint/2010/main" val="94464275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48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48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508000" y="1410241"/>
            <a:ext cx="5384800" cy="4407408"/>
          </a:xfrm>
        </p:spPr>
        <p:txBody>
          <a:bodyPr>
            <a:normAutofit/>
          </a:bodyPr>
          <a:lstStyle/>
          <a:p>
            <a:pPr marL="365760" lvl="1" indent="0">
              <a:buNone/>
            </a:pPr>
            <a:endParaRPr lang="en-US" dirty="0"/>
          </a:p>
          <a:p>
            <a:r>
              <a:rPr lang="en-US" dirty="0"/>
              <a:t>Type I processing: automatic, unconscious, &amp; effortless</a:t>
            </a:r>
          </a:p>
          <a:p>
            <a:pPr lvl="1"/>
            <a:r>
              <a:rPr lang="en-US" dirty="0"/>
              <a:t>Saves cognitive energy (allows us to be cognitive misers)</a:t>
            </a:r>
          </a:p>
          <a:p>
            <a:pPr lvl="1"/>
            <a:r>
              <a:rPr lang="en-US" dirty="0"/>
              <a:t>Most of our thinking is Type I processing, </a:t>
            </a:r>
            <a:r>
              <a:rPr lang="en-US" u="sng" dirty="0"/>
              <a:t>many perceptions</a:t>
            </a:r>
            <a:r>
              <a:rPr lang="en-US" dirty="0"/>
              <a:t> and </a:t>
            </a:r>
            <a:r>
              <a:rPr lang="en-US" u="sng" dirty="0"/>
              <a:t>accurate enough</a:t>
            </a:r>
          </a:p>
          <a:p>
            <a:pPr lvl="1"/>
            <a:r>
              <a:rPr lang="en-US" dirty="0"/>
              <a:t>Allows Multitasking</a:t>
            </a:r>
            <a:endParaRPr lang="en-US" u="sng" dirty="0"/>
          </a:p>
          <a:p>
            <a:pPr lvl="1"/>
            <a:r>
              <a:rPr lang="en-US" dirty="0"/>
              <a:t>Difficult to notice faulty or undesired Type I processing and override it</a:t>
            </a:r>
          </a:p>
          <a:p>
            <a:endParaRPr lang="en-US" dirty="0"/>
          </a:p>
          <a:p>
            <a:pPr marL="45720" indent="0">
              <a:buNone/>
            </a:pPr>
            <a:endParaRPr lang="en-US" dirty="0"/>
          </a:p>
          <a:p>
            <a:endParaRPr lang="en-US" dirty="0"/>
          </a:p>
          <a:p>
            <a:endParaRPr lang="en-US" dirty="0"/>
          </a:p>
        </p:txBody>
      </p:sp>
      <p:sp>
        <p:nvSpPr>
          <p:cNvPr id="5" name="Content Placeholder 4">
            <a:extLst>
              <a:ext uri="{FF2B5EF4-FFF2-40B4-BE49-F238E27FC236}">
                <a16:creationId xmlns:a16="http://schemas.microsoft.com/office/drawing/2014/main" id="{A63F1F1D-23A3-4BB5-A862-16C9F605EB5E}"/>
              </a:ext>
            </a:extLst>
          </p:cNvPr>
          <p:cNvSpPr>
            <a:spLocks noGrp="1"/>
          </p:cNvSpPr>
          <p:nvPr>
            <p:ph sz="half" idx="2"/>
          </p:nvPr>
        </p:nvSpPr>
        <p:spPr/>
        <p:txBody>
          <a:bodyPr>
            <a:normAutofit/>
          </a:bodyPr>
          <a:lstStyle/>
          <a:p>
            <a:endParaRPr lang="en-US" dirty="0"/>
          </a:p>
        </p:txBody>
      </p:sp>
      <p:sp>
        <p:nvSpPr>
          <p:cNvPr id="3" name="Slide Number Placeholder 2"/>
          <p:cNvSpPr>
            <a:spLocks noGrp="1"/>
          </p:cNvSpPr>
          <p:nvPr>
            <p:ph type="sldNum" sz="quarter" idx="12"/>
          </p:nvPr>
        </p:nvSpPr>
        <p:spPr>
          <a:xfrm>
            <a:off x="10979573" y="6355080"/>
            <a:ext cx="777288" cy="274320"/>
          </a:xfrm>
          <a:prstGeom prst="rect">
            <a:avLst/>
          </a:prstGeom>
          <a:ln w="19050">
            <a:noFill/>
          </a:ln>
        </p:spPr>
        <p:txBody>
          <a:bodyPr vert="horz" lIns="91440" tIns="45720" rIns="91440" bIns="45720" rtlCol="0" anchor="ctr"/>
          <a:lstStyle>
            <a:defPPr>
              <a:defRPr lang="en-US"/>
            </a:defPPr>
            <a:lvl1pPr marL="0" algn="ctr" defTabSz="914400" rtl="0" eaLnBrk="1" latinLnBrk="0" hangingPunct="1">
              <a:defRPr sz="11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50</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Type I Processing vs. Type II processing</a:t>
            </a:r>
          </a:p>
        </p:txBody>
      </p:sp>
    </p:spTree>
    <p:extLst>
      <p:ext uri="{BB962C8B-B14F-4D97-AF65-F5344CB8AC3E}">
        <p14:creationId xmlns:p14="http://schemas.microsoft.com/office/powerpoint/2010/main" val="377520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a:xfrm>
            <a:off x="2133600" y="244476"/>
            <a:ext cx="8001000" cy="974725"/>
          </a:xfrm>
        </p:spPr>
        <p:txBody>
          <a:bodyPr/>
          <a:lstStyle/>
          <a:p>
            <a:r>
              <a:rPr lang="en-US" altLang="en-US" dirty="0">
                <a:latin typeface="Helvetica" panose="020B0604020202020204" pitchFamily="34" charset="0"/>
              </a:rPr>
              <a:t>Type I Processing</a:t>
            </a:r>
          </a:p>
        </p:txBody>
      </p:sp>
      <p:sp>
        <p:nvSpPr>
          <p:cNvPr id="56322" name="Content Placeholder 2"/>
          <p:cNvSpPr>
            <a:spLocks noGrp="1"/>
          </p:cNvSpPr>
          <p:nvPr>
            <p:ph idx="1"/>
          </p:nvPr>
        </p:nvSpPr>
        <p:spPr>
          <a:xfrm>
            <a:off x="1061155" y="2339622"/>
            <a:ext cx="10668000" cy="5029200"/>
          </a:xfrm>
        </p:spPr>
        <p:txBody>
          <a:bodyPr/>
          <a:lstStyle/>
          <a:p>
            <a:pPr marL="0" lvl="1" indent="0" algn="ctr">
              <a:spcBef>
                <a:spcPts val="1000"/>
              </a:spcBef>
              <a:buNone/>
            </a:pPr>
            <a:r>
              <a:rPr lang="en-US" altLang="en-US" sz="4800" dirty="0">
                <a:latin typeface="Helvetica" panose="020B0604020202020204" pitchFamily="34" charset="0"/>
              </a:rPr>
              <a:t>Don’t read this short sentence about</a:t>
            </a:r>
          </a:p>
          <a:p>
            <a:pPr marL="0" lvl="1" indent="0" algn="ctr">
              <a:spcBef>
                <a:spcPts val="1000"/>
              </a:spcBef>
              <a:buNone/>
            </a:pPr>
            <a:r>
              <a:rPr lang="en-US" altLang="en-US" sz="4800" dirty="0">
                <a:latin typeface="Helvetica" panose="020B0604020202020204" pitchFamily="34" charset="0"/>
              </a:rPr>
              <a:t>Type I processing.  </a:t>
            </a:r>
          </a:p>
        </p:txBody>
      </p:sp>
    </p:spTree>
    <p:extLst>
      <p:ext uri="{BB962C8B-B14F-4D97-AF65-F5344CB8AC3E}">
        <p14:creationId xmlns:p14="http://schemas.microsoft.com/office/powerpoint/2010/main" val="3379688265"/>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a:xfrm>
            <a:off x="2133600" y="244476"/>
            <a:ext cx="8001000" cy="974725"/>
          </a:xfrm>
        </p:spPr>
        <p:txBody>
          <a:bodyPr/>
          <a:lstStyle/>
          <a:p>
            <a:r>
              <a:rPr lang="en-US" altLang="en-US" dirty="0">
                <a:latin typeface="Helvetica" panose="020B0604020202020204" pitchFamily="34" charset="0"/>
              </a:rPr>
              <a:t>Type I Processing</a:t>
            </a:r>
          </a:p>
        </p:txBody>
      </p:sp>
      <p:sp>
        <p:nvSpPr>
          <p:cNvPr id="56322" name="Content Placeholder 2"/>
          <p:cNvSpPr>
            <a:spLocks noGrp="1"/>
          </p:cNvSpPr>
          <p:nvPr>
            <p:ph idx="1"/>
          </p:nvPr>
        </p:nvSpPr>
        <p:spPr>
          <a:xfrm>
            <a:off x="1061155" y="2339622"/>
            <a:ext cx="10668000" cy="5029200"/>
          </a:xfrm>
        </p:spPr>
        <p:txBody>
          <a:bodyPr/>
          <a:lstStyle/>
          <a:p>
            <a:pPr marL="0" lvl="1" indent="0" algn="ctr">
              <a:spcBef>
                <a:spcPts val="1000"/>
              </a:spcBef>
              <a:buNone/>
            </a:pPr>
            <a:r>
              <a:rPr lang="en-US" altLang="en-US" sz="4800" dirty="0">
                <a:latin typeface="Helvetica" panose="020B0604020202020204" pitchFamily="34" charset="0"/>
              </a:rPr>
              <a:t>Don’t think of a</a:t>
            </a:r>
          </a:p>
          <a:p>
            <a:pPr marL="0" lvl="1" indent="0" algn="ctr">
              <a:spcBef>
                <a:spcPts val="1000"/>
              </a:spcBef>
              <a:buNone/>
            </a:pPr>
            <a:r>
              <a:rPr lang="en-US" altLang="en-US" sz="4800" dirty="0">
                <a:latin typeface="Helvetica" panose="020B0604020202020204" pitchFamily="34" charset="0"/>
              </a:rPr>
              <a:t>purple elephant</a:t>
            </a:r>
          </a:p>
        </p:txBody>
      </p:sp>
    </p:spTree>
    <p:extLst>
      <p:ext uri="{BB962C8B-B14F-4D97-AF65-F5344CB8AC3E}">
        <p14:creationId xmlns:p14="http://schemas.microsoft.com/office/powerpoint/2010/main" val="4197526413"/>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508000" y="1410241"/>
            <a:ext cx="5384800" cy="4407408"/>
          </a:xfrm>
        </p:spPr>
        <p:txBody>
          <a:bodyPr>
            <a:normAutofit/>
          </a:bodyPr>
          <a:lstStyle/>
          <a:p>
            <a:pPr marL="365760" lvl="1" indent="0">
              <a:buNone/>
            </a:pPr>
            <a:endParaRPr lang="en-US" dirty="0"/>
          </a:p>
          <a:p>
            <a:r>
              <a:rPr lang="en-US" dirty="0"/>
              <a:t>Type I processing: automatic, unconscious, &amp; effortless</a:t>
            </a:r>
          </a:p>
          <a:p>
            <a:pPr lvl="1"/>
            <a:r>
              <a:rPr lang="en-US" dirty="0"/>
              <a:t>Most of our thinking is Type I processing</a:t>
            </a:r>
          </a:p>
          <a:p>
            <a:pPr lvl="1"/>
            <a:r>
              <a:rPr lang="en-US" dirty="0"/>
              <a:t>Saves cognitive energy (allows us to be cognitive misers)</a:t>
            </a:r>
          </a:p>
          <a:p>
            <a:pPr lvl="1"/>
            <a:r>
              <a:rPr lang="en-US" dirty="0"/>
              <a:t>Difficult to notice faulty or undesired Type I processing and override it</a:t>
            </a:r>
          </a:p>
          <a:p>
            <a:pPr lvl="1"/>
            <a:r>
              <a:rPr lang="en-US" dirty="0"/>
              <a:t>Allows Multitasking</a:t>
            </a:r>
          </a:p>
          <a:p>
            <a:endParaRPr lang="en-US" dirty="0"/>
          </a:p>
          <a:p>
            <a:pPr marL="45720" indent="0">
              <a:buNone/>
            </a:pPr>
            <a:endParaRPr lang="en-US" dirty="0"/>
          </a:p>
          <a:p>
            <a:endParaRPr lang="en-US" dirty="0"/>
          </a:p>
          <a:p>
            <a:endParaRPr lang="en-US" dirty="0"/>
          </a:p>
        </p:txBody>
      </p:sp>
      <p:sp>
        <p:nvSpPr>
          <p:cNvPr id="5" name="Content Placeholder 4">
            <a:extLst>
              <a:ext uri="{FF2B5EF4-FFF2-40B4-BE49-F238E27FC236}">
                <a16:creationId xmlns:a16="http://schemas.microsoft.com/office/drawing/2014/main" id="{A63F1F1D-23A3-4BB5-A862-16C9F605EB5E}"/>
              </a:ext>
            </a:extLst>
          </p:cNvPr>
          <p:cNvSpPr>
            <a:spLocks noGrp="1"/>
          </p:cNvSpPr>
          <p:nvPr>
            <p:ph sz="half" idx="2"/>
          </p:nvPr>
        </p:nvSpPr>
        <p:spPr/>
        <p:txBody>
          <a:bodyPr>
            <a:normAutofit/>
          </a:bodyPr>
          <a:lstStyle/>
          <a:p>
            <a:r>
              <a:rPr lang="en-US" dirty="0"/>
              <a:t>Type II processing: controlled, conscious, &amp; effortful</a:t>
            </a:r>
          </a:p>
          <a:p>
            <a:pPr lvl="1"/>
            <a:r>
              <a:rPr lang="en-US" dirty="0"/>
              <a:t>Let’s try some Type II processing: Basketball awareness video (</a:t>
            </a:r>
            <a:r>
              <a:rPr lang="en-US" dirty="0">
                <a:hlinkClick r:id="rId3"/>
              </a:rPr>
              <a:t>https://www.youtube.com/watch?v=KB_lTKZm1Ts</a:t>
            </a:r>
            <a:r>
              <a:rPr lang="en-US" dirty="0"/>
              <a:t>)</a:t>
            </a:r>
          </a:p>
          <a:p>
            <a:pPr lvl="1"/>
            <a:r>
              <a:rPr lang="en-US" dirty="0"/>
              <a:t>Does </a:t>
            </a:r>
            <a:r>
              <a:rPr lang="en-US" u="sng" dirty="0"/>
              <a:t>not</a:t>
            </a:r>
            <a:r>
              <a:rPr lang="en-US" dirty="0"/>
              <a:t> allow multitasking</a:t>
            </a:r>
          </a:p>
          <a:p>
            <a:pPr lvl="1"/>
            <a:r>
              <a:rPr lang="en-US" dirty="0"/>
              <a:t>We mostly only use this when we think what we’re reasoning about is important and have the time</a:t>
            </a:r>
          </a:p>
          <a:p>
            <a:pPr lvl="1"/>
            <a:r>
              <a:rPr lang="en-US" dirty="0"/>
              <a:t>Drains cognitive energy (“mentally exhausted;” like how you feel immediately after an exam)</a:t>
            </a:r>
          </a:p>
          <a:p>
            <a:endParaRPr lang="en-US" dirty="0"/>
          </a:p>
        </p:txBody>
      </p:sp>
      <p:sp>
        <p:nvSpPr>
          <p:cNvPr id="3" name="Slide Number Placeholder 2"/>
          <p:cNvSpPr>
            <a:spLocks noGrp="1"/>
          </p:cNvSpPr>
          <p:nvPr>
            <p:ph type="sldNum" sz="quarter" idx="12"/>
          </p:nvPr>
        </p:nvSpPr>
        <p:spPr>
          <a:xfrm>
            <a:off x="10979573" y="6355080"/>
            <a:ext cx="777288" cy="274320"/>
          </a:xfrm>
          <a:prstGeom prst="rect">
            <a:avLst/>
          </a:prstGeom>
          <a:ln w="19050">
            <a:noFill/>
          </a:ln>
        </p:spPr>
        <p:txBody>
          <a:bodyPr vert="horz" lIns="91440" tIns="45720" rIns="91440" bIns="45720" rtlCol="0" anchor="ctr"/>
          <a:lstStyle>
            <a:defPPr>
              <a:defRPr lang="en-US"/>
            </a:defPPr>
            <a:lvl1pPr marL="0" algn="ctr" defTabSz="914400" rtl="0" eaLnBrk="1" latinLnBrk="0" hangingPunct="1">
              <a:defRPr sz="11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53</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Type I Processing vs. Type II processing</a:t>
            </a:r>
          </a:p>
        </p:txBody>
      </p:sp>
    </p:spTree>
    <p:extLst>
      <p:ext uri="{BB962C8B-B14F-4D97-AF65-F5344CB8AC3E}">
        <p14:creationId xmlns:p14="http://schemas.microsoft.com/office/powerpoint/2010/main" val="267035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600" dirty="0"/>
              <a:t>Attention: limited &amp; automatically capture by some stimuli (e.g., certain sounds)</a:t>
            </a:r>
            <a:endParaRPr lang="en-US" sz="2400" dirty="0"/>
          </a:p>
          <a:p>
            <a:endParaRPr lang="en-US" sz="2400" dirty="0"/>
          </a:p>
          <a:p>
            <a:r>
              <a:rPr lang="en-US" sz="2600" dirty="0"/>
              <a:t>Shadowing: different messages in two ears of the headphones</a:t>
            </a:r>
          </a:p>
          <a:p>
            <a:pPr lvl="1"/>
            <a:r>
              <a:rPr lang="en-US" sz="2400" dirty="0"/>
              <a:t>“They threw stones at the bank yesterday” – money vs. river</a:t>
            </a:r>
          </a:p>
          <a:p>
            <a:pPr lvl="1"/>
            <a:r>
              <a:rPr lang="en-US" sz="2400" dirty="0"/>
              <a:t>Don’t remember info but had influence</a:t>
            </a:r>
          </a:p>
          <a:p>
            <a:endParaRPr lang="en-US" dirty="0"/>
          </a:p>
          <a:p>
            <a:r>
              <a:rPr lang="en-US" sz="2400" dirty="0"/>
              <a:t>Cocktail Party Effect – Notice immediately when someone says name</a:t>
            </a:r>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err="1"/>
              <a:t>UnSelective</a:t>
            </a:r>
            <a:r>
              <a:rPr lang="en-US" dirty="0"/>
              <a:t> Attention</a:t>
            </a:r>
          </a:p>
        </p:txBody>
      </p:sp>
    </p:spTree>
    <p:extLst>
      <p:ext uri="{BB962C8B-B14F-4D97-AF65-F5344CB8AC3E}">
        <p14:creationId xmlns:p14="http://schemas.microsoft.com/office/powerpoint/2010/main" val="22477270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UnSelective</a:t>
            </a:r>
            <a:r>
              <a:rPr lang="en-US" dirty="0"/>
              <a:t> Attention</a:t>
            </a:r>
          </a:p>
        </p:txBody>
      </p:sp>
      <p:sp>
        <p:nvSpPr>
          <p:cNvPr id="3" name="Content Placeholder 2"/>
          <p:cNvSpPr>
            <a:spLocks noGrp="1"/>
          </p:cNvSpPr>
          <p:nvPr>
            <p:ph sz="quarter" idx="1"/>
          </p:nvPr>
        </p:nvSpPr>
        <p:spPr>
          <a:xfrm>
            <a:off x="507999" y="1719071"/>
            <a:ext cx="4527827" cy="4407408"/>
          </a:xfrm>
        </p:spPr>
        <p:txBody>
          <a:bodyPr/>
          <a:lstStyle/>
          <a:p>
            <a:r>
              <a:rPr lang="en-US" dirty="0"/>
              <a:t>Some stimuli demand our attention:</a:t>
            </a:r>
          </a:p>
          <a:p>
            <a:pPr lvl="1"/>
            <a:r>
              <a:rPr lang="en-US" dirty="0"/>
              <a:t>Threat (spider, pain)</a:t>
            </a:r>
          </a:p>
          <a:p>
            <a:pPr lvl="1"/>
            <a:r>
              <a:rPr lang="en-US" dirty="0"/>
              <a:t>Socially relevant</a:t>
            </a:r>
          </a:p>
          <a:p>
            <a:r>
              <a:rPr lang="en-US" dirty="0"/>
              <a:t>Many things go without our attention.</a:t>
            </a:r>
          </a:p>
          <a:p>
            <a:pPr lvl="1"/>
            <a:r>
              <a:rPr lang="en-US" dirty="0"/>
              <a:t>Our brain alerts us to important information in the environment, but often makes decisions outside our consciousness as to what those important things may be.</a:t>
            </a:r>
          </a:p>
          <a:p>
            <a:pPr lvl="1"/>
            <a:r>
              <a:rPr lang="en-US" dirty="0"/>
              <a:t>Change blindness: e.g., bear, facial features</a:t>
            </a:r>
          </a:p>
        </p:txBody>
      </p:sp>
      <p:pic>
        <p:nvPicPr>
          <p:cNvPr id="2050" name="Picture 2" descr="https://aos.iacpublishinglabs.com/question/aq/700px-394px/moth-balls-keep-snakes-away_d731c368d3991a0e.jpg?domain=cx.aos.ask.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4317" y="3008243"/>
            <a:ext cx="6088696" cy="3427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20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205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E29046-1C0D-4584-85C0-CB17B9EEB3B3}"/>
              </a:ext>
            </a:extLst>
          </p:cNvPr>
          <p:cNvSpPr>
            <a:spLocks noGrp="1"/>
          </p:cNvSpPr>
          <p:nvPr>
            <p:ph idx="1"/>
          </p:nvPr>
        </p:nvSpPr>
        <p:spPr>
          <a:xfrm>
            <a:off x="472489" y="1410241"/>
            <a:ext cx="11210524" cy="4829194"/>
          </a:xfrm>
        </p:spPr>
        <p:txBody>
          <a:bodyPr>
            <a:normAutofit/>
          </a:bodyPr>
          <a:lstStyle/>
          <a:p>
            <a:pPr marL="34290" indent="0">
              <a:buNone/>
            </a:pPr>
            <a:endParaRPr lang="en-US" sz="2400" dirty="0"/>
          </a:p>
          <a:p>
            <a:r>
              <a:rPr lang="en-US" sz="2400" dirty="0"/>
              <a:t>Consciousness</a:t>
            </a:r>
          </a:p>
          <a:p>
            <a:r>
              <a:rPr lang="en-US" sz="2400" dirty="0"/>
              <a:t>Attention (think “focus</a:t>
            </a:r>
            <a:r>
              <a:rPr lang="en-US" sz="2400" dirty="0">
                <a:sym typeface="Wingdings" panose="05000000000000000000" pitchFamily="2" charset="2"/>
              </a:rPr>
              <a:t>”)</a:t>
            </a:r>
            <a:endParaRPr lang="en-US" sz="2400" dirty="0"/>
          </a:p>
          <a:p>
            <a:pPr lvl="1"/>
            <a:r>
              <a:rPr lang="en-US" sz="2250" dirty="0"/>
              <a:t>Selective attention – working memory capacity</a:t>
            </a:r>
          </a:p>
          <a:p>
            <a:pPr lvl="1"/>
            <a:r>
              <a:rPr lang="en-US" sz="2250" dirty="0">
                <a:solidFill>
                  <a:srgbClr val="FF0000"/>
                </a:solidFill>
              </a:rPr>
              <a:t>Un</a:t>
            </a:r>
            <a:r>
              <a:rPr lang="en-US" sz="2250" dirty="0"/>
              <a:t>selective attention – only for shifting focus toward (e.g., “cocktail party effect”)</a:t>
            </a:r>
          </a:p>
          <a:p>
            <a:pPr lvl="2"/>
            <a:endParaRPr lang="en-US" sz="2100" dirty="0"/>
          </a:p>
          <a:p>
            <a:r>
              <a:rPr lang="en-US" sz="2400" dirty="0"/>
              <a:t>Type I VS. Type II Processing</a:t>
            </a:r>
          </a:p>
          <a:p>
            <a:pPr lvl="1"/>
            <a:r>
              <a:rPr lang="en-US" sz="2250" dirty="0"/>
              <a:t>Multitasking</a:t>
            </a:r>
          </a:p>
          <a:p>
            <a:pPr lvl="1"/>
            <a:r>
              <a:rPr lang="en-US" sz="2250" dirty="0"/>
              <a:t>Affected by unconscious &amp; unattended to stimuli</a:t>
            </a:r>
          </a:p>
          <a:p>
            <a:pPr lvl="2"/>
            <a:endParaRPr lang="en-US" sz="2100" dirty="0"/>
          </a:p>
        </p:txBody>
      </p:sp>
      <p:sp>
        <p:nvSpPr>
          <p:cNvPr id="3" name="Slide Number Placeholder 2">
            <a:extLst>
              <a:ext uri="{FF2B5EF4-FFF2-40B4-BE49-F238E27FC236}">
                <a16:creationId xmlns:a16="http://schemas.microsoft.com/office/drawing/2014/main" id="{7327D925-D3AD-4906-9BD9-9D9F4444EE14}"/>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56</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1C390C5F-DFE2-49FD-A580-F2C15F6C9F77}"/>
              </a:ext>
            </a:extLst>
          </p:cNvPr>
          <p:cNvSpPr>
            <a:spLocks noGrp="1"/>
          </p:cNvSpPr>
          <p:nvPr>
            <p:ph type="title"/>
          </p:nvPr>
        </p:nvSpPr>
        <p:spPr/>
        <p:txBody>
          <a:bodyPr/>
          <a:lstStyle/>
          <a:p>
            <a:r>
              <a:rPr lang="en-US" sz="3200" dirty="0"/>
              <a:t>Recap</a:t>
            </a:r>
          </a:p>
        </p:txBody>
      </p:sp>
    </p:spTree>
    <p:extLst>
      <p:ext uri="{BB962C8B-B14F-4D97-AF65-F5344CB8AC3E}">
        <p14:creationId xmlns:p14="http://schemas.microsoft.com/office/powerpoint/2010/main" val="133943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E29046-1C0D-4584-85C0-CB17B9EEB3B3}"/>
              </a:ext>
            </a:extLst>
          </p:cNvPr>
          <p:cNvSpPr>
            <a:spLocks noGrp="1"/>
          </p:cNvSpPr>
          <p:nvPr>
            <p:ph idx="1"/>
          </p:nvPr>
        </p:nvSpPr>
        <p:spPr>
          <a:xfrm>
            <a:off x="472489" y="1410241"/>
            <a:ext cx="11210524" cy="4829194"/>
          </a:xfrm>
        </p:spPr>
        <p:txBody>
          <a:bodyPr>
            <a:normAutofit/>
          </a:bodyPr>
          <a:lstStyle/>
          <a:p>
            <a:pPr marL="34290" indent="0">
              <a:buNone/>
            </a:pPr>
            <a:endParaRPr lang="en-US" sz="2400" dirty="0"/>
          </a:p>
          <a:p>
            <a:pPr marL="34290" indent="0">
              <a:buNone/>
            </a:pPr>
            <a:endParaRPr lang="en-US" sz="2400" dirty="0"/>
          </a:p>
          <a:p>
            <a:r>
              <a:rPr lang="en-US" sz="2800" dirty="0"/>
              <a:t>Attention (think “focus</a:t>
            </a:r>
            <a:r>
              <a:rPr lang="en-US" sz="2800" dirty="0">
                <a:sym typeface="Wingdings" panose="05000000000000000000" pitchFamily="2" charset="2"/>
              </a:rPr>
              <a:t>”)</a:t>
            </a:r>
            <a:endParaRPr lang="en-US" sz="2800" dirty="0"/>
          </a:p>
          <a:p>
            <a:pPr lvl="1"/>
            <a:r>
              <a:rPr lang="en-US" sz="2800" dirty="0"/>
              <a:t>Selective attention – working memory capacity</a:t>
            </a:r>
          </a:p>
          <a:p>
            <a:pPr lvl="2"/>
            <a:r>
              <a:rPr lang="en-US" sz="2800" dirty="0"/>
              <a:t>One consequence is </a:t>
            </a:r>
            <a:r>
              <a:rPr lang="en-US" sz="2800" dirty="0">
                <a:solidFill>
                  <a:srgbClr val="FF0000"/>
                </a:solidFill>
              </a:rPr>
              <a:t>change blindness</a:t>
            </a:r>
            <a:endParaRPr lang="en-US" sz="2800" dirty="0"/>
          </a:p>
          <a:p>
            <a:pPr lvl="2"/>
            <a:endParaRPr lang="en-US" sz="2100" dirty="0"/>
          </a:p>
        </p:txBody>
      </p:sp>
      <p:sp>
        <p:nvSpPr>
          <p:cNvPr id="3" name="Slide Number Placeholder 2">
            <a:extLst>
              <a:ext uri="{FF2B5EF4-FFF2-40B4-BE49-F238E27FC236}">
                <a16:creationId xmlns:a16="http://schemas.microsoft.com/office/drawing/2014/main" id="{7327D925-D3AD-4906-9BD9-9D9F4444EE14}"/>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57</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1C390C5F-DFE2-49FD-A580-F2C15F6C9F77}"/>
              </a:ext>
            </a:extLst>
          </p:cNvPr>
          <p:cNvSpPr>
            <a:spLocks noGrp="1"/>
          </p:cNvSpPr>
          <p:nvPr>
            <p:ph type="title"/>
          </p:nvPr>
        </p:nvSpPr>
        <p:spPr/>
        <p:txBody>
          <a:bodyPr/>
          <a:lstStyle/>
          <a:p>
            <a:r>
              <a:rPr lang="en-US" sz="3200" dirty="0"/>
              <a:t>Recap</a:t>
            </a:r>
          </a:p>
        </p:txBody>
      </p:sp>
    </p:spTree>
    <p:extLst>
      <p:ext uri="{BB962C8B-B14F-4D97-AF65-F5344CB8AC3E}">
        <p14:creationId xmlns:p14="http://schemas.microsoft.com/office/powerpoint/2010/main" val="308339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Selective Attention</a:t>
            </a:r>
          </a:p>
        </p:txBody>
      </p:sp>
      <p:pic>
        <p:nvPicPr>
          <p:cNvPr id="5" name="Picture 2" descr="C:\Users\jrappo\Downloads\ch04\ch04\PSYSCI5_FIGUN04.p136.jpg"/>
          <p:cNvPicPr>
            <a:picLocks noGrp="1" noChangeAspect="1" noChangeArrowheads="1"/>
          </p:cNvPicPr>
          <p:nvPr>
            <p:ph sz="quarter" idx="1"/>
          </p:nvPr>
        </p:nvPicPr>
        <p:blipFill>
          <a:blip r:embed="rId3"/>
          <a:srcRect/>
          <a:stretch>
            <a:fillRect/>
          </a:stretch>
        </p:blipFill>
        <p:spPr bwMode="auto">
          <a:xfrm>
            <a:off x="624932" y="1491769"/>
            <a:ext cx="10159331" cy="5021612"/>
          </a:xfrm>
          <a:prstGeom prst="rect">
            <a:avLst/>
          </a:prstGeom>
          <a:noFill/>
        </p:spPr>
      </p:pic>
    </p:spTree>
    <p:extLst>
      <p:ext uri="{BB962C8B-B14F-4D97-AF65-F5344CB8AC3E}">
        <p14:creationId xmlns:p14="http://schemas.microsoft.com/office/powerpoint/2010/main" val="16921983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A761A-488F-4CC2-BC06-94DD4B2D845F}"/>
              </a:ext>
            </a:extLst>
          </p:cNvPr>
          <p:cNvSpPr>
            <a:spLocks noGrp="1"/>
          </p:cNvSpPr>
          <p:nvPr>
            <p:ph idx="1"/>
          </p:nvPr>
        </p:nvSpPr>
        <p:spPr/>
        <p:txBody>
          <a:bodyPr/>
          <a:lstStyle/>
          <a:p>
            <a:r>
              <a:rPr lang="en-US" sz="2800" dirty="0"/>
              <a:t>The What of Sleep</a:t>
            </a:r>
          </a:p>
          <a:p>
            <a:r>
              <a:rPr lang="en-US" sz="2800" dirty="0"/>
              <a:t>The What of Dreams</a:t>
            </a:r>
          </a:p>
          <a:p>
            <a:endParaRPr lang="en-US" sz="2800" dirty="0"/>
          </a:p>
          <a:p>
            <a:r>
              <a:rPr lang="en-US" sz="2800" dirty="0"/>
              <a:t>The Why of Sleep</a:t>
            </a:r>
          </a:p>
          <a:p>
            <a:r>
              <a:rPr lang="en-US" sz="2800" dirty="0"/>
              <a:t>The Why of Dreams</a:t>
            </a:r>
          </a:p>
          <a:p>
            <a:endParaRPr lang="en-US" dirty="0"/>
          </a:p>
          <a:p>
            <a:endParaRPr lang="en-US" dirty="0"/>
          </a:p>
        </p:txBody>
      </p:sp>
      <p:sp>
        <p:nvSpPr>
          <p:cNvPr id="3" name="Slide Number Placeholder 2">
            <a:extLst>
              <a:ext uri="{FF2B5EF4-FFF2-40B4-BE49-F238E27FC236}">
                <a16:creationId xmlns:a16="http://schemas.microsoft.com/office/drawing/2014/main" id="{D5978FBD-73CE-42E9-88D2-52A80A0158B2}"/>
              </a:ext>
            </a:extLst>
          </p:cNvPr>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12A6CD65-B223-9C41-8CEC-A55C726DCCB3}" type="slidenum">
              <a:rPr kumimoji="0" lang="en-US" sz="825" b="1" i="0" u="none" strike="noStrike" kern="1200" cap="none" spc="0" normalizeH="0" baseline="0" noProof="0">
                <a:ln>
                  <a:noFill/>
                </a:ln>
                <a:solidFill>
                  <a:srgbClr val="064B64"/>
                </a:solidFill>
                <a:effectLst/>
                <a:uLnTx/>
                <a:uFillTx/>
                <a:latin typeface="Arial" charset="0"/>
                <a:ea typeface="+mn-ea"/>
                <a:cs typeface="Arial" charset="0"/>
                <a:sym typeface="Arial" charset="0"/>
              </a:rPr>
              <a:pPr marL="0" marR="0" lvl="0" indent="0" algn="ctr" defTabSz="914400" rtl="0" eaLnBrk="1" fontAlgn="base" latinLnBrk="0" hangingPunct="1">
                <a:lnSpc>
                  <a:spcPct val="100000"/>
                </a:lnSpc>
                <a:spcBef>
                  <a:spcPct val="0"/>
                </a:spcBef>
                <a:spcAft>
                  <a:spcPct val="0"/>
                </a:spcAft>
                <a:buClrTx/>
                <a:buSzTx/>
                <a:buFontTx/>
                <a:buNone/>
                <a:tabLst/>
                <a:defRPr/>
              </a:pPr>
              <a:t>59</a:t>
            </a:fld>
            <a:endParaRPr kumimoji="0" lang="en-US" sz="825" b="1" i="0" u="none" strike="noStrike" kern="1200" cap="none" spc="0" normalizeH="0" baseline="0" noProof="0" dirty="0">
              <a:ln>
                <a:noFill/>
              </a:ln>
              <a:solidFill>
                <a:srgbClr val="064B64"/>
              </a:solidFill>
              <a:effectLst/>
              <a:uLnTx/>
              <a:uFillTx/>
              <a:latin typeface="Arial" charset="0"/>
              <a:ea typeface="+mn-ea"/>
              <a:cs typeface="Arial" charset="0"/>
              <a:sym typeface="Arial" charset="0"/>
            </a:endParaRPr>
          </a:p>
        </p:txBody>
      </p:sp>
      <p:sp>
        <p:nvSpPr>
          <p:cNvPr id="4" name="Title 3">
            <a:extLst>
              <a:ext uri="{FF2B5EF4-FFF2-40B4-BE49-F238E27FC236}">
                <a16:creationId xmlns:a16="http://schemas.microsoft.com/office/drawing/2014/main" id="{B8C2140D-C20B-4B47-AD31-1F8E0A05DCFB}"/>
              </a:ext>
            </a:extLst>
          </p:cNvPr>
          <p:cNvSpPr>
            <a:spLocks noGrp="1"/>
          </p:cNvSpPr>
          <p:nvPr>
            <p:ph type="title"/>
          </p:nvPr>
        </p:nvSpPr>
        <p:spPr/>
        <p:txBody>
          <a:bodyPr/>
          <a:lstStyle/>
          <a:p>
            <a:r>
              <a:rPr lang="en-US" sz="3200" dirty="0"/>
              <a:t>Sleep Outline</a:t>
            </a:r>
          </a:p>
        </p:txBody>
      </p:sp>
    </p:spTree>
    <p:extLst>
      <p:ext uri="{BB962C8B-B14F-4D97-AF65-F5344CB8AC3E}">
        <p14:creationId xmlns:p14="http://schemas.microsoft.com/office/powerpoint/2010/main" val="1127283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0104D-B640-4930-A3AD-6AC57AA4E375}"/>
              </a:ext>
            </a:extLst>
          </p:cNvPr>
          <p:cNvSpPr>
            <a:spLocks noGrp="1"/>
          </p:cNvSpPr>
          <p:nvPr>
            <p:ph type="title"/>
          </p:nvPr>
        </p:nvSpPr>
        <p:spPr/>
        <p:txBody>
          <a:bodyPr/>
          <a:lstStyle/>
          <a:p>
            <a:r>
              <a:rPr lang="en-US" dirty="0"/>
              <a:t>Key Concepts/Terms</a:t>
            </a:r>
          </a:p>
        </p:txBody>
      </p:sp>
      <p:sp>
        <p:nvSpPr>
          <p:cNvPr id="3" name="Text Placeholder 2">
            <a:extLst>
              <a:ext uri="{FF2B5EF4-FFF2-40B4-BE49-F238E27FC236}">
                <a16:creationId xmlns:a16="http://schemas.microsoft.com/office/drawing/2014/main" id="{17857779-EAB6-4997-8916-4804C6B422EA}"/>
              </a:ext>
            </a:extLst>
          </p:cNvPr>
          <p:cNvSpPr>
            <a:spLocks noGrp="1"/>
          </p:cNvSpPr>
          <p:nvPr>
            <p:ph type="body" idx="1"/>
          </p:nvPr>
        </p:nvSpPr>
        <p:spPr>
          <a:xfrm>
            <a:off x="1981200" y="1270035"/>
            <a:ext cx="8229600" cy="2607710"/>
          </a:xfrm>
        </p:spPr>
        <p:txBody>
          <a:bodyPr/>
          <a:lstStyle/>
          <a:p>
            <a:r>
              <a:rPr lang="en-US" dirty="0"/>
              <a:t>Electric vs. chemical</a:t>
            </a:r>
          </a:p>
          <a:p>
            <a:r>
              <a:rPr lang="en-US" dirty="0"/>
              <a:t>Dendrite, Cell body (soma), Axon, terminal buttons</a:t>
            </a:r>
          </a:p>
          <a:p>
            <a:pPr lvl="1"/>
            <a:r>
              <a:rPr lang="en-US" dirty="0"/>
              <a:t>Between terminal buttons and dendrites: communication depends on what happens with neurotransmitters in the synapse</a:t>
            </a:r>
          </a:p>
        </p:txBody>
      </p:sp>
      <p:pic>
        <p:nvPicPr>
          <p:cNvPr id="4" name="Shape 161">
            <a:extLst>
              <a:ext uri="{FF2B5EF4-FFF2-40B4-BE49-F238E27FC236}">
                <a16:creationId xmlns:a16="http://schemas.microsoft.com/office/drawing/2014/main" id="{DB92C073-86CD-4A3A-A7A1-3FAF29C1D919}"/>
              </a:ext>
            </a:extLst>
          </p:cNvPr>
          <p:cNvPicPr preferRelativeResize="0">
            <a:picLocks noChangeAspect="1" noChangeArrowheads="1"/>
          </p:cNvPicPr>
          <p:nvPr/>
        </p:nvPicPr>
        <p:blipFill>
          <a:blip r:embed="rId2"/>
          <a:srcRect r="26949"/>
          <a:stretch>
            <a:fillRect/>
          </a:stretch>
        </p:blipFill>
        <p:spPr bwMode="auto">
          <a:xfrm>
            <a:off x="1461832" y="4444965"/>
            <a:ext cx="7218947" cy="2286000"/>
          </a:xfrm>
          <a:prstGeom prst="rect">
            <a:avLst/>
          </a:prstGeom>
          <a:noFill/>
          <a:ln w="9525">
            <a:noFill/>
            <a:miter lim="800000"/>
            <a:headEnd/>
            <a:tailEnd/>
          </a:ln>
        </p:spPr>
      </p:pic>
    </p:spTree>
    <p:extLst>
      <p:ext uri="{BB962C8B-B14F-4D97-AF65-F5344CB8AC3E}">
        <p14:creationId xmlns:p14="http://schemas.microsoft.com/office/powerpoint/2010/main" val="2689266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1"/>
            <a:ext cx="8203953" cy="4783082"/>
          </a:xfrm>
        </p:spPr>
        <p:txBody>
          <a:bodyPr>
            <a:normAutofit/>
          </a:bodyPr>
          <a:lstStyle/>
          <a:p>
            <a:r>
              <a:rPr lang="en-US" sz="1800" dirty="0">
                <a:solidFill>
                  <a:srgbClr val="FF0000"/>
                </a:solidFill>
              </a:rPr>
              <a:t>Circadian Rhythms </a:t>
            </a:r>
            <a:r>
              <a:rPr lang="en-US" sz="1800" dirty="0"/>
              <a:t>– Body goes through cycles every day; e.g., sleep</a:t>
            </a:r>
          </a:p>
          <a:p>
            <a:endParaRPr lang="en-US" sz="1800" dirty="0"/>
          </a:p>
          <a:p>
            <a:r>
              <a:rPr lang="en-US" sz="1800" dirty="0"/>
              <a:t>Circadian rhythms are “</a:t>
            </a:r>
            <a:r>
              <a:rPr lang="en-US" sz="1800" b="1" u="sng" dirty="0"/>
              <a:t>reset</a:t>
            </a:r>
            <a:r>
              <a:rPr lang="en-US" sz="1800" dirty="0"/>
              <a:t>” by external stimuli called </a:t>
            </a:r>
            <a:r>
              <a:rPr lang="en-US" sz="1800" dirty="0">
                <a:solidFill>
                  <a:srgbClr val="FF0000"/>
                </a:solidFill>
              </a:rPr>
              <a:t>zeitgebers </a:t>
            </a:r>
          </a:p>
          <a:p>
            <a:pPr lvl="1"/>
            <a:r>
              <a:rPr lang="en-US" sz="1800" dirty="0"/>
              <a:t>24-hour </a:t>
            </a:r>
            <a:r>
              <a:rPr lang="en-US" sz="1800" b="1" u="sng" dirty="0"/>
              <a:t>&amp; 20 minutes </a:t>
            </a:r>
            <a:r>
              <a:rPr lang="en-US" sz="1800" dirty="0"/>
              <a:t>cycle without the resets</a:t>
            </a:r>
          </a:p>
          <a:p>
            <a:pPr lvl="1"/>
            <a:r>
              <a:rPr lang="en-US" sz="1800" dirty="0"/>
              <a:t>Time zone traveling</a:t>
            </a:r>
          </a:p>
          <a:p>
            <a:pPr lvl="1"/>
            <a:endParaRPr lang="en-US" sz="1800" dirty="0"/>
          </a:p>
          <a:p>
            <a:r>
              <a:rPr lang="en-US" sz="1800" dirty="0"/>
              <a:t>Photo receptors in eyes communicate time of day to midbrain</a:t>
            </a:r>
          </a:p>
          <a:p>
            <a:pPr lvl="1"/>
            <a:r>
              <a:rPr lang="en-US" sz="1800" dirty="0">
                <a:solidFill>
                  <a:srgbClr val="FF0000"/>
                </a:solidFill>
              </a:rPr>
              <a:t>Hypothalamus</a:t>
            </a:r>
            <a:r>
              <a:rPr lang="en-US" sz="1800" dirty="0"/>
              <a:t> takes action – conductor telling other regions to start or stop releasing hormones</a:t>
            </a:r>
          </a:p>
          <a:p>
            <a:pPr lvl="1"/>
            <a:r>
              <a:rPr lang="en-US" sz="1800" dirty="0"/>
              <a:t>Sensitive to natural light</a:t>
            </a:r>
          </a:p>
          <a:p>
            <a:pPr lvl="1"/>
            <a:r>
              <a:rPr lang="en-US" sz="1800" dirty="0"/>
              <a:t>Very sensitive to blue light</a:t>
            </a:r>
          </a:p>
          <a:p>
            <a:pPr lvl="2"/>
            <a:endParaRPr lang="en-US" sz="1800" b="1" dirty="0"/>
          </a:p>
          <a:p>
            <a:r>
              <a:rPr lang="en-US" sz="1800" dirty="0"/>
              <a:t> Pineal gland releases </a:t>
            </a:r>
            <a:r>
              <a:rPr lang="en-US" sz="1800" dirty="0">
                <a:solidFill>
                  <a:srgbClr val="FF0000"/>
                </a:solidFill>
              </a:rPr>
              <a:t>melatonin</a:t>
            </a:r>
            <a:r>
              <a:rPr lang="en-US" sz="1800" dirty="0"/>
              <a:t> at night</a:t>
            </a:r>
          </a:p>
          <a:p>
            <a:pPr lvl="1"/>
            <a:r>
              <a:rPr lang="en-US" sz="1800" dirty="0"/>
              <a:t>suppressed by bright light and released when dark</a:t>
            </a:r>
          </a:p>
          <a:p>
            <a:pPr lvl="1"/>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60</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4" name="Title 3"/>
          <p:cNvSpPr>
            <a:spLocks noGrp="1"/>
          </p:cNvSpPr>
          <p:nvPr>
            <p:ph type="title"/>
          </p:nvPr>
        </p:nvSpPr>
        <p:spPr/>
        <p:txBody>
          <a:bodyPr/>
          <a:lstStyle/>
          <a:p>
            <a:r>
              <a:rPr lang="en-US" sz="2800" dirty="0"/>
              <a:t>The What of Sleep - Biology</a:t>
            </a:r>
          </a:p>
        </p:txBody>
      </p:sp>
      <p:pic>
        <p:nvPicPr>
          <p:cNvPr id="5" name="Picture 2" descr="C:\Users\jrappo\Downloads\ch04\ch04\PSYSCI5_FIG04.13.jpg"/>
          <p:cNvPicPr>
            <a:picLocks noChangeAspect="1" noChangeArrowheads="1"/>
          </p:cNvPicPr>
          <p:nvPr/>
        </p:nvPicPr>
        <p:blipFill>
          <a:blip r:embed="rId3"/>
          <a:srcRect/>
          <a:stretch>
            <a:fillRect/>
          </a:stretch>
        </p:blipFill>
        <p:spPr bwMode="auto">
          <a:xfrm>
            <a:off x="8711953" y="2412072"/>
            <a:ext cx="2971060" cy="3397080"/>
          </a:xfrm>
          <a:prstGeom prst="rect">
            <a:avLst/>
          </a:prstGeom>
          <a:noFill/>
        </p:spPr>
      </p:pic>
    </p:spTree>
    <p:extLst>
      <p:ext uri="{BB962C8B-B14F-4D97-AF65-F5344CB8AC3E}">
        <p14:creationId xmlns:p14="http://schemas.microsoft.com/office/powerpoint/2010/main" val="1668153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11" end="1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61</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4" name="Title 3"/>
          <p:cNvSpPr>
            <a:spLocks noGrp="1"/>
          </p:cNvSpPr>
          <p:nvPr>
            <p:ph type="title"/>
          </p:nvPr>
        </p:nvSpPr>
        <p:spPr/>
        <p:txBody>
          <a:bodyPr/>
          <a:lstStyle/>
          <a:p>
            <a:r>
              <a:rPr lang="en-US" sz="2800" dirty="0"/>
              <a:t>The What of Sleep – Sleep Cycle</a:t>
            </a:r>
          </a:p>
        </p:txBody>
      </p:sp>
      <p:sp>
        <p:nvSpPr>
          <p:cNvPr id="6" name="Content Placeholder 5"/>
          <p:cNvSpPr>
            <a:spLocks noGrp="1"/>
          </p:cNvSpPr>
          <p:nvPr>
            <p:ph idx="1"/>
          </p:nvPr>
        </p:nvSpPr>
        <p:spPr>
          <a:xfrm>
            <a:off x="508000" y="1719071"/>
            <a:ext cx="6578601" cy="4783082"/>
          </a:xfrm>
        </p:spPr>
        <p:txBody>
          <a:bodyPr>
            <a:normAutofit/>
          </a:bodyPr>
          <a:lstStyle/>
          <a:p>
            <a:r>
              <a:rPr lang="en-US" sz="2000" dirty="0"/>
              <a:t>Stage 1: Light sleep + more brain activity</a:t>
            </a:r>
          </a:p>
          <a:p>
            <a:r>
              <a:rPr lang="en-US" sz="2000" dirty="0"/>
              <a:t>Stage 2: Deeper and brain works to </a:t>
            </a:r>
            <a:r>
              <a:rPr lang="en-US" sz="2000" dirty="0">
                <a:solidFill>
                  <a:srgbClr val="00B050"/>
                </a:solidFill>
              </a:rPr>
              <a:t>keep asleep</a:t>
            </a:r>
          </a:p>
          <a:p>
            <a:r>
              <a:rPr lang="en-US" sz="2000" dirty="0"/>
              <a:t>Stage 3-4: Less activity + </a:t>
            </a:r>
            <a:r>
              <a:rPr lang="en-US" sz="2000" dirty="0">
                <a:solidFill>
                  <a:srgbClr val="00B050"/>
                </a:solidFill>
              </a:rPr>
              <a:t>consolidating memories</a:t>
            </a:r>
          </a:p>
          <a:p>
            <a:pPr marL="34290" indent="0">
              <a:buNone/>
            </a:pPr>
            <a:endParaRPr lang="en-US" sz="2000" dirty="0"/>
          </a:p>
          <a:p>
            <a:r>
              <a:rPr lang="en-US" sz="2000" dirty="0"/>
              <a:t>Progress backward to lower levels of sleep</a:t>
            </a:r>
          </a:p>
          <a:p>
            <a:pPr lvl="1"/>
            <a:r>
              <a:rPr lang="en-US" sz="1850" dirty="0"/>
              <a:t>Stage 3 &amp; 4, Stage 2, Stage 1, </a:t>
            </a:r>
            <a:r>
              <a:rPr lang="en-US" sz="1850" dirty="0">
                <a:solidFill>
                  <a:srgbClr val="FF0000"/>
                </a:solidFill>
              </a:rPr>
              <a:t>REM</a:t>
            </a:r>
          </a:p>
          <a:p>
            <a:pPr lvl="1"/>
            <a:endParaRPr lang="en-US" sz="2000" dirty="0"/>
          </a:p>
          <a:p>
            <a:r>
              <a:rPr lang="en-US" sz="2000" dirty="0"/>
              <a:t>REM: </a:t>
            </a:r>
            <a:r>
              <a:rPr lang="en-US" sz="2000" i="1" dirty="0"/>
              <a:t>Similar</a:t>
            </a:r>
            <a:r>
              <a:rPr lang="en-US" sz="2000" dirty="0"/>
              <a:t> brain activity to wakefulness but only in some brain regions</a:t>
            </a:r>
          </a:p>
          <a:p>
            <a:pPr marL="480060" lvl="2" indent="0">
              <a:buNone/>
            </a:pPr>
            <a:r>
              <a:rPr lang="en-US" sz="1700" dirty="0"/>
              <a:t>First REM cycle after about 2 &amp; ¼  hours of sleep</a:t>
            </a:r>
          </a:p>
          <a:p>
            <a:pPr marL="34290" indent="0">
              <a:buNone/>
            </a:pPr>
            <a:endParaRPr lang="en-US" sz="2000" dirty="0"/>
          </a:p>
          <a:p>
            <a:endParaRPr lang="en-US" dirty="0"/>
          </a:p>
          <a:p>
            <a:endParaRPr lang="en-US" dirty="0"/>
          </a:p>
        </p:txBody>
      </p:sp>
      <p:pic>
        <p:nvPicPr>
          <p:cNvPr id="8" name="Picture 2" descr="C:\Users\jrappo\Downloads\ch04\ch04\PSYSCI5_FIG04.14.jpg"/>
          <p:cNvPicPr>
            <a:picLocks noChangeAspect="1" noChangeArrowheads="1"/>
          </p:cNvPicPr>
          <p:nvPr/>
        </p:nvPicPr>
        <p:blipFill>
          <a:blip r:embed="rId3"/>
          <a:srcRect/>
          <a:stretch>
            <a:fillRect/>
          </a:stretch>
        </p:blipFill>
        <p:spPr bwMode="auto">
          <a:xfrm>
            <a:off x="7412019" y="1410241"/>
            <a:ext cx="4228611" cy="5201842"/>
          </a:xfrm>
          <a:prstGeom prst="rect">
            <a:avLst/>
          </a:prstGeom>
          <a:noFill/>
        </p:spPr>
      </p:pic>
      <p:sp>
        <p:nvSpPr>
          <p:cNvPr id="2" name="Rectangle 1">
            <a:extLst>
              <a:ext uri="{FF2B5EF4-FFF2-40B4-BE49-F238E27FC236}">
                <a16:creationId xmlns:a16="http://schemas.microsoft.com/office/drawing/2014/main" id="{4789C4F9-0725-4433-8038-49585CAAD86B}"/>
              </a:ext>
            </a:extLst>
          </p:cNvPr>
          <p:cNvSpPr/>
          <p:nvPr/>
        </p:nvSpPr>
        <p:spPr>
          <a:xfrm>
            <a:off x="7508838" y="2158041"/>
            <a:ext cx="3948055" cy="7034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Tree>
    <p:extLst>
      <p:ext uri="{BB962C8B-B14F-4D97-AF65-F5344CB8AC3E}">
        <p14:creationId xmlns:p14="http://schemas.microsoft.com/office/powerpoint/2010/main" val="250025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7" end="7"/>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The What of Sleep - REM Sleep</a:t>
            </a:r>
          </a:p>
        </p:txBody>
      </p:sp>
      <p:sp>
        <p:nvSpPr>
          <p:cNvPr id="3" name="Content Placeholder 2"/>
          <p:cNvSpPr>
            <a:spLocks noGrp="1"/>
          </p:cNvSpPr>
          <p:nvPr>
            <p:ph sz="quarter" idx="1"/>
          </p:nvPr>
        </p:nvSpPr>
        <p:spPr>
          <a:xfrm>
            <a:off x="507999" y="1719071"/>
            <a:ext cx="11210524" cy="4783082"/>
          </a:xfrm>
        </p:spPr>
        <p:txBody>
          <a:bodyPr>
            <a:normAutofit/>
          </a:bodyPr>
          <a:lstStyle/>
          <a:p>
            <a:r>
              <a:rPr lang="en-US" sz="2400" dirty="0"/>
              <a:t>Rapid Eye Movement (</a:t>
            </a:r>
            <a:r>
              <a:rPr lang="en-US" sz="2400" dirty="0">
                <a:solidFill>
                  <a:srgbClr val="FF0000"/>
                </a:solidFill>
              </a:rPr>
              <a:t>REM</a:t>
            </a:r>
            <a:r>
              <a:rPr lang="en-US" sz="2400" dirty="0"/>
              <a:t>)</a:t>
            </a:r>
          </a:p>
          <a:p>
            <a:pPr lvl="1"/>
            <a:r>
              <a:rPr lang="en-US" sz="2250" dirty="0"/>
              <a:t>Brain is active. . . . (mnemonic device - “Really Excited Mind”) </a:t>
            </a:r>
          </a:p>
          <a:p>
            <a:pPr lvl="1"/>
            <a:r>
              <a:rPr lang="en-US" sz="2250" dirty="0"/>
              <a:t>Activity is greater than other stages – </a:t>
            </a:r>
            <a:r>
              <a:rPr lang="en-US" sz="2250" u="sng" dirty="0"/>
              <a:t>up</a:t>
            </a:r>
            <a:r>
              <a:rPr lang="en-US" sz="2250" dirty="0"/>
              <a:t> = limbic system; </a:t>
            </a:r>
            <a:r>
              <a:rPr lang="en-US" sz="2250" u="sng" dirty="0"/>
              <a:t>down</a:t>
            </a:r>
            <a:r>
              <a:rPr lang="en-US" sz="2250" dirty="0"/>
              <a:t> = prefrontal cortex</a:t>
            </a:r>
          </a:p>
          <a:p>
            <a:pPr lvl="1"/>
            <a:endParaRPr lang="en-US" sz="2250" dirty="0"/>
          </a:p>
          <a:p>
            <a:pPr lvl="1"/>
            <a:r>
              <a:rPr lang="en-US" sz="2250" dirty="0"/>
              <a:t>Muscles are meant to be paralyzed</a:t>
            </a:r>
          </a:p>
          <a:p>
            <a:pPr lvl="1"/>
            <a:r>
              <a:rPr lang="en-US" sz="2250" dirty="0"/>
              <a:t>REM sleepwalking syndrome -  “REM behavior disorder”</a:t>
            </a:r>
          </a:p>
          <a:p>
            <a:endParaRPr lang="en-US" sz="2400" dirty="0"/>
          </a:p>
          <a:p>
            <a:r>
              <a:rPr lang="en-US" sz="2400" dirty="0"/>
              <a:t>80% of those awakened </a:t>
            </a:r>
            <a:r>
              <a:rPr lang="en-US" sz="2400" u="sng" dirty="0"/>
              <a:t>report</a:t>
            </a:r>
            <a:r>
              <a:rPr lang="en-US" sz="2400" dirty="0"/>
              <a:t> dreams vs. less than 50% of other stages</a:t>
            </a:r>
          </a:p>
          <a:p>
            <a:pPr marL="34290" indent="0">
              <a:buNone/>
            </a:pPr>
            <a:endParaRPr lang="en-US" sz="2400" dirty="0"/>
          </a:p>
          <a:p>
            <a:r>
              <a:rPr lang="en-US" sz="2400" dirty="0"/>
              <a:t>Sleep cycles get shorter = more REM (more REM sleep close to waking up)</a:t>
            </a:r>
          </a:p>
          <a:p>
            <a:endParaRPr lang="en-US" dirty="0"/>
          </a:p>
        </p:txBody>
      </p:sp>
    </p:spTree>
    <p:extLst>
      <p:ext uri="{BB962C8B-B14F-4D97-AF65-F5344CB8AC3E}">
        <p14:creationId xmlns:p14="http://schemas.microsoft.com/office/powerpoint/2010/main" val="1281015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The what of Dreams</a:t>
            </a:r>
          </a:p>
        </p:txBody>
      </p:sp>
      <p:sp>
        <p:nvSpPr>
          <p:cNvPr id="3" name="Content Placeholder 2"/>
          <p:cNvSpPr>
            <a:spLocks noGrp="1"/>
          </p:cNvSpPr>
          <p:nvPr>
            <p:ph sz="quarter" idx="1"/>
          </p:nvPr>
        </p:nvSpPr>
        <p:spPr>
          <a:xfrm>
            <a:off x="634701" y="1719071"/>
            <a:ext cx="10875981" cy="4407408"/>
          </a:xfrm>
        </p:spPr>
        <p:txBody>
          <a:bodyPr>
            <a:normAutofit/>
          </a:bodyPr>
          <a:lstStyle/>
          <a:p>
            <a:r>
              <a:rPr lang="en-US" sz="2200" dirty="0"/>
              <a:t>Some consciousness of outside world;  incorporate some info from senses into dreams</a:t>
            </a:r>
          </a:p>
          <a:p>
            <a:endParaRPr lang="en-US" sz="2200" dirty="0"/>
          </a:p>
          <a:p>
            <a:r>
              <a:rPr lang="en-US" sz="2200" dirty="0"/>
              <a:t>Non-REM Dreams</a:t>
            </a:r>
          </a:p>
          <a:p>
            <a:pPr lvl="1"/>
            <a:r>
              <a:rPr lang="en-US" sz="2200" dirty="0"/>
              <a:t>Mundane (e.g., walking to a classroom)</a:t>
            </a:r>
          </a:p>
          <a:p>
            <a:pPr lvl="1"/>
            <a:r>
              <a:rPr lang="en-US" sz="2200" dirty="0"/>
              <a:t>All brain activity is increased</a:t>
            </a:r>
          </a:p>
          <a:p>
            <a:endParaRPr lang="en-US" sz="2200" dirty="0"/>
          </a:p>
          <a:p>
            <a:r>
              <a:rPr lang="en-US" sz="2200" dirty="0"/>
              <a:t>REM Dreams</a:t>
            </a:r>
          </a:p>
          <a:p>
            <a:pPr lvl="1"/>
            <a:r>
              <a:rPr lang="en-US" sz="2200" dirty="0"/>
              <a:t>Bizarre, emotional, acceptance of illogical events,</a:t>
            </a:r>
          </a:p>
          <a:p>
            <a:pPr lvl="1"/>
            <a:r>
              <a:rPr lang="en-US" sz="2200" dirty="0"/>
              <a:t>Highly visual and auditory</a:t>
            </a:r>
          </a:p>
        </p:txBody>
      </p:sp>
      <p:sp>
        <p:nvSpPr>
          <p:cNvPr id="4" name="Slide Number Placeholder 3"/>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63</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Tree>
    <p:extLst>
      <p:ext uri="{BB962C8B-B14F-4D97-AF65-F5344CB8AC3E}">
        <p14:creationId xmlns:p14="http://schemas.microsoft.com/office/powerpoint/2010/main" val="332220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64</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6" name="Title 5"/>
          <p:cNvSpPr>
            <a:spLocks noGrp="1"/>
          </p:cNvSpPr>
          <p:nvPr>
            <p:ph type="title"/>
          </p:nvPr>
        </p:nvSpPr>
        <p:spPr/>
        <p:txBody>
          <a:bodyPr/>
          <a:lstStyle/>
          <a:p>
            <a:r>
              <a:rPr lang="en-US" sz="3200" dirty="0"/>
              <a:t>The what of Dreams</a:t>
            </a:r>
          </a:p>
        </p:txBody>
      </p:sp>
      <p:sp>
        <p:nvSpPr>
          <p:cNvPr id="7" name="Content Placeholder 6"/>
          <p:cNvSpPr>
            <a:spLocks noGrp="1"/>
          </p:cNvSpPr>
          <p:nvPr>
            <p:ph idx="1"/>
          </p:nvPr>
        </p:nvSpPr>
        <p:spPr>
          <a:xfrm>
            <a:off x="508000" y="1713255"/>
            <a:ext cx="5677647" cy="4788897"/>
          </a:xfrm>
        </p:spPr>
        <p:txBody>
          <a:bodyPr/>
          <a:lstStyle/>
          <a:p>
            <a:r>
              <a:rPr lang="en-US" sz="2400" dirty="0"/>
              <a:t>During REM:</a:t>
            </a:r>
          </a:p>
          <a:p>
            <a:pPr lvl="1"/>
            <a:r>
              <a:rPr lang="en-US" sz="2400" dirty="0"/>
              <a:t>Prefrontal cortex </a:t>
            </a:r>
            <a:r>
              <a:rPr lang="en-US" sz="2400" dirty="0">
                <a:solidFill>
                  <a:srgbClr val="00B0F0"/>
                </a:solidFill>
              </a:rPr>
              <a:t>less</a:t>
            </a:r>
            <a:r>
              <a:rPr lang="en-US" sz="2400" b="1" dirty="0"/>
              <a:t> </a:t>
            </a:r>
            <a:r>
              <a:rPr lang="en-US" sz="2400" dirty="0"/>
              <a:t>active</a:t>
            </a:r>
          </a:p>
          <a:p>
            <a:pPr lvl="1"/>
            <a:r>
              <a:rPr lang="en-US" sz="2400" dirty="0"/>
              <a:t>Limbic system </a:t>
            </a:r>
            <a:r>
              <a:rPr lang="en-US" sz="2400" dirty="0">
                <a:solidFill>
                  <a:srgbClr val="00B050"/>
                </a:solidFill>
              </a:rPr>
              <a:t>more</a:t>
            </a:r>
            <a:r>
              <a:rPr lang="en-US" sz="2400" dirty="0"/>
              <a:t> active</a:t>
            </a:r>
          </a:p>
          <a:p>
            <a:pPr lvl="1"/>
            <a:r>
              <a:rPr lang="en-US" sz="2400" dirty="0"/>
              <a:t>Occipital Lobe </a:t>
            </a:r>
            <a:r>
              <a:rPr lang="en-US" sz="2400" dirty="0">
                <a:solidFill>
                  <a:srgbClr val="00B050"/>
                </a:solidFill>
              </a:rPr>
              <a:t>more</a:t>
            </a:r>
            <a:r>
              <a:rPr lang="en-US" sz="2400" b="1" dirty="0"/>
              <a:t> </a:t>
            </a:r>
            <a:r>
              <a:rPr lang="en-US" sz="2400" dirty="0"/>
              <a:t>active</a:t>
            </a:r>
          </a:p>
          <a:p>
            <a:pPr lvl="1"/>
            <a:r>
              <a:rPr lang="en-US" sz="2400" dirty="0"/>
              <a:t>Temporal Lobe </a:t>
            </a:r>
            <a:r>
              <a:rPr lang="en-US" sz="2400" dirty="0">
                <a:solidFill>
                  <a:srgbClr val="00B050"/>
                </a:solidFill>
              </a:rPr>
              <a:t>more</a:t>
            </a:r>
            <a:r>
              <a:rPr lang="en-US" sz="2400" dirty="0"/>
              <a:t> active</a:t>
            </a:r>
          </a:p>
          <a:p>
            <a:pPr lvl="1"/>
            <a:endParaRPr lang="en-US" sz="2400" dirty="0"/>
          </a:p>
          <a:p>
            <a:pPr lvl="1"/>
            <a:endParaRPr lang="en-US" sz="2400" dirty="0"/>
          </a:p>
          <a:p>
            <a:pPr lvl="1"/>
            <a:r>
              <a:rPr lang="en-US" sz="2400" dirty="0"/>
              <a:t> 70% involve negative emotional content</a:t>
            </a:r>
          </a:p>
          <a:p>
            <a:pPr marL="274320" lvl="1" indent="0">
              <a:buNone/>
            </a:pPr>
            <a:endParaRPr lang="en-US" sz="2100" dirty="0"/>
          </a:p>
          <a:p>
            <a:pPr lvl="1"/>
            <a:endParaRPr lang="en-US" dirty="0"/>
          </a:p>
          <a:p>
            <a:pPr lvl="1"/>
            <a:endParaRPr lang="en-US" dirty="0"/>
          </a:p>
          <a:p>
            <a:pPr lvl="1"/>
            <a:endParaRPr lang="en-US" dirty="0"/>
          </a:p>
          <a:p>
            <a:pPr lvl="1"/>
            <a:endParaRPr lang="en-US" dirty="0"/>
          </a:p>
          <a:p>
            <a:pPr lvl="1"/>
            <a:endParaRPr lang="en-US" dirty="0"/>
          </a:p>
        </p:txBody>
      </p:sp>
      <p:pic>
        <p:nvPicPr>
          <p:cNvPr id="8" name="Content Placeholder 4"/>
          <p:cNvPicPr>
            <a:picLocks noChangeAspect="1"/>
          </p:cNvPicPr>
          <p:nvPr/>
        </p:nvPicPr>
        <p:blipFill>
          <a:blip r:embed="rId3"/>
          <a:stretch>
            <a:fillRect/>
          </a:stretch>
        </p:blipFill>
        <p:spPr>
          <a:xfrm>
            <a:off x="6858000" y="2143125"/>
            <a:ext cx="4730227" cy="3547670"/>
          </a:xfrm>
          <a:prstGeom prst="rect">
            <a:avLst/>
          </a:prstGeom>
        </p:spPr>
      </p:pic>
    </p:spTree>
    <p:extLst>
      <p:ext uri="{BB962C8B-B14F-4D97-AF65-F5344CB8AC3E}">
        <p14:creationId xmlns:p14="http://schemas.microsoft.com/office/powerpoint/2010/main" val="291286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The Why of Sleep</a:t>
            </a:r>
          </a:p>
        </p:txBody>
      </p:sp>
      <p:sp>
        <p:nvSpPr>
          <p:cNvPr id="3" name="Content Placeholder 2"/>
          <p:cNvSpPr>
            <a:spLocks noGrp="1"/>
          </p:cNvSpPr>
          <p:nvPr>
            <p:ph sz="quarter" idx="1"/>
          </p:nvPr>
        </p:nvSpPr>
        <p:spPr>
          <a:xfrm>
            <a:off x="978946" y="1731981"/>
            <a:ext cx="6072940" cy="4770172"/>
          </a:xfrm>
        </p:spPr>
        <p:txBody>
          <a:bodyPr>
            <a:normAutofit lnSpcReduction="10000"/>
          </a:bodyPr>
          <a:lstStyle/>
          <a:p>
            <a:r>
              <a:rPr lang="en-US" sz="2400" dirty="0"/>
              <a:t>Why do we need to sleep?</a:t>
            </a:r>
          </a:p>
          <a:p>
            <a:r>
              <a:rPr lang="en-US" sz="2400" dirty="0"/>
              <a:t>Why would we spend 1/3 of life doing nothing if it weren’t beneficial? </a:t>
            </a:r>
          </a:p>
          <a:p>
            <a:endParaRPr lang="en-US" sz="2400" dirty="0"/>
          </a:p>
          <a:p>
            <a:r>
              <a:rPr lang="en-US" sz="2400" dirty="0">
                <a:solidFill>
                  <a:srgbClr val="FF0000"/>
                </a:solidFill>
              </a:rPr>
              <a:t>Circadian Rhythms Theory</a:t>
            </a:r>
            <a:r>
              <a:rPr lang="en-US" sz="2400" dirty="0"/>
              <a:t>: keep humans safe</a:t>
            </a:r>
          </a:p>
          <a:p>
            <a:pPr lvl="1"/>
            <a:r>
              <a:rPr lang="en-US" sz="2400" dirty="0"/>
              <a:t>Very poor night vision &amp; ancestors not safe at night</a:t>
            </a:r>
          </a:p>
          <a:p>
            <a:pPr lvl="1"/>
            <a:r>
              <a:rPr lang="en-US" sz="2400" dirty="0"/>
              <a:t>Expending energy at night is less productive</a:t>
            </a:r>
          </a:p>
          <a:p>
            <a:pPr lvl="1"/>
            <a:r>
              <a:rPr lang="en-US" sz="2400" dirty="0"/>
              <a:t>Evidence fits animals: Food, hide &amp; vulnerability</a:t>
            </a:r>
          </a:p>
          <a:p>
            <a:pPr lvl="1"/>
            <a:endParaRPr lang="en-US" sz="2400" dirty="0"/>
          </a:p>
          <a:p>
            <a:endParaRPr lang="en-US" dirty="0"/>
          </a:p>
        </p:txBody>
      </p:sp>
      <p:sp>
        <p:nvSpPr>
          <p:cNvPr id="4" name="Slide Number Placeholder 3"/>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65</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Tree>
    <p:extLst>
      <p:ext uri="{BB962C8B-B14F-4D97-AF65-F5344CB8AC3E}">
        <p14:creationId xmlns:p14="http://schemas.microsoft.com/office/powerpoint/2010/main" val="350451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2800" dirty="0"/>
              <a:t>PY 101</a:t>
            </a:r>
          </a:p>
          <a:p>
            <a:r>
              <a:rPr lang="en-US" sz="2800" dirty="0"/>
              <a:t>Part II</a:t>
            </a:r>
          </a:p>
        </p:txBody>
      </p:sp>
      <p:sp>
        <p:nvSpPr>
          <p:cNvPr id="6" name="Slide Number Placeholder 5"/>
          <p:cNvSpPr>
            <a:spLocks noGrp="1"/>
          </p:cNvSpPr>
          <p:nvPr>
            <p:ph type="sldNum"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FFFFFF"/>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66</a:t>
            </a:fld>
            <a:endParaRPr kumimoji="0" lang="en-US" sz="825" b="0" i="0" u="none" strike="noStrike" kern="1200" cap="none" spc="0" normalizeH="0" baseline="0" noProof="0" dirty="0">
              <a:ln>
                <a:noFill/>
              </a:ln>
              <a:solidFill>
                <a:srgbClr val="FFFFFF"/>
              </a:solidFill>
              <a:effectLst/>
              <a:uLnTx/>
              <a:uFillTx/>
              <a:latin typeface="Franklin Gothic Medium"/>
              <a:ea typeface="+mn-ea"/>
              <a:cs typeface="Arial" charset="0"/>
              <a:sym typeface="Arial" charset="0"/>
            </a:endParaRPr>
          </a:p>
        </p:txBody>
      </p:sp>
      <p:sp>
        <p:nvSpPr>
          <p:cNvPr id="2" name="Title 1"/>
          <p:cNvSpPr>
            <a:spLocks noGrp="1"/>
          </p:cNvSpPr>
          <p:nvPr>
            <p:ph type="title"/>
          </p:nvPr>
        </p:nvSpPr>
        <p:spPr>
          <a:xfrm>
            <a:off x="1952919" y="2679774"/>
            <a:ext cx="6324600" cy="2834160"/>
          </a:xfrm>
        </p:spPr>
        <p:txBody>
          <a:bodyPr>
            <a:normAutofit fontScale="90000"/>
          </a:bodyPr>
          <a:lstStyle/>
          <a:p>
            <a:r>
              <a:rPr lang="en-US" dirty="0"/>
              <a:t>Attention &amp; Sleep (Chapter 4)</a:t>
            </a:r>
            <a:br>
              <a:rPr lang="en-US" dirty="0"/>
            </a:br>
            <a:r>
              <a:rPr lang="en-US" sz="1800" dirty="0">
                <a:effectLst/>
                <a:latin typeface="Times New Roman" panose="02020603050405020304" pitchFamily="18" charset="0"/>
                <a:ea typeface="Arial" panose="020B0604020202020204" pitchFamily="34" charset="0"/>
              </a:rPr>
              <a:t>4.1-4.5 &amp; 4.10-4.14</a:t>
            </a:r>
            <a:br>
              <a:rPr lang="en-US" sz="1800" dirty="0">
                <a:effectLst/>
                <a:latin typeface="Times New Roman" panose="02020603050405020304" pitchFamily="18" charset="0"/>
                <a:ea typeface="Arial" panose="020B0604020202020204" pitchFamily="34" charset="0"/>
              </a:rPr>
            </a:br>
            <a:br>
              <a:rPr lang="en-US" sz="1800" dirty="0">
                <a:effectLst/>
                <a:latin typeface="Times New Roman" panose="02020603050405020304" pitchFamily="18" charset="0"/>
                <a:ea typeface="Arial" panose="020B0604020202020204" pitchFamily="34" charset="0"/>
              </a:rPr>
            </a:br>
            <a:r>
              <a:rPr lang="en-US" sz="2800" dirty="0">
                <a:effectLst/>
                <a:ea typeface="Arial" panose="020B0604020202020204" pitchFamily="34" charset="0"/>
              </a:rPr>
              <a:t>Section A</a:t>
            </a:r>
            <a:br>
              <a:rPr lang="en-US" dirty="0"/>
            </a:br>
            <a:br>
              <a:rPr lang="en-US" dirty="0"/>
            </a:br>
            <a:br>
              <a:rPr lang="en-US" dirty="0"/>
            </a:br>
            <a:br>
              <a:rPr lang="en-US" dirty="0"/>
            </a:br>
            <a:endParaRPr lang="en-US" dirty="0"/>
          </a:p>
        </p:txBody>
      </p:sp>
    </p:spTree>
    <p:extLst>
      <p:ext uri="{BB962C8B-B14F-4D97-AF65-F5344CB8AC3E}">
        <p14:creationId xmlns:p14="http://schemas.microsoft.com/office/powerpoint/2010/main" val="10777556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The Why of Sleep</a:t>
            </a:r>
          </a:p>
        </p:txBody>
      </p:sp>
      <p:sp>
        <p:nvSpPr>
          <p:cNvPr id="3" name="Content Placeholder 2"/>
          <p:cNvSpPr>
            <a:spLocks noGrp="1"/>
          </p:cNvSpPr>
          <p:nvPr>
            <p:ph sz="quarter" idx="1"/>
          </p:nvPr>
        </p:nvSpPr>
        <p:spPr>
          <a:xfrm>
            <a:off x="978946" y="1731981"/>
            <a:ext cx="6072940" cy="4770172"/>
          </a:xfrm>
        </p:spPr>
        <p:txBody>
          <a:bodyPr>
            <a:normAutofit lnSpcReduction="10000"/>
          </a:bodyPr>
          <a:lstStyle/>
          <a:p>
            <a:r>
              <a:rPr lang="en-US" sz="2400" dirty="0"/>
              <a:t>Why do we need to sleep?</a:t>
            </a:r>
          </a:p>
          <a:p>
            <a:r>
              <a:rPr lang="en-US" sz="2400" dirty="0"/>
              <a:t>Why would we spend 1/3 of life doing nothing if it weren’t beneficial? </a:t>
            </a:r>
          </a:p>
          <a:p>
            <a:endParaRPr lang="en-US" sz="2400" dirty="0"/>
          </a:p>
          <a:p>
            <a:r>
              <a:rPr lang="en-US" sz="2400" dirty="0">
                <a:solidFill>
                  <a:srgbClr val="FF0000"/>
                </a:solidFill>
              </a:rPr>
              <a:t>Circadian Rhythms Theory</a:t>
            </a:r>
            <a:r>
              <a:rPr lang="en-US" sz="2400" dirty="0"/>
              <a:t>: keep humans safe</a:t>
            </a:r>
          </a:p>
          <a:p>
            <a:pPr lvl="1"/>
            <a:r>
              <a:rPr lang="en-US" sz="2400" dirty="0"/>
              <a:t>Very poor night vision &amp; ancestors not safe at night</a:t>
            </a:r>
          </a:p>
          <a:p>
            <a:pPr lvl="1"/>
            <a:r>
              <a:rPr lang="en-US" sz="2400" dirty="0"/>
              <a:t>Expending energy at night is less productive</a:t>
            </a:r>
          </a:p>
          <a:p>
            <a:pPr lvl="1"/>
            <a:r>
              <a:rPr lang="en-US" sz="2400" dirty="0"/>
              <a:t>Evidence fits animals: Food, hide &amp; vulnerability</a:t>
            </a:r>
          </a:p>
          <a:p>
            <a:pPr lvl="1"/>
            <a:endParaRPr lang="en-US" sz="2400" dirty="0"/>
          </a:p>
          <a:p>
            <a:endParaRPr lang="en-US" dirty="0"/>
          </a:p>
        </p:txBody>
      </p:sp>
      <p:sp>
        <p:nvSpPr>
          <p:cNvPr id="4" name="Slide Number Placeholder 3"/>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67</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6" name="Content Placeholder 2">
            <a:extLst>
              <a:ext uri="{FF2B5EF4-FFF2-40B4-BE49-F238E27FC236}">
                <a16:creationId xmlns:a16="http://schemas.microsoft.com/office/drawing/2014/main" id="{99F8B499-2446-486C-9676-AF9DB10CB213}"/>
              </a:ext>
            </a:extLst>
          </p:cNvPr>
          <p:cNvSpPr txBox="1">
            <a:spLocks/>
          </p:cNvSpPr>
          <p:nvPr/>
        </p:nvSpPr>
        <p:spPr>
          <a:xfrm>
            <a:off x="6933376" y="3421470"/>
            <a:ext cx="4434841" cy="2933610"/>
          </a:xfrm>
          <a:prstGeom prst="rect">
            <a:avLst/>
          </a:prstGeom>
        </p:spPr>
        <p:txBody>
          <a:bodyPr vert="horz" lIns="91440" tIns="45720" rIns="91440" bIns="45720" rtlCol="0">
            <a:normAutofit/>
          </a:bodyPr>
          <a:lstStyle>
            <a:lvl1pPr marL="205740" indent="-171450" algn="l" defTabSz="685800" rtl="0" eaLnBrk="1" latinLnBrk="0" hangingPunct="1">
              <a:spcBef>
                <a:spcPct val="20000"/>
              </a:spcBef>
              <a:buClr>
                <a:schemeClr val="accent1"/>
              </a:buClr>
              <a:buFont typeface="Wingdings 2" pitchFamily="18" charset="2"/>
              <a:buChar char=""/>
              <a:defRPr sz="1500" kern="1200" spc="113" baseline="0">
                <a:solidFill>
                  <a:schemeClr val="tx2"/>
                </a:solidFill>
                <a:latin typeface="+mn-lt"/>
                <a:ea typeface="+mn-ea"/>
                <a:cs typeface="+mn-cs"/>
              </a:defRPr>
            </a:lvl1pPr>
            <a:lvl2pPr marL="411480" indent="-137160" algn="l" defTabSz="685800" rtl="0" eaLnBrk="1" latinLnBrk="0" hangingPunct="1">
              <a:spcBef>
                <a:spcPct val="20000"/>
              </a:spcBef>
              <a:buClr>
                <a:schemeClr val="accent2"/>
              </a:buClr>
              <a:buFont typeface="Wingdings" pitchFamily="2" charset="2"/>
              <a:buChar char="§"/>
              <a:defRPr sz="1350" kern="1200" spc="75" baseline="0">
                <a:solidFill>
                  <a:schemeClr val="tx2"/>
                </a:solidFill>
                <a:latin typeface="+mn-lt"/>
                <a:ea typeface="+mn-ea"/>
                <a:cs typeface="+mn-cs"/>
              </a:defRPr>
            </a:lvl2pPr>
            <a:lvl3pPr marL="617220" indent="-137160" algn="l" defTabSz="685800" rtl="0" eaLnBrk="1" latinLnBrk="0" hangingPunct="1">
              <a:spcBef>
                <a:spcPct val="20000"/>
              </a:spcBef>
              <a:buClr>
                <a:schemeClr val="accent3"/>
              </a:buClr>
              <a:buFont typeface="Wingdings" pitchFamily="2" charset="2"/>
              <a:buChar char="§"/>
              <a:defRPr sz="1200" kern="1200" spc="75" baseline="0">
                <a:solidFill>
                  <a:schemeClr val="tx2"/>
                </a:solidFill>
                <a:latin typeface="+mn-lt"/>
                <a:ea typeface="+mn-ea"/>
                <a:cs typeface="+mn-cs"/>
              </a:defRPr>
            </a:lvl3pPr>
            <a:lvl4pPr marL="822960" indent="-137160" algn="l" defTabSz="685800" rtl="0" eaLnBrk="1" latinLnBrk="0" hangingPunct="1">
              <a:spcBef>
                <a:spcPct val="20000"/>
              </a:spcBef>
              <a:buClr>
                <a:schemeClr val="accent4"/>
              </a:buClr>
              <a:buFont typeface="Wingdings" pitchFamily="2" charset="2"/>
              <a:buChar char="§"/>
              <a:defRPr sz="1050" kern="1200">
                <a:solidFill>
                  <a:schemeClr val="tx2"/>
                </a:solidFill>
                <a:latin typeface="+mn-lt"/>
                <a:ea typeface="+mn-ea"/>
                <a:cs typeface="+mn-cs"/>
              </a:defRPr>
            </a:lvl4pPr>
            <a:lvl5pPr marL="960120" indent="-137160" algn="l" defTabSz="685800" rtl="0" eaLnBrk="1" latinLnBrk="0" hangingPunct="1">
              <a:spcBef>
                <a:spcPct val="20000"/>
              </a:spcBef>
              <a:buClr>
                <a:schemeClr val="accent6"/>
              </a:buClr>
              <a:buFont typeface="Wingdings" pitchFamily="2" charset="2"/>
              <a:buChar char="§"/>
              <a:defRPr sz="975" kern="1200" spc="75" baseline="0">
                <a:solidFill>
                  <a:schemeClr val="tx2"/>
                </a:solidFill>
                <a:latin typeface="+mn-lt"/>
                <a:ea typeface="+mn-ea"/>
                <a:cs typeface="+mn-cs"/>
              </a:defRPr>
            </a:lvl5pPr>
            <a:lvl6pPr marL="1165860" indent="-137160" algn="l" defTabSz="685800" rtl="0" eaLnBrk="1" latinLnBrk="0" hangingPunct="1">
              <a:spcBef>
                <a:spcPct val="20000"/>
              </a:spcBef>
              <a:buClr>
                <a:schemeClr val="accent1"/>
              </a:buClr>
              <a:buFont typeface="Wingdings" pitchFamily="2" charset="2"/>
              <a:buChar char="§"/>
              <a:defRPr sz="900" kern="1200">
                <a:solidFill>
                  <a:schemeClr val="tx2"/>
                </a:solidFill>
                <a:latin typeface="+mn-lt"/>
                <a:ea typeface="+mn-ea"/>
                <a:cs typeface="+mn-cs"/>
              </a:defRPr>
            </a:lvl6pPr>
            <a:lvl7pPr marL="1371600" indent="-137160" algn="l" defTabSz="685800" rtl="0" eaLnBrk="1" latinLnBrk="0" hangingPunct="1">
              <a:spcBef>
                <a:spcPct val="20000"/>
              </a:spcBef>
              <a:buClr>
                <a:schemeClr val="accent2"/>
              </a:buClr>
              <a:buFont typeface="Wingdings" pitchFamily="2" charset="2"/>
              <a:buChar char="§"/>
              <a:defRPr sz="900" kern="1200">
                <a:solidFill>
                  <a:schemeClr val="tx2"/>
                </a:solidFill>
                <a:latin typeface="+mn-lt"/>
                <a:ea typeface="+mn-ea"/>
                <a:cs typeface="+mn-cs"/>
              </a:defRPr>
            </a:lvl7pPr>
            <a:lvl8pPr marL="1577340" indent="-137160" algn="l" defTabSz="685800" rtl="0" eaLnBrk="1" latinLnBrk="0" hangingPunct="1">
              <a:spcBef>
                <a:spcPct val="20000"/>
              </a:spcBef>
              <a:buClr>
                <a:schemeClr val="accent3"/>
              </a:buClr>
              <a:buFont typeface="Wingdings" pitchFamily="2" charset="2"/>
              <a:buChar char="§"/>
              <a:defRPr sz="900" kern="1200">
                <a:solidFill>
                  <a:schemeClr val="tx2"/>
                </a:solidFill>
                <a:latin typeface="+mn-lt"/>
                <a:ea typeface="+mn-ea"/>
                <a:cs typeface="+mn-cs"/>
              </a:defRPr>
            </a:lvl8pPr>
            <a:lvl9pPr marL="1783080" indent="-137160" algn="l" defTabSz="685800" rtl="0" eaLnBrk="1" latinLnBrk="0" hangingPunct="1">
              <a:spcBef>
                <a:spcPct val="20000"/>
              </a:spcBef>
              <a:buClr>
                <a:schemeClr val="accent5"/>
              </a:buClr>
              <a:buFont typeface="Wingdings" pitchFamily="2" charset="2"/>
              <a:buChar char="§"/>
              <a:defRPr sz="900" kern="1200">
                <a:solidFill>
                  <a:schemeClr val="tx2"/>
                </a:solidFill>
                <a:latin typeface="+mn-lt"/>
                <a:ea typeface="+mn-ea"/>
                <a:cs typeface="+mn-cs"/>
              </a:defRPr>
            </a:lvl9pPr>
          </a:lstStyle>
          <a:p>
            <a:pPr marL="205740" marR="0" lvl="0" indent="-171450" algn="l" defTabSz="685800" rtl="0" eaLnBrk="1" fontAlgn="auto" latinLnBrk="0" hangingPunct="1">
              <a:lnSpc>
                <a:spcPct val="100000"/>
              </a:lnSpc>
              <a:spcBef>
                <a:spcPct val="20000"/>
              </a:spcBef>
              <a:spcAft>
                <a:spcPts val="0"/>
              </a:spcAft>
              <a:buClr>
                <a:srgbClr val="E60512"/>
              </a:buClr>
              <a:buSzTx/>
              <a:buFont typeface="Wingdings 2" pitchFamily="18" charset="2"/>
              <a:buChar char=""/>
              <a:tabLst/>
              <a:defRPr/>
            </a:pPr>
            <a:r>
              <a:rPr kumimoji="0" lang="en-US" sz="2400" b="0" i="0" u="none" strike="noStrike" kern="1200" cap="none" spc="113" normalizeH="0" baseline="0" noProof="0" dirty="0">
                <a:ln>
                  <a:noFill/>
                </a:ln>
                <a:solidFill>
                  <a:srgbClr val="FF0000"/>
                </a:solidFill>
                <a:effectLst/>
                <a:uLnTx/>
                <a:uFillTx/>
                <a:latin typeface="Franklin Gothic Medium"/>
                <a:ea typeface="+mn-ea"/>
                <a:cs typeface="+mn-cs"/>
              </a:rPr>
              <a:t>Restorative Theory</a:t>
            </a:r>
            <a:r>
              <a:rPr kumimoji="0" lang="en-US" sz="2400" b="0" i="0" u="none" strike="noStrike" kern="1200" cap="none" spc="113" normalizeH="0" baseline="0" noProof="0" dirty="0">
                <a:ln>
                  <a:noFill/>
                </a:ln>
                <a:solidFill>
                  <a:srgbClr val="064B64"/>
                </a:solidFill>
                <a:effectLst/>
                <a:uLnTx/>
                <a:uFillTx/>
                <a:latin typeface="Franklin Gothic Medium"/>
                <a:ea typeface="+mn-ea"/>
                <a:cs typeface="+mn-cs"/>
              </a:rPr>
              <a:t>: Rest &amp; Repair</a:t>
            </a:r>
          </a:p>
          <a:p>
            <a:pPr marL="411480" marR="0" lvl="1" indent="-137160" algn="l" defTabSz="685800" rtl="0" eaLnBrk="1" fontAlgn="auto" latinLnBrk="0" hangingPunct="1">
              <a:lnSpc>
                <a:spcPct val="100000"/>
              </a:lnSpc>
              <a:spcBef>
                <a:spcPct val="20000"/>
              </a:spcBef>
              <a:spcAft>
                <a:spcPts val="0"/>
              </a:spcAft>
              <a:buClr>
                <a:srgbClr val="726056"/>
              </a:buClr>
              <a:buSzTx/>
              <a:buFont typeface="Wingdings" pitchFamily="2" charset="2"/>
              <a:buChar char="§"/>
              <a:tabLst/>
              <a:defRPr/>
            </a:pPr>
            <a:r>
              <a:rPr kumimoji="0" lang="en-US" sz="2400" b="0" i="0" u="none" strike="noStrike" kern="1200" cap="none" spc="75" normalizeH="0" baseline="0" noProof="0" dirty="0">
                <a:ln>
                  <a:noFill/>
                </a:ln>
                <a:solidFill>
                  <a:srgbClr val="064B64"/>
                </a:solidFill>
                <a:effectLst/>
                <a:uLnTx/>
                <a:uFillTx/>
                <a:latin typeface="Franklin Gothic Medium"/>
                <a:ea typeface="+mn-ea"/>
                <a:cs typeface="+mn-cs"/>
              </a:rPr>
              <a:t>Repair damage (growth hormone during sleep)</a:t>
            </a:r>
          </a:p>
          <a:p>
            <a:pPr marL="411480" marR="0" lvl="1" indent="-137160" algn="l" defTabSz="685800" rtl="0" eaLnBrk="1" fontAlgn="auto" latinLnBrk="0" hangingPunct="1">
              <a:lnSpc>
                <a:spcPct val="100000"/>
              </a:lnSpc>
              <a:spcBef>
                <a:spcPct val="20000"/>
              </a:spcBef>
              <a:spcAft>
                <a:spcPts val="0"/>
              </a:spcAft>
              <a:buClr>
                <a:srgbClr val="726056"/>
              </a:buClr>
              <a:buSzTx/>
              <a:buFont typeface="Wingdings" pitchFamily="2" charset="2"/>
              <a:buChar char="§"/>
              <a:tabLst/>
              <a:defRPr/>
            </a:pPr>
            <a:r>
              <a:rPr kumimoji="0" lang="en-US" sz="2400" b="0" i="0" u="none" strike="noStrike" kern="1200" cap="none" spc="75" normalizeH="0" baseline="0" noProof="0" dirty="0">
                <a:ln>
                  <a:noFill/>
                </a:ln>
                <a:solidFill>
                  <a:srgbClr val="064B64"/>
                </a:solidFill>
                <a:effectLst/>
                <a:uLnTx/>
                <a:uFillTx/>
                <a:latin typeface="Franklin Gothic Medium"/>
                <a:ea typeface="+mn-ea"/>
                <a:cs typeface="+mn-cs"/>
              </a:rPr>
              <a:t>Replenish energy storage</a:t>
            </a:r>
          </a:p>
          <a:p>
            <a:pPr marL="411480" marR="0" lvl="1" indent="-137160" algn="l" defTabSz="685800" rtl="0" eaLnBrk="1" fontAlgn="auto" latinLnBrk="0" hangingPunct="1">
              <a:lnSpc>
                <a:spcPct val="100000"/>
              </a:lnSpc>
              <a:spcBef>
                <a:spcPct val="20000"/>
              </a:spcBef>
              <a:spcAft>
                <a:spcPts val="0"/>
              </a:spcAft>
              <a:buClr>
                <a:srgbClr val="726056"/>
              </a:buClr>
              <a:buSzTx/>
              <a:buFont typeface="Wingdings" pitchFamily="2" charset="2"/>
              <a:buChar char="§"/>
              <a:tabLst/>
              <a:defRPr/>
            </a:pPr>
            <a:r>
              <a:rPr kumimoji="0" lang="en-US" sz="2400" b="0" i="0" u="none" strike="noStrike" kern="1200" cap="none" spc="75" normalizeH="0" baseline="0" noProof="0" dirty="0">
                <a:ln>
                  <a:noFill/>
                </a:ln>
                <a:solidFill>
                  <a:srgbClr val="064B64"/>
                </a:solidFill>
                <a:effectLst/>
                <a:uLnTx/>
                <a:uFillTx/>
                <a:latin typeface="Franklin Gothic Medium"/>
                <a:ea typeface="+mn-ea"/>
                <a:cs typeface="+mn-cs"/>
              </a:rPr>
              <a:t>Strengthen the immune system</a:t>
            </a:r>
          </a:p>
          <a:p>
            <a:pPr marL="205740" marR="0" lvl="0" indent="-171450" algn="l" defTabSz="685800" rtl="0" eaLnBrk="1" fontAlgn="auto" latinLnBrk="0" hangingPunct="1">
              <a:lnSpc>
                <a:spcPct val="100000"/>
              </a:lnSpc>
              <a:spcBef>
                <a:spcPct val="20000"/>
              </a:spcBef>
              <a:spcAft>
                <a:spcPts val="0"/>
              </a:spcAft>
              <a:buClr>
                <a:srgbClr val="E60512"/>
              </a:buClr>
              <a:buSzTx/>
              <a:buFont typeface="Wingdings 2" pitchFamily="18" charset="2"/>
              <a:buChar char=""/>
              <a:tabLst/>
              <a:defRPr/>
            </a:pPr>
            <a:endParaRPr kumimoji="0" lang="en-US" sz="1500" b="0" i="0" u="none" strike="noStrike" kern="1200" cap="none" spc="113" normalizeH="0" baseline="0" noProof="0" dirty="0">
              <a:ln>
                <a:noFill/>
              </a:ln>
              <a:solidFill>
                <a:srgbClr val="064B64"/>
              </a:solidFill>
              <a:effectLst/>
              <a:uLnTx/>
              <a:uFillTx/>
              <a:latin typeface="Franklin Gothic Medium"/>
              <a:ea typeface="+mn-ea"/>
              <a:cs typeface="+mn-cs"/>
            </a:endParaRPr>
          </a:p>
          <a:p>
            <a:pPr marL="205740" marR="0" lvl="0" indent="-171450" algn="l" defTabSz="685800" rtl="0" eaLnBrk="1" fontAlgn="auto" latinLnBrk="0" hangingPunct="1">
              <a:lnSpc>
                <a:spcPct val="100000"/>
              </a:lnSpc>
              <a:spcBef>
                <a:spcPct val="20000"/>
              </a:spcBef>
              <a:spcAft>
                <a:spcPts val="0"/>
              </a:spcAft>
              <a:buClr>
                <a:srgbClr val="E60512"/>
              </a:buClr>
              <a:buSzTx/>
              <a:buFont typeface="Wingdings 2" pitchFamily="18" charset="2"/>
              <a:buChar char=""/>
              <a:tabLst/>
              <a:defRPr/>
            </a:pPr>
            <a:endParaRPr kumimoji="0" lang="en-US" sz="1500" b="0" i="0" u="none" strike="noStrike" kern="1200" cap="none" spc="113" normalizeH="0" baseline="0" noProof="0" dirty="0">
              <a:ln>
                <a:noFill/>
              </a:ln>
              <a:solidFill>
                <a:srgbClr val="064B64"/>
              </a:solidFill>
              <a:effectLst/>
              <a:uLnTx/>
              <a:uFillTx/>
              <a:latin typeface="Franklin Gothic Medium"/>
              <a:ea typeface="+mn-ea"/>
              <a:cs typeface="+mn-cs"/>
            </a:endParaRPr>
          </a:p>
        </p:txBody>
      </p:sp>
    </p:spTree>
    <p:extLst>
      <p:ext uri="{BB962C8B-B14F-4D97-AF65-F5344CB8AC3E}">
        <p14:creationId xmlns:p14="http://schemas.microsoft.com/office/powerpoint/2010/main" val="209483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z="3200" b="0" i="0" u="none" strike="noStrike" kern="1200" cap="all" spc="150" normalizeH="0" baseline="0" noProof="0" dirty="0">
                <a:ln>
                  <a:noFill/>
                </a:ln>
                <a:solidFill>
                  <a:prstClr val="white"/>
                </a:solidFill>
                <a:effectLst/>
                <a:uLnTx/>
                <a:uFillTx/>
                <a:latin typeface="Franklin Gothic Medium"/>
                <a:ea typeface="+mj-ea"/>
                <a:cs typeface="+mj-cs"/>
              </a:rPr>
              <a:t>The Why of Sleep</a:t>
            </a:r>
            <a:endParaRPr lang="en-US" dirty="0"/>
          </a:p>
        </p:txBody>
      </p:sp>
      <p:sp>
        <p:nvSpPr>
          <p:cNvPr id="3" name="Content Placeholder 2"/>
          <p:cNvSpPr>
            <a:spLocks noGrp="1"/>
          </p:cNvSpPr>
          <p:nvPr>
            <p:ph sz="quarter" idx="1"/>
          </p:nvPr>
        </p:nvSpPr>
        <p:spPr>
          <a:xfrm>
            <a:off x="710900" y="1719071"/>
            <a:ext cx="8228705" cy="4783082"/>
          </a:xfrm>
        </p:spPr>
        <p:txBody>
          <a:bodyPr>
            <a:normAutofit/>
          </a:bodyPr>
          <a:lstStyle/>
          <a:p>
            <a:r>
              <a:rPr lang="en-US" sz="2400" dirty="0">
                <a:solidFill>
                  <a:srgbClr val="FF0000"/>
                </a:solidFill>
              </a:rPr>
              <a:t>Facilitation of Learning Theory</a:t>
            </a:r>
            <a:r>
              <a:rPr lang="en-US" sz="2400" dirty="0"/>
              <a:t> – memories </a:t>
            </a:r>
            <a:r>
              <a:rPr lang="en-US" sz="2400" u="sng" dirty="0"/>
              <a:t>consolidate</a:t>
            </a:r>
          </a:p>
          <a:p>
            <a:pPr lvl="1"/>
            <a:r>
              <a:rPr lang="en-US" sz="2400" dirty="0"/>
              <a:t>connect related info into </a:t>
            </a:r>
            <a:r>
              <a:rPr lang="en-US" sz="2400" u="sng" dirty="0"/>
              <a:t>associative networks</a:t>
            </a:r>
            <a:r>
              <a:rPr lang="en-US" sz="2400" dirty="0"/>
              <a:t> for better storage</a:t>
            </a:r>
          </a:p>
          <a:p>
            <a:endParaRPr lang="en-US" sz="2400" dirty="0"/>
          </a:p>
          <a:p>
            <a:r>
              <a:rPr lang="en-US" sz="2400" dirty="0"/>
              <a:t>After sleep:</a:t>
            </a:r>
          </a:p>
          <a:p>
            <a:pPr lvl="1"/>
            <a:r>
              <a:rPr lang="en-US" sz="2400" dirty="0"/>
              <a:t>Greater recall &amp; </a:t>
            </a:r>
            <a:r>
              <a:rPr lang="en-US" sz="2400" u="sng" dirty="0"/>
              <a:t>ability</a:t>
            </a:r>
            <a:r>
              <a:rPr lang="en-US" sz="2400" dirty="0"/>
              <a:t> to complete complex tasks</a:t>
            </a:r>
          </a:p>
          <a:p>
            <a:pPr lvl="1"/>
            <a:r>
              <a:rPr lang="en-US" sz="2400" dirty="0"/>
              <a:t>Those who </a:t>
            </a:r>
            <a:r>
              <a:rPr lang="en-US" sz="2400" u="sng" dirty="0"/>
              <a:t>dream about tasks </a:t>
            </a:r>
            <a:r>
              <a:rPr lang="en-US" sz="2400" dirty="0"/>
              <a:t>have strongest ability</a:t>
            </a:r>
          </a:p>
          <a:p>
            <a:endParaRPr lang="en-US" dirty="0"/>
          </a:p>
        </p:txBody>
      </p:sp>
      <p:sp>
        <p:nvSpPr>
          <p:cNvPr id="4" name="Slide Number Placeholder 3"/>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68</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Tree>
    <p:extLst>
      <p:ext uri="{BB962C8B-B14F-4D97-AF65-F5344CB8AC3E}">
        <p14:creationId xmlns:p14="http://schemas.microsoft.com/office/powerpoint/2010/main" val="3201075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PChart" descr="Circadian Rhythms Theory got 0.46, Restorative Theory got 0.45, Facilitative Learning Theory got 0.08, "/>
          <p:cNvSpPr/>
          <p:nvPr>
            <p:custDataLst>
              <p:tags r:id="rId2"/>
            </p:custDataLst>
          </p:nvPr>
        </p:nvSpPr>
        <p:spPr>
          <a:xfrm>
            <a:off x="5906661" y="2143126"/>
            <a:ext cx="4572000" cy="3857625"/>
          </a:xfrm>
          <a:prstGeom prst="rect">
            <a:avLst/>
          </a:prstGeom>
          <a:blipFill>
            <a:blip r:embed="rId8"/>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Franklin Gothic Medium"/>
              <a:ea typeface="+mn-ea"/>
              <a:cs typeface="+mn-cs"/>
              <a:sym typeface="Arial" charset="0"/>
            </a:endParaRPr>
          </a:p>
        </p:txBody>
      </p:sp>
      <p:sp>
        <p:nvSpPr>
          <p:cNvPr id="2" name="TPQuestion" title="Question Text Shape"/>
          <p:cNvSpPr>
            <a:spLocks noGrp="1"/>
          </p:cNvSpPr>
          <p:nvPr>
            <p:ph type="title"/>
          </p:nvPr>
        </p:nvSpPr>
        <p:spPr>
          <a:xfrm>
            <a:off x="1503063" y="152646"/>
            <a:ext cx="8547100" cy="1307915"/>
          </a:xfrm>
        </p:spPr>
        <p:txBody>
          <a:bodyPr/>
          <a:lstStyle/>
          <a:p>
            <a:r>
              <a:rPr lang="en-US" sz="2200" dirty="0"/>
              <a:t>Which theory would the following </a:t>
            </a:r>
            <a:r>
              <a:rPr lang="en-US" sz="2200" b="1" dirty="0"/>
              <a:t>hypothetical </a:t>
            </a:r>
            <a:r>
              <a:rPr lang="en-US" sz="2200" dirty="0"/>
              <a:t>evidence support: historically, more physically fit</a:t>
            </a:r>
            <a:br>
              <a:rPr lang="en-US" sz="2200" dirty="0"/>
            </a:br>
            <a:r>
              <a:rPr lang="en-US" sz="2200" dirty="0"/>
              <a:t>humans have slept less than other humans</a:t>
            </a:r>
          </a:p>
        </p:txBody>
      </p:sp>
      <p:sp>
        <p:nvSpPr>
          <p:cNvPr id="3" name="TPAnswers" title="Answer Text Shape"/>
          <p:cNvSpPr>
            <a:spLocks noGrp="1"/>
          </p:cNvSpPr>
          <p:nvPr>
            <p:ph type="body" idx="1"/>
            <p:custDataLst>
              <p:tags r:id="rId3"/>
            </p:custDataLst>
          </p:nvPr>
        </p:nvSpPr>
        <p:spPr>
          <a:xfrm>
            <a:off x="1905001" y="2146553"/>
            <a:ext cx="4191001" cy="3305556"/>
          </a:xfrm>
        </p:spPr>
        <p:txBody>
          <a:bodyPr>
            <a:normAutofit/>
          </a:bodyPr>
          <a:lstStyle/>
          <a:p>
            <a:pPr marL="377190" indent="-342900">
              <a:buFont typeface="Wingdings 2" pitchFamily="18" charset="2"/>
              <a:buAutoNum type="alphaUcPeriod"/>
            </a:pPr>
            <a:r>
              <a:rPr lang="en-US" sz="2800" dirty="0"/>
              <a:t>Circadian Rhythms Theory</a:t>
            </a:r>
          </a:p>
          <a:p>
            <a:pPr marL="377190" indent="-342900">
              <a:buFont typeface="Wingdings 2" pitchFamily="18" charset="2"/>
              <a:buAutoNum type="alphaUcPeriod"/>
            </a:pPr>
            <a:r>
              <a:rPr lang="en-US" sz="2800" dirty="0"/>
              <a:t>Restorative Theory</a:t>
            </a:r>
          </a:p>
          <a:p>
            <a:pPr marL="377190" indent="-342900">
              <a:buFont typeface="Wingdings 2" pitchFamily="18" charset="2"/>
              <a:buAutoNum type="alphaUcPeriod"/>
            </a:pPr>
            <a:r>
              <a:rPr lang="en-US" sz="2800" dirty="0"/>
              <a:t>Facilitative Learning Theory</a:t>
            </a:r>
          </a:p>
        </p:txBody>
      </p:sp>
      <p:sp>
        <p:nvSpPr>
          <p:cNvPr id="4" name="Slide Number Placeholder 3"/>
          <p:cNvSpPr>
            <a:spLocks noGrp="1"/>
          </p:cNvSpPr>
          <p:nvPr>
            <p:ph type="sldNum" sz="quarter" idx="12"/>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342900" rtl="0" eaLnBrk="1" fontAlgn="auto" latinLnBrk="0" hangingPunct="1">
                <a:lnSpc>
                  <a:spcPct val="100000"/>
                </a:lnSpc>
                <a:spcBef>
                  <a:spcPts val="0"/>
                </a:spcBef>
                <a:spcAft>
                  <a:spcPts val="0"/>
                </a:spcAft>
                <a:buClrTx/>
                <a:buSzTx/>
                <a:buFontTx/>
                <a:buNone/>
                <a:tabLst/>
                <a:defRPr/>
              </a:pPr>
              <a:t>69</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5" name="TPPolling"/>
          <p:cNvSpPr/>
          <p:nvPr/>
        </p:nvSpPr>
        <p:spPr>
          <a:xfrm>
            <a:off x="1524001" y="857251"/>
            <a:ext cx="9525" cy="9525"/>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Franklin Gothic Medium"/>
              <a:ea typeface="+mn-ea"/>
              <a:cs typeface="+mn-cs"/>
              <a:sym typeface="Arial" charset="0"/>
            </a:endParaRPr>
          </a:p>
        </p:txBody>
      </p:sp>
      <p:sp>
        <p:nvSpPr>
          <p:cNvPr id="7" name="CAI1"/>
          <p:cNvSpPr/>
          <p:nvPr>
            <p:custDataLst>
              <p:tags r:id="rId4"/>
            </p:custDataLst>
          </p:nvPr>
        </p:nvSpPr>
        <p:spPr>
          <a:xfrm rot="10800000">
            <a:off x="1680210" y="2143126"/>
            <a:ext cx="449580" cy="486157"/>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Franklin Gothic Medium"/>
              <a:ea typeface="+mn-ea"/>
              <a:cs typeface="+mn-cs"/>
              <a:sym typeface="Arial" charset="0"/>
            </a:endParaRPr>
          </a:p>
        </p:txBody>
      </p:sp>
      <p:grpSp>
        <p:nvGrpSpPr>
          <p:cNvPr id="11" name="TPCountdown" title="Countdown Timer">
            <a:extLst>
              <a:ext uri="{FF2B5EF4-FFF2-40B4-BE49-F238E27FC236}">
                <a16:creationId xmlns:a16="http://schemas.microsoft.com/office/drawing/2014/main" id="{DFB11EB7-4E0D-48D8-9015-AA824DD00DA3}"/>
              </a:ext>
            </a:extLst>
          </p:cNvPr>
          <p:cNvGrpSpPr>
            <a:grpSpLocks noChangeAspect="1"/>
          </p:cNvGrpSpPr>
          <p:nvPr>
            <p:custDataLst>
              <p:tags r:id="rId5"/>
            </p:custDataLst>
          </p:nvPr>
        </p:nvGrpSpPr>
        <p:grpSpPr>
          <a:xfrm>
            <a:off x="3409804" y="5365751"/>
            <a:ext cx="1270000" cy="635000"/>
            <a:chOff x="7683500" y="5842000"/>
            <a:chExt cx="1270000" cy="635000"/>
          </a:xfrm>
        </p:grpSpPr>
        <p:sp>
          <p:nvSpPr>
            <p:cNvPr id="8" name="CountdownShape">
              <a:extLst>
                <a:ext uri="{FF2B5EF4-FFF2-40B4-BE49-F238E27FC236}">
                  <a16:creationId xmlns:a16="http://schemas.microsoft.com/office/drawing/2014/main" id="{F5BBFD1F-5D5C-4754-B122-0E3D64A2CDEF}"/>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9" name="CountdownText">
              <a:extLst>
                <a:ext uri="{FF2B5EF4-FFF2-40B4-BE49-F238E27FC236}">
                  <a16:creationId xmlns:a16="http://schemas.microsoft.com/office/drawing/2014/main" id="{6CE56ECC-84F5-46A2-A362-743EC04E26F7}"/>
                </a:ext>
              </a:extLst>
            </p:cNvPr>
            <p:cNvSpPr txBox="1"/>
            <p:nvPr/>
          </p:nvSpPr>
          <p:spPr>
            <a:xfrm>
              <a:off x="7785100" y="6045200"/>
              <a:ext cx="889000" cy="381000"/>
            </a:xfrm>
            <a:prstGeom prst="rect">
              <a:avLst/>
            </a:prstGeom>
            <a:blipFill>
              <a:blip r:embed="rId9"/>
              <a:stretch>
                <a:fillRect/>
              </a:stretch>
            </a:blipFill>
            <a:ln>
              <a:solidFill>
                <a:srgbClr val="000000"/>
              </a:solidFill>
            </a:ln>
          </p:spPr>
          <p:txBody>
            <a:bodyPr vert="horz"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10" name="CountdownLine">
              <a:extLst>
                <a:ext uri="{FF2B5EF4-FFF2-40B4-BE49-F238E27FC236}">
                  <a16:creationId xmlns:a16="http://schemas.microsoft.com/office/drawing/2014/main" id="{96B84B7E-335E-49F9-9274-425F7B413A83}"/>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731289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par>
                          <p:cTn id="15" fill="hold">
                            <p:stCondLst>
                              <p:cond delay="0"/>
                            </p:stCondLst>
                            <p:childTnLst>
                              <p:par>
                                <p:cTn id="16" presetID="1" presetClass="exit" presetSubtype="0" fill="hold" nodeType="afterEffect">
                                  <p:stCondLst>
                                    <p:cond delay="0"/>
                                  </p:stCondLst>
                                  <p:childTnLst>
                                    <p:set>
                                      <p:cBhvr>
                                        <p:cTn id="17" dur="1" fill="hold">
                                          <p:stCondLst>
                                            <p:cond delay="0"/>
                                          </p:stCondLst>
                                        </p:cTn>
                                        <p:tgtEl>
                                          <p:spTgt spid="11"/>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hape 146"/>
          <p:cNvSpPr txBox="1">
            <a:spLocks noGrp="1"/>
          </p:cNvSpPr>
          <p:nvPr>
            <p:ph type="title" idx="4294967295"/>
          </p:nvPr>
        </p:nvSpPr>
        <p:spPr>
          <a:xfrm>
            <a:off x="5410200" y="170330"/>
            <a:ext cx="3733800" cy="639763"/>
          </a:xfrm>
        </p:spPr>
        <p:txBody>
          <a:bodyPr vert="horz" wrap="square" lIns="91425" tIns="45700" rIns="91425" bIns="45700" numCol="1" anchor="ctr" anchorCtr="0" compatLnSpc="1">
            <a:prstTxWarp prst="textNoShape">
              <a:avLst/>
            </a:prstTxWarp>
          </a:bodyPr>
          <a:lstStyle/>
          <a:p>
            <a:pPr algn="ctr" eaLnBrk="1" hangingPunct="1">
              <a:buSzPct val="25000"/>
            </a:pPr>
            <a:r>
              <a:rPr lang="en-US" sz="4000" dirty="0">
                <a:latin typeface="Calibri" pitchFamily="34" charset="0"/>
                <a:cs typeface="Arial" charset="0"/>
                <a:sym typeface="Calibri" pitchFamily="34" charset="0"/>
              </a:rPr>
              <a:t>Synapse </a:t>
            </a:r>
          </a:p>
        </p:txBody>
      </p:sp>
      <p:sp>
        <p:nvSpPr>
          <p:cNvPr id="24578" name="Shape 147"/>
          <p:cNvSpPr txBox="1">
            <a:spLocks noGrp="1"/>
          </p:cNvSpPr>
          <p:nvPr>
            <p:ph type="body" idx="4294967295"/>
          </p:nvPr>
        </p:nvSpPr>
        <p:spPr>
          <a:xfrm>
            <a:off x="4953000" y="914400"/>
            <a:ext cx="5595938" cy="5486400"/>
          </a:xfrm>
        </p:spPr>
        <p:txBody>
          <a:bodyPr vert="horz" wrap="square" lIns="91425" tIns="45700" rIns="91425" bIns="45700" numCol="1" anchor="t" anchorCtr="0" compatLnSpc="1">
            <a:prstTxWarp prst="textNoShape">
              <a:avLst/>
            </a:prstTxWarp>
          </a:bodyPr>
          <a:lstStyle/>
          <a:p>
            <a:pPr marL="342900" indent="-342900" eaLnBrk="1" hangingPunct="1">
              <a:lnSpc>
                <a:spcPct val="90000"/>
              </a:lnSpc>
              <a:buClr>
                <a:srgbClr val="000000"/>
              </a:buClr>
              <a:buFontTx/>
              <a:buChar char="•"/>
            </a:pPr>
            <a:r>
              <a:rPr lang="en-US" sz="2000" dirty="0">
                <a:latin typeface="Calibri" pitchFamily="34" charset="0"/>
                <a:cs typeface="Arial" charset="0"/>
                <a:sym typeface="Calibri" pitchFamily="34" charset="0"/>
              </a:rPr>
              <a:t>Synapse - gap between terminal buttons and dendrites </a:t>
            </a:r>
          </a:p>
          <a:p>
            <a:pPr marL="342900" indent="-342900" eaLnBrk="1" hangingPunct="1">
              <a:lnSpc>
                <a:spcPct val="90000"/>
              </a:lnSpc>
              <a:buClr>
                <a:srgbClr val="000000"/>
              </a:buClr>
              <a:buFontTx/>
              <a:buChar char="•"/>
            </a:pPr>
            <a:r>
              <a:rPr lang="en-US" sz="2000" dirty="0">
                <a:solidFill>
                  <a:schemeClr val="accent5"/>
                </a:solidFill>
                <a:latin typeface="Calibri" pitchFamily="34" charset="0"/>
                <a:cs typeface="Arial" charset="0"/>
                <a:sym typeface="Calibri" pitchFamily="34" charset="0"/>
              </a:rPr>
              <a:t>Presynaptic Neuron vs. Postsynaptic Neuron</a:t>
            </a:r>
          </a:p>
          <a:p>
            <a:pPr marL="342900" indent="-342900" eaLnBrk="1" hangingPunct="1">
              <a:lnSpc>
                <a:spcPct val="90000"/>
              </a:lnSpc>
              <a:buClr>
                <a:srgbClr val="000000"/>
              </a:buClr>
              <a:buFontTx/>
              <a:buChar char="•"/>
            </a:pPr>
            <a:endParaRPr lang="en-US" sz="2000" dirty="0">
              <a:latin typeface="Calibri" pitchFamily="34" charset="0"/>
              <a:cs typeface="Arial" charset="0"/>
              <a:sym typeface="Calibri" pitchFamily="34" charset="0"/>
            </a:endParaRPr>
          </a:p>
          <a:p>
            <a:pPr marL="342900" indent="-342900" eaLnBrk="1" hangingPunct="1">
              <a:lnSpc>
                <a:spcPct val="90000"/>
              </a:lnSpc>
              <a:buClr>
                <a:srgbClr val="000000"/>
              </a:buClr>
              <a:buFontTx/>
              <a:buChar char="•"/>
            </a:pPr>
            <a:r>
              <a:rPr lang="en-US" sz="2000" dirty="0">
                <a:latin typeface="Calibri" pitchFamily="34" charset="0"/>
                <a:cs typeface="Arial" charset="0"/>
                <a:sym typeface="Calibri" pitchFamily="34" charset="0"/>
              </a:rPr>
              <a:t>Neurotransmitters: released from presynaptic neuron </a:t>
            </a:r>
            <a:r>
              <a:rPr lang="en-US" sz="2000" dirty="0">
                <a:latin typeface="Calibri" pitchFamily="34" charset="0"/>
                <a:cs typeface="Arial" charset="0"/>
                <a:sym typeface="Wingdings" pitchFamily="2" charset="2"/>
              </a:rPr>
              <a:t> synapse  received by postsynaptic neuron   Postsynaptic neuron fires (process repeats)</a:t>
            </a:r>
          </a:p>
          <a:p>
            <a:pPr marL="342900" indent="-342900" eaLnBrk="1" hangingPunct="1">
              <a:lnSpc>
                <a:spcPct val="90000"/>
              </a:lnSpc>
              <a:buClr>
                <a:srgbClr val="000000"/>
              </a:buClr>
              <a:buFontTx/>
              <a:buChar char="•"/>
            </a:pPr>
            <a:endParaRPr lang="en-US" sz="2000" dirty="0">
              <a:latin typeface="Calibri" pitchFamily="34" charset="0"/>
              <a:cs typeface="Arial" charset="0"/>
              <a:sym typeface="Wingdings" pitchFamily="2" charset="2"/>
            </a:endParaRPr>
          </a:p>
          <a:p>
            <a:pPr marL="342900" indent="-342900" eaLnBrk="1" hangingPunct="1">
              <a:lnSpc>
                <a:spcPct val="90000"/>
              </a:lnSpc>
              <a:buClr>
                <a:srgbClr val="000000"/>
              </a:buClr>
              <a:buFont typeface="Arial" panose="020B0604020202020204" pitchFamily="34" charset="0"/>
              <a:buChar char="•"/>
            </a:pPr>
            <a:r>
              <a:rPr lang="en-US" sz="2000" dirty="0">
                <a:latin typeface="Calibri" pitchFamily="34" charset="0"/>
                <a:cs typeface="Arial" charset="0"/>
                <a:sym typeface="Wingdings" pitchFamily="2" charset="2"/>
              </a:rPr>
              <a:t>What stops the neuron firing repeatedly?</a:t>
            </a:r>
          </a:p>
          <a:p>
            <a:pPr marL="914400" lvl="2" indent="-457200" eaLnBrk="1" hangingPunct="1">
              <a:lnSpc>
                <a:spcPct val="90000"/>
              </a:lnSpc>
              <a:buClr>
                <a:srgbClr val="000000"/>
              </a:buClr>
              <a:buFont typeface="+mj-lt"/>
              <a:buAutoNum type="arabicPeriod"/>
            </a:pPr>
            <a:r>
              <a:rPr lang="en-US" sz="2000" dirty="0">
                <a:solidFill>
                  <a:srgbClr val="FF0000"/>
                </a:solidFill>
                <a:latin typeface="Calibri" pitchFamily="34" charset="0"/>
                <a:cs typeface="Arial" charset="0"/>
                <a:sym typeface="Calibri" pitchFamily="34" charset="0"/>
              </a:rPr>
              <a:t>Reuptake</a:t>
            </a:r>
            <a:r>
              <a:rPr lang="en-US" sz="2000" dirty="0">
                <a:latin typeface="Calibri" pitchFamily="34" charset="0"/>
                <a:cs typeface="Arial" charset="0"/>
                <a:sym typeface="Calibri" pitchFamily="34" charset="0"/>
              </a:rPr>
              <a:t> = neurotransmitter reabsorbed by presynaptic neuron (recycled)</a:t>
            </a:r>
          </a:p>
          <a:p>
            <a:pPr marL="914400" lvl="2" indent="-457200" eaLnBrk="1" hangingPunct="1">
              <a:lnSpc>
                <a:spcPct val="90000"/>
              </a:lnSpc>
              <a:buClr>
                <a:srgbClr val="000000"/>
              </a:buClr>
              <a:buFont typeface="+mj-lt"/>
              <a:buAutoNum type="arabicPeriod"/>
            </a:pPr>
            <a:endParaRPr lang="en-US" sz="2000" dirty="0">
              <a:latin typeface="Calibri" pitchFamily="34" charset="0"/>
              <a:cs typeface="Arial" charset="0"/>
              <a:sym typeface="Calibri" pitchFamily="34" charset="0"/>
            </a:endParaRPr>
          </a:p>
          <a:p>
            <a:pPr marL="914400" lvl="2" indent="-457200" eaLnBrk="1" hangingPunct="1">
              <a:lnSpc>
                <a:spcPct val="90000"/>
              </a:lnSpc>
              <a:buClr>
                <a:srgbClr val="000000"/>
              </a:buClr>
              <a:buFont typeface="+mj-lt"/>
              <a:buAutoNum type="arabicPeriod"/>
            </a:pPr>
            <a:r>
              <a:rPr lang="en-US" sz="2000" dirty="0">
                <a:solidFill>
                  <a:srgbClr val="FF0000"/>
                </a:solidFill>
                <a:latin typeface="Calibri" pitchFamily="34" charset="0"/>
                <a:cs typeface="Arial" charset="0"/>
                <a:sym typeface="Calibri" pitchFamily="34" charset="0"/>
              </a:rPr>
              <a:t>Enzyme deactivation </a:t>
            </a:r>
            <a:r>
              <a:rPr lang="en-US" sz="2000" dirty="0">
                <a:latin typeface="Calibri" pitchFamily="34" charset="0"/>
                <a:cs typeface="Arial" charset="0"/>
                <a:sym typeface="Calibri" pitchFamily="34" charset="0"/>
              </a:rPr>
              <a:t>= neurotransmitters destroyed by enzymes released</a:t>
            </a:r>
          </a:p>
          <a:p>
            <a:pPr marL="914400" lvl="2" indent="-457200" eaLnBrk="1" hangingPunct="1">
              <a:lnSpc>
                <a:spcPct val="90000"/>
              </a:lnSpc>
              <a:buClr>
                <a:srgbClr val="000000"/>
              </a:buClr>
              <a:buFont typeface="+mj-lt"/>
              <a:buAutoNum type="arabicPeriod"/>
            </a:pPr>
            <a:endParaRPr lang="en-US" sz="2000" dirty="0">
              <a:latin typeface="Calibri" pitchFamily="34" charset="0"/>
              <a:cs typeface="Arial" charset="0"/>
              <a:sym typeface="Calibri" pitchFamily="34" charset="0"/>
            </a:endParaRPr>
          </a:p>
          <a:p>
            <a:pPr marL="914400" lvl="2" indent="-457200" eaLnBrk="1" hangingPunct="1">
              <a:lnSpc>
                <a:spcPct val="90000"/>
              </a:lnSpc>
              <a:buClr>
                <a:srgbClr val="000000"/>
              </a:buClr>
              <a:buFont typeface="+mj-lt"/>
              <a:buAutoNum type="arabicPeriod"/>
            </a:pPr>
            <a:r>
              <a:rPr lang="en-US" sz="2000" dirty="0">
                <a:solidFill>
                  <a:srgbClr val="FF0000"/>
                </a:solidFill>
                <a:latin typeface="Calibri" pitchFamily="34" charset="0"/>
                <a:cs typeface="Arial" charset="0"/>
                <a:sym typeface="Calibri" pitchFamily="34" charset="0"/>
              </a:rPr>
              <a:t>Auto-reception</a:t>
            </a:r>
            <a:r>
              <a:rPr lang="en-US" sz="2000" dirty="0">
                <a:latin typeface="Calibri" pitchFamily="34" charset="0"/>
                <a:cs typeface="Arial" charset="0"/>
                <a:sym typeface="Calibri" pitchFamily="34" charset="0"/>
              </a:rPr>
              <a:t> = </a:t>
            </a:r>
            <a:r>
              <a:rPr lang="en-US" sz="2000" b="1" dirty="0">
                <a:latin typeface="Calibri" pitchFamily="34" charset="0"/>
                <a:cs typeface="Arial" charset="0"/>
                <a:sym typeface="Calibri" pitchFamily="34" charset="0"/>
              </a:rPr>
              <a:t>Pre</a:t>
            </a:r>
            <a:r>
              <a:rPr lang="en-US" sz="2000" dirty="0">
                <a:latin typeface="Calibri" pitchFamily="34" charset="0"/>
                <a:cs typeface="Arial" charset="0"/>
                <a:sym typeface="Calibri" pitchFamily="34" charset="0"/>
              </a:rPr>
              <a:t>synaptic neuron has receptors for the neurotransmitter it released, prevents from binding with postsynaptic neuron</a:t>
            </a:r>
            <a:endParaRPr lang="en-US" sz="2000" b="1" dirty="0">
              <a:latin typeface="Calibri" pitchFamily="34" charset="0"/>
              <a:cs typeface="Arial" charset="0"/>
              <a:sym typeface="Calibri" pitchFamily="34" charset="0"/>
            </a:endParaRPr>
          </a:p>
          <a:p>
            <a:pPr marL="342900" indent="-342900" eaLnBrk="1" hangingPunct="1">
              <a:lnSpc>
                <a:spcPct val="90000"/>
              </a:lnSpc>
              <a:buClr>
                <a:srgbClr val="000000"/>
              </a:buClr>
              <a:buFontTx/>
              <a:buChar char="•"/>
            </a:pPr>
            <a:endParaRPr lang="en-US" sz="2400" dirty="0">
              <a:latin typeface="Calibri" pitchFamily="34" charset="0"/>
              <a:cs typeface="Arial" charset="0"/>
              <a:sym typeface="Calibri" pitchFamily="34" charset="0"/>
            </a:endParaRPr>
          </a:p>
        </p:txBody>
      </p:sp>
      <p:pic>
        <p:nvPicPr>
          <p:cNvPr id="24579" name="Picture 8" descr="synapse-1"/>
          <p:cNvPicPr>
            <a:picLocks noChangeAspect="1" noChangeArrowheads="1"/>
          </p:cNvPicPr>
          <p:nvPr/>
        </p:nvPicPr>
        <p:blipFill>
          <a:blip r:embed="rId3"/>
          <a:srcRect l="30000" r="27499"/>
          <a:stretch>
            <a:fillRect/>
          </a:stretch>
        </p:blipFill>
        <p:spPr bwMode="auto">
          <a:xfrm>
            <a:off x="1524000" y="0"/>
            <a:ext cx="3200400" cy="6858000"/>
          </a:xfrm>
          <a:prstGeom prst="rect">
            <a:avLst/>
          </a:prstGeom>
          <a:noFill/>
          <a:ln w="9525">
            <a:noFill/>
            <a:miter lim="800000"/>
            <a:headEnd/>
            <a:tailEnd/>
          </a:ln>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8">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7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578">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578">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457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2467" y="1709158"/>
            <a:ext cx="11080546" cy="4783082"/>
          </a:xfrm>
        </p:spPr>
        <p:txBody>
          <a:bodyPr>
            <a:normAutofit/>
          </a:bodyPr>
          <a:lstStyle/>
          <a:p>
            <a:r>
              <a:rPr lang="en-US" sz="2000" dirty="0"/>
              <a:t>It seems </a:t>
            </a:r>
            <a:r>
              <a:rPr lang="en-US" sz="2000" b="1" u="sng" dirty="0"/>
              <a:t>everyone</a:t>
            </a:r>
            <a:r>
              <a:rPr lang="en-US" sz="2000" dirty="0"/>
              <a:t> dreams (all sleep stages) – </a:t>
            </a:r>
            <a:r>
              <a:rPr lang="en-US" sz="2000" dirty="0">
                <a:solidFill>
                  <a:srgbClr val="00B0F0"/>
                </a:solidFill>
              </a:rPr>
              <a:t>evolution has not eliminated</a:t>
            </a:r>
          </a:p>
          <a:p>
            <a:r>
              <a:rPr lang="en-US" sz="2000" dirty="0"/>
              <a:t>Do dreams serve an important function? Limited evidence currently (hard to study)</a:t>
            </a:r>
          </a:p>
          <a:p>
            <a:endParaRPr lang="en-US" sz="2000" dirty="0"/>
          </a:p>
          <a:p>
            <a:r>
              <a:rPr lang="en-US" sz="2000" dirty="0"/>
              <a:t>Why do we dream?</a:t>
            </a:r>
          </a:p>
          <a:p>
            <a:pPr lvl="1"/>
            <a:r>
              <a:rPr lang="en-US" sz="2000" dirty="0">
                <a:solidFill>
                  <a:schemeClr val="accent1"/>
                </a:solidFill>
              </a:rPr>
              <a:t>Activation-Synthesis Theory</a:t>
            </a:r>
            <a:r>
              <a:rPr lang="en-US" sz="2000" dirty="0"/>
              <a:t>: Dreams arise from our brain’s attempt to interpret the physical sensations we feel during sleep</a:t>
            </a:r>
          </a:p>
          <a:p>
            <a:pPr lvl="1"/>
            <a:r>
              <a:rPr lang="en-US" sz="2000" dirty="0">
                <a:solidFill>
                  <a:srgbClr val="E60512"/>
                </a:solidFill>
              </a:rPr>
              <a:t>Developing Survival Strategies</a:t>
            </a:r>
            <a:r>
              <a:rPr lang="en-US" sz="2000" dirty="0"/>
              <a:t>: Dreams involve unconscious attempts to </a:t>
            </a:r>
            <a:r>
              <a:rPr lang="en-US" sz="2000" dirty="0">
                <a:solidFill>
                  <a:srgbClr val="00B050"/>
                </a:solidFill>
              </a:rPr>
              <a:t>solve survival challenges</a:t>
            </a:r>
            <a:r>
              <a:rPr lang="en-US" sz="2000" dirty="0"/>
              <a:t> that have occurred during waking life</a:t>
            </a:r>
          </a:p>
          <a:p>
            <a:pPr lvl="1"/>
            <a:r>
              <a:rPr lang="en-US" sz="2000" dirty="0">
                <a:solidFill>
                  <a:srgbClr val="E60512"/>
                </a:solidFill>
              </a:rPr>
              <a:t>Cognitive Integration</a:t>
            </a:r>
            <a:r>
              <a:rPr lang="en-US" sz="2000" dirty="0"/>
              <a:t>: Dreams involves the integration of new experiences with existing knowledge and memories</a:t>
            </a:r>
          </a:p>
          <a:p>
            <a:pPr lvl="2"/>
            <a:r>
              <a:rPr lang="en-US" sz="1850" dirty="0">
                <a:solidFill>
                  <a:srgbClr val="00B050"/>
                </a:solidFill>
              </a:rPr>
              <a:t>Dreams help us form more connections</a:t>
            </a:r>
          </a:p>
          <a:p>
            <a:pPr lvl="1"/>
            <a:endParaRPr lang="en-US" sz="2000" dirty="0"/>
          </a:p>
        </p:txBody>
      </p:sp>
      <p:sp>
        <p:nvSpPr>
          <p:cNvPr id="3" name="Slide Number Placeholder 2"/>
          <p:cNvSpPr>
            <a:spLocks noGrp="1"/>
          </p:cNvSpPr>
          <p:nvPr>
            <p:ph type="sldNum" sz="quarter"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a:ln>
                  <a:noFill/>
                </a:ln>
                <a:solidFill>
                  <a:srgbClr val="064B64"/>
                </a:solidFill>
                <a:effectLst/>
                <a:uLnTx/>
                <a:uFillTx/>
                <a:latin typeface="Franklin Gothic Medium"/>
                <a:ea typeface="+mn-ea"/>
                <a:cs typeface="Arial" charset="0"/>
                <a:sym typeface="Arial" charset="0"/>
              </a:rPr>
              <a:pPr marL="0" marR="0" lvl="0" indent="0" algn="ctr" defTabSz="685800" rtl="0" eaLnBrk="1" fontAlgn="auto" latinLnBrk="0" hangingPunct="1">
                <a:lnSpc>
                  <a:spcPct val="100000"/>
                </a:lnSpc>
                <a:spcBef>
                  <a:spcPts val="0"/>
                </a:spcBef>
                <a:spcAft>
                  <a:spcPts val="0"/>
                </a:spcAft>
                <a:buClrTx/>
                <a:buSzTx/>
                <a:buFontTx/>
                <a:buNone/>
                <a:tabLst/>
                <a:defRPr/>
              </a:pPr>
              <a:t>70</a:t>
            </a:fld>
            <a:endParaRPr kumimoji="0" lang="en-US" sz="825" b="0" i="0" u="none" strike="noStrike" kern="1200" cap="none" spc="0" normalizeH="0" baseline="0" noProof="0" dirty="0">
              <a:ln>
                <a:noFill/>
              </a:ln>
              <a:solidFill>
                <a:srgbClr val="064B64"/>
              </a:solidFill>
              <a:effectLst/>
              <a:uLnTx/>
              <a:uFillTx/>
              <a:latin typeface="Franklin Gothic Medium"/>
              <a:ea typeface="+mn-ea"/>
              <a:cs typeface="Arial" charset="0"/>
              <a:sym typeface="Arial" charset="0"/>
            </a:endParaRPr>
          </a:p>
        </p:txBody>
      </p:sp>
      <p:sp>
        <p:nvSpPr>
          <p:cNvPr id="4" name="Title 3"/>
          <p:cNvSpPr>
            <a:spLocks noGrp="1"/>
          </p:cNvSpPr>
          <p:nvPr>
            <p:ph type="title"/>
          </p:nvPr>
        </p:nvSpPr>
        <p:spPr/>
        <p:txBody>
          <a:bodyPr/>
          <a:lstStyle/>
          <a:p>
            <a:r>
              <a:rPr lang="en-US" sz="3200" dirty="0"/>
              <a:t>The Why of Dreams</a:t>
            </a:r>
          </a:p>
        </p:txBody>
      </p:sp>
    </p:spTree>
    <p:extLst>
      <p:ext uri="{BB962C8B-B14F-4D97-AF65-F5344CB8AC3E}">
        <p14:creationId xmlns:p14="http://schemas.microsoft.com/office/powerpoint/2010/main" val="216588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2F468D-7786-4ACA-A7D1-9C2FD773312C}"/>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415DF014-B398-4936-87C6-2E1D428A0981}"/>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825" b="0" i="0" u="none" strike="noStrike" kern="1200" cap="none" spc="0" normalizeH="0" baseline="0" noProof="0" smtClean="0">
                <a:ln>
                  <a:noFill/>
                </a:ln>
                <a:solidFill>
                  <a:srgbClr val="DEDEE0"/>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71</a:t>
            </a:fld>
            <a:endParaRPr kumimoji="0" lang="en-US" sz="825" b="0" i="0" u="none" strike="noStrike" kern="1200" cap="none" spc="0" normalizeH="0" baseline="0" noProof="0" dirty="0">
              <a:ln>
                <a:noFill/>
              </a:ln>
              <a:solidFill>
                <a:srgbClr val="DEDEE0"/>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D7959F37-7320-46D5-93A6-32332C9D5025}"/>
              </a:ext>
            </a:extLst>
          </p:cNvPr>
          <p:cNvSpPr>
            <a:spLocks noGrp="1"/>
          </p:cNvSpPr>
          <p:nvPr>
            <p:ph type="title"/>
          </p:nvPr>
        </p:nvSpPr>
        <p:spPr/>
        <p:txBody>
          <a:bodyPr/>
          <a:lstStyle/>
          <a:p>
            <a:r>
              <a:rPr lang="en-US" dirty="0"/>
              <a:t>End Chapter 4</a:t>
            </a:r>
          </a:p>
        </p:txBody>
      </p:sp>
    </p:spTree>
    <p:extLst>
      <p:ext uri="{BB962C8B-B14F-4D97-AF65-F5344CB8AC3E}">
        <p14:creationId xmlns:p14="http://schemas.microsoft.com/office/powerpoint/2010/main" val="18306575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108E76F-9B8F-4FEE-9481-476B93852107}"/>
              </a:ext>
            </a:extLst>
          </p:cNvPr>
          <p:cNvSpPr>
            <a:spLocks noGrp="1"/>
          </p:cNvSpPr>
          <p:nvPr>
            <p:ph type="subTitle" idx="1"/>
          </p:nvPr>
        </p:nvSpPr>
        <p:spPr>
          <a:xfrm>
            <a:off x="9361949" y="2514600"/>
            <a:ext cx="2641600" cy="1828800"/>
          </a:xfrm>
        </p:spPr>
        <p:txBody>
          <a:bodyPr>
            <a:normAutofit/>
          </a:bodyPr>
          <a:lstStyle/>
          <a:p>
            <a:r>
              <a:rPr lang="en-US" sz="4000" dirty="0"/>
              <a:t>Part I</a:t>
            </a:r>
          </a:p>
          <a:p>
            <a:r>
              <a:rPr lang="en-US" sz="4000" dirty="0"/>
              <a:t>Section D</a:t>
            </a:r>
          </a:p>
        </p:txBody>
      </p:sp>
      <p:sp>
        <p:nvSpPr>
          <p:cNvPr id="3" name="Slide Number Placeholder 2">
            <a:extLst>
              <a:ext uri="{FF2B5EF4-FFF2-40B4-BE49-F238E27FC236}">
                <a16:creationId xmlns:a16="http://schemas.microsoft.com/office/drawing/2014/main" id="{4D78CE32-EC29-43C1-A2A7-D117896847A5}"/>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FFFFFF"/>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72</a:t>
            </a:fld>
            <a:endParaRPr kumimoji="0" lang="en-US" sz="11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782E7085-5F56-4A45-BA25-7052FC9E40C6}"/>
              </a:ext>
            </a:extLst>
          </p:cNvPr>
          <p:cNvSpPr>
            <a:spLocks noGrp="1"/>
          </p:cNvSpPr>
          <p:nvPr>
            <p:ph type="title"/>
          </p:nvPr>
        </p:nvSpPr>
        <p:spPr>
          <a:xfrm>
            <a:off x="594851" y="2955546"/>
            <a:ext cx="8432800" cy="1828800"/>
          </a:xfrm>
        </p:spPr>
        <p:txBody>
          <a:bodyPr/>
          <a:lstStyle/>
          <a:p>
            <a:r>
              <a:rPr lang="en-US" dirty="0"/>
              <a:t>Motivation, Emotion, &amp; Evolutionary Psychology</a:t>
            </a:r>
            <a:br>
              <a:rPr lang="en-US" dirty="0"/>
            </a:br>
            <a:br>
              <a:rPr lang="en-US" dirty="0"/>
            </a:br>
            <a:r>
              <a:rPr lang="en-US" dirty="0"/>
              <a:t>Chapter 10</a:t>
            </a:r>
          </a:p>
        </p:txBody>
      </p:sp>
    </p:spTree>
    <p:extLst>
      <p:ext uri="{BB962C8B-B14F-4D97-AF65-F5344CB8AC3E}">
        <p14:creationId xmlns:p14="http://schemas.microsoft.com/office/powerpoint/2010/main" val="5871709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F01F96-4B3A-45BC-9FB8-C0C7FFF4ADB6}"/>
              </a:ext>
            </a:extLst>
          </p:cNvPr>
          <p:cNvSpPr>
            <a:spLocks noGrp="1"/>
          </p:cNvSpPr>
          <p:nvPr>
            <p:ph idx="1"/>
          </p:nvPr>
        </p:nvSpPr>
        <p:spPr/>
        <p:txBody>
          <a:bodyPr/>
          <a:lstStyle/>
          <a:p>
            <a:r>
              <a:rPr lang="en-US" dirty="0">
                <a:solidFill>
                  <a:schemeClr val="accent1"/>
                </a:solidFill>
              </a:rPr>
              <a:t>Emotion</a:t>
            </a:r>
            <a:r>
              <a:rPr lang="en-US" dirty="0"/>
              <a:t> – experience substantial sculpted by EV PY; specific motivations influence emotion</a:t>
            </a:r>
          </a:p>
          <a:p>
            <a:endParaRPr lang="en-US" dirty="0"/>
          </a:p>
          <a:p>
            <a:r>
              <a:rPr lang="en-US" dirty="0">
                <a:solidFill>
                  <a:schemeClr val="accent1"/>
                </a:solidFill>
              </a:rPr>
              <a:t>Evolutionary psychology </a:t>
            </a:r>
            <a:r>
              <a:rPr lang="en-US" dirty="0"/>
              <a:t>– ancestors with certain emotional responses and motivations did better at passing on genes</a:t>
            </a:r>
          </a:p>
          <a:p>
            <a:endParaRPr lang="en-US" dirty="0"/>
          </a:p>
          <a:p>
            <a:r>
              <a:rPr lang="en-US" dirty="0">
                <a:solidFill>
                  <a:schemeClr val="accent1"/>
                </a:solidFill>
              </a:rPr>
              <a:t>Motivation</a:t>
            </a:r>
            <a:r>
              <a:rPr lang="en-US" dirty="0"/>
              <a:t> – Many motivations for behaviors are due to emotional consequences; motivations substantial sculpted by EV PY </a:t>
            </a:r>
          </a:p>
        </p:txBody>
      </p:sp>
      <p:sp>
        <p:nvSpPr>
          <p:cNvPr id="3" name="Slide Number Placeholder 2">
            <a:extLst>
              <a:ext uri="{FF2B5EF4-FFF2-40B4-BE49-F238E27FC236}">
                <a16:creationId xmlns:a16="http://schemas.microsoft.com/office/drawing/2014/main" id="{8761762B-AB76-4092-A53A-CF3D06E49587}"/>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73</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7D7FA40F-671D-463D-B6B9-64FA17B4A9E2}"/>
              </a:ext>
            </a:extLst>
          </p:cNvPr>
          <p:cNvSpPr>
            <a:spLocks noGrp="1"/>
          </p:cNvSpPr>
          <p:nvPr>
            <p:ph type="title"/>
          </p:nvPr>
        </p:nvSpPr>
        <p:spPr/>
        <p:txBody>
          <a:bodyPr/>
          <a:lstStyle/>
          <a:p>
            <a:r>
              <a:rPr lang="en-US" dirty="0"/>
              <a:t>Connections between Three topics</a:t>
            </a:r>
          </a:p>
        </p:txBody>
      </p:sp>
    </p:spTree>
    <p:extLst>
      <p:ext uri="{BB962C8B-B14F-4D97-AF65-F5344CB8AC3E}">
        <p14:creationId xmlns:p14="http://schemas.microsoft.com/office/powerpoint/2010/main" val="18244635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910329"/>
          </a:xfrm>
        </p:spPr>
        <p:txBody>
          <a:bodyPr>
            <a:normAutofit/>
          </a:bodyPr>
          <a:lstStyle/>
          <a:p>
            <a:r>
              <a:rPr lang="en-US" dirty="0"/>
              <a:t>Humans tend to possess traits helpful (</a:t>
            </a:r>
            <a:r>
              <a:rPr lang="en-US" b="1" dirty="0">
                <a:solidFill>
                  <a:srgbClr val="FF0000"/>
                </a:solidFill>
              </a:rPr>
              <a:t>adaptive</a:t>
            </a:r>
            <a:r>
              <a:rPr lang="en-US" b="1" dirty="0"/>
              <a:t>)</a:t>
            </a:r>
            <a:r>
              <a:rPr lang="en-US" dirty="0"/>
              <a:t> for our ancestors</a:t>
            </a:r>
          </a:p>
          <a:p>
            <a:pPr lvl="1"/>
            <a:r>
              <a:rPr lang="en-US" b="1" dirty="0"/>
              <a:t>Adaptive traits/tendencies</a:t>
            </a:r>
            <a:r>
              <a:rPr lang="en-US" dirty="0"/>
              <a:t>: Help </a:t>
            </a:r>
            <a:r>
              <a:rPr lang="en-US" b="1" dirty="0">
                <a:solidFill>
                  <a:schemeClr val="accent1"/>
                </a:solidFill>
              </a:rPr>
              <a:t>procreate</a:t>
            </a:r>
            <a:r>
              <a:rPr lang="en-US" dirty="0"/>
              <a:t> &amp; </a:t>
            </a:r>
            <a:r>
              <a:rPr lang="en-US" b="1" dirty="0">
                <a:solidFill>
                  <a:schemeClr val="accent1"/>
                </a:solidFill>
              </a:rPr>
              <a:t>survive</a:t>
            </a:r>
            <a:r>
              <a:rPr lang="en-US" dirty="0"/>
              <a:t> long enough to procreate (ideally many times)</a:t>
            </a:r>
          </a:p>
          <a:p>
            <a:pPr lvl="1"/>
            <a:endParaRPr lang="en-US" dirty="0"/>
          </a:p>
          <a:p>
            <a:r>
              <a:rPr lang="en-US" u="sng" dirty="0"/>
              <a:t>Evolution is VERY slow</a:t>
            </a:r>
          </a:p>
          <a:p>
            <a:pPr lvl="1"/>
            <a:r>
              <a:rPr lang="en-US" dirty="0"/>
              <a:t>Hunter-Gathers (</a:t>
            </a:r>
            <a:r>
              <a:rPr lang="en-US" dirty="0">
                <a:solidFill>
                  <a:schemeClr val="accent1"/>
                </a:solidFill>
              </a:rPr>
              <a:t>H/G)</a:t>
            </a:r>
            <a:r>
              <a:rPr lang="en-US" dirty="0"/>
              <a:t> evolutionary ancestors (200,000 – 6,000 years ago)</a:t>
            </a:r>
          </a:p>
          <a:p>
            <a:pPr marL="45720" indent="0">
              <a:buNone/>
            </a:pPr>
            <a:endParaRPr lang="en-US" dirty="0"/>
          </a:p>
          <a:p>
            <a:r>
              <a:rPr lang="en-US" dirty="0"/>
              <a:t>Some genes have become typical for people in general</a:t>
            </a:r>
          </a:p>
          <a:p>
            <a:r>
              <a:rPr lang="en-US" dirty="0"/>
              <a:t>Some genes have become typical for only either Men or Women</a:t>
            </a:r>
          </a:p>
          <a:p>
            <a:endParaRPr lang="en-US" dirty="0"/>
          </a:p>
          <a:p>
            <a:r>
              <a:rPr lang="en-US" dirty="0"/>
              <a:t>Some genes were adaptive but are not in modern society (</a:t>
            </a:r>
            <a:r>
              <a:rPr lang="en-US" dirty="0">
                <a:solidFill>
                  <a:srgbClr val="FF0000"/>
                </a:solidFill>
              </a:rPr>
              <a:t>Cultural Evolution)</a:t>
            </a:r>
          </a:p>
          <a:p>
            <a:pPr lvl="1"/>
            <a:r>
              <a:rPr lang="en-US" dirty="0"/>
              <a:t>This change won’t affect human evolution for centuries</a:t>
            </a:r>
            <a:endParaRPr lang="en-US" dirty="0">
              <a:solidFill>
                <a:srgbClr val="FF0000"/>
              </a:solidFill>
            </a:endParaRPr>
          </a:p>
          <a:p>
            <a:pPr lvl="1"/>
            <a:endParaRPr lang="en-US" dirty="0"/>
          </a:p>
          <a:p>
            <a:endParaRPr lang="en-US" dirty="0"/>
          </a:p>
          <a:p>
            <a:pPr marL="45720" indent="0">
              <a:buNone/>
            </a:pPr>
            <a:endParaRPr lang="en-US" dirty="0"/>
          </a:p>
          <a:p>
            <a:pPr lvl="1"/>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74</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 Basic</a:t>
            </a:r>
          </a:p>
        </p:txBody>
      </p:sp>
    </p:spTree>
    <p:extLst>
      <p:ext uri="{BB962C8B-B14F-4D97-AF65-F5344CB8AC3E}">
        <p14:creationId xmlns:p14="http://schemas.microsoft.com/office/powerpoint/2010/main" val="66972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910329"/>
          </a:xfrm>
        </p:spPr>
        <p:txBody>
          <a:bodyPr>
            <a:normAutofit/>
          </a:bodyPr>
          <a:lstStyle/>
          <a:p>
            <a:r>
              <a:rPr lang="en-US" sz="2400" dirty="0"/>
              <a:t>Science is one method for “knowing” the truth. There are other methods.</a:t>
            </a:r>
          </a:p>
          <a:p>
            <a:pPr marL="45720" indent="0">
              <a:buNone/>
            </a:pPr>
            <a:endParaRPr lang="en-US" sz="2400" b="1" dirty="0"/>
          </a:p>
          <a:p>
            <a:r>
              <a:rPr lang="en-US" b="1" u="sng" dirty="0"/>
              <a:t>Unreasonable</a:t>
            </a:r>
            <a:r>
              <a:rPr lang="en-US" dirty="0"/>
              <a:t> use of science - Evolutionary psychology is sometimes used as a justification for amoral behavior (present standards)</a:t>
            </a:r>
          </a:p>
          <a:p>
            <a:endParaRPr lang="en-US" dirty="0"/>
          </a:p>
          <a:p>
            <a:r>
              <a:rPr lang="en-US" sz="2200" dirty="0"/>
              <a:t>Some evolutionary tendencies </a:t>
            </a:r>
            <a:r>
              <a:rPr lang="en-US" sz="2200" b="1" u="sng" dirty="0"/>
              <a:t>conform vs. violate</a:t>
            </a:r>
            <a:r>
              <a:rPr lang="en-US" sz="2200" dirty="0"/>
              <a:t> modern social norm or moral standards</a:t>
            </a:r>
            <a:endParaRPr lang="en-US" sz="2400" dirty="0"/>
          </a:p>
          <a:p>
            <a:pPr lvl="1"/>
            <a:r>
              <a:rPr lang="en-US" sz="2200" b="1" dirty="0"/>
              <a:t>SOME </a:t>
            </a:r>
            <a:r>
              <a:rPr lang="en-US" sz="2200" dirty="0"/>
              <a:t>historically adaptive traits can be thought of as dark impulses</a:t>
            </a:r>
          </a:p>
          <a:p>
            <a:endParaRPr lang="en-US" dirty="0"/>
          </a:p>
          <a:p>
            <a:endParaRPr lang="en-US" dirty="0"/>
          </a:p>
          <a:p>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75</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Evolutionary Psychology: </a:t>
            </a:r>
            <a:br>
              <a:rPr lang="en-US" dirty="0"/>
            </a:br>
            <a:r>
              <a:rPr lang="en-US" dirty="0"/>
              <a:t>Considerations</a:t>
            </a:r>
          </a:p>
        </p:txBody>
      </p:sp>
    </p:spTree>
    <p:extLst>
      <p:ext uri="{BB962C8B-B14F-4D97-AF65-F5344CB8AC3E}">
        <p14:creationId xmlns:p14="http://schemas.microsoft.com/office/powerpoint/2010/main" val="73041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a:extLst>
              <a:ext uri="{FF2B5EF4-FFF2-40B4-BE49-F238E27FC236}">
                <a16:creationId xmlns:a16="http://schemas.microsoft.com/office/drawing/2014/main" id="{6FCE527B-B32C-4312-B644-BF9F912DA049}"/>
              </a:ext>
            </a:extLst>
          </p:cNvPr>
          <p:cNvSpPr>
            <a:spLocks noGrp="1" noChangeArrowheads="1"/>
          </p:cNvSpPr>
          <p:nvPr>
            <p:ph idx="1"/>
          </p:nvPr>
        </p:nvSpPr>
        <p:spPr>
          <a:xfrm>
            <a:off x="306899" y="1249854"/>
            <a:ext cx="11550804" cy="5252299"/>
          </a:xfrm>
        </p:spPr>
        <p:txBody>
          <a:bodyPr>
            <a:normAutofit/>
          </a:bodyPr>
          <a:lstStyle/>
          <a:p>
            <a:pPr marL="0" indent="0">
              <a:buNone/>
              <a:defRPr/>
            </a:pPr>
            <a:endParaRPr lang="en-US" altLang="en-US" sz="2800" dirty="0">
              <a:latin typeface="Arial" charset="0"/>
              <a:cs typeface="Times New Roman" pitchFamily="18" charset="0"/>
            </a:endParaRPr>
          </a:p>
          <a:p>
            <a:pPr>
              <a:defRPr/>
            </a:pPr>
            <a:r>
              <a:rPr lang="en-US" altLang="en-US" sz="2800" dirty="0">
                <a:solidFill>
                  <a:schemeClr val="accent1"/>
                </a:solidFill>
                <a:latin typeface="Arial" charset="0"/>
                <a:cs typeface="Times New Roman" pitchFamily="18" charset="0"/>
              </a:rPr>
              <a:t>Functionalist perspective on emotions</a:t>
            </a:r>
            <a:r>
              <a:rPr lang="en-US" altLang="en-US" sz="2800" dirty="0">
                <a:latin typeface="Arial" charset="0"/>
                <a:cs typeface="Times New Roman" pitchFamily="18" charset="0"/>
              </a:rPr>
              <a:t>: emotions are understood as: </a:t>
            </a:r>
          </a:p>
          <a:p>
            <a:pPr lvl="1">
              <a:defRPr/>
            </a:pPr>
            <a:r>
              <a:rPr lang="en-US" altLang="en-US" sz="2600" dirty="0">
                <a:solidFill>
                  <a:schemeClr val="accent1"/>
                </a:solidFill>
                <a:latin typeface="Arial" charset="0"/>
                <a:cs typeface="Times New Roman" pitchFamily="18" charset="0"/>
              </a:rPr>
              <a:t>Adaptive</a:t>
            </a:r>
            <a:r>
              <a:rPr lang="en-US" altLang="en-US" sz="2600" dirty="0">
                <a:latin typeface="Arial" charset="0"/>
                <a:cs typeface="Times New Roman" pitchFamily="18" charset="0"/>
              </a:rPr>
              <a:t> – produce </a:t>
            </a:r>
            <a:r>
              <a:rPr lang="en-US" altLang="en-US" sz="2600" dirty="0">
                <a:solidFill>
                  <a:srgbClr val="00B050"/>
                </a:solidFill>
                <a:latin typeface="Arial" charset="0"/>
                <a:cs typeface="Times New Roman" pitchFamily="18" charset="0"/>
              </a:rPr>
              <a:t>behaviors</a:t>
            </a:r>
            <a:r>
              <a:rPr lang="en-US" altLang="en-US" sz="2600" dirty="0">
                <a:latin typeface="Arial" charset="0"/>
                <a:cs typeface="Times New Roman" pitchFamily="18" charset="0"/>
              </a:rPr>
              <a:t> we perceive to yield better outcomes than behavior w/o emotion</a:t>
            </a:r>
          </a:p>
          <a:p>
            <a:pPr lvl="1">
              <a:defRPr/>
            </a:pPr>
            <a:r>
              <a:rPr lang="en-US" altLang="en-US" sz="2600" dirty="0">
                <a:latin typeface="Arial" charset="0"/>
                <a:cs typeface="Times New Roman" pitchFamily="18" charset="0"/>
              </a:rPr>
              <a:t>Relatively brief</a:t>
            </a:r>
          </a:p>
          <a:p>
            <a:pPr lvl="1">
              <a:defRPr/>
            </a:pPr>
            <a:r>
              <a:rPr lang="en-US" altLang="en-US" sz="2600" dirty="0">
                <a:latin typeface="Arial" charset="0"/>
                <a:cs typeface="Times New Roman" pitchFamily="18" charset="0"/>
              </a:rPr>
              <a:t>Specific^ </a:t>
            </a:r>
            <a:r>
              <a:rPr lang="en-US" altLang="en-US" sz="2600" dirty="0">
                <a:solidFill>
                  <a:srgbClr val="00B050"/>
                </a:solidFill>
                <a:latin typeface="Arial" charset="0"/>
                <a:cs typeface="Times New Roman" pitchFamily="18" charset="0"/>
              </a:rPr>
              <a:t>physiological</a:t>
            </a:r>
            <a:r>
              <a:rPr lang="en-US" altLang="en-US" sz="2600" dirty="0">
                <a:latin typeface="Arial" charset="0"/>
                <a:cs typeface="Times New Roman" pitchFamily="18" charset="0"/>
              </a:rPr>
              <a:t> and </a:t>
            </a:r>
            <a:r>
              <a:rPr lang="en-US" altLang="en-US" sz="2600" dirty="0">
                <a:solidFill>
                  <a:srgbClr val="00B050"/>
                </a:solidFill>
                <a:latin typeface="Arial" charset="0"/>
                <a:cs typeface="Times New Roman" pitchFamily="18" charset="0"/>
              </a:rPr>
              <a:t>cognitive</a:t>
            </a:r>
            <a:r>
              <a:rPr lang="en-US" altLang="en-US" sz="2600" dirty="0">
                <a:latin typeface="Arial" charset="0"/>
                <a:cs typeface="Times New Roman" pitchFamily="18" charset="0"/>
              </a:rPr>
              <a:t> responses to situations</a:t>
            </a:r>
          </a:p>
          <a:p>
            <a:pPr eaLnBrk="1" hangingPunct="1">
              <a:defRPr/>
            </a:pPr>
            <a:endParaRPr lang="en-US" altLang="en-US" dirty="0">
              <a:latin typeface="Arial" charset="0"/>
              <a:cs typeface="Times New Roman" pitchFamily="18" charset="0"/>
            </a:endParaRPr>
          </a:p>
          <a:p>
            <a:pPr eaLnBrk="1" hangingPunct="1">
              <a:defRPr/>
            </a:pPr>
            <a:endParaRPr lang="en-US" altLang="en-US" dirty="0">
              <a:latin typeface="Arial" charset="0"/>
              <a:cs typeface="Times New Roman" pitchFamily="18" charset="0"/>
            </a:endParaRPr>
          </a:p>
          <a:p>
            <a:pPr eaLnBrk="1" hangingPunct="1">
              <a:defRPr/>
            </a:pPr>
            <a:r>
              <a:rPr lang="en-US" altLang="en-US" sz="2400" dirty="0">
                <a:latin typeface="Arial" charset="0"/>
                <a:cs typeface="Times New Roman" pitchFamily="18" charset="0"/>
              </a:rPr>
              <a:t>^Note: emotions are specific; positive &amp; negative are not emotions (they are moods)</a:t>
            </a:r>
          </a:p>
          <a:p>
            <a:pPr lvl="1" eaLnBrk="1" hangingPunct="1">
              <a:buFontTx/>
              <a:buNone/>
              <a:defRPr/>
            </a:pPr>
            <a:endParaRPr lang="en-US" altLang="en-US" dirty="0">
              <a:latin typeface="Arial" charset="0"/>
            </a:endParaRPr>
          </a:p>
          <a:p>
            <a:pPr eaLnBrk="1" hangingPunct="1">
              <a:defRPr/>
            </a:pPr>
            <a:endParaRPr lang="en-US" altLang="en-US" dirty="0">
              <a:latin typeface="Arial" charset="0"/>
            </a:endParaRPr>
          </a:p>
          <a:p>
            <a:pPr lvl="1" eaLnBrk="1" hangingPunct="1">
              <a:defRPr/>
            </a:pPr>
            <a:endParaRPr lang="en-US" altLang="en-US" dirty="0">
              <a:latin typeface="Arial" charset="0"/>
            </a:endParaRPr>
          </a:p>
          <a:p>
            <a:pPr eaLnBrk="1" hangingPunct="1">
              <a:defRPr/>
            </a:pPr>
            <a:endParaRPr lang="en-US" altLang="en-US" dirty="0">
              <a:latin typeface="Arial" charset="0"/>
            </a:endParaRPr>
          </a:p>
          <a:p>
            <a:pPr lvl="1" eaLnBrk="1" hangingPunct="1">
              <a:buFontTx/>
              <a:buNone/>
              <a:defRPr/>
            </a:pPr>
            <a:endParaRPr lang="en-US" altLang="en-US" dirty="0">
              <a:latin typeface="Arial" charset="0"/>
            </a:endParaRPr>
          </a:p>
          <a:p>
            <a:pPr lvl="1" eaLnBrk="1" hangingPunct="1">
              <a:defRPr/>
            </a:pPr>
            <a:endParaRPr lang="en-US" altLang="en-US" dirty="0">
              <a:latin typeface="Arial" charset="0"/>
            </a:endParaRPr>
          </a:p>
        </p:txBody>
      </p:sp>
      <p:sp>
        <p:nvSpPr>
          <p:cNvPr id="138242" name="Rectangle 2">
            <a:extLst>
              <a:ext uri="{FF2B5EF4-FFF2-40B4-BE49-F238E27FC236}">
                <a16:creationId xmlns:a16="http://schemas.microsoft.com/office/drawing/2014/main" id="{AFC3CC5A-99C6-41B5-982E-F1BC9ED9C00E}"/>
              </a:ext>
            </a:extLst>
          </p:cNvPr>
          <p:cNvSpPr>
            <a:spLocks noGrp="1" noChangeArrowheads="1"/>
          </p:cNvSpPr>
          <p:nvPr>
            <p:ph type="title"/>
          </p:nvPr>
        </p:nvSpPr>
        <p:spPr/>
        <p:txBody>
          <a:bodyPr/>
          <a:lstStyle/>
          <a:p>
            <a:pPr eaLnBrk="1" hangingPunct="1">
              <a:defRPr/>
            </a:pPr>
            <a:r>
              <a:rPr lang="en-US" dirty="0">
                <a:effectLst>
                  <a:outerShdw blurRad="38100" dist="38100" dir="2700000" algn="tl">
                    <a:srgbClr val="000000"/>
                  </a:outerShdw>
                </a:effectLst>
              </a:rPr>
              <a:t>What is an Emotion?</a:t>
            </a:r>
          </a:p>
        </p:txBody>
      </p:sp>
    </p:spTree>
    <p:extLst>
      <p:ext uri="{BB962C8B-B14F-4D97-AF65-F5344CB8AC3E}">
        <p14:creationId xmlns:p14="http://schemas.microsoft.com/office/powerpoint/2010/main" val="975699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24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824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82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a:extLst>
              <a:ext uri="{FF2B5EF4-FFF2-40B4-BE49-F238E27FC236}">
                <a16:creationId xmlns:a16="http://schemas.microsoft.com/office/drawing/2014/main" id="{6FCE527B-B32C-4312-B644-BF9F912DA049}"/>
              </a:ext>
            </a:extLst>
          </p:cNvPr>
          <p:cNvSpPr>
            <a:spLocks noGrp="1" noChangeArrowheads="1"/>
          </p:cNvSpPr>
          <p:nvPr>
            <p:ph idx="1"/>
          </p:nvPr>
        </p:nvSpPr>
        <p:spPr>
          <a:xfrm>
            <a:off x="306899" y="1249854"/>
            <a:ext cx="11550804" cy="5252299"/>
          </a:xfrm>
        </p:spPr>
        <p:txBody>
          <a:bodyPr>
            <a:normAutofit/>
          </a:bodyPr>
          <a:lstStyle/>
          <a:p>
            <a:pPr marL="0" indent="0">
              <a:buNone/>
              <a:defRPr/>
            </a:pPr>
            <a:endParaRPr lang="en-US" altLang="en-US" sz="2800" dirty="0">
              <a:cs typeface="Times New Roman" pitchFamily="18" charset="0"/>
            </a:endParaRPr>
          </a:p>
          <a:p>
            <a:pPr>
              <a:defRPr/>
            </a:pPr>
            <a:r>
              <a:rPr lang="en-US" altLang="en-US" sz="2800" dirty="0">
                <a:solidFill>
                  <a:schemeClr val="accent1"/>
                </a:solidFill>
                <a:cs typeface="Times New Roman" pitchFamily="18" charset="0"/>
              </a:rPr>
              <a:t>Functionalist perspective on emotions</a:t>
            </a:r>
            <a:r>
              <a:rPr lang="en-US" altLang="en-US" sz="2800" dirty="0">
                <a:cs typeface="Times New Roman" pitchFamily="18" charset="0"/>
              </a:rPr>
              <a:t>: emotions are understood as: </a:t>
            </a:r>
            <a:r>
              <a:rPr lang="en-US" altLang="en-US" sz="2600" dirty="0">
                <a:cs typeface="Times New Roman" pitchFamily="18" charset="0"/>
              </a:rPr>
              <a:t>Adaptive, relatively brief and have physiological and cognitive components</a:t>
            </a:r>
          </a:p>
          <a:p>
            <a:pPr>
              <a:defRPr/>
            </a:pPr>
            <a:endParaRPr lang="en-US" altLang="en-US" sz="2600" dirty="0">
              <a:latin typeface="Arial" charset="0"/>
              <a:cs typeface="Times New Roman" pitchFamily="18" charset="0"/>
            </a:endParaRPr>
          </a:p>
          <a:p>
            <a:pPr lvl="1">
              <a:buClr>
                <a:srgbClr val="E60512"/>
              </a:buClr>
              <a:defRPr/>
            </a:pPr>
            <a:r>
              <a:rPr lang="en-US" altLang="en-US" sz="2000" dirty="0">
                <a:cs typeface="Times New Roman" pitchFamily="18" charset="0"/>
              </a:rPr>
              <a:t>Adaptive - Proud helps us know that society probably approves of our actions</a:t>
            </a:r>
          </a:p>
          <a:p>
            <a:pPr lvl="1">
              <a:buClr>
                <a:srgbClr val="E60512"/>
              </a:buClr>
              <a:defRPr/>
            </a:pPr>
            <a:endParaRPr lang="en-US" altLang="en-US" sz="2000" dirty="0">
              <a:cs typeface="Times New Roman" pitchFamily="18" charset="0"/>
            </a:endParaRPr>
          </a:p>
          <a:p>
            <a:pPr lvl="1">
              <a:buClr>
                <a:srgbClr val="E60512"/>
              </a:buClr>
              <a:defRPr/>
            </a:pPr>
            <a:r>
              <a:rPr lang="en-US" altLang="en-US" sz="2000" dirty="0">
                <a:cs typeface="Times New Roman" pitchFamily="18" charset="0"/>
              </a:rPr>
              <a:t>Physiological – anger comes with increased adrenaline, pupils constrict, heart beats faster</a:t>
            </a:r>
          </a:p>
          <a:p>
            <a:pPr lvl="1">
              <a:buClr>
                <a:srgbClr val="E60512"/>
              </a:buClr>
              <a:defRPr/>
            </a:pPr>
            <a:endParaRPr lang="en-US" altLang="en-US" sz="2000" dirty="0">
              <a:cs typeface="Times New Roman" pitchFamily="18" charset="0"/>
            </a:endParaRPr>
          </a:p>
          <a:p>
            <a:pPr lvl="1">
              <a:buClr>
                <a:srgbClr val="E60512"/>
              </a:buClr>
              <a:defRPr/>
            </a:pPr>
            <a:r>
              <a:rPr lang="en-US" altLang="en-US" sz="2000" dirty="0">
                <a:cs typeface="Times New Roman" pitchFamily="18" charset="0"/>
              </a:rPr>
              <a:t>Cognitive – happy comes with awareness that _____ action we just engaged in is valuable and we should do it again </a:t>
            </a:r>
          </a:p>
          <a:p>
            <a:pPr lvl="2">
              <a:buClr>
                <a:srgbClr val="726056"/>
              </a:buClr>
              <a:defRPr/>
            </a:pPr>
            <a:r>
              <a:rPr lang="en-US" altLang="en-US" sz="2000" dirty="0">
                <a:cs typeface="Times New Roman" pitchFamily="18" charset="0"/>
              </a:rPr>
              <a:t>Emotions involve a </a:t>
            </a:r>
            <a:r>
              <a:rPr lang="en-US" altLang="en-US" sz="2000" u="sng" dirty="0">
                <a:cs typeface="Times New Roman" pitchFamily="18" charset="0"/>
              </a:rPr>
              <a:t>search for the source/cause of the emotion</a:t>
            </a:r>
          </a:p>
          <a:p>
            <a:pPr>
              <a:defRPr/>
            </a:pPr>
            <a:endParaRPr lang="en-US" altLang="en-US" dirty="0">
              <a:latin typeface="Arial" charset="0"/>
            </a:endParaRPr>
          </a:p>
          <a:p>
            <a:pPr eaLnBrk="1" hangingPunct="1">
              <a:defRPr/>
            </a:pPr>
            <a:endParaRPr lang="en-US" altLang="en-US" dirty="0">
              <a:latin typeface="Arial" charset="0"/>
            </a:endParaRPr>
          </a:p>
          <a:p>
            <a:pPr lvl="1" eaLnBrk="1" hangingPunct="1">
              <a:defRPr/>
            </a:pPr>
            <a:endParaRPr lang="en-US" altLang="en-US" dirty="0">
              <a:latin typeface="Arial" charset="0"/>
            </a:endParaRPr>
          </a:p>
          <a:p>
            <a:pPr eaLnBrk="1" hangingPunct="1">
              <a:defRPr/>
            </a:pPr>
            <a:endParaRPr lang="en-US" altLang="en-US" dirty="0">
              <a:latin typeface="Arial" charset="0"/>
            </a:endParaRPr>
          </a:p>
          <a:p>
            <a:pPr lvl="1" eaLnBrk="1" hangingPunct="1">
              <a:buFontTx/>
              <a:buNone/>
              <a:defRPr/>
            </a:pPr>
            <a:endParaRPr lang="en-US" altLang="en-US" dirty="0">
              <a:latin typeface="Arial" charset="0"/>
            </a:endParaRPr>
          </a:p>
          <a:p>
            <a:pPr lvl="1" eaLnBrk="1" hangingPunct="1">
              <a:defRPr/>
            </a:pPr>
            <a:endParaRPr lang="en-US" altLang="en-US" dirty="0">
              <a:latin typeface="Arial" charset="0"/>
            </a:endParaRPr>
          </a:p>
        </p:txBody>
      </p:sp>
      <p:sp>
        <p:nvSpPr>
          <p:cNvPr id="138242" name="Rectangle 2">
            <a:extLst>
              <a:ext uri="{FF2B5EF4-FFF2-40B4-BE49-F238E27FC236}">
                <a16:creationId xmlns:a16="http://schemas.microsoft.com/office/drawing/2014/main" id="{AFC3CC5A-99C6-41B5-982E-F1BC9ED9C00E}"/>
              </a:ext>
            </a:extLst>
          </p:cNvPr>
          <p:cNvSpPr>
            <a:spLocks noGrp="1" noChangeArrowheads="1"/>
          </p:cNvSpPr>
          <p:nvPr>
            <p:ph type="title"/>
          </p:nvPr>
        </p:nvSpPr>
        <p:spPr/>
        <p:txBody>
          <a:bodyPr/>
          <a:lstStyle/>
          <a:p>
            <a:pPr eaLnBrk="1" hangingPunct="1">
              <a:defRPr/>
            </a:pPr>
            <a:r>
              <a:rPr lang="en-US" dirty="0">
                <a:effectLst>
                  <a:outerShdw blurRad="38100" dist="38100" dir="2700000" algn="tl">
                    <a:srgbClr val="000000"/>
                  </a:outerShdw>
                </a:effectLst>
              </a:rPr>
              <a:t>What is an Emotion?</a:t>
            </a:r>
          </a:p>
        </p:txBody>
      </p:sp>
    </p:spTree>
    <p:extLst>
      <p:ext uri="{BB962C8B-B14F-4D97-AF65-F5344CB8AC3E}">
        <p14:creationId xmlns:p14="http://schemas.microsoft.com/office/powerpoint/2010/main" val="13178861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A394D65-CC4E-4BD5-891B-F4BBE40E4FB2}"/>
              </a:ext>
            </a:extLst>
          </p:cNvPr>
          <p:cNvSpPr/>
          <p:nvPr/>
        </p:nvSpPr>
        <p:spPr>
          <a:xfrm>
            <a:off x="2020530" y="204494"/>
            <a:ext cx="9733936" cy="64490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itle 1">
            <a:extLst>
              <a:ext uri="{FF2B5EF4-FFF2-40B4-BE49-F238E27FC236}">
                <a16:creationId xmlns:a16="http://schemas.microsoft.com/office/drawing/2014/main" id="{2524E313-8F69-45ED-B945-5A0B7ED049BB}"/>
              </a:ext>
            </a:extLst>
          </p:cNvPr>
          <p:cNvSpPr>
            <a:spLocks noGrp="1"/>
          </p:cNvSpPr>
          <p:nvPr>
            <p:ph type="title"/>
          </p:nvPr>
        </p:nvSpPr>
        <p:spPr>
          <a:xfrm>
            <a:off x="289695" y="1637070"/>
            <a:ext cx="1730834" cy="4822723"/>
          </a:xfrm>
        </p:spPr>
        <p:txBody>
          <a:bodyPr>
            <a:noAutofit/>
          </a:bodyPr>
          <a:lstStyle/>
          <a:p>
            <a:r>
              <a:rPr lang="en-US" sz="2000" dirty="0">
                <a:solidFill>
                  <a:schemeClr val="tx2"/>
                </a:solidFill>
              </a:rPr>
              <a:t>If you were able to eliminate one </a:t>
            </a:r>
            <a:r>
              <a:rPr lang="en-US" sz="2000" dirty="0">
                <a:solidFill>
                  <a:srgbClr val="00B050"/>
                </a:solidFill>
              </a:rPr>
              <a:t>negative</a:t>
            </a:r>
            <a:r>
              <a:rPr lang="en-US" sz="2000" dirty="0">
                <a:solidFill>
                  <a:schemeClr val="tx2"/>
                </a:solidFill>
              </a:rPr>
              <a:t> emotion, which would it be and </a:t>
            </a:r>
            <a:r>
              <a:rPr lang="en-US" sz="2000" u="sng" dirty="0">
                <a:solidFill>
                  <a:schemeClr val="tx2"/>
                </a:solidFill>
              </a:rPr>
              <a:t>why</a:t>
            </a:r>
            <a:r>
              <a:rPr lang="en-US" sz="2000" dirty="0">
                <a:solidFill>
                  <a:schemeClr val="tx2"/>
                </a:solidFill>
              </a:rPr>
              <a:t>?</a:t>
            </a:r>
            <a:br>
              <a:rPr lang="en-US" sz="2000" dirty="0">
                <a:solidFill>
                  <a:schemeClr val="tx2"/>
                </a:solidFill>
              </a:rPr>
            </a:br>
            <a:br>
              <a:rPr lang="en-US" sz="2000" dirty="0">
                <a:solidFill>
                  <a:schemeClr val="tx2"/>
                </a:solidFill>
              </a:rPr>
            </a:br>
            <a:r>
              <a:rPr lang="en-US" sz="2000" dirty="0">
                <a:solidFill>
                  <a:schemeClr val="tx2"/>
                </a:solidFill>
              </a:rPr>
              <a:t>Downsides?</a:t>
            </a:r>
          </a:p>
        </p:txBody>
      </p:sp>
      <p:pic>
        <p:nvPicPr>
          <p:cNvPr id="4" name="Picture 5" descr="lsqu8qcp7nkg4w5xz7qy">
            <a:extLst>
              <a:ext uri="{FF2B5EF4-FFF2-40B4-BE49-F238E27FC236}">
                <a16:creationId xmlns:a16="http://schemas.microsoft.com/office/drawing/2014/main" id="{7418D91E-7422-442C-8B39-792BF2D05CF7}"/>
              </a:ext>
            </a:extLst>
          </p:cNvPr>
          <p:cNvPicPr>
            <a:picLocks noChangeAspect="1" noChangeArrowheads="1"/>
          </p:cNvPicPr>
          <p:nvPr/>
        </p:nvPicPr>
        <p:blipFill rotWithShape="1">
          <a:blip r:embed="rId4"/>
          <a:srcRect r="-2" b="314"/>
          <a:stretch/>
        </p:blipFill>
        <p:spPr bwMode="auto">
          <a:xfrm>
            <a:off x="2165034" y="339213"/>
            <a:ext cx="9466106" cy="6120582"/>
          </a:xfrm>
          <a:prstGeom prst="rect">
            <a:avLst/>
          </a:prstGeom>
          <a:noFill/>
        </p:spPr>
      </p:pic>
    </p:spTree>
    <p:extLst>
      <p:ext uri="{BB962C8B-B14F-4D97-AF65-F5344CB8AC3E}">
        <p14:creationId xmlns:p14="http://schemas.microsoft.com/office/powerpoint/2010/main" val="32594168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a:extLst>
              <a:ext uri="{FF2B5EF4-FFF2-40B4-BE49-F238E27FC236}">
                <a16:creationId xmlns:a16="http://schemas.microsoft.com/office/drawing/2014/main" id="{6FCE527B-B32C-4312-B644-BF9F912DA049}"/>
              </a:ext>
            </a:extLst>
          </p:cNvPr>
          <p:cNvSpPr>
            <a:spLocks noGrp="1" noChangeArrowheads="1"/>
          </p:cNvSpPr>
          <p:nvPr>
            <p:ph idx="1"/>
          </p:nvPr>
        </p:nvSpPr>
        <p:spPr>
          <a:xfrm>
            <a:off x="441924" y="1200279"/>
            <a:ext cx="11241089" cy="5657721"/>
          </a:xfrm>
        </p:spPr>
        <p:txBody>
          <a:bodyPr>
            <a:normAutofit/>
          </a:bodyPr>
          <a:lstStyle/>
          <a:p>
            <a:pPr marL="0" indent="0">
              <a:buNone/>
              <a:defRPr/>
            </a:pPr>
            <a:endParaRPr lang="en-US" altLang="en-US" sz="2800" dirty="0">
              <a:cs typeface="Times New Roman" pitchFamily="18" charset="0"/>
            </a:endParaRPr>
          </a:p>
          <a:p>
            <a:pPr>
              <a:defRPr/>
            </a:pPr>
            <a:r>
              <a:rPr lang="en-US" altLang="en-US" sz="2400" dirty="0">
                <a:cs typeface="Times New Roman" pitchFamily="18" charset="0"/>
              </a:rPr>
              <a:t>From a </a:t>
            </a:r>
            <a:r>
              <a:rPr lang="en-US" altLang="en-US" sz="2400" u="sng" dirty="0">
                <a:cs typeface="Times New Roman" pitchFamily="18" charset="0"/>
              </a:rPr>
              <a:t>functionalist perspective</a:t>
            </a:r>
            <a:r>
              <a:rPr lang="en-US" altLang="en-US" sz="2400" dirty="0">
                <a:cs typeface="Times New Roman" pitchFamily="18" charset="0"/>
              </a:rPr>
              <a:t> to understanding our emotions, emotions are: </a:t>
            </a:r>
            <a:r>
              <a:rPr lang="en-US" altLang="en-US" sz="2400" b="1" dirty="0">
                <a:solidFill>
                  <a:srgbClr val="00B050"/>
                </a:solidFill>
                <a:cs typeface="Times New Roman" pitchFamily="18" charset="0"/>
              </a:rPr>
              <a:t>adaptive</a:t>
            </a:r>
            <a:r>
              <a:rPr lang="en-US" altLang="en-US" sz="2400" b="1" dirty="0">
                <a:cs typeface="Times New Roman" pitchFamily="18" charset="0"/>
              </a:rPr>
              <a:t>,</a:t>
            </a:r>
            <a:r>
              <a:rPr lang="en-US" altLang="en-US" sz="2400" b="1" dirty="0">
                <a:solidFill>
                  <a:srgbClr val="FF0000"/>
                </a:solidFill>
                <a:cs typeface="Times New Roman" pitchFamily="18" charset="0"/>
              </a:rPr>
              <a:t> </a:t>
            </a:r>
            <a:r>
              <a:rPr lang="en-US" altLang="en-US" sz="2400" dirty="0">
                <a:cs typeface="Times New Roman" pitchFamily="18" charset="0"/>
              </a:rPr>
              <a:t>relatively brief, with </a:t>
            </a:r>
            <a:r>
              <a:rPr lang="en-US" altLang="en-US" sz="2400" b="1" dirty="0">
                <a:cs typeface="Times New Roman" pitchFamily="18" charset="0"/>
              </a:rPr>
              <a:t>specific* </a:t>
            </a:r>
            <a:r>
              <a:rPr lang="en-US" altLang="en-US" sz="2400" dirty="0">
                <a:cs typeface="Times New Roman" pitchFamily="18" charset="0"/>
              </a:rPr>
              <a:t>physiological and cognitive responses to situations. </a:t>
            </a:r>
          </a:p>
          <a:p>
            <a:pPr marL="0" indent="0" eaLnBrk="1" hangingPunct="1">
              <a:buNone/>
              <a:defRPr/>
            </a:pPr>
            <a:endParaRPr lang="en-US" altLang="en-US" sz="2400" b="1" dirty="0">
              <a:solidFill>
                <a:srgbClr val="FFFF00"/>
              </a:solidFill>
              <a:cs typeface="Times New Roman" pitchFamily="18" charset="0"/>
            </a:endParaRPr>
          </a:p>
          <a:p>
            <a:pPr lvl="1">
              <a:defRPr/>
            </a:pPr>
            <a:r>
              <a:rPr lang="en-US" altLang="en-US" sz="2400" b="1" dirty="0">
                <a:solidFill>
                  <a:srgbClr val="00B050"/>
                </a:solidFill>
                <a:cs typeface="Times New Roman" pitchFamily="18" charset="0"/>
              </a:rPr>
              <a:t>Proud</a:t>
            </a:r>
            <a:r>
              <a:rPr lang="en-US" altLang="en-US" sz="2400" dirty="0">
                <a:cs typeface="Times New Roman" pitchFamily="18" charset="0"/>
              </a:rPr>
              <a:t> helps us know that society probably approves of our actions; </a:t>
            </a:r>
          </a:p>
          <a:p>
            <a:pPr lvl="1">
              <a:defRPr/>
            </a:pPr>
            <a:endParaRPr lang="en-US" altLang="en-US" sz="2400" b="1" dirty="0">
              <a:solidFill>
                <a:srgbClr val="FFFF00"/>
              </a:solidFill>
              <a:cs typeface="Times New Roman" pitchFamily="18" charset="0"/>
            </a:endParaRPr>
          </a:p>
          <a:p>
            <a:pPr lvl="1">
              <a:defRPr/>
            </a:pPr>
            <a:r>
              <a:rPr lang="en-US" altLang="en-US" sz="2400" b="1" dirty="0">
                <a:solidFill>
                  <a:srgbClr val="00B050"/>
                </a:solidFill>
                <a:cs typeface="Times New Roman" pitchFamily="18" charset="0"/>
              </a:rPr>
              <a:t>Anger</a:t>
            </a:r>
            <a:r>
              <a:rPr lang="en-US" altLang="en-US" sz="2400" dirty="0">
                <a:cs typeface="Times New Roman" pitchFamily="18" charset="0"/>
              </a:rPr>
              <a:t> has outward signs that signal to those around that they should back-off or stop what they are doing</a:t>
            </a:r>
          </a:p>
          <a:p>
            <a:pPr eaLnBrk="1" hangingPunct="1">
              <a:defRPr/>
            </a:pPr>
            <a:endParaRPr lang="en-US" altLang="en-US" dirty="0">
              <a:latin typeface="Arial" charset="0"/>
              <a:cs typeface="Times New Roman" pitchFamily="18" charset="0"/>
            </a:endParaRPr>
          </a:p>
          <a:p>
            <a:pPr lvl="1" eaLnBrk="1" hangingPunct="1">
              <a:buFontTx/>
              <a:buNone/>
              <a:defRPr/>
            </a:pPr>
            <a:endParaRPr lang="en-US" altLang="en-US" dirty="0">
              <a:latin typeface="Arial" charset="0"/>
            </a:endParaRPr>
          </a:p>
          <a:p>
            <a:pPr eaLnBrk="1" hangingPunct="1">
              <a:defRPr/>
            </a:pPr>
            <a:endParaRPr lang="en-US" altLang="en-US" dirty="0">
              <a:latin typeface="Arial" charset="0"/>
            </a:endParaRPr>
          </a:p>
          <a:p>
            <a:pPr lvl="1" eaLnBrk="1" hangingPunct="1">
              <a:defRPr/>
            </a:pPr>
            <a:endParaRPr lang="en-US" altLang="en-US" dirty="0">
              <a:latin typeface="Arial" charset="0"/>
            </a:endParaRPr>
          </a:p>
          <a:p>
            <a:pPr eaLnBrk="1" hangingPunct="1">
              <a:defRPr/>
            </a:pPr>
            <a:endParaRPr lang="en-US" altLang="en-US" dirty="0">
              <a:latin typeface="Arial" charset="0"/>
            </a:endParaRPr>
          </a:p>
          <a:p>
            <a:pPr lvl="1" eaLnBrk="1" hangingPunct="1">
              <a:buFontTx/>
              <a:buNone/>
              <a:defRPr/>
            </a:pPr>
            <a:endParaRPr lang="en-US" altLang="en-US" dirty="0">
              <a:latin typeface="Arial" charset="0"/>
            </a:endParaRPr>
          </a:p>
          <a:p>
            <a:pPr lvl="1" eaLnBrk="1" hangingPunct="1">
              <a:defRPr/>
            </a:pPr>
            <a:endParaRPr lang="en-US" altLang="en-US" dirty="0">
              <a:latin typeface="Arial" charset="0"/>
            </a:endParaRPr>
          </a:p>
        </p:txBody>
      </p:sp>
      <p:sp>
        <p:nvSpPr>
          <p:cNvPr id="138242" name="Rectangle 2">
            <a:extLst>
              <a:ext uri="{FF2B5EF4-FFF2-40B4-BE49-F238E27FC236}">
                <a16:creationId xmlns:a16="http://schemas.microsoft.com/office/drawing/2014/main" id="{AFC3CC5A-99C6-41B5-982E-F1BC9ED9C00E}"/>
              </a:ext>
            </a:extLst>
          </p:cNvPr>
          <p:cNvSpPr>
            <a:spLocks noGrp="1" noChangeArrowheads="1"/>
          </p:cNvSpPr>
          <p:nvPr>
            <p:ph type="title"/>
          </p:nvPr>
        </p:nvSpPr>
        <p:spPr/>
        <p:txBody>
          <a:bodyPr/>
          <a:lstStyle/>
          <a:p>
            <a:pPr eaLnBrk="1" hangingPunct="1">
              <a:defRPr/>
            </a:pPr>
            <a:r>
              <a:rPr lang="en-US" dirty="0">
                <a:effectLst>
                  <a:outerShdw blurRad="38100" dist="38100" dir="2700000" algn="tl">
                    <a:srgbClr val="000000"/>
                  </a:outerShdw>
                </a:effectLst>
              </a:rPr>
              <a:t>What is an Emotion?</a:t>
            </a:r>
          </a:p>
        </p:txBody>
      </p:sp>
    </p:spTree>
    <p:extLst>
      <p:ext uri="{BB962C8B-B14F-4D97-AF65-F5344CB8AC3E}">
        <p14:creationId xmlns:p14="http://schemas.microsoft.com/office/powerpoint/2010/main" val="1332737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pic>
        <p:nvPicPr>
          <p:cNvPr id="26626" name="Shape 295"/>
          <p:cNvPicPr preferRelativeResize="0">
            <a:picLocks noChangeAspect="1" noChangeArrowheads="1"/>
          </p:cNvPicPr>
          <p:nvPr/>
        </p:nvPicPr>
        <p:blipFill>
          <a:blip r:embed="rId3"/>
          <a:srcRect/>
          <a:stretch>
            <a:fillRect/>
          </a:stretch>
        </p:blipFill>
        <p:spPr bwMode="auto">
          <a:xfrm>
            <a:off x="1864659" y="685800"/>
            <a:ext cx="8534400" cy="5730875"/>
          </a:xfrm>
          <a:prstGeom prst="rect">
            <a:avLst/>
          </a:prstGeom>
          <a:noFill/>
          <a:ln w="9525">
            <a:noFill/>
            <a:miter lim="800000"/>
            <a:headEnd/>
            <a:tailEnd/>
          </a:ln>
        </p:spPr>
      </p:pic>
      <p:sp>
        <p:nvSpPr>
          <p:cNvPr id="3" name="Oval 2">
            <a:extLst>
              <a:ext uri="{FF2B5EF4-FFF2-40B4-BE49-F238E27FC236}">
                <a16:creationId xmlns:a16="http://schemas.microsoft.com/office/drawing/2014/main" id="{95C89B3F-3D01-4862-B430-4533D330192B}"/>
              </a:ext>
            </a:extLst>
          </p:cNvPr>
          <p:cNvSpPr/>
          <p:nvPr/>
        </p:nvSpPr>
        <p:spPr>
          <a:xfrm>
            <a:off x="1981200" y="2362200"/>
            <a:ext cx="12954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5" name="Oval 4">
            <a:extLst>
              <a:ext uri="{FF2B5EF4-FFF2-40B4-BE49-F238E27FC236}">
                <a16:creationId xmlns:a16="http://schemas.microsoft.com/office/drawing/2014/main" id="{2C341F63-BAD0-4AA5-8535-D797DD4851C4}"/>
              </a:ext>
            </a:extLst>
          </p:cNvPr>
          <p:cNvSpPr/>
          <p:nvPr/>
        </p:nvSpPr>
        <p:spPr>
          <a:xfrm>
            <a:off x="1864659" y="3094037"/>
            <a:ext cx="12954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6" name="Oval 5">
            <a:extLst>
              <a:ext uri="{FF2B5EF4-FFF2-40B4-BE49-F238E27FC236}">
                <a16:creationId xmlns:a16="http://schemas.microsoft.com/office/drawing/2014/main" id="{E468963B-AE93-4172-9919-B09D0F2E082A}"/>
              </a:ext>
            </a:extLst>
          </p:cNvPr>
          <p:cNvSpPr/>
          <p:nvPr/>
        </p:nvSpPr>
        <p:spPr>
          <a:xfrm>
            <a:off x="1864659" y="3613990"/>
            <a:ext cx="12954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sp>
        <p:nvSpPr>
          <p:cNvPr id="7" name="Oval 6">
            <a:extLst>
              <a:ext uri="{FF2B5EF4-FFF2-40B4-BE49-F238E27FC236}">
                <a16:creationId xmlns:a16="http://schemas.microsoft.com/office/drawing/2014/main" id="{3C9E2548-0EE5-40F5-994B-C597A57A9019}"/>
              </a:ext>
            </a:extLst>
          </p:cNvPr>
          <p:cNvSpPr/>
          <p:nvPr/>
        </p:nvSpPr>
        <p:spPr>
          <a:xfrm>
            <a:off x="1985682" y="4244181"/>
            <a:ext cx="3119718" cy="55641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sym typeface="Arial" charset="0"/>
            </a:endParaRPr>
          </a:p>
        </p:txBody>
      </p:sp>
      <p:cxnSp>
        <p:nvCxnSpPr>
          <p:cNvPr id="8" name="Straight Connector 7">
            <a:extLst>
              <a:ext uri="{FF2B5EF4-FFF2-40B4-BE49-F238E27FC236}">
                <a16:creationId xmlns:a16="http://schemas.microsoft.com/office/drawing/2014/main" id="{2B4FB873-22A8-4C8C-BB98-59E3EEC62DF4}"/>
              </a:ext>
            </a:extLst>
          </p:cNvPr>
          <p:cNvCxnSpPr/>
          <p:nvPr/>
        </p:nvCxnSpPr>
        <p:spPr>
          <a:xfrm>
            <a:off x="6248400" y="3352800"/>
            <a:ext cx="1447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35BABA3-B679-4280-8105-2973DB5F7C98}"/>
              </a:ext>
            </a:extLst>
          </p:cNvPr>
          <p:cNvCxnSpPr>
            <a:cxnSpLocks/>
          </p:cNvCxnSpPr>
          <p:nvPr/>
        </p:nvCxnSpPr>
        <p:spPr>
          <a:xfrm>
            <a:off x="6248400" y="4039814"/>
            <a:ext cx="685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5CEF693-F39E-4C2B-8FE3-51387D74F63B}"/>
              </a:ext>
            </a:extLst>
          </p:cNvPr>
          <p:cNvCxnSpPr/>
          <p:nvPr/>
        </p:nvCxnSpPr>
        <p:spPr>
          <a:xfrm>
            <a:off x="6248400" y="4953000"/>
            <a:ext cx="1447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ut/>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EAB17C-08B6-4BF4-A2E6-30637830889F}"/>
              </a:ext>
            </a:extLst>
          </p:cNvPr>
          <p:cNvSpPr>
            <a:spLocks noGrp="1"/>
          </p:cNvSpPr>
          <p:nvPr>
            <p:ph idx="1"/>
          </p:nvPr>
        </p:nvSpPr>
        <p:spPr>
          <a:xfrm>
            <a:off x="346842" y="1734208"/>
            <a:ext cx="11335406" cy="4514192"/>
          </a:xfrm>
        </p:spPr>
        <p:txBody>
          <a:bodyPr/>
          <a:lstStyle/>
          <a:p>
            <a:r>
              <a:rPr lang="en-US" sz="2400" dirty="0"/>
              <a:t>Two ways in which emotions are adaptive (serve a function):</a:t>
            </a:r>
          </a:p>
          <a:p>
            <a:endParaRPr lang="en-US" sz="2400" dirty="0"/>
          </a:p>
          <a:p>
            <a:pPr marL="457200" indent="-457200">
              <a:buFont typeface="+mj-lt"/>
              <a:buAutoNum type="arabicPeriod"/>
            </a:pPr>
            <a:r>
              <a:rPr lang="en-US" sz="2400" dirty="0"/>
              <a:t>Displaying emotions helps us form and </a:t>
            </a:r>
            <a:r>
              <a:rPr lang="en-US" sz="2400" dirty="0">
                <a:solidFill>
                  <a:srgbClr val="00B050"/>
                </a:solidFill>
              </a:rPr>
              <a:t>maintain relationships</a:t>
            </a:r>
          </a:p>
          <a:p>
            <a:pPr marL="457200" indent="-457200">
              <a:buFont typeface="+mj-lt"/>
              <a:buAutoNum type="arabicPeriod"/>
            </a:pPr>
            <a:r>
              <a:rPr lang="en-US" sz="2400" dirty="0"/>
              <a:t>Allow us to better understand our others &amp; current situation (improves cognition</a:t>
            </a:r>
          </a:p>
          <a:p>
            <a:pPr marL="0" indent="0">
              <a:buNone/>
            </a:pPr>
            <a:endParaRPr lang="en-US" dirty="0"/>
          </a:p>
        </p:txBody>
      </p:sp>
      <p:sp>
        <p:nvSpPr>
          <p:cNvPr id="2" name="Title 1">
            <a:extLst>
              <a:ext uri="{FF2B5EF4-FFF2-40B4-BE49-F238E27FC236}">
                <a16:creationId xmlns:a16="http://schemas.microsoft.com/office/drawing/2014/main" id="{9A6D6062-1D1E-4F3C-B8AD-095D4EB2B185}"/>
              </a:ext>
            </a:extLst>
          </p:cNvPr>
          <p:cNvSpPr>
            <a:spLocks noGrp="1"/>
          </p:cNvSpPr>
          <p:nvPr>
            <p:ph type="title"/>
          </p:nvPr>
        </p:nvSpPr>
        <p:spPr/>
        <p:txBody>
          <a:bodyPr/>
          <a:lstStyle/>
          <a:p>
            <a:r>
              <a:rPr lang="en-US" dirty="0"/>
              <a:t>Functions of Emotion</a:t>
            </a:r>
          </a:p>
        </p:txBody>
      </p:sp>
    </p:spTree>
    <p:extLst>
      <p:ext uri="{BB962C8B-B14F-4D97-AF65-F5344CB8AC3E}">
        <p14:creationId xmlns:p14="http://schemas.microsoft.com/office/powerpoint/2010/main" val="2205160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4355BE-B2B5-44EA-AA4B-0DDC5686D95C}"/>
              </a:ext>
            </a:extLst>
          </p:cNvPr>
          <p:cNvSpPr>
            <a:spLocks noGrp="1"/>
          </p:cNvSpPr>
          <p:nvPr>
            <p:ph idx="1"/>
          </p:nvPr>
        </p:nvSpPr>
        <p:spPr>
          <a:xfrm>
            <a:off x="368710" y="1755058"/>
            <a:ext cx="11474245" cy="4747095"/>
          </a:xfrm>
        </p:spPr>
        <p:txBody>
          <a:bodyPr/>
          <a:lstStyle/>
          <a:p>
            <a:r>
              <a:rPr lang="en-US" dirty="0"/>
              <a:t>Feeling emotion is adaptive, in part, so we can display emotion</a:t>
            </a:r>
          </a:p>
          <a:p>
            <a:endParaRPr lang="en-US" dirty="0"/>
          </a:p>
          <a:p>
            <a:r>
              <a:rPr lang="en-US" dirty="0"/>
              <a:t>Displaying appropriate emotions for situation </a:t>
            </a:r>
            <a:r>
              <a:rPr lang="en-US" u="sng" dirty="0"/>
              <a:t>tells others we’re: </a:t>
            </a:r>
            <a:r>
              <a:rPr lang="en-US" dirty="0"/>
              <a:t>trustworthy, moral, and predictable</a:t>
            </a:r>
          </a:p>
          <a:p>
            <a:pPr lvl="1"/>
            <a:r>
              <a:rPr lang="en-US" sz="2000" dirty="0"/>
              <a:t>Example: Vaguely offensive comment to RA but the fact that I looked embarrassed probably drastically reduced damage</a:t>
            </a:r>
          </a:p>
          <a:p>
            <a:endParaRPr lang="en-US" dirty="0"/>
          </a:p>
          <a:p>
            <a:r>
              <a:rPr lang="en-US" dirty="0"/>
              <a:t>Give others feedback about how we would like them to behave with us</a:t>
            </a:r>
          </a:p>
          <a:p>
            <a:pPr lvl="1"/>
            <a:r>
              <a:rPr lang="en-US" sz="2000" dirty="0"/>
              <a:t>Example: Friend’s emotion feedback shows can’t be excessively positive when he’s upset, different tactic needed</a:t>
            </a:r>
          </a:p>
        </p:txBody>
      </p:sp>
      <p:sp>
        <p:nvSpPr>
          <p:cNvPr id="2" name="Title 1">
            <a:extLst>
              <a:ext uri="{FF2B5EF4-FFF2-40B4-BE49-F238E27FC236}">
                <a16:creationId xmlns:a16="http://schemas.microsoft.com/office/drawing/2014/main" id="{400CB00B-08CE-4639-82B2-370D208BCF5A}"/>
              </a:ext>
            </a:extLst>
          </p:cNvPr>
          <p:cNvSpPr>
            <a:spLocks noGrp="1"/>
          </p:cNvSpPr>
          <p:nvPr>
            <p:ph type="title"/>
          </p:nvPr>
        </p:nvSpPr>
        <p:spPr/>
        <p:txBody>
          <a:bodyPr/>
          <a:lstStyle/>
          <a:p>
            <a:r>
              <a:rPr lang="en-US" b="1" dirty="0"/>
              <a:t>1. Displaying</a:t>
            </a:r>
            <a:r>
              <a:rPr lang="en-US" dirty="0"/>
              <a:t> emotions helps form and maintain relationships</a:t>
            </a:r>
          </a:p>
        </p:txBody>
      </p:sp>
    </p:spTree>
    <p:extLst>
      <p:ext uri="{BB962C8B-B14F-4D97-AF65-F5344CB8AC3E}">
        <p14:creationId xmlns:p14="http://schemas.microsoft.com/office/powerpoint/2010/main" val="236074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B382F7-74E1-4E89-A0AB-7D947E5DEC01}"/>
              </a:ext>
            </a:extLst>
          </p:cNvPr>
          <p:cNvSpPr>
            <a:spLocks noGrp="1"/>
          </p:cNvSpPr>
          <p:nvPr>
            <p:ph idx="1"/>
          </p:nvPr>
        </p:nvSpPr>
        <p:spPr>
          <a:xfrm>
            <a:off x="339213" y="1666568"/>
            <a:ext cx="11343800" cy="4835585"/>
          </a:xfrm>
        </p:spPr>
        <p:txBody>
          <a:bodyPr>
            <a:normAutofit/>
          </a:bodyPr>
          <a:lstStyle/>
          <a:p>
            <a:pPr>
              <a:buFont typeface="Wingdings" panose="05000000000000000000" pitchFamily="2" charset="2"/>
              <a:buChar char="§"/>
            </a:pPr>
            <a:r>
              <a:rPr lang="en-US" sz="2200" dirty="0"/>
              <a:t> </a:t>
            </a:r>
            <a:r>
              <a:rPr lang="en-US" sz="2200" dirty="0">
                <a:solidFill>
                  <a:schemeClr val="accent1"/>
                </a:solidFill>
              </a:rPr>
              <a:t>Affect as Information theory</a:t>
            </a:r>
            <a:r>
              <a:rPr lang="en-US" sz="2200" dirty="0"/>
              <a:t>– Our emotional state gives us information about our current situation including people in environment</a:t>
            </a:r>
          </a:p>
          <a:p>
            <a:pPr lvl="1"/>
            <a:r>
              <a:rPr lang="en-US" sz="2000" dirty="0"/>
              <a:t>Emotion informs our perception with Type I (automatic) processing</a:t>
            </a:r>
          </a:p>
          <a:p>
            <a:pPr>
              <a:buFont typeface="Wingdings" panose="05000000000000000000" pitchFamily="2" charset="2"/>
              <a:buChar char="§"/>
            </a:pPr>
            <a:endParaRPr lang="en-US" dirty="0"/>
          </a:p>
          <a:p>
            <a:pPr marL="342900" indent="-342900">
              <a:buFont typeface="Wingdings" panose="05000000000000000000" pitchFamily="2" charset="2"/>
              <a:buChar char="§"/>
            </a:pPr>
            <a:r>
              <a:rPr lang="en-US" sz="2200" dirty="0"/>
              <a:t>A. Informs </a:t>
            </a:r>
            <a:r>
              <a:rPr lang="en-US" sz="2200" i="1" dirty="0">
                <a:solidFill>
                  <a:srgbClr val="00B050"/>
                </a:solidFill>
              </a:rPr>
              <a:t>how we think</a:t>
            </a:r>
            <a:r>
              <a:rPr lang="en-US" sz="2200" i="1" dirty="0">
                <a:solidFill>
                  <a:srgbClr val="FFFF00"/>
                </a:solidFill>
              </a:rPr>
              <a:t> </a:t>
            </a:r>
            <a:r>
              <a:rPr lang="en-US" sz="2200" dirty="0"/>
              <a:t>about other people (and their motives)</a:t>
            </a:r>
          </a:p>
          <a:p>
            <a:pPr lvl="1"/>
            <a:r>
              <a:rPr lang="en-US" sz="2000" dirty="0"/>
              <a:t>Example: critical presentation feedback: </a:t>
            </a:r>
          </a:p>
          <a:p>
            <a:pPr lvl="2"/>
            <a:r>
              <a:rPr lang="en-US" sz="2000" dirty="0"/>
              <a:t>Embarrassment suggests we think that person was right and was trying to help</a:t>
            </a:r>
          </a:p>
          <a:p>
            <a:pPr lvl="2"/>
            <a:r>
              <a:rPr lang="en-US" sz="2000" dirty="0"/>
              <a:t>Vs.</a:t>
            </a:r>
          </a:p>
          <a:p>
            <a:pPr lvl="2"/>
            <a:r>
              <a:rPr lang="en-US" sz="2000" dirty="0"/>
              <a:t>Anger suggests the person does not have accurate opinions and/or does not have our best interests at heart</a:t>
            </a:r>
          </a:p>
          <a:p>
            <a:pPr lvl="1"/>
            <a:endParaRPr lang="en-US" dirty="0"/>
          </a:p>
          <a:p>
            <a:endParaRPr lang="en-US" dirty="0"/>
          </a:p>
          <a:p>
            <a:endParaRPr lang="en-US" dirty="0"/>
          </a:p>
          <a:p>
            <a:pPr lvl="1"/>
            <a:endParaRPr lang="en-US" dirty="0"/>
          </a:p>
          <a:p>
            <a:endParaRPr lang="en-US" b="1" dirty="0"/>
          </a:p>
        </p:txBody>
      </p:sp>
      <p:sp>
        <p:nvSpPr>
          <p:cNvPr id="2" name="Title 1">
            <a:extLst>
              <a:ext uri="{FF2B5EF4-FFF2-40B4-BE49-F238E27FC236}">
                <a16:creationId xmlns:a16="http://schemas.microsoft.com/office/drawing/2014/main" id="{F80287AE-26F5-407D-BCAF-F83C7909F536}"/>
              </a:ext>
            </a:extLst>
          </p:cNvPr>
          <p:cNvSpPr>
            <a:spLocks noGrp="1"/>
          </p:cNvSpPr>
          <p:nvPr>
            <p:ph type="title"/>
          </p:nvPr>
        </p:nvSpPr>
        <p:spPr/>
        <p:txBody>
          <a:bodyPr/>
          <a:lstStyle/>
          <a:p>
            <a:r>
              <a:rPr lang="en-US" dirty="0"/>
              <a:t>2. Emotions allow us to better understand situations</a:t>
            </a:r>
          </a:p>
        </p:txBody>
      </p:sp>
    </p:spTree>
    <p:extLst>
      <p:ext uri="{BB962C8B-B14F-4D97-AF65-F5344CB8AC3E}">
        <p14:creationId xmlns:p14="http://schemas.microsoft.com/office/powerpoint/2010/main" val="3637219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108E76F-9B8F-4FEE-9481-476B93852107}"/>
              </a:ext>
            </a:extLst>
          </p:cNvPr>
          <p:cNvSpPr>
            <a:spLocks noGrp="1"/>
          </p:cNvSpPr>
          <p:nvPr>
            <p:ph type="subTitle" idx="1"/>
          </p:nvPr>
        </p:nvSpPr>
        <p:spPr>
          <a:xfrm>
            <a:off x="9361949" y="2514600"/>
            <a:ext cx="2641600" cy="1828800"/>
          </a:xfrm>
        </p:spPr>
        <p:txBody>
          <a:bodyPr>
            <a:normAutofit/>
          </a:bodyPr>
          <a:lstStyle/>
          <a:p>
            <a:r>
              <a:rPr lang="en-US" sz="4000" dirty="0"/>
              <a:t>Part II</a:t>
            </a:r>
          </a:p>
          <a:p>
            <a:r>
              <a:rPr lang="en-US" sz="4000" dirty="0"/>
              <a:t>Section D</a:t>
            </a:r>
          </a:p>
        </p:txBody>
      </p:sp>
      <p:sp>
        <p:nvSpPr>
          <p:cNvPr id="3" name="Slide Number Placeholder 2">
            <a:extLst>
              <a:ext uri="{FF2B5EF4-FFF2-40B4-BE49-F238E27FC236}">
                <a16:creationId xmlns:a16="http://schemas.microsoft.com/office/drawing/2014/main" id="{4D78CE32-EC29-43C1-A2A7-D117896847A5}"/>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FFFFFF"/>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83</a:t>
            </a:fld>
            <a:endParaRPr kumimoji="0" lang="en-US" sz="1100" b="0" i="0" u="none" strike="noStrike" kern="1200" cap="none" spc="0" normalizeH="0" baseline="0" noProof="0" dirty="0">
              <a:ln>
                <a:noFill/>
              </a:ln>
              <a:solidFill>
                <a:srgbClr val="FFFFFF"/>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782E7085-5F56-4A45-BA25-7052FC9E40C6}"/>
              </a:ext>
            </a:extLst>
          </p:cNvPr>
          <p:cNvSpPr>
            <a:spLocks noGrp="1"/>
          </p:cNvSpPr>
          <p:nvPr>
            <p:ph type="title"/>
          </p:nvPr>
        </p:nvSpPr>
        <p:spPr>
          <a:xfrm>
            <a:off x="594851" y="2955546"/>
            <a:ext cx="8432800" cy="1828800"/>
          </a:xfrm>
        </p:spPr>
        <p:txBody>
          <a:bodyPr/>
          <a:lstStyle/>
          <a:p>
            <a:r>
              <a:rPr lang="en-US" dirty="0"/>
              <a:t>Motivation, Emotion, &amp; Evolutionary Psychology</a:t>
            </a:r>
            <a:br>
              <a:rPr lang="en-US" dirty="0"/>
            </a:br>
            <a:br>
              <a:rPr lang="en-US" dirty="0"/>
            </a:br>
            <a:r>
              <a:rPr lang="en-US" dirty="0"/>
              <a:t>Chapter 10</a:t>
            </a:r>
          </a:p>
        </p:txBody>
      </p:sp>
    </p:spTree>
    <p:extLst>
      <p:ext uri="{BB962C8B-B14F-4D97-AF65-F5344CB8AC3E}">
        <p14:creationId xmlns:p14="http://schemas.microsoft.com/office/powerpoint/2010/main" val="37878057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B382F7-74E1-4E89-A0AB-7D947E5DEC01}"/>
              </a:ext>
            </a:extLst>
          </p:cNvPr>
          <p:cNvSpPr>
            <a:spLocks noGrp="1"/>
          </p:cNvSpPr>
          <p:nvPr>
            <p:ph idx="1"/>
          </p:nvPr>
        </p:nvSpPr>
        <p:spPr>
          <a:xfrm>
            <a:off x="283504" y="1707444"/>
            <a:ext cx="11515205" cy="4697838"/>
          </a:xfrm>
        </p:spPr>
        <p:txBody>
          <a:bodyPr>
            <a:normAutofit/>
          </a:bodyPr>
          <a:lstStyle/>
          <a:p>
            <a:pPr lvl="0">
              <a:buClr>
                <a:srgbClr val="E60512"/>
              </a:buClr>
              <a:buFont typeface="Wingdings" panose="05000000000000000000" pitchFamily="2" charset="2"/>
              <a:buChar char="§"/>
            </a:pPr>
            <a:r>
              <a:rPr lang="en-US" dirty="0"/>
              <a:t> </a:t>
            </a:r>
            <a:r>
              <a:rPr lang="en-US" sz="2200" dirty="0">
                <a:solidFill>
                  <a:srgbClr val="E60512"/>
                </a:solidFill>
              </a:rPr>
              <a:t>Affect as Information theory</a:t>
            </a:r>
            <a:r>
              <a:rPr lang="en-US" sz="2200" dirty="0">
                <a:solidFill>
                  <a:srgbClr val="064B64"/>
                </a:solidFill>
              </a:rPr>
              <a:t>– Our emotional state gives us information about our current situation including people in environment</a:t>
            </a:r>
          </a:p>
          <a:p>
            <a:pPr lvl="1"/>
            <a:endParaRPr lang="en-US" sz="2000" dirty="0"/>
          </a:p>
          <a:p>
            <a:pPr marL="457200" lvl="1" indent="0">
              <a:buNone/>
            </a:pPr>
            <a:r>
              <a:rPr lang="en-US" sz="2000" dirty="0"/>
              <a:t>B. Using emotions as information allows us to interpret situations </a:t>
            </a:r>
            <a:r>
              <a:rPr lang="en-US" sz="2000" b="1" dirty="0">
                <a:solidFill>
                  <a:srgbClr val="00B050"/>
                </a:solidFill>
              </a:rPr>
              <a:t>faster</a:t>
            </a:r>
            <a:r>
              <a:rPr lang="en-US" sz="2000" dirty="0"/>
              <a:t> (with reasonable accuracy) </a:t>
            </a:r>
          </a:p>
          <a:p>
            <a:pPr lvl="2"/>
            <a:r>
              <a:rPr lang="en-US" sz="2000" dirty="0"/>
              <a:t>Emotions inform our moral judgments - e.g., if we feel disgusted, we may be viewing something amoral)</a:t>
            </a:r>
          </a:p>
          <a:p>
            <a:pPr lvl="2"/>
            <a:r>
              <a:rPr lang="en-US" sz="2000" dirty="0"/>
              <a:t>Helps us </a:t>
            </a:r>
            <a:r>
              <a:rPr lang="en-US" sz="2000" b="1" u="sng" dirty="0"/>
              <a:t>identify risk faster </a:t>
            </a:r>
            <a:r>
              <a:rPr lang="en-US" sz="2000" dirty="0"/>
              <a:t>– e.g., anxiety</a:t>
            </a:r>
          </a:p>
          <a:p>
            <a:pPr lvl="3"/>
            <a:r>
              <a:rPr lang="en-US" sz="2000" dirty="0"/>
              <a:t>Example – </a:t>
            </a:r>
            <a:r>
              <a:rPr lang="en-US" sz="2000" dirty="0">
                <a:hlinkClick r:id="rId3"/>
              </a:rPr>
              <a:t>Iowa gambling task</a:t>
            </a:r>
            <a:r>
              <a:rPr lang="en-US" sz="2000" dirty="0"/>
              <a:t> - </a:t>
            </a:r>
          </a:p>
          <a:p>
            <a:pPr lvl="4"/>
            <a:r>
              <a:rPr lang="en-US" sz="2000" dirty="0"/>
              <a:t>Even Pro gamblers have negative emotional reactions to the bad outcome decks before they conclude the decks are bad</a:t>
            </a:r>
          </a:p>
          <a:p>
            <a:pPr lvl="1"/>
            <a:endParaRPr lang="en-US" dirty="0"/>
          </a:p>
          <a:p>
            <a:endParaRPr lang="en-US" dirty="0"/>
          </a:p>
          <a:p>
            <a:endParaRPr lang="en-US" dirty="0"/>
          </a:p>
          <a:p>
            <a:pPr lvl="1"/>
            <a:endParaRPr lang="en-US" dirty="0"/>
          </a:p>
          <a:p>
            <a:endParaRPr lang="en-US" b="1" dirty="0"/>
          </a:p>
        </p:txBody>
      </p:sp>
      <p:sp>
        <p:nvSpPr>
          <p:cNvPr id="2" name="Title 1">
            <a:extLst>
              <a:ext uri="{FF2B5EF4-FFF2-40B4-BE49-F238E27FC236}">
                <a16:creationId xmlns:a16="http://schemas.microsoft.com/office/drawing/2014/main" id="{F80287AE-26F5-407D-BCAF-F83C7909F536}"/>
              </a:ext>
            </a:extLst>
          </p:cNvPr>
          <p:cNvSpPr>
            <a:spLocks noGrp="1"/>
          </p:cNvSpPr>
          <p:nvPr>
            <p:ph type="title"/>
          </p:nvPr>
        </p:nvSpPr>
        <p:spPr>
          <a:xfrm>
            <a:off x="551517" y="270901"/>
            <a:ext cx="11247192" cy="1400530"/>
          </a:xfrm>
        </p:spPr>
        <p:txBody>
          <a:bodyPr/>
          <a:lstStyle/>
          <a:p>
            <a:r>
              <a:rPr lang="en-US" sz="3200" dirty="0"/>
              <a:t>2. Emotions allow us to better understand situations</a:t>
            </a:r>
          </a:p>
        </p:txBody>
      </p:sp>
    </p:spTree>
    <p:extLst>
      <p:ext uri="{BB962C8B-B14F-4D97-AF65-F5344CB8AC3E}">
        <p14:creationId xmlns:p14="http://schemas.microsoft.com/office/powerpoint/2010/main" val="56823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B382F7-74E1-4E89-A0AB-7D947E5DEC01}"/>
              </a:ext>
            </a:extLst>
          </p:cNvPr>
          <p:cNvSpPr>
            <a:spLocks noGrp="1"/>
          </p:cNvSpPr>
          <p:nvPr>
            <p:ph idx="1"/>
          </p:nvPr>
        </p:nvSpPr>
        <p:spPr>
          <a:xfrm>
            <a:off x="353961" y="1681316"/>
            <a:ext cx="11562736" cy="5069440"/>
          </a:xfrm>
        </p:spPr>
        <p:txBody>
          <a:bodyPr>
            <a:normAutofit/>
          </a:bodyPr>
          <a:lstStyle/>
          <a:p>
            <a:pPr marL="57150" indent="0">
              <a:buNone/>
            </a:pPr>
            <a:r>
              <a:rPr lang="en-US" sz="2200" dirty="0"/>
              <a:t>B. Using emotions as information allows us to interpret situations faster (with reasonable accuracy</a:t>
            </a:r>
            <a:r>
              <a:rPr lang="en-US" sz="2200" dirty="0">
                <a:solidFill>
                  <a:srgbClr val="00B0F0"/>
                </a:solidFill>
              </a:rPr>
              <a:t>*</a:t>
            </a:r>
            <a:r>
              <a:rPr lang="en-US" sz="2200" dirty="0"/>
              <a:t>) </a:t>
            </a:r>
          </a:p>
          <a:p>
            <a:pPr lvl="2"/>
            <a:r>
              <a:rPr lang="en-US" sz="2000" dirty="0"/>
              <a:t>Split brain patients view horror movie such that </a:t>
            </a:r>
            <a:r>
              <a:rPr lang="en-US" sz="2000" b="1" dirty="0"/>
              <a:t>only </a:t>
            </a:r>
            <a:r>
              <a:rPr lang="en-US" sz="2000" b="1" dirty="0">
                <a:solidFill>
                  <a:srgbClr val="00B050"/>
                </a:solidFill>
              </a:rPr>
              <a:t>right side </a:t>
            </a:r>
            <a:r>
              <a:rPr lang="en-US" sz="2000" b="1" dirty="0"/>
              <a:t>of brain gets information</a:t>
            </a:r>
          </a:p>
          <a:p>
            <a:pPr lvl="3"/>
            <a:r>
              <a:rPr lang="en-US" sz="1800" dirty="0"/>
              <a:t>language handled in left side of brain</a:t>
            </a:r>
          </a:p>
          <a:p>
            <a:pPr lvl="3"/>
            <a:endParaRPr lang="en-US" sz="1800" dirty="0"/>
          </a:p>
          <a:p>
            <a:pPr lvl="2"/>
            <a:r>
              <a:rPr lang="en-US" sz="2000" dirty="0"/>
              <a:t>Patients can still guess (with </a:t>
            </a:r>
            <a:r>
              <a:rPr lang="en-US" sz="2000" dirty="0">
                <a:solidFill>
                  <a:srgbClr val="00B050"/>
                </a:solidFill>
              </a:rPr>
              <a:t>left side </a:t>
            </a:r>
            <a:r>
              <a:rPr lang="en-US" sz="2000" dirty="0"/>
              <a:t>of brain) that the movie was a horror movie because of their physiological emotional response</a:t>
            </a:r>
          </a:p>
          <a:p>
            <a:pPr lvl="2"/>
            <a:endParaRPr lang="en-US" sz="2000" dirty="0"/>
          </a:p>
          <a:p>
            <a:r>
              <a:rPr lang="en-US" dirty="0">
                <a:solidFill>
                  <a:srgbClr val="00B0F0"/>
                </a:solidFill>
              </a:rPr>
              <a:t>*</a:t>
            </a:r>
            <a:r>
              <a:rPr lang="en-US" dirty="0"/>
              <a:t>Caveat:  While overall helpful, sometimes emotions cause us to misinterpret  situation if we misidentify the source of the emotion: </a:t>
            </a:r>
            <a:r>
              <a:rPr lang="en-US" dirty="0">
                <a:solidFill>
                  <a:srgbClr val="FF0000"/>
                </a:solidFill>
              </a:rPr>
              <a:t>misattribution of arousal</a:t>
            </a:r>
          </a:p>
          <a:p>
            <a:r>
              <a:rPr lang="en-US" dirty="0">
                <a:hlinkClick r:id="rId3"/>
              </a:rPr>
              <a:t>https://www.youtube.com/watch?v=bm6uRP4mvuk</a:t>
            </a:r>
            <a:r>
              <a:rPr lang="en-US" dirty="0"/>
              <a:t> (until the dating advice part)</a:t>
            </a:r>
            <a:endParaRPr lang="en-US" dirty="0">
              <a:solidFill>
                <a:schemeClr val="tx2"/>
              </a:solidFill>
            </a:endParaRPr>
          </a:p>
          <a:p>
            <a:pPr lvl="2"/>
            <a:endParaRPr lang="en-US" sz="2000" dirty="0"/>
          </a:p>
          <a:p>
            <a:pPr marL="0" indent="0">
              <a:buNone/>
            </a:pPr>
            <a:endParaRPr lang="en-US" dirty="0"/>
          </a:p>
          <a:p>
            <a:pPr lvl="1"/>
            <a:endParaRPr lang="en-US" dirty="0"/>
          </a:p>
          <a:p>
            <a:endParaRPr lang="en-US" dirty="0"/>
          </a:p>
          <a:p>
            <a:endParaRPr lang="en-US" dirty="0"/>
          </a:p>
          <a:p>
            <a:pPr lvl="1"/>
            <a:endParaRPr lang="en-US" dirty="0"/>
          </a:p>
          <a:p>
            <a:endParaRPr lang="en-US" b="1" dirty="0"/>
          </a:p>
        </p:txBody>
      </p:sp>
      <p:sp>
        <p:nvSpPr>
          <p:cNvPr id="2" name="Title 1">
            <a:extLst>
              <a:ext uri="{FF2B5EF4-FFF2-40B4-BE49-F238E27FC236}">
                <a16:creationId xmlns:a16="http://schemas.microsoft.com/office/drawing/2014/main" id="{F80287AE-26F5-407D-BCAF-F83C7909F536}"/>
              </a:ext>
            </a:extLst>
          </p:cNvPr>
          <p:cNvSpPr>
            <a:spLocks noGrp="1"/>
          </p:cNvSpPr>
          <p:nvPr>
            <p:ph type="title"/>
          </p:nvPr>
        </p:nvSpPr>
        <p:spPr/>
        <p:txBody>
          <a:bodyPr/>
          <a:lstStyle/>
          <a:p>
            <a:r>
              <a:rPr lang="en-US" dirty="0"/>
              <a:t>Emotions allow us to better understand situations</a:t>
            </a:r>
          </a:p>
        </p:txBody>
      </p:sp>
    </p:spTree>
    <p:extLst>
      <p:ext uri="{BB962C8B-B14F-4D97-AF65-F5344CB8AC3E}">
        <p14:creationId xmlns:p14="http://schemas.microsoft.com/office/powerpoint/2010/main" val="24322275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B382F7-74E1-4E89-A0AB-7D947E5DEC01}"/>
              </a:ext>
            </a:extLst>
          </p:cNvPr>
          <p:cNvSpPr>
            <a:spLocks noGrp="1"/>
          </p:cNvSpPr>
          <p:nvPr>
            <p:ph idx="1"/>
          </p:nvPr>
        </p:nvSpPr>
        <p:spPr>
          <a:xfrm>
            <a:off x="353961" y="1681316"/>
            <a:ext cx="11562736" cy="5069440"/>
          </a:xfrm>
        </p:spPr>
        <p:txBody>
          <a:bodyPr>
            <a:normAutofit/>
          </a:bodyPr>
          <a:lstStyle/>
          <a:p>
            <a:pPr marL="57150" indent="0">
              <a:buNone/>
            </a:pPr>
            <a:r>
              <a:rPr lang="en-US" sz="2200" dirty="0"/>
              <a:t>B. Using emotions as information allows us to interpret situations faster (with reasonable accuracy</a:t>
            </a:r>
            <a:r>
              <a:rPr lang="en-US" sz="2200" dirty="0">
                <a:solidFill>
                  <a:srgbClr val="00B0F0"/>
                </a:solidFill>
              </a:rPr>
              <a:t>*</a:t>
            </a:r>
            <a:r>
              <a:rPr lang="en-US" sz="2200" dirty="0"/>
              <a:t>) </a:t>
            </a:r>
          </a:p>
          <a:p>
            <a:pPr lvl="2"/>
            <a:r>
              <a:rPr lang="en-US" sz="2000" dirty="0"/>
              <a:t>Split brain patients view horror movie such that </a:t>
            </a:r>
            <a:r>
              <a:rPr lang="en-US" sz="2000" b="1" dirty="0"/>
              <a:t>only </a:t>
            </a:r>
            <a:r>
              <a:rPr lang="en-US" sz="2000" b="1" dirty="0">
                <a:solidFill>
                  <a:srgbClr val="00B050"/>
                </a:solidFill>
              </a:rPr>
              <a:t>right side </a:t>
            </a:r>
            <a:r>
              <a:rPr lang="en-US" sz="2000" b="1" dirty="0"/>
              <a:t>of brain gets information</a:t>
            </a:r>
          </a:p>
          <a:p>
            <a:pPr lvl="3"/>
            <a:r>
              <a:rPr lang="en-US" sz="1800" dirty="0"/>
              <a:t>language handled in left side of brain</a:t>
            </a:r>
          </a:p>
          <a:p>
            <a:pPr lvl="3"/>
            <a:endParaRPr lang="en-US" sz="1800" dirty="0"/>
          </a:p>
          <a:p>
            <a:pPr lvl="2"/>
            <a:r>
              <a:rPr lang="en-US" sz="2000" dirty="0"/>
              <a:t>Patients can still guess (with </a:t>
            </a:r>
            <a:r>
              <a:rPr lang="en-US" sz="2000" dirty="0">
                <a:solidFill>
                  <a:srgbClr val="00B050"/>
                </a:solidFill>
              </a:rPr>
              <a:t>left side </a:t>
            </a:r>
            <a:r>
              <a:rPr lang="en-US" sz="2000" dirty="0"/>
              <a:t>of brain) that the movie was a horror movie because of their physiological emotional response</a:t>
            </a:r>
          </a:p>
          <a:p>
            <a:pPr lvl="2"/>
            <a:endParaRPr lang="en-US" sz="2000" dirty="0"/>
          </a:p>
          <a:p>
            <a:r>
              <a:rPr lang="en-US" dirty="0">
                <a:solidFill>
                  <a:srgbClr val="00B0F0"/>
                </a:solidFill>
              </a:rPr>
              <a:t>*</a:t>
            </a:r>
            <a:r>
              <a:rPr lang="en-US" dirty="0"/>
              <a:t>Caveat:  While overall helpful, sometimes emotions cause us to misinterpret  situation if we misidentify the source of the emotion: </a:t>
            </a:r>
            <a:r>
              <a:rPr lang="en-US" dirty="0">
                <a:solidFill>
                  <a:srgbClr val="FF0000"/>
                </a:solidFill>
              </a:rPr>
              <a:t>misattribution of arousal</a:t>
            </a:r>
          </a:p>
          <a:p>
            <a:r>
              <a:rPr lang="en-US" dirty="0">
                <a:hlinkClick r:id="rId3"/>
              </a:rPr>
              <a:t>https://www.youtube.com/watch?v=bm6uRP4mvuk</a:t>
            </a:r>
            <a:endParaRPr lang="en-US" dirty="0">
              <a:solidFill>
                <a:schemeClr val="tx2"/>
              </a:solidFill>
            </a:endParaRPr>
          </a:p>
          <a:p>
            <a:pPr lvl="2"/>
            <a:endParaRPr lang="en-US" sz="2000" dirty="0"/>
          </a:p>
          <a:p>
            <a:pPr marL="0" indent="0">
              <a:buNone/>
            </a:pPr>
            <a:endParaRPr lang="en-US" dirty="0"/>
          </a:p>
          <a:p>
            <a:pPr lvl="1"/>
            <a:endParaRPr lang="en-US" dirty="0"/>
          </a:p>
          <a:p>
            <a:endParaRPr lang="en-US" dirty="0"/>
          </a:p>
          <a:p>
            <a:endParaRPr lang="en-US" dirty="0"/>
          </a:p>
          <a:p>
            <a:pPr lvl="1"/>
            <a:endParaRPr lang="en-US" dirty="0"/>
          </a:p>
          <a:p>
            <a:endParaRPr lang="en-US" b="1" dirty="0"/>
          </a:p>
        </p:txBody>
      </p:sp>
      <p:sp>
        <p:nvSpPr>
          <p:cNvPr id="2" name="Title 1">
            <a:extLst>
              <a:ext uri="{FF2B5EF4-FFF2-40B4-BE49-F238E27FC236}">
                <a16:creationId xmlns:a16="http://schemas.microsoft.com/office/drawing/2014/main" id="{F80287AE-26F5-407D-BCAF-F83C7909F536}"/>
              </a:ext>
            </a:extLst>
          </p:cNvPr>
          <p:cNvSpPr>
            <a:spLocks noGrp="1"/>
          </p:cNvSpPr>
          <p:nvPr>
            <p:ph type="title"/>
          </p:nvPr>
        </p:nvSpPr>
        <p:spPr/>
        <p:txBody>
          <a:bodyPr/>
          <a:lstStyle/>
          <a:p>
            <a:r>
              <a:rPr lang="en-US" dirty="0"/>
              <a:t>Emotions allow us to better understand situations</a:t>
            </a:r>
          </a:p>
        </p:txBody>
      </p:sp>
    </p:spTree>
    <p:extLst>
      <p:ext uri="{BB962C8B-B14F-4D97-AF65-F5344CB8AC3E}">
        <p14:creationId xmlns:p14="http://schemas.microsoft.com/office/powerpoint/2010/main" val="302137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9E83447C-6C28-45EC-9A94-AF192DD0CAF0}"/>
              </a:ext>
            </a:extLst>
          </p:cNvPr>
          <p:cNvSpPr/>
          <p:nvPr>
            <p:custDataLst>
              <p:tags r:id="rId2"/>
            </p:custDataLst>
          </p:nvPr>
        </p:nvSpPr>
        <p:spPr>
          <a:xfrm>
            <a:off x="6032500" y="2274848"/>
            <a:ext cx="6096000" cy="4583151"/>
          </a:xfrm>
          <a:prstGeom prst="rect">
            <a:avLst/>
          </a:prstGeom>
          <a:blipFill>
            <a:blip r:embed="rId6"/>
            <a:stretch>
              <a:fillRect/>
            </a:stretch>
          </a:blip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2" name="TPQuestion" title="Question Text">
            <a:extLst>
              <a:ext uri="{FF2B5EF4-FFF2-40B4-BE49-F238E27FC236}">
                <a16:creationId xmlns:a16="http://schemas.microsoft.com/office/drawing/2014/main" id="{B8547F96-C6F4-4AE4-AE34-5D993C43D749}"/>
              </a:ext>
            </a:extLst>
          </p:cNvPr>
          <p:cNvSpPr>
            <a:spLocks noGrp="1"/>
          </p:cNvSpPr>
          <p:nvPr>
            <p:ph type="title"/>
          </p:nvPr>
        </p:nvSpPr>
        <p:spPr>
          <a:xfrm>
            <a:off x="2062976" y="1025912"/>
            <a:ext cx="9300349" cy="688588"/>
          </a:xfrm>
        </p:spPr>
        <p:txBody>
          <a:bodyPr>
            <a:normAutofit fontScale="90000"/>
          </a:bodyPr>
          <a:lstStyle/>
          <a:p>
            <a:r>
              <a:rPr lang="en-US" dirty="0"/>
              <a:t>Which part of the neuron has a change in electrical charge travel from one end to the other?</a:t>
            </a:r>
          </a:p>
        </p:txBody>
      </p:sp>
      <p:sp>
        <p:nvSpPr>
          <p:cNvPr id="3" name="TPAnswers" title="Answer Text">
            <a:extLst>
              <a:ext uri="{FF2B5EF4-FFF2-40B4-BE49-F238E27FC236}">
                <a16:creationId xmlns:a16="http://schemas.microsoft.com/office/drawing/2014/main" id="{7C8CC72D-7FED-4BC1-A9E3-455053637E9C}"/>
              </a:ext>
            </a:extLst>
          </p:cNvPr>
          <p:cNvSpPr>
            <a:spLocks noGrp="1"/>
          </p:cNvSpPr>
          <p:nvPr>
            <p:ph type="body" idx="1"/>
            <p:custDataLst>
              <p:tags r:id="rId3"/>
            </p:custDataLst>
          </p:nvPr>
        </p:nvSpPr>
        <p:spPr>
          <a:xfrm>
            <a:off x="685800" y="2194560"/>
            <a:ext cx="5410200" cy="4024125"/>
          </a:xfrm>
        </p:spPr>
        <p:txBody>
          <a:bodyPr/>
          <a:lstStyle/>
          <a:p>
            <a:pPr marL="457200" indent="-457200">
              <a:buFont typeface="Arial" panose="020B0604020202020204" pitchFamily="34" charset="0"/>
              <a:buAutoNum type="alphaUcPeriod"/>
            </a:pPr>
            <a:r>
              <a:rPr lang="en-US" dirty="0"/>
              <a:t>Dendrites</a:t>
            </a:r>
          </a:p>
          <a:p>
            <a:pPr marL="457200" indent="-457200">
              <a:buFont typeface="Arial" panose="020B0604020202020204" pitchFamily="34" charset="0"/>
              <a:buAutoNum type="alphaUcPeriod"/>
            </a:pPr>
            <a:r>
              <a:rPr lang="en-US" dirty="0"/>
              <a:t>Cell Body (Soma)</a:t>
            </a:r>
          </a:p>
          <a:p>
            <a:pPr marL="457200" indent="-457200">
              <a:buFont typeface="Arial" panose="020B0604020202020204" pitchFamily="34" charset="0"/>
              <a:buAutoNum type="alphaUcPeriod"/>
            </a:pPr>
            <a:r>
              <a:rPr lang="en-US" dirty="0"/>
              <a:t>Axon</a:t>
            </a:r>
          </a:p>
          <a:p>
            <a:pPr marL="457200" indent="-457200">
              <a:buFont typeface="Arial" panose="020B0604020202020204" pitchFamily="34" charset="0"/>
              <a:buAutoNum type="alphaUcPeriod"/>
            </a:pPr>
            <a:r>
              <a:rPr lang="en-US" dirty="0"/>
              <a:t>Terminal Buttons</a:t>
            </a:r>
          </a:p>
        </p:txBody>
      </p:sp>
      <p:sp>
        <p:nvSpPr>
          <p:cNvPr id="4" name="TPPolling" title="Polling Shape">
            <a:extLst>
              <a:ext uri="{FF2B5EF4-FFF2-40B4-BE49-F238E27FC236}">
                <a16:creationId xmlns:a16="http://schemas.microsoft.com/office/drawing/2014/main" id="{7B4B8BB5-E9E9-47CB-9A96-014632DC39A7}"/>
              </a:ext>
            </a:extLst>
          </p:cNvPr>
          <p:cNvSpPr/>
          <p:nvPr/>
        </p:nvSpPr>
        <p:spPr>
          <a:xfrm>
            <a:off x="0" y="0"/>
            <a:ext cx="12700" cy="12700"/>
          </a:xfrm>
          <a:prstGeom prst="rect">
            <a:avLst/>
          </a:prstGeom>
          <a:solidFill>
            <a:schemeClr val="accent1">
              <a:alpha val="10000"/>
            </a:schemeClr>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6" name="CAI1" title="Correct Answer Indicator">
            <a:extLst>
              <a:ext uri="{FF2B5EF4-FFF2-40B4-BE49-F238E27FC236}">
                <a16:creationId xmlns:a16="http://schemas.microsoft.com/office/drawing/2014/main" id="{D21E00C5-B0D6-4355-B084-26A303ADF280}"/>
              </a:ext>
            </a:extLst>
          </p:cNvPr>
          <p:cNvSpPr/>
          <p:nvPr>
            <p:custDataLst>
              <p:tags r:id="rId4"/>
            </p:custDataLst>
          </p:nvPr>
        </p:nvSpPr>
        <p:spPr>
          <a:xfrm rot="10800000">
            <a:off x="411480" y="3085084"/>
            <a:ext cx="342900" cy="3429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Tree>
    <p:custDataLst>
      <p:tags r:id="rId1"/>
    </p:custDataLst>
    <p:extLst>
      <p:ext uri="{BB962C8B-B14F-4D97-AF65-F5344CB8AC3E}">
        <p14:creationId xmlns:p14="http://schemas.microsoft.com/office/powerpoint/2010/main" val="3124752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PChart">
            <a:extLst>
              <a:ext uri="{FF2B5EF4-FFF2-40B4-BE49-F238E27FC236}">
                <a16:creationId xmlns:a16="http://schemas.microsoft.com/office/drawing/2014/main" id="{AB35B661-E7E9-497C-AEBF-E225A17EF46C}"/>
              </a:ext>
            </a:extLst>
          </p:cNvPr>
          <p:cNvSpPr/>
          <p:nvPr>
            <p:custDataLst>
              <p:tags r:id="rId2"/>
            </p:custDataLst>
          </p:nvPr>
        </p:nvSpPr>
        <p:spPr>
          <a:xfrm>
            <a:off x="5822293" y="2650468"/>
            <a:ext cx="6096000" cy="3925614"/>
          </a:xfrm>
          <a:prstGeom prst="rect">
            <a:avLst/>
          </a:prstGeom>
          <a:blipFill>
            <a:blip r:embed="rId7"/>
            <a:stretch>
              <a:fillRect/>
            </a:stretch>
          </a:blip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2" name="TPQuestion" title="Question Text">
            <a:extLst>
              <a:ext uri="{FF2B5EF4-FFF2-40B4-BE49-F238E27FC236}">
                <a16:creationId xmlns:a16="http://schemas.microsoft.com/office/drawing/2014/main" id="{6553245D-8A70-49B7-AF8B-D49F38EF7C1C}"/>
              </a:ext>
            </a:extLst>
          </p:cNvPr>
          <p:cNvSpPr>
            <a:spLocks noGrp="1"/>
          </p:cNvSpPr>
          <p:nvPr>
            <p:ph type="title"/>
          </p:nvPr>
        </p:nvSpPr>
        <p:spPr>
          <a:xfrm>
            <a:off x="3197196" y="186738"/>
            <a:ext cx="8610600" cy="2106333"/>
          </a:xfrm>
        </p:spPr>
        <p:txBody>
          <a:bodyPr>
            <a:noAutofit/>
          </a:bodyPr>
          <a:lstStyle/>
          <a:p>
            <a:r>
              <a:rPr lang="en-US" sz="1800" dirty="0"/>
              <a:t>Suppose a neuron properly fires (send an electrical signal) over and over again but never sets off the next neuron. If the problem is with this </a:t>
            </a:r>
            <a:r>
              <a:rPr lang="en-US" sz="1800" u="sng" dirty="0"/>
              <a:t>presynaptic</a:t>
            </a:r>
            <a:r>
              <a:rPr lang="en-US" sz="1800" dirty="0"/>
              <a:t> neuron (rather than the postsynaptic neuron), we should conclude to problem is occurring in which structure?</a:t>
            </a:r>
          </a:p>
        </p:txBody>
      </p:sp>
      <p:sp>
        <p:nvSpPr>
          <p:cNvPr id="3" name="TPAnswers" title="Answer Text">
            <a:extLst>
              <a:ext uri="{FF2B5EF4-FFF2-40B4-BE49-F238E27FC236}">
                <a16:creationId xmlns:a16="http://schemas.microsoft.com/office/drawing/2014/main" id="{F7A3318A-6D31-4FBF-ACE9-8C2040992294}"/>
              </a:ext>
            </a:extLst>
          </p:cNvPr>
          <p:cNvSpPr>
            <a:spLocks noGrp="1"/>
          </p:cNvSpPr>
          <p:nvPr>
            <p:ph type="body" idx="1"/>
            <p:custDataLst>
              <p:tags r:id="rId3"/>
            </p:custDataLst>
          </p:nvPr>
        </p:nvSpPr>
        <p:spPr>
          <a:xfrm>
            <a:off x="685800" y="2194560"/>
            <a:ext cx="5410200" cy="4024125"/>
          </a:xfrm>
        </p:spPr>
        <p:txBody>
          <a:bodyPr/>
          <a:lstStyle/>
          <a:p>
            <a:pPr marL="457200" indent="-457200">
              <a:buFont typeface="Arial" panose="020B0604020202020204" pitchFamily="34" charset="0"/>
              <a:buAutoNum type="alphaUcPeriod"/>
            </a:pPr>
            <a:r>
              <a:rPr lang="en-US" dirty="0"/>
              <a:t>Dendrites</a:t>
            </a:r>
          </a:p>
          <a:p>
            <a:pPr marL="457200" indent="-457200">
              <a:buFont typeface="Arial" panose="020B0604020202020204" pitchFamily="34" charset="0"/>
              <a:buAutoNum type="alphaUcPeriod"/>
            </a:pPr>
            <a:r>
              <a:rPr lang="en-US" dirty="0"/>
              <a:t>Axon</a:t>
            </a:r>
          </a:p>
          <a:p>
            <a:pPr marL="457200" indent="-457200">
              <a:buFont typeface="Arial" panose="020B0604020202020204" pitchFamily="34" charset="0"/>
              <a:buAutoNum type="alphaUcPeriod"/>
            </a:pPr>
            <a:r>
              <a:rPr lang="en-US" dirty="0"/>
              <a:t>Terminal Buttons</a:t>
            </a:r>
          </a:p>
        </p:txBody>
      </p:sp>
      <p:sp>
        <p:nvSpPr>
          <p:cNvPr id="4" name="TPPolling" title="Polling Shape">
            <a:extLst>
              <a:ext uri="{FF2B5EF4-FFF2-40B4-BE49-F238E27FC236}">
                <a16:creationId xmlns:a16="http://schemas.microsoft.com/office/drawing/2014/main" id="{D0D1DC0E-00FB-4647-A2A3-925AE13D5CDA}"/>
              </a:ext>
            </a:extLst>
          </p:cNvPr>
          <p:cNvSpPr/>
          <p:nvPr/>
        </p:nvSpPr>
        <p:spPr>
          <a:xfrm>
            <a:off x="0" y="0"/>
            <a:ext cx="12700" cy="12700"/>
          </a:xfrm>
          <a:prstGeom prst="rect">
            <a:avLst/>
          </a:prstGeom>
          <a:solidFill>
            <a:schemeClr val="accent1">
              <a:alpha val="10000"/>
            </a:schemeClr>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6" name="CAI1" title="Correct Answer Indicator">
            <a:extLst>
              <a:ext uri="{FF2B5EF4-FFF2-40B4-BE49-F238E27FC236}">
                <a16:creationId xmlns:a16="http://schemas.microsoft.com/office/drawing/2014/main" id="{46A1DB7D-6139-44F6-9680-641763EA92CF}"/>
              </a:ext>
            </a:extLst>
          </p:cNvPr>
          <p:cNvSpPr/>
          <p:nvPr>
            <p:custDataLst>
              <p:tags r:id="rId4"/>
            </p:custDataLst>
          </p:nvPr>
        </p:nvSpPr>
        <p:spPr>
          <a:xfrm rot="10800000">
            <a:off x="342900" y="3086100"/>
            <a:ext cx="342900" cy="3429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2700" cap="flat" cmpd="sng" algn="ctr">
            <a:noFill/>
            <a:prstDash val="solid"/>
          </a:ln>
          <a:effectLst/>
          <a:extLst>
            <a:ext uri="{91240B29-F687-4F45-9708-019B960494DF}">
              <a14:hiddenLine xmlns:a14="http://schemas.microsoft.com/office/drawing/2010/main" w="127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grpSp>
        <p:nvGrpSpPr>
          <p:cNvPr id="10" name="TPCountdown" title="Countdown Timer">
            <a:extLst>
              <a:ext uri="{FF2B5EF4-FFF2-40B4-BE49-F238E27FC236}">
                <a16:creationId xmlns:a16="http://schemas.microsoft.com/office/drawing/2014/main" id="{6EEE75C8-E98D-457D-A645-2A4DF1156EF9}"/>
              </a:ext>
            </a:extLst>
          </p:cNvPr>
          <p:cNvGrpSpPr>
            <a:grpSpLocks noChangeAspect="1"/>
          </p:cNvGrpSpPr>
          <p:nvPr>
            <p:custDataLst>
              <p:tags r:id="rId5"/>
            </p:custDataLst>
          </p:nvPr>
        </p:nvGrpSpPr>
        <p:grpSpPr>
          <a:xfrm>
            <a:off x="3585818" y="5606324"/>
            <a:ext cx="1270000" cy="635000"/>
            <a:chOff x="7683500" y="5842000"/>
            <a:chExt cx="1270000" cy="635000"/>
          </a:xfrm>
        </p:grpSpPr>
        <p:sp>
          <p:nvSpPr>
            <p:cNvPr id="7" name="CountdownShape">
              <a:extLst>
                <a:ext uri="{FF2B5EF4-FFF2-40B4-BE49-F238E27FC236}">
                  <a16:creationId xmlns:a16="http://schemas.microsoft.com/office/drawing/2014/main" id="{FC7DC7D1-3F6E-42A2-A724-E90458E61D65}"/>
                </a:ext>
              </a:extLst>
            </p:cNvPr>
            <p:cNvSpPr/>
            <p:nvPr/>
          </p:nvSpPr>
          <p:spPr>
            <a:xfrm>
              <a:off x="7683500" y="5842000"/>
              <a:ext cx="1270000" cy="635000"/>
            </a:xfrm>
            <a:prstGeom prst="cube">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8" name="CountdownText">
              <a:extLst>
                <a:ext uri="{FF2B5EF4-FFF2-40B4-BE49-F238E27FC236}">
                  <a16:creationId xmlns:a16="http://schemas.microsoft.com/office/drawing/2014/main" id="{AD19B08B-BFE1-4198-8970-02568870A309}"/>
                </a:ext>
              </a:extLst>
            </p:cNvPr>
            <p:cNvSpPr txBox="1"/>
            <p:nvPr/>
          </p:nvSpPr>
          <p:spPr>
            <a:xfrm>
              <a:off x="7785100" y="6045200"/>
              <a:ext cx="889000" cy="381000"/>
            </a:xfrm>
            <a:prstGeom prst="rect">
              <a:avLst/>
            </a:prstGeom>
            <a:blipFill>
              <a:blip r:embed="rId8"/>
              <a:stretch>
                <a:fillRect/>
              </a:stretch>
            </a:blipFill>
            <a:ln>
              <a:solidFill>
                <a:srgbClr val="000000"/>
              </a:solidFill>
            </a:ln>
          </p:spPr>
          <p:txBody>
            <a:bodyPr vert="horz" rtlCol="0" anchor="ctr" anchorCtr="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Segoe UI" panose="020B0502040204020203" pitchFamily="34" charset="0"/>
                <a:ea typeface="+mn-ea"/>
                <a:cs typeface="+mn-cs"/>
              </a:endParaRPr>
            </a:p>
          </p:txBody>
        </p:sp>
        <p:cxnSp>
          <p:nvCxnSpPr>
            <p:cNvPr id="9" name="CountdownLine">
              <a:extLst>
                <a:ext uri="{FF2B5EF4-FFF2-40B4-BE49-F238E27FC236}">
                  <a16:creationId xmlns:a16="http://schemas.microsoft.com/office/drawing/2014/main" id="{AE696C30-C45C-40EC-AD68-54636A3E5C6C}"/>
                </a:ext>
              </a:extLst>
            </p:cNvPr>
            <p:cNvCxnSpPr/>
            <p:nvPr/>
          </p:nvCxnSpPr>
          <p:spPr>
            <a:xfrm>
              <a:off x="8001000" y="5943600"/>
              <a:ext cx="508000"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405869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4"/>
                                        </p:tgtEl>
                                        <p:attrNameLst>
                                          <p:attrName>style.visibility</p:attrName>
                                        </p:attrNameLst>
                                      </p:cBhvr>
                                      <p:to>
                                        <p:strVal val="hidden"/>
                                      </p:to>
                                    </p:set>
                                  </p:childTnLst>
                                </p:cTn>
                              </p:par>
                            </p:childTnLst>
                          </p:cTn>
                        </p:par>
                        <p:par>
                          <p:cTn id="17" fill="hold">
                            <p:stCondLst>
                              <p:cond delay="0"/>
                            </p:stCondLst>
                            <p:childTnLst>
                              <p:par>
                                <p:cTn id="18" presetID="1" presetClass="exit" presetSubtype="0" fill="hold" nodeType="afterEffect">
                                  <p:stCondLst>
                                    <p:cond delay="0"/>
                                  </p:stCondLst>
                                  <p:childTnLst>
                                    <p:set>
                                      <p:cBhvr>
                                        <p:cTn id="19" dur="1" fill="hold">
                                          <p:stCondLst>
                                            <p:cond delay="0"/>
                                          </p:stCondLst>
                                        </p:cTn>
                                        <p:tgtEl>
                                          <p:spTgt spid="10"/>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PChart" descr="A. got 0.3, B. got 0.62, C. got 0.05, D. got 0.03, "/>
          <p:cNvSpPr/>
          <p:nvPr>
            <p:custDataLst>
              <p:tags r:id="rId2"/>
            </p:custDataLst>
          </p:nvPr>
        </p:nvSpPr>
        <p:spPr>
          <a:xfrm>
            <a:off x="6032500" y="1714500"/>
            <a:ext cx="6096000" cy="5143500"/>
          </a:xfrm>
          <a:prstGeom prst="rect">
            <a:avLst/>
          </a:prstGeom>
          <a:blipFill>
            <a:blip r:embed="rId7"/>
            <a:stretch>
              <a:fillRect/>
            </a:stretch>
          </a:blip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2" name="TPQuestion" title="Question Text Shape"/>
          <p:cNvSpPr>
            <a:spLocks noGrp="1"/>
          </p:cNvSpPr>
          <p:nvPr>
            <p:ph type="title"/>
          </p:nvPr>
        </p:nvSpPr>
        <p:spPr/>
        <p:txBody>
          <a:bodyPr/>
          <a:lstStyle/>
          <a:p>
            <a:r>
              <a:rPr lang="en-US" dirty="0"/>
              <a:t>Which of the following is true of human evolution?</a:t>
            </a:r>
          </a:p>
        </p:txBody>
      </p:sp>
      <p:sp>
        <p:nvSpPr>
          <p:cNvPr id="3" name="TPAnswers" title="Answer Text Shape"/>
          <p:cNvSpPr>
            <a:spLocks noGrp="1"/>
          </p:cNvSpPr>
          <p:nvPr>
            <p:ph type="body" idx="1"/>
            <p:custDataLst>
              <p:tags r:id="rId3"/>
            </p:custDataLst>
          </p:nvPr>
        </p:nvSpPr>
        <p:spPr>
          <a:xfrm>
            <a:off x="508000" y="1719071"/>
            <a:ext cx="5588001" cy="4407408"/>
          </a:xfrm>
        </p:spPr>
        <p:txBody>
          <a:bodyPr>
            <a:normAutofit lnSpcReduction="10000"/>
          </a:bodyPr>
          <a:lstStyle/>
          <a:p>
            <a:pPr marL="502920" indent="-457200">
              <a:buFont typeface="Wingdings 2" pitchFamily="18" charset="2"/>
              <a:buAutoNum type="alphaUcPeriod"/>
            </a:pPr>
            <a:r>
              <a:rPr lang="en-US" dirty="0"/>
              <a:t>People evolved to have traits that helped our evolutionary ancestors attract sexual partners</a:t>
            </a:r>
          </a:p>
          <a:p>
            <a:pPr marL="502920" indent="-457200">
              <a:buFont typeface="Wingdings 2" pitchFamily="18" charset="2"/>
              <a:buAutoNum type="alphaUcPeriod"/>
            </a:pPr>
            <a:r>
              <a:rPr lang="en-US" dirty="0"/>
              <a:t>People evolved to have traits that help us engage in behaviors that, in the present day, would increase our probability of surviving</a:t>
            </a:r>
          </a:p>
          <a:p>
            <a:pPr marL="502920" indent="-457200">
              <a:buFont typeface="Wingdings 2" pitchFamily="18" charset="2"/>
              <a:buAutoNum type="alphaUcPeriod"/>
            </a:pPr>
            <a:r>
              <a:rPr lang="en-US" dirty="0"/>
              <a:t>People have evolved to be better at overcoming their nature</a:t>
            </a:r>
          </a:p>
          <a:p>
            <a:pPr marL="502920" indent="-457200">
              <a:buFont typeface="Wingdings 2" pitchFamily="18" charset="2"/>
              <a:buAutoNum type="alphaUcPeriod"/>
            </a:pPr>
            <a:r>
              <a:rPr lang="en-US" dirty="0"/>
              <a:t>Some traits, such as having a good sense of humor, have become more beneficial for procreation since the 17</a:t>
            </a:r>
            <a:r>
              <a:rPr lang="en-US" baseline="30000" dirty="0"/>
              <a:t>th</a:t>
            </a:r>
            <a:r>
              <a:rPr lang="en-US" dirty="0"/>
              <a:t> century and, therefore, people have evolved to place greater value on humor </a:t>
            </a:r>
          </a:p>
        </p:txBody>
      </p:sp>
      <p:sp>
        <p:nvSpPr>
          <p:cNvPr id="4" name="Slide Number Placeholder 3"/>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89</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5" name="TPPolling"/>
          <p:cNvSpPr/>
          <p:nvPr/>
        </p:nvSpPr>
        <p:spPr>
          <a:xfrm>
            <a:off x="0" y="0"/>
            <a:ext cx="12700" cy="12700"/>
          </a:xfrm>
          <a:prstGeom prst="rect">
            <a:avLst/>
          </a:prstGeom>
          <a:solidFill>
            <a:schemeClr val="accent1">
              <a:alpha val="10000"/>
            </a:schemeClr>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7" name="CAI1"/>
          <p:cNvSpPr/>
          <p:nvPr>
            <p:custDataLst>
              <p:tags r:id="rId4"/>
            </p:custDataLst>
          </p:nvPr>
        </p:nvSpPr>
        <p:spPr>
          <a:xfrm rot="10800000">
            <a:off x="284480" y="1764791"/>
            <a:ext cx="279400" cy="279400"/>
          </a:xfrm>
          <a:custGeom>
            <a:avLst/>
            <a:gdLst/>
            <a:ahLst/>
            <a:cxnLst/>
            <a:rect l="0" t="0" r="0" b="0"/>
            <a:pathLst>
              <a:path w="1524001" h="1752601">
                <a:moveTo>
                  <a:pt x="1295400" y="1066800"/>
                </a:moveTo>
                <a:lnTo>
                  <a:pt x="1524000" y="533400"/>
                </a:lnTo>
                <a:lnTo>
                  <a:pt x="914400" y="0"/>
                </a:lnTo>
                <a:lnTo>
                  <a:pt x="0" y="1447800"/>
                </a:lnTo>
                <a:lnTo>
                  <a:pt x="0" y="1752600"/>
                </a:lnTo>
                <a:lnTo>
                  <a:pt x="990600" y="533400"/>
                </a:lnTo>
                <a:close/>
              </a:path>
            </a:pathLst>
          </a:custGeom>
          <a:solidFill>
            <a:srgbClr val="00C800"/>
          </a:solidFill>
          <a:ln w="19050" cap="flat" cmpd="sng" algn="ctr">
            <a:noFill/>
            <a:prstDash val="solid"/>
          </a:ln>
          <a:effectLst/>
          <a:extLst>
            <a:ext uri="{91240B29-F687-4F45-9708-019B960494DF}">
              <a14:hiddenLine xmlns:a14="http://schemas.microsoft.com/office/drawing/2010/main" w="1905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Medium"/>
              <a:ea typeface="+mn-ea"/>
              <a:cs typeface="+mn-cs"/>
            </a:endParaRPr>
          </a:p>
        </p:txBody>
      </p:sp>
    </p:spTree>
    <p:custDataLst>
      <p:tags r:id="rId1"/>
    </p:custDataLst>
    <p:extLst>
      <p:ext uri="{BB962C8B-B14F-4D97-AF65-F5344CB8AC3E}">
        <p14:creationId xmlns:p14="http://schemas.microsoft.com/office/powerpoint/2010/main" val="145701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5" grpId="1"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Affecting Neurotransmitters</a:t>
            </a:r>
            <a:br>
              <a:rPr lang="en-US" dirty="0"/>
            </a:br>
            <a:r>
              <a:rPr lang="en-US" dirty="0"/>
              <a:t>and (therefore) Neuron Activity</a:t>
            </a:r>
          </a:p>
        </p:txBody>
      </p:sp>
      <p:sp>
        <p:nvSpPr>
          <p:cNvPr id="3" name="Text Placeholder 2"/>
          <p:cNvSpPr>
            <a:spLocks noGrp="1"/>
          </p:cNvSpPr>
          <p:nvPr>
            <p:ph type="body" idx="1"/>
          </p:nvPr>
        </p:nvSpPr>
        <p:spPr/>
        <p:txBody>
          <a:bodyPr/>
          <a:lstStyle/>
          <a:p>
            <a:r>
              <a:rPr lang="en-US" sz="2800" dirty="0"/>
              <a:t>Drugs act as agonists or antagonists</a:t>
            </a:r>
          </a:p>
          <a:p>
            <a:pPr lvl="1"/>
            <a:r>
              <a:rPr lang="en-US" sz="2000" dirty="0"/>
              <a:t>Agonist: </a:t>
            </a:r>
            <a:r>
              <a:rPr lang="en-US" sz="2000" b="1" dirty="0"/>
              <a:t>enhances</a:t>
            </a:r>
            <a:r>
              <a:rPr lang="en-US" sz="2000" dirty="0"/>
              <a:t> the effect of a neurotransmitter</a:t>
            </a:r>
          </a:p>
          <a:p>
            <a:pPr lvl="2"/>
            <a:r>
              <a:rPr lang="en-US" sz="1600" dirty="0"/>
              <a:t>Does not necessarily mean it increases the firing of the postsynaptic neuron </a:t>
            </a:r>
          </a:p>
          <a:p>
            <a:pPr lvl="1"/>
            <a:r>
              <a:rPr lang="en-US" sz="2000" dirty="0"/>
              <a:t>Antagonist:</a:t>
            </a:r>
            <a:r>
              <a:rPr lang="en-US" sz="2000" b="1" dirty="0"/>
              <a:t> inhibits </a:t>
            </a:r>
            <a:r>
              <a:rPr lang="en-US" sz="2000" dirty="0"/>
              <a:t>the effect of a neurotransmitter</a:t>
            </a:r>
          </a:p>
          <a:p>
            <a:endParaRPr lang="en-US" dirty="0"/>
          </a:p>
          <a:p>
            <a:r>
              <a:rPr lang="en-US" sz="2800" dirty="0"/>
              <a:t>Caffeine</a:t>
            </a:r>
            <a:r>
              <a:rPr lang="en-US" dirty="0"/>
              <a:t> both agonist &amp; antagonist</a:t>
            </a:r>
          </a:p>
          <a:p>
            <a:pPr lvl="1"/>
            <a:r>
              <a:rPr lang="en-US" sz="1600" dirty="0">
                <a:hlinkClick r:id="rId3"/>
              </a:rPr>
              <a:t>https://www.youtube.com/watch?v=4YOwEqGykDM</a:t>
            </a:r>
            <a:endParaRPr lang="en-US" sz="1600" dirty="0"/>
          </a:p>
        </p:txBody>
      </p:sp>
    </p:spTree>
    <p:extLst>
      <p:ext uri="{BB962C8B-B14F-4D97-AF65-F5344CB8AC3E}">
        <p14:creationId xmlns:p14="http://schemas.microsoft.com/office/powerpoint/2010/main" val="71137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E0D9A7-DE6A-496D-8D51-E143B585CAE0}"/>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A926C259-F365-4A14-A400-C803E8CA492F}"/>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DEDEE0"/>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90</a:t>
            </a:fld>
            <a:endParaRPr kumimoji="0" lang="en-US" sz="1100" b="0" i="0" u="none" strike="noStrike" kern="1200" cap="none" spc="0" normalizeH="0" baseline="0" noProof="0" dirty="0">
              <a:ln>
                <a:noFill/>
              </a:ln>
              <a:solidFill>
                <a:srgbClr val="DEDEE0"/>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45619600-3A56-498E-8CBD-73C75192FE81}"/>
              </a:ext>
            </a:extLst>
          </p:cNvPr>
          <p:cNvSpPr>
            <a:spLocks noGrp="1"/>
          </p:cNvSpPr>
          <p:nvPr>
            <p:ph type="title"/>
          </p:nvPr>
        </p:nvSpPr>
        <p:spPr/>
        <p:txBody>
          <a:bodyPr/>
          <a:lstStyle/>
          <a:p>
            <a:r>
              <a:rPr lang="en-US" dirty="0"/>
              <a:t>Motivation</a:t>
            </a:r>
          </a:p>
        </p:txBody>
      </p:sp>
    </p:spTree>
    <p:extLst>
      <p:ext uri="{BB962C8B-B14F-4D97-AF65-F5344CB8AC3E}">
        <p14:creationId xmlns:p14="http://schemas.microsoft.com/office/powerpoint/2010/main" val="14915750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7999" y="1719071"/>
            <a:ext cx="10332066" cy="4783082"/>
          </a:xfrm>
        </p:spPr>
        <p:txBody>
          <a:bodyPr>
            <a:normAutofit/>
          </a:bodyPr>
          <a:lstStyle/>
          <a:p>
            <a:endParaRPr lang="en-US" dirty="0"/>
          </a:p>
          <a:p>
            <a:r>
              <a:rPr lang="en-US" dirty="0">
                <a:solidFill>
                  <a:srgbClr val="FF0000"/>
                </a:solidFill>
              </a:rPr>
              <a:t>Intrinsic Motivation*</a:t>
            </a:r>
            <a:r>
              <a:rPr lang="en-US" dirty="0"/>
              <a:t>- Do something because the </a:t>
            </a:r>
            <a:r>
              <a:rPr lang="en-US" u="sng" dirty="0"/>
              <a:t>act itself</a:t>
            </a:r>
            <a:r>
              <a:rPr lang="en-US" dirty="0"/>
              <a:t> brings us pleasure or satisfaction.</a:t>
            </a:r>
          </a:p>
          <a:p>
            <a:pPr lvl="1"/>
            <a:r>
              <a:rPr lang="en-US" sz="2000" dirty="0"/>
              <a:t>Why do you want to get people to love you? </a:t>
            </a:r>
          </a:p>
          <a:p>
            <a:pPr lvl="2"/>
            <a:r>
              <a:rPr lang="en-US" sz="2000" dirty="0"/>
              <a:t>We would still want people to love us </a:t>
            </a:r>
            <a:r>
              <a:rPr lang="en-US" sz="2000" u="sng" dirty="0"/>
              <a:t>even if their love didn’t come with other rewards</a:t>
            </a:r>
          </a:p>
          <a:p>
            <a:pPr lvl="2"/>
            <a:endParaRPr lang="en-US" sz="2000" u="sng" dirty="0"/>
          </a:p>
          <a:p>
            <a:pPr lvl="1"/>
            <a:r>
              <a:rPr lang="en-US" sz="2000" dirty="0"/>
              <a:t>Re: Evolution - We’re intrinsically motivated to try to survive and have sex even without thinking about what else we might get out of it.</a:t>
            </a:r>
          </a:p>
          <a:p>
            <a:pPr lvl="1"/>
            <a:endParaRPr lang="en-US" sz="2000" dirty="0"/>
          </a:p>
          <a:p>
            <a:pPr lvl="1"/>
            <a:endParaRPr lang="en-US" sz="2000" dirty="0"/>
          </a:p>
          <a:p>
            <a:r>
              <a:rPr lang="en-US" dirty="0"/>
              <a:t>*memory tip: </a:t>
            </a:r>
            <a:r>
              <a:rPr lang="en-US" dirty="0">
                <a:solidFill>
                  <a:srgbClr val="00B050"/>
                </a:solidFill>
              </a:rPr>
              <a:t>int</a:t>
            </a:r>
            <a:r>
              <a:rPr lang="en-US" dirty="0"/>
              <a:t>rinsic = </a:t>
            </a:r>
            <a:r>
              <a:rPr lang="en-US" dirty="0">
                <a:solidFill>
                  <a:srgbClr val="00B050"/>
                </a:solidFill>
              </a:rPr>
              <a:t>int</a:t>
            </a:r>
            <a:r>
              <a:rPr lang="en-US" dirty="0"/>
              <a:t>ernal reason</a:t>
            </a:r>
          </a:p>
          <a:p>
            <a:endParaRPr lang="en-US" dirty="0"/>
          </a:p>
          <a:p>
            <a:endParaRPr lang="en-US" dirty="0"/>
          </a:p>
        </p:txBody>
      </p:sp>
      <p:sp>
        <p:nvSpPr>
          <p:cNvPr id="2" name="Title 1"/>
          <p:cNvSpPr>
            <a:spLocks noGrp="1"/>
          </p:cNvSpPr>
          <p:nvPr>
            <p:ph type="title"/>
          </p:nvPr>
        </p:nvSpPr>
        <p:spPr/>
        <p:txBody>
          <a:bodyPr/>
          <a:lstStyle/>
          <a:p>
            <a:r>
              <a:rPr lang="en-US" dirty="0"/>
              <a:t>Extrinsic motivation vs. Intrinsic Motivation </a:t>
            </a:r>
          </a:p>
        </p:txBody>
      </p:sp>
    </p:spTree>
    <p:extLst>
      <p:ext uri="{BB962C8B-B14F-4D97-AF65-F5344CB8AC3E}">
        <p14:creationId xmlns:p14="http://schemas.microsoft.com/office/powerpoint/2010/main" val="403623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1579" y="1613947"/>
            <a:ext cx="11716124" cy="4888206"/>
          </a:xfrm>
        </p:spPr>
        <p:txBody>
          <a:bodyPr>
            <a:normAutofit lnSpcReduction="10000"/>
          </a:bodyPr>
          <a:lstStyle/>
          <a:p>
            <a:pPr marL="45720" indent="0">
              <a:buNone/>
            </a:pPr>
            <a:endParaRPr lang="en-US" dirty="0"/>
          </a:p>
          <a:p>
            <a:r>
              <a:rPr lang="en-US" dirty="0">
                <a:solidFill>
                  <a:srgbClr val="FFFF00"/>
                </a:solidFill>
              </a:rPr>
              <a:t>Extrinsic Motivation</a:t>
            </a:r>
            <a:r>
              <a:rPr lang="en-US" dirty="0"/>
              <a:t>: We are motivated do something because there is an </a:t>
            </a:r>
            <a:r>
              <a:rPr lang="en-US" u="sng" dirty="0"/>
              <a:t>incentive</a:t>
            </a:r>
            <a:r>
              <a:rPr lang="en-US" dirty="0"/>
              <a:t> for the behavior</a:t>
            </a:r>
          </a:p>
          <a:p>
            <a:pPr lvl="1"/>
            <a:r>
              <a:rPr lang="en-US" dirty="0"/>
              <a:t>Incentives/reward: external objects or goals that motivate our behavior (e.g., praise, paycheck, award)</a:t>
            </a:r>
          </a:p>
          <a:p>
            <a:pPr lvl="1"/>
            <a:endParaRPr lang="en-US" dirty="0"/>
          </a:p>
          <a:p>
            <a:r>
              <a:rPr lang="en-US" dirty="0"/>
              <a:t>Fundamental distinction is: Do we enjoy the behavior itself (intrinsic) </a:t>
            </a:r>
            <a:r>
              <a:rPr lang="en-US" sz="3200" dirty="0"/>
              <a:t>vs. </a:t>
            </a:r>
            <a:r>
              <a:rPr lang="en-US" dirty="0"/>
              <a:t>enjoy the result produced by the behavior (extrinsic)</a:t>
            </a:r>
          </a:p>
          <a:p>
            <a:endParaRPr lang="en-US" dirty="0"/>
          </a:p>
          <a:p>
            <a:r>
              <a:rPr lang="en-US" dirty="0"/>
              <a:t>Same activity behavior could be intrinsically motivated for some and extrinsically motivated for others. </a:t>
            </a:r>
            <a:r>
              <a:rPr lang="en-US" dirty="0">
                <a:solidFill>
                  <a:srgbClr val="00B0F0"/>
                </a:solidFill>
              </a:rPr>
              <a:t>Examples?</a:t>
            </a:r>
          </a:p>
          <a:p>
            <a:pPr lvl="1"/>
            <a:endParaRPr lang="en-US" dirty="0"/>
          </a:p>
          <a:p>
            <a:r>
              <a:rPr lang="en-US" dirty="0"/>
              <a:t>Some of our behaviors are due to </a:t>
            </a:r>
            <a:r>
              <a:rPr lang="en-US" b="1" dirty="0"/>
              <a:t>both </a:t>
            </a:r>
            <a:r>
              <a:rPr lang="en-US" dirty="0"/>
              <a:t>intrinsic and extrinsic motivation</a:t>
            </a:r>
          </a:p>
          <a:p>
            <a:pPr lvl="1"/>
            <a:r>
              <a:rPr lang="en-US" dirty="0"/>
              <a:t>We might want to help a friend because the act itself makes us feel good but also because we know they are likely to pay back the favor in the future</a:t>
            </a:r>
          </a:p>
          <a:p>
            <a:pPr lvl="1"/>
            <a:endParaRPr lang="en-US" dirty="0"/>
          </a:p>
          <a:p>
            <a:pPr lvl="1"/>
            <a:endParaRPr lang="en-US" dirty="0">
              <a:solidFill>
                <a:schemeClr val="tx1"/>
              </a:solidFill>
            </a:endParaRPr>
          </a:p>
          <a:p>
            <a:endParaRPr lang="en-US" dirty="0"/>
          </a:p>
          <a:p>
            <a:endParaRPr lang="en-US" dirty="0"/>
          </a:p>
        </p:txBody>
      </p:sp>
      <p:sp>
        <p:nvSpPr>
          <p:cNvPr id="2" name="Title 1"/>
          <p:cNvSpPr>
            <a:spLocks noGrp="1"/>
          </p:cNvSpPr>
          <p:nvPr>
            <p:ph type="title"/>
          </p:nvPr>
        </p:nvSpPr>
        <p:spPr/>
        <p:txBody>
          <a:bodyPr/>
          <a:lstStyle/>
          <a:p>
            <a:r>
              <a:rPr lang="en-US" dirty="0"/>
              <a:t>Extrinsic motivation vs. Intrinsic Motivation </a:t>
            </a:r>
          </a:p>
        </p:txBody>
      </p:sp>
    </p:spTree>
    <p:extLst>
      <p:ext uri="{BB962C8B-B14F-4D97-AF65-F5344CB8AC3E}">
        <p14:creationId xmlns:p14="http://schemas.microsoft.com/office/powerpoint/2010/main" val="264805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7999" y="1464427"/>
            <a:ext cx="10673145" cy="5172855"/>
          </a:xfrm>
        </p:spPr>
        <p:txBody>
          <a:bodyPr>
            <a:normAutofit/>
          </a:bodyPr>
          <a:lstStyle/>
          <a:p>
            <a:endParaRPr lang="en-US" dirty="0"/>
          </a:p>
          <a:p>
            <a:r>
              <a:rPr lang="en-US" sz="2200" dirty="0"/>
              <a:t>Getting the extrinsic reward tends to make us think that </a:t>
            </a:r>
            <a:r>
              <a:rPr lang="en-US" sz="2200" u="sng" dirty="0"/>
              <a:t>this reward is the main reason</a:t>
            </a:r>
            <a:r>
              <a:rPr lang="en-US" sz="2200" dirty="0"/>
              <a:t> we engage in the behavior</a:t>
            </a:r>
          </a:p>
          <a:p>
            <a:endParaRPr lang="en-US" sz="2200" dirty="0"/>
          </a:p>
          <a:p>
            <a:pPr lvl="1"/>
            <a:r>
              <a:rPr lang="en-US" sz="2000" dirty="0"/>
              <a:t>We often interpret (or change)our attitudes based on our behavior </a:t>
            </a:r>
          </a:p>
          <a:p>
            <a:pPr lvl="1"/>
            <a:r>
              <a:rPr lang="en-US" sz="2000" dirty="0"/>
              <a:t>“I behave in the way when I get a reward (every time) so I must be choosing this behavior only because of the reward.”</a:t>
            </a:r>
          </a:p>
          <a:p>
            <a:pPr lvl="1"/>
            <a:endParaRPr lang="en-US" sz="2000" dirty="0"/>
          </a:p>
          <a:p>
            <a:r>
              <a:rPr lang="en-US" sz="2200" dirty="0"/>
              <a:t>Children drawing experiment </a:t>
            </a:r>
          </a:p>
          <a:p>
            <a:endParaRPr lang="en-US" dirty="0"/>
          </a:p>
          <a:p>
            <a:pPr marL="45720" indent="0">
              <a:buNone/>
            </a:pPr>
            <a:endParaRPr lang="en-US" dirty="0"/>
          </a:p>
          <a:p>
            <a:pPr marL="45720" indent="0">
              <a:buNone/>
            </a:pPr>
            <a:endParaRPr lang="en-US" dirty="0"/>
          </a:p>
        </p:txBody>
      </p:sp>
      <p:sp>
        <p:nvSpPr>
          <p:cNvPr id="2" name="Title 1"/>
          <p:cNvSpPr>
            <a:spLocks noGrp="1"/>
          </p:cNvSpPr>
          <p:nvPr>
            <p:ph type="title"/>
          </p:nvPr>
        </p:nvSpPr>
        <p:spPr>
          <a:xfrm>
            <a:off x="507999" y="541042"/>
            <a:ext cx="11175013" cy="1054394"/>
          </a:xfrm>
        </p:spPr>
        <p:txBody>
          <a:bodyPr/>
          <a:lstStyle/>
          <a:p>
            <a:r>
              <a:rPr lang="en-US" dirty="0"/>
              <a:t>Getting </a:t>
            </a:r>
            <a:r>
              <a:rPr lang="en-US" dirty="0">
                <a:solidFill>
                  <a:srgbClr val="FFFF00"/>
                </a:solidFill>
              </a:rPr>
              <a:t>extrinsic rewards </a:t>
            </a:r>
            <a:r>
              <a:rPr lang="en-US" dirty="0"/>
              <a:t>for a behavior </a:t>
            </a:r>
            <a:r>
              <a:rPr lang="en-US" dirty="0">
                <a:solidFill>
                  <a:srgbClr val="FFFF00"/>
                </a:solidFill>
              </a:rPr>
              <a:t>can reduce Intrinsic Motivation</a:t>
            </a:r>
            <a:r>
              <a:rPr lang="en-US" dirty="0"/>
              <a:t> for that behavior</a:t>
            </a:r>
            <a:br>
              <a:rPr lang="en-US" dirty="0"/>
            </a:br>
            <a:endParaRPr lang="en-US" dirty="0"/>
          </a:p>
        </p:txBody>
      </p:sp>
    </p:spTree>
    <p:extLst>
      <p:ext uri="{BB962C8B-B14F-4D97-AF65-F5344CB8AC3E}">
        <p14:creationId xmlns:p14="http://schemas.microsoft.com/office/powerpoint/2010/main" val="235920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7999" y="1464427"/>
            <a:ext cx="10673145" cy="5172855"/>
          </a:xfrm>
        </p:spPr>
        <p:txBody>
          <a:bodyPr>
            <a:normAutofit/>
          </a:bodyPr>
          <a:lstStyle/>
          <a:p>
            <a:endParaRPr lang="en-US" dirty="0"/>
          </a:p>
          <a:p>
            <a:r>
              <a:rPr lang="en-US" sz="2200" dirty="0"/>
              <a:t>Getting the extrinsic reward tends to make us think that this reward is the main we keep taking this action</a:t>
            </a:r>
          </a:p>
          <a:p>
            <a:endParaRPr lang="en-US" dirty="0"/>
          </a:p>
          <a:p>
            <a:r>
              <a:rPr lang="en-US" sz="2200" dirty="0"/>
              <a:t>What does this say about motivation in a classroom setting?</a:t>
            </a:r>
          </a:p>
          <a:p>
            <a:pPr lvl="1"/>
            <a:r>
              <a:rPr lang="en-US" sz="2000" dirty="0"/>
              <a:t>If my hope is that you will find learning PY concepts valuable in itself, incentive for learning PY concepts are problematic</a:t>
            </a:r>
          </a:p>
          <a:p>
            <a:pPr lvl="1"/>
            <a:r>
              <a:rPr lang="en-US" sz="2000" dirty="0"/>
              <a:t>But also, many pros to increasing extrinsic motivation</a:t>
            </a:r>
          </a:p>
          <a:p>
            <a:endParaRPr lang="en-US" dirty="0"/>
          </a:p>
          <a:p>
            <a:pPr marL="45720" indent="0">
              <a:buNone/>
            </a:pPr>
            <a:endParaRPr lang="en-US" dirty="0"/>
          </a:p>
        </p:txBody>
      </p:sp>
      <p:sp>
        <p:nvSpPr>
          <p:cNvPr id="2" name="Title 1"/>
          <p:cNvSpPr>
            <a:spLocks noGrp="1"/>
          </p:cNvSpPr>
          <p:nvPr>
            <p:ph type="title"/>
          </p:nvPr>
        </p:nvSpPr>
        <p:spPr>
          <a:xfrm>
            <a:off x="508988" y="410033"/>
            <a:ext cx="11175013" cy="1054394"/>
          </a:xfrm>
        </p:spPr>
        <p:txBody>
          <a:bodyPr/>
          <a:lstStyle/>
          <a:p>
            <a:r>
              <a:rPr lang="en-US" dirty="0"/>
              <a:t>Getting </a:t>
            </a:r>
            <a:r>
              <a:rPr lang="en-US" dirty="0">
                <a:solidFill>
                  <a:srgbClr val="FFFF00"/>
                </a:solidFill>
              </a:rPr>
              <a:t>extrinsic rewards </a:t>
            </a:r>
            <a:r>
              <a:rPr lang="en-US" dirty="0"/>
              <a:t>for a behavior </a:t>
            </a:r>
            <a:r>
              <a:rPr lang="en-US" dirty="0">
                <a:solidFill>
                  <a:srgbClr val="FFFF00"/>
                </a:solidFill>
              </a:rPr>
              <a:t>can reduce Intrinsic Motivation</a:t>
            </a:r>
            <a:r>
              <a:rPr lang="en-US" dirty="0"/>
              <a:t> for that behavior</a:t>
            </a:r>
          </a:p>
        </p:txBody>
      </p:sp>
    </p:spTree>
    <p:extLst>
      <p:ext uri="{BB962C8B-B14F-4D97-AF65-F5344CB8AC3E}">
        <p14:creationId xmlns:p14="http://schemas.microsoft.com/office/powerpoint/2010/main" val="2999280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A02F10-52A3-4477-984A-1D280568C645}"/>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30CBC1C3-AE42-4087-8DC9-A864518B2DEB}"/>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DEDEE0"/>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95</a:t>
            </a:fld>
            <a:endParaRPr kumimoji="0" lang="en-US" sz="1100" b="0" i="0" u="none" strike="noStrike" kern="1200" cap="none" spc="0" normalizeH="0" baseline="0" noProof="0" dirty="0">
              <a:ln>
                <a:noFill/>
              </a:ln>
              <a:solidFill>
                <a:srgbClr val="DEDEE0"/>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910A64E6-A4EA-408D-B803-A47310282F0B}"/>
              </a:ext>
            </a:extLst>
          </p:cNvPr>
          <p:cNvSpPr>
            <a:spLocks noGrp="1"/>
          </p:cNvSpPr>
          <p:nvPr>
            <p:ph type="title"/>
          </p:nvPr>
        </p:nvSpPr>
        <p:spPr/>
        <p:txBody>
          <a:bodyPr/>
          <a:lstStyle/>
          <a:p>
            <a:r>
              <a:rPr lang="en-US" dirty="0"/>
              <a:t>Evolutionary Psychology</a:t>
            </a:r>
          </a:p>
        </p:txBody>
      </p:sp>
    </p:spTree>
    <p:extLst>
      <p:ext uri="{BB962C8B-B14F-4D97-AF65-F5344CB8AC3E}">
        <p14:creationId xmlns:p14="http://schemas.microsoft.com/office/powerpoint/2010/main" val="251348152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a:t>Humans tend to possess traits helpful (</a:t>
            </a:r>
            <a:r>
              <a:rPr lang="en-US" b="1" dirty="0">
                <a:solidFill>
                  <a:srgbClr val="FF0000"/>
                </a:solidFill>
              </a:rPr>
              <a:t>adaptive</a:t>
            </a:r>
            <a:r>
              <a:rPr lang="en-US" b="1" dirty="0"/>
              <a:t>)</a:t>
            </a:r>
            <a:r>
              <a:rPr lang="en-US" dirty="0"/>
              <a:t> for our ancestors</a:t>
            </a:r>
          </a:p>
          <a:p>
            <a:pPr lvl="1"/>
            <a:r>
              <a:rPr lang="en-US" b="1" dirty="0"/>
              <a:t>Adaptive traits/tendencies</a:t>
            </a:r>
            <a:r>
              <a:rPr lang="en-US" dirty="0"/>
              <a:t>: Help </a:t>
            </a:r>
            <a:r>
              <a:rPr lang="en-US" b="1" dirty="0">
                <a:solidFill>
                  <a:schemeClr val="accent1"/>
                </a:solidFill>
              </a:rPr>
              <a:t>procreate</a:t>
            </a:r>
            <a:r>
              <a:rPr lang="en-US" dirty="0"/>
              <a:t> &amp; </a:t>
            </a:r>
            <a:r>
              <a:rPr lang="en-US" b="1" dirty="0">
                <a:solidFill>
                  <a:schemeClr val="accent1"/>
                </a:solidFill>
              </a:rPr>
              <a:t>survive</a:t>
            </a:r>
            <a:r>
              <a:rPr lang="en-US" dirty="0"/>
              <a:t> long enough to procreate (ideally many times)</a:t>
            </a:r>
          </a:p>
          <a:p>
            <a:pPr lvl="2"/>
            <a:r>
              <a:rPr lang="en-US" sz="1800" dirty="0"/>
              <a:t>Nuanced point: Adaptive traits also help our children procreate &amp; survive long enough to procreate</a:t>
            </a:r>
          </a:p>
          <a:p>
            <a:pPr lvl="1"/>
            <a:endParaRPr lang="en-US" dirty="0"/>
          </a:p>
          <a:p>
            <a:r>
              <a:rPr lang="en-US" u="sng" dirty="0"/>
              <a:t>Evolution is VERY slow</a:t>
            </a:r>
          </a:p>
          <a:p>
            <a:pPr lvl="1"/>
            <a:r>
              <a:rPr lang="en-US" dirty="0"/>
              <a:t>Hunter-Gathers (</a:t>
            </a:r>
            <a:r>
              <a:rPr lang="en-US" dirty="0">
                <a:solidFill>
                  <a:schemeClr val="accent1"/>
                </a:solidFill>
              </a:rPr>
              <a:t>H/G)</a:t>
            </a:r>
            <a:r>
              <a:rPr lang="en-US" dirty="0"/>
              <a:t> evolutionary ancestors (200,000 – 6,000 years ago)</a:t>
            </a:r>
          </a:p>
          <a:p>
            <a:pPr marL="45720" indent="0">
              <a:buNone/>
            </a:pPr>
            <a:endParaRPr lang="en-US" dirty="0"/>
          </a:p>
          <a:p>
            <a:r>
              <a:rPr lang="en-US" dirty="0"/>
              <a:t>Some genes have become typical for people in general</a:t>
            </a:r>
          </a:p>
          <a:p>
            <a:r>
              <a:rPr lang="en-US" dirty="0"/>
              <a:t>Some genes have become typical for only either Men or Women</a:t>
            </a:r>
          </a:p>
          <a:p>
            <a:endParaRPr lang="en-US" dirty="0"/>
          </a:p>
          <a:p>
            <a:r>
              <a:rPr lang="en-US" dirty="0"/>
              <a:t>Some genes were adaptive but are not in modern society. This change won’t affect human evolution for centuries</a:t>
            </a:r>
          </a:p>
          <a:p>
            <a:pPr lvl="1"/>
            <a:endParaRPr lang="en-US" dirty="0"/>
          </a:p>
          <a:p>
            <a:endParaRPr lang="en-US" dirty="0"/>
          </a:p>
          <a:p>
            <a:pPr marL="45720" indent="0">
              <a:buNone/>
            </a:pPr>
            <a:endParaRPr lang="en-US" dirty="0"/>
          </a:p>
          <a:p>
            <a:pPr lvl="1"/>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96</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Evolutionary ancestors</a:t>
            </a:r>
          </a:p>
        </p:txBody>
      </p:sp>
    </p:spTree>
    <p:extLst>
      <p:ext uri="{BB962C8B-B14F-4D97-AF65-F5344CB8AC3E}">
        <p14:creationId xmlns:p14="http://schemas.microsoft.com/office/powerpoint/2010/main" val="158831658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19070"/>
            <a:ext cx="11210524" cy="4910329"/>
          </a:xfrm>
        </p:spPr>
        <p:txBody>
          <a:bodyPr>
            <a:normAutofit/>
          </a:bodyPr>
          <a:lstStyle/>
          <a:p>
            <a:r>
              <a:rPr lang="en-US" sz="2400" dirty="0"/>
              <a:t>Science is one method for “knowing” the truth. There are other methods.</a:t>
            </a:r>
          </a:p>
          <a:p>
            <a:pPr marL="45720" indent="0">
              <a:buNone/>
            </a:pPr>
            <a:endParaRPr lang="en-US" sz="2400" b="1" dirty="0"/>
          </a:p>
          <a:p>
            <a:r>
              <a:rPr lang="en-US" dirty="0"/>
              <a:t>Reject - Evolutionary psychology used as a justification for behavior presently considered immoral.</a:t>
            </a:r>
          </a:p>
          <a:p>
            <a:pPr lvl="1"/>
            <a:r>
              <a:rPr lang="en-US" sz="2000" dirty="0"/>
              <a:t>Some biological tendencies conform vs. violate modern social standards</a:t>
            </a:r>
          </a:p>
          <a:p>
            <a:pPr lvl="1"/>
            <a:endParaRPr lang="en-US" sz="2000" dirty="0"/>
          </a:p>
          <a:p>
            <a:pPr lvl="1"/>
            <a:endParaRPr lang="en-US" sz="2400" dirty="0"/>
          </a:p>
          <a:p>
            <a:r>
              <a:rPr lang="en-US" sz="2400" b="1" dirty="0"/>
              <a:t>SOME </a:t>
            </a:r>
            <a:r>
              <a:rPr lang="en-US" sz="2400" dirty="0"/>
              <a:t>historically adaptive traits can be thought of as dark impulses</a:t>
            </a:r>
          </a:p>
          <a:p>
            <a:endParaRPr lang="en-US" dirty="0"/>
          </a:p>
          <a:p>
            <a:endParaRPr lang="en-US" dirty="0"/>
          </a:p>
          <a:p>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97</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Evolutionary Psychology: </a:t>
            </a:r>
            <a:br>
              <a:rPr lang="en-US" dirty="0"/>
            </a:br>
            <a:r>
              <a:rPr lang="en-US" dirty="0"/>
              <a:t>Considerations</a:t>
            </a:r>
          </a:p>
        </p:txBody>
      </p:sp>
    </p:spTree>
    <p:extLst>
      <p:ext uri="{BB962C8B-B14F-4D97-AF65-F5344CB8AC3E}">
        <p14:creationId xmlns:p14="http://schemas.microsoft.com/office/powerpoint/2010/main" val="399183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5139" y="1444751"/>
            <a:ext cx="11210524" cy="4910329"/>
          </a:xfrm>
        </p:spPr>
        <p:txBody>
          <a:bodyPr/>
          <a:lstStyle/>
          <a:p>
            <a:pPr marL="365760" lvl="1" indent="0">
              <a:buNone/>
            </a:pPr>
            <a:endParaRPr lang="en-US" sz="2400" dirty="0"/>
          </a:p>
          <a:p>
            <a:r>
              <a:rPr lang="en-US" sz="2400" dirty="0"/>
              <a:t>Evolution has led to </a:t>
            </a:r>
            <a:r>
              <a:rPr lang="en-US" sz="2400" b="1" dirty="0"/>
              <a:t>sex </a:t>
            </a:r>
            <a:r>
              <a:rPr lang="en-US" sz="2400" dirty="0"/>
              <a:t>differences: However, these differences tend to be quite small</a:t>
            </a:r>
          </a:p>
          <a:p>
            <a:endParaRPr lang="en-US" sz="2400" dirty="0"/>
          </a:p>
          <a:p>
            <a:r>
              <a:rPr lang="en-US" sz="2600" dirty="0"/>
              <a:t>Specifically focus on how evolution has affected </a:t>
            </a:r>
            <a:r>
              <a:rPr lang="en-US" sz="2600" u="sng" dirty="0"/>
              <a:t>Male vs. Female genetics</a:t>
            </a:r>
          </a:p>
          <a:p>
            <a:endParaRPr lang="en-US" sz="2600" u="sng" dirty="0"/>
          </a:p>
          <a:p>
            <a:r>
              <a:rPr lang="en-US" sz="2600" dirty="0"/>
              <a:t>Not talking about gender (e.g., nonbinary, female) – Societal norms for gender behavior</a:t>
            </a:r>
          </a:p>
          <a:p>
            <a:pPr marL="365760" lvl="1" indent="0">
              <a:buNone/>
            </a:pPr>
            <a:endParaRPr lang="en-US" dirty="0"/>
          </a:p>
          <a:p>
            <a:endParaRPr lang="en-US" dirty="0"/>
          </a:p>
          <a:p>
            <a:endParaRPr lang="en-US" dirty="0"/>
          </a:p>
          <a:p>
            <a:endParaRPr lang="en-US" dirty="0"/>
          </a:p>
          <a:p>
            <a:endParaRPr lang="en-US" dirty="0"/>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98</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p:cNvSpPr>
            <a:spLocks noGrp="1"/>
          </p:cNvSpPr>
          <p:nvPr>
            <p:ph type="title"/>
          </p:nvPr>
        </p:nvSpPr>
        <p:spPr/>
        <p:txBody>
          <a:bodyPr/>
          <a:lstStyle/>
          <a:p>
            <a:r>
              <a:rPr lang="en-US" dirty="0"/>
              <a:t>Evolutionary Psychology: </a:t>
            </a:r>
            <a:br>
              <a:rPr lang="en-US" dirty="0"/>
            </a:br>
            <a:r>
              <a:rPr lang="en-US" dirty="0"/>
              <a:t>Considerations</a:t>
            </a:r>
          </a:p>
        </p:txBody>
      </p:sp>
    </p:spTree>
    <p:extLst>
      <p:ext uri="{BB962C8B-B14F-4D97-AF65-F5344CB8AC3E}">
        <p14:creationId xmlns:p14="http://schemas.microsoft.com/office/powerpoint/2010/main" val="316168067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878F52-479F-4689-B9B4-DDE5EC20D2E8}"/>
              </a:ext>
            </a:extLst>
          </p:cNvPr>
          <p:cNvSpPr>
            <a:spLocks noGrp="1"/>
          </p:cNvSpPr>
          <p:nvPr>
            <p:ph idx="1"/>
          </p:nvPr>
        </p:nvSpPr>
        <p:spPr/>
        <p:txBody>
          <a:bodyPr>
            <a:normAutofit/>
          </a:bodyPr>
          <a:lstStyle/>
          <a:p>
            <a:r>
              <a:rPr lang="en-US" sz="2600" dirty="0"/>
              <a:t>Traits adaptive for </a:t>
            </a:r>
            <a:r>
              <a:rPr lang="en-US" sz="2600" dirty="0">
                <a:solidFill>
                  <a:srgbClr val="FF0000"/>
                </a:solidFill>
              </a:rPr>
              <a:t>Survival</a:t>
            </a:r>
            <a:r>
              <a:rPr lang="en-US" sz="2600" dirty="0"/>
              <a:t>:</a:t>
            </a:r>
          </a:p>
          <a:p>
            <a:pPr lvl="1"/>
            <a:r>
              <a:rPr lang="en-US" sz="2200" dirty="0"/>
              <a:t>React with fear/anxiety before we know if the stimulus (thing) is something we should fear</a:t>
            </a:r>
          </a:p>
          <a:p>
            <a:pPr lvl="1"/>
            <a:r>
              <a:rPr lang="en-US" sz="2200" dirty="0"/>
              <a:t>Be trustworthy and cooperate well with others</a:t>
            </a:r>
          </a:p>
          <a:p>
            <a:pPr marL="365760" lvl="1" indent="0">
              <a:buNone/>
            </a:pPr>
            <a:endParaRPr lang="en-US" sz="2200" dirty="0"/>
          </a:p>
          <a:p>
            <a:r>
              <a:rPr lang="en-US" sz="2600" dirty="0"/>
              <a:t>Traits adaptive for </a:t>
            </a:r>
            <a:r>
              <a:rPr lang="en-US" sz="2600" dirty="0">
                <a:solidFill>
                  <a:srgbClr val="FF0000"/>
                </a:solidFill>
              </a:rPr>
              <a:t>Procreation:</a:t>
            </a:r>
          </a:p>
          <a:p>
            <a:pPr lvl="1"/>
            <a:r>
              <a:rPr lang="en-US" sz="2200" dirty="0"/>
              <a:t>Be promiscuous (Males)</a:t>
            </a:r>
          </a:p>
          <a:p>
            <a:pPr lvl="1"/>
            <a:r>
              <a:rPr lang="en-US" sz="2200" dirty="0"/>
              <a:t>Stricter standards for romantic/sexual partners (females)</a:t>
            </a:r>
          </a:p>
          <a:p>
            <a:pPr lvl="1"/>
            <a:r>
              <a:rPr lang="en-US" sz="2200" dirty="0"/>
              <a:t>Be attracted to people that long-term maximize generations of offspring (all)</a:t>
            </a:r>
          </a:p>
          <a:p>
            <a:pPr lvl="1"/>
            <a:endParaRPr lang="en-US" sz="2200" dirty="0"/>
          </a:p>
          <a:p>
            <a:pPr lvl="1"/>
            <a:endParaRPr lang="en-US" dirty="0"/>
          </a:p>
        </p:txBody>
      </p:sp>
      <p:sp>
        <p:nvSpPr>
          <p:cNvPr id="3" name="Slide Number Placeholder 2">
            <a:extLst>
              <a:ext uri="{FF2B5EF4-FFF2-40B4-BE49-F238E27FC236}">
                <a16:creationId xmlns:a16="http://schemas.microsoft.com/office/drawing/2014/main" id="{22D5ECCB-BC04-40E7-AD24-2D21AFC35E8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2A6CD65-B223-9C41-8CEC-A55C726DCCB3}" type="slidenum">
              <a:rPr kumimoji="0" lang="en-US" sz="1100" b="0" i="0" u="none" strike="noStrike" kern="1200" cap="none" spc="0" normalizeH="0" baseline="0" noProof="0" smtClean="0">
                <a:ln>
                  <a:noFill/>
                </a:ln>
                <a:solidFill>
                  <a:srgbClr val="064B64"/>
                </a:solidFill>
                <a:effectLst/>
                <a:uLnTx/>
                <a:uFillTx/>
                <a:latin typeface="Franklin Gothic Medium"/>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99</a:t>
            </a:fld>
            <a:endParaRPr kumimoji="0" lang="en-US" sz="1100" b="0" i="0" u="none" strike="noStrike" kern="1200" cap="none" spc="0" normalizeH="0" baseline="0" noProof="0" dirty="0">
              <a:ln>
                <a:noFill/>
              </a:ln>
              <a:solidFill>
                <a:srgbClr val="064B64"/>
              </a:solidFill>
              <a:effectLst/>
              <a:uLnTx/>
              <a:uFillTx/>
              <a:latin typeface="Franklin Gothic Medium"/>
              <a:ea typeface="+mn-ea"/>
              <a:cs typeface="+mn-cs"/>
            </a:endParaRPr>
          </a:p>
        </p:txBody>
      </p:sp>
      <p:sp>
        <p:nvSpPr>
          <p:cNvPr id="4" name="Title 3">
            <a:extLst>
              <a:ext uri="{FF2B5EF4-FFF2-40B4-BE49-F238E27FC236}">
                <a16:creationId xmlns:a16="http://schemas.microsoft.com/office/drawing/2014/main" id="{EFEB7781-224E-4BBA-A1BB-087BC0EE736D}"/>
              </a:ext>
            </a:extLst>
          </p:cNvPr>
          <p:cNvSpPr>
            <a:spLocks noGrp="1"/>
          </p:cNvSpPr>
          <p:nvPr>
            <p:ph type="title"/>
          </p:nvPr>
        </p:nvSpPr>
        <p:spPr/>
        <p:txBody>
          <a:bodyPr/>
          <a:lstStyle/>
          <a:p>
            <a:r>
              <a:rPr lang="en-US" dirty="0"/>
              <a:t>Broad Evolutionary Trends – 2 Categories</a:t>
            </a:r>
          </a:p>
        </p:txBody>
      </p:sp>
    </p:spTree>
    <p:extLst>
      <p:ext uri="{BB962C8B-B14F-4D97-AF65-F5344CB8AC3E}">
        <p14:creationId xmlns:p14="http://schemas.microsoft.com/office/powerpoint/2010/main" val="1950081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PPRESENTATIONGUID" val="4502bcd0-ddc2-413b-bc55-bd7ddf417440"/>
  <p:tag name="TPVERSION" val="8"/>
  <p:tag name="TPFULLVERSION" val="9.0.5.7"/>
  <p:tag name="PPTVERSION" val="16"/>
  <p:tag name="TPOS" val="2"/>
  <p:tag name="TPLASTSAVEVERSION" val="6.4 PC"/>
</p:tagLst>
</file>

<file path=ppt/tags/tag10.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11.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12.xml><?xml version="1.0" encoding="utf-8"?>
<p:tagLst xmlns:a="http://schemas.openxmlformats.org/drawingml/2006/main" xmlns:r="http://schemas.openxmlformats.org/officeDocument/2006/relationships" xmlns:p="http://schemas.openxmlformats.org/presentationml/2006/main">
  <p:tag name="TYPE" val="MultiChoiceSlide"/>
  <p:tag name="LIVECHARTING" val="False"/>
  <p:tag name="AUTOOPENPOLL" val="True"/>
  <p:tag name="AUTOFORMATCHART" val="True"/>
  <p:tag name="RESULTS" val="{&quot;Title&quot;:&quot;Suppose Karen sees a bird flying directly toward her face. Her eyes trigger sensory neurons that send the signal to the brain to be interpreted. Next the amygdala might have a fear response. If you are still actually reading this, select answer C. Next the message would be sent to the motor cortex so that motor neurons would activate. What would be most likely to happen next?&quot;,&quot;Responders&quot;:14,&quot;Participants&quot;:14,&quot;Responses&quot;:14,&quot;IsCaseSensitive&quot;:false,&quot;TotalCorrect&quot;:14,&quot;Mean&quot;:3.0,&quot;Median&quot;:3.0,&quot;StandardDeviation&quot;:0.0,&quot;Variance&quot;:0.0,&quot;PageSize&quot;:0,&quot;Offset&quot;:0,&quot;CorrectValues&quot;:&quot;&quot;,&quot;Results&quot;:[{&quot;Count&quot;:0.0,&quot;PointResponses&quot;:null,&quot;Name&quot;:&quot;The cerebella would be activated to make finely tuned movements to avoid the bird&quot;,&quot;Bullet&quot;:&quot;A&quot;,&quot;SecondaryName&quot;:&quot;&quot;,&quot;ValueType&quot;:-1,&quot;Key&quot;:&quot;The cerebella would be activated to make finely tuned movements to avoid the bird1&quot;},{&quot;Count&quot;:0.0,&quot;PointResponses&quot;:null,&quot;Name&quot;:&quot;Motor neurons would cause you body to move rapidly to avoid the bird&quot;,&quot;Bullet&quot;:&quot;B&quot;,&quot;SecondaryName&quot;:&quot;&quot;,&quot;ValueType&quot;:-1,&quot;Key&quot;:&quot;Motor neurons would cause you body to move rapidly to avoid the bird2&quot;},{&quot;Count&quot;:14.0,&quot;PointResponses&quot;:null,&quot;Name&quot;:&quot;Sensory neurons would check the wind currents so we can know how the bird will be affected by the wind and move appropriately&quot;,&quot;Bullet&quot;:&quot;C&quot;,&quot;SecondaryName&quot;:&quot;&quot;,&quot;ValueType&quot;:1,&quot;Key&quot;:&quot;Sensory neurons would check the wind currents so we can know how the bird will be affected by the wind and move appropriately3&quot;},{&quot;Count&quot;:0.0,&quot;PointResponses&quot;:null,&quot;Name&quot;:&quot;Neuron agonists would be active so that neurotransmitter can be more effective and creating rapid action&quot;,&quot;Bullet&quot;:&quot;D&quot;,&quot;SecondaryName&quot;:&quot;&quot;,&quot;ValueType&quot;:-1,&quot;Key&quot;:&quot;Neuron agonists would be active so that neurotransmitter can be more effective and creating rapid action4&quot;}]}"/>
  <p:tag name="HASRESULTS" val="True"/>
  <p:tag name="TPQUESTIONXML" val="﻿&lt;?xml version=&quot;1.0&quot; encoding=&quot;utf-8&quot;?&gt;&#10;&lt;questionlist&gt;&#10;    &lt;properties&gt;&#10;        &lt;guid&gt;2BF723B41E0C4ED8BB3FDAC2396A14BA&lt;/guid&gt;&#10;        &lt;description /&gt;&#10;        &lt;date&gt;2/17/2020 8:48:53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76A7D8866E9045D2B525BF9CCEB296FD&lt;/guid&gt;&#10;            &lt;repollguid&gt;117FECA1B01E48989F3398FDEF7D45B6&lt;/repollguid&gt;&#10;            &lt;sourceid&gt;9953838FCFFC403191932D271339070C&lt;/sourceid&gt;&#10;            &lt;narrativeguid&gt;00000000000000000000000000000000&lt;/narrativeguid&gt;&#10;            &lt;questiontext&gt;Suppose Karen sees a bird flying directly toward her face. Her eyes trigger sensory neurons that send the signal to the brain to be interpreted. Next the amygdala might have a fear response. If you are still actually reading this, select answer C. Next the message would be sent to the motor cortex so that motor neurons would activate. What would be most likely to happen next?&lt;/questiontext&gt;&#10;            &lt;rationale&gt;&#10;                &lt;rationaletext /&gt;&#10;            &lt;/rationale&gt;&#10;            &lt;showresults&gt;True&lt;/showresults&gt;&#10;            &lt;responsegrid&gt;0&lt;/responsegrid&gt;&#10;            &lt;countdowntimer&gt;False&lt;/countdowntimer&gt;&#10;            &lt;countdowntime&gt;30&lt;/countdowntime&gt;&#10;            &lt;correctvalue&gt;2&lt;/correctvalue&gt;&#10;            &lt;incorrectvalue&gt;5.11&lt;/incorrectvalue&gt;&#10;            &lt;responselimit&gt;1&lt;/responselimit&gt;&#10;            &lt;bulletstyle&gt;2&lt;/bulletstyle&gt;&#10;            &lt;answers&gt;&#10;                &lt;answer&gt;&#10;                    &lt;guid&gt;DA8ED2E345854A59B9C5E2F5D8C2DD2E&lt;/guid&gt;&#10;                    &lt;answertext&gt;The cerebella would be activate to make finely tuned movements to avoid the bird&lt;/answertext&gt;&#10;                    &lt;valuetype&gt;-1&lt;/valuetype&gt;&#10;                &lt;/answer&gt;&#10;                &lt;answer&gt;&#10;                    &lt;guid&gt;BE2BAB21FC2941FE84E42D61542D6322&lt;/guid&gt;&#10;                    &lt;answertext&gt;Motor neurons would cause you body to move rapidly to avoid the bird&lt;/answertext&gt;&#10;                    &lt;valuetype&gt;-1&lt;/valuetype&gt;&#10;                &lt;/answer&gt;&#10;                &lt;answer&gt;&#10;                    &lt;guid&gt;47185EE8A9324E51A004E0763A48EB10&lt;/guid&gt;&#10;                    &lt;answertext&gt;Sensory neurons would check the wind currents so we can know how the bird will be effected by the wind and move appropriately&lt;/answertext&gt;&#10;                    &lt;valuetype&gt;1&lt;/valuetype&gt;&#10;                &lt;/answer&gt;&#10;                &lt;answer&gt;&#10;                    &lt;guid&gt;B0ADB1F18A5C4831954EB8FF887DC453&lt;/guid&gt;&#10;                    &lt;answertext&gt;Neuron agonists would be active so that neurotransmitter can be more effective and creating rapid action&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13.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14.xml><?xml version="1.0" encoding="utf-8"?>
<p:tagLst xmlns:a="http://schemas.openxmlformats.org/drawingml/2006/main" xmlns:r="http://schemas.openxmlformats.org/officeDocument/2006/relationships" xmlns:p="http://schemas.openxmlformats.org/presentationml/2006/main">
  <p:tag name="ZEROBASED" val="False"/>
</p:tagLst>
</file>

<file path=ppt/tags/tag15.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16.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RESULTS" val="{&quot;Title&quot;:&quot;Which theory would the following hypothetical evidence support: historically, more physically fithumans have slept less than other humans&quot;,&quot;Responders&quot;:12,&quot;Participants&quot;:12,&quot;Responses&quot;:12,&quot;IsCaseSensitive&quot;:false,&quot;TotalCorrect&quot;:5,&quot;Mean&quot;:1.8333333333333333,&quot;Median&quot;:2.0,&quot;StandardDeviation&quot;:0.79930525388545326,&quot;Variance&quot;:0.63888888888888884,&quot;PageSize&quot;:0,&quot;Offset&quot;:0,&quot;CorrectValues&quot;:&quot;&quot;,&quot;Results&quot;:[{&quot;Count&quot;:5.0,&quot;PointResponses&quot;:null,&quot;Name&quot;:&quot;Circadian Rhythms Theory&quot;,&quot;Bullet&quot;:&quot;A&quot;,&quot;SecondaryName&quot;:&quot;&quot;,&quot;ValueType&quot;:1,&quot;Key&quot;:&quot;Circadian Rhythms Theory1&quot;},{&quot;Count&quot;:4.0,&quot;PointResponses&quot;:null,&quot;Name&quot;:&quot;Restorative Theory&quot;,&quot;Bullet&quot;:&quot;B&quot;,&quot;SecondaryName&quot;:&quot;&quot;,&quot;ValueType&quot;:-1,&quot;Key&quot;:&quot;Restorative Theory2&quot;},{&quot;Count&quot;:3.0,&quot;PointResponses&quot;:null,&quot;Name&quot;:&quot;Facilitative Learning Theory&quot;,&quot;Bullet&quot;:&quot;C&quot;,&quot;SecondaryName&quot;:&quot;&quot;,&quot;ValueType&quot;:-1,&quot;Key&quot;:&quot;Facilitative Learning Theory3&quot;}]}"/>
  <p:tag name="HASRESULTS" val="True"/>
  <p:tag name="LIVECHARTING" val="False"/>
  <p:tag name="TPQUESTIONXML" val="﻿&lt;?xml version=&quot;1.0&quot; encoding=&quot;utf-8&quot;?&gt;&#10;&lt;questionlist&gt;&#10;    &lt;properties&gt;&#10;        &lt;guid&gt;18F7E2AB904543FA9CE3C494442288E6&lt;/guid&gt;&#10;        &lt;description /&gt;&#10;        &lt;date&gt;1/16/2019 9:38:41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3178091E5B6747B797357CE9920D7387&lt;/guid&gt;&#10;            &lt;repollguid&gt;120FD28026C54098994229F49F505AE3&lt;/repollguid&gt;&#10;            &lt;sourceid&gt;DA84DC8F5307418A9B8FAB11151491FE&lt;/sourceid&gt;&#10;            &lt;narrativeguid&gt;00000000000000000000000000000000&lt;/narrativeguid&gt;&#10;            &lt;questiontext&gt;Which theory would the following hypothetical evidence support: historically, more physically fithumans have slept less than other humans&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E63225CA348D497BA5F87124A2BA08C2&lt;/guid&gt;&#10;                    &lt;answertext&gt;Circadian Rhythms Theory&lt;/answertext&gt;&#10;                    &lt;valuetype&gt;1&lt;/valuetype&gt;&#10;                &lt;/answer&gt;&#10;                &lt;answer&gt;&#10;                    &lt;guid&gt;98A729FA2FBB45F3B0E273439A47AA4D&lt;/guid&gt;&#10;                    &lt;answertext&gt;Restorative Theory&lt;/answertext&gt;&#10;                    &lt;valuetype&gt;-1&lt;/valuetype&gt;&#10;                &lt;/answer&gt;&#10;                &lt;answer&gt;&#10;                    &lt;guid&gt;CA150F177A8A43B095109BABDBF34F49&lt;/guid&gt;&#10;                    &lt;answertext&gt;Facilitative Learning Theory&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17.xml><?xml version="1.0" encoding="utf-8"?>
<p:tagLst xmlns:a="http://schemas.openxmlformats.org/drawingml/2006/main" xmlns:r="http://schemas.openxmlformats.org/officeDocument/2006/relationships" xmlns:p="http://schemas.openxmlformats.org/presentationml/2006/main">
  <p:tag name="TYPE" val="0"/>
  <p:tag name="CHARTFORMAT" val="UEsDBBQABgAIAAAAIQDvhfRvbQUAAK0RAAAPAAAAY2hhcnQvY2hhcnQueG1s3Fhtb9s2EP4+YP/B0HfHliy/ok7h2M02zGmCJm23faMpSuZMkRpJOXaH/fcdXyTLbpAWdQoMy5dQx+Pp7rmHd2e9er3LWWtLpKKCT4Pwohu0CMcioTybBu8frtujoKU04gligpNpsCcqeH354w+v8ASvkdT3BcKkBUa4muBpsNa6mHQ6Cq9JjtSFKAiHvVTIHGl4lFknkegRjOesE3W7g441EngD6BsM5Ijy6rz8mvMiTSkmC4HLnHDtvJCEIQ0IqDUtVHAJwSVIk3DcjVtbxKZBN+gYIUM8cwLC2+/vnVCKkickmQvJAcaGfo4nM6aJ5GBqLriGt/k4869CKkdyUxZtLPICnFtRRvXeugsOgu35WkAcrXfkr5JKoqYBDuMKCFh+BkVOsRRKpPoCLHYcClU2jNlhZ9SJfD4g2DCeKL1nxAUUdiMTbad+r3XhGjG2QnhjsGko16qHfXPwFAxzCjN5g4rbrTyfQqssnAZMh0FL72CVbGC1yiIji4wMVskGVghjyARo+EUlgX0nqXV6laRX6QCqTgeQdot+JelXkkElGQStNaN8A5kw/4JWKtjPTlCtHIPsHTBooFKLB6oZWRBGNEk89k5rS8ljb2HUpNC/NXhmBb8fC2Y8m+2ORAWQsyBY061P6cCSuoMnB8MpE0KaN+g1xRtOVJPOoFnvK5qQj5D8Z3SbKoYjX1BvqhRM6JkkyFhnaC9KbVY54iViy/p5dyMSHwpJMuJA2j8l9ECMLnrHf9Gbds8fc1ANL8JBNx73RtHQLuI3bctlPHn0WF6Mx+Gg8Td059fV9qg7Gg/7URjGPVM9eu4qnDoPUB7iWiHZW8xNLTVRwtOCSmcOC+bMZ1BjCiiaXsxKBWWFJG5zi+R+Lpioak/oxIrYTNLkmAZCJsSb90VN78x7lZbvSGquOGTfSiiHtqB/Sd+SDMpPxRp/KFmumLLnirvz7+7lKzTh4poydm4jgADQhPFzzRwcMogYi0ZC0hQu0FJVZfyb25WDWQF0FsK1eFySjPDkV7L3RPI5hJ0PCPqz6UFVXkE2R/otyj35fUYUyO+JfFJ+R6SpeZ/ZvipXK0bu6afPTS0JAqIsKRSBo2NkZwAwbsOqVUo6Df6evxn0e8NZ2F4MruftOB302+PFOGwPoyiex+O4P7q6+ufQmqBknowJX2hNYbMt9f3VAQxx2J+YsJ/2FYgMLlpCV06DqCYuRjaKJu+9CNA28fEyr2+EFcFpf6lqI+7tX0xdI0XfNXXN+DJUfKSJ9pUp7Nc+oMJnG++hGUGSHdfQ7hffb6IwisM4iv2J042BK2rQreoTVhNeflzKAM6ZrSQHxRPTCiNwITNoC0mBoXYIc3zLKb9BO+Obwf2gmNjWeMRJtLsTnqUrFwzk7jrX0HDN3DmHPjENfiIwniEG06wo4TYAszckqW9Vjv4U8gGa3g0MXc44tB1nDDw53eMwC7tNDWegFtYOcODag3B75oKfPde8TEFrPU6DQQ9I8FRlMwD7WmRGRFVNDi5bdb7tXlUOzKjyB5E+UvPkUPNViq3YjGXcybD2HAPpbZoq4itR2PUU4+KmZJoutwygbKQWHKtJBFfwaTbV/jVI8gyboBdT71dF28bB59nl2/ET7IKfTd+ZVzXj/h+sqsvLM6yyW1dEPxLiM7ZyD+Z6ATc8JWDVnBjN+gNVt5z5ZuopmVBVXMEvuI2a+WKhCsT9TYUusgDuqVuYeaDsnHCwGs5eDPr/1LDztbVB716onK1Esq9NnTNEwWCm9L39leq+QJxnrHiJsdEWUjRJSPoOYlSfoMWMXJ2DOdJvwqh3hyQyCuaTwjSoPycYHcttA7ZdHL6yXP4LAAD//wMAUEsDBBQABgAIAAAAIQC/uqyqxgYAADYbAAAWAAAAY2hhcnQvbWVkaWEvaW1hZ2UxLmJtcOyY2VNTVxzH6T/Q58700bpUpU0IQh+qD636UHcWK0slcQPZusBYBWULYYtEBBsFTSAJssomEAjUhJhAQCABBGVRAqKyCQi4UO1M+733AnNluAxXsdMHfkPOnJz8zu/3+X3POfdy73d7HD63Ic0B7QZ8OLOfT2w+Q48y46c2NsRnzv5ZtVUF/q8KPCetjTS1Wp2dnX3lypX4+Hh0PjYyMvf39yOz0Wikp0Z2MMAwCIMD3DCIzkohzaemUqBYxKcMefEV46Cq1JsL9b2NvW/Hxsaqq6v1en1VVVVfXx8wAAN/gLFCYlIbociK3ymZCj74oKWnOHJQE2etzVl3TGsXPmUX8WKbtyolJaWgoECpVBYVFVEyIgiwl8OD0uYXmko9X7LG0GZq6Z2YmLBYLE2kLQh4SxVr+eNHq5KvSziw7ugtimfrCQV4bty4oVKpoqOjL5NWXl5uMBgWTF/0K3ji4uLgjEImRp4OmHJR79M7+U6hldywKW749Pd+WTKZDPVSuwIyQn8YUshFJ1ukh3oVXvrzTmsFGm7YJDdi+tvjiuTkZIpHp9MtmnTpQZDExsYCaWL0qTbhAOptTDm4/aQC9QJpu3/OPE9ISAhVb1ZWFngKLp0mefi3E53W8ivswqcJnmMZSUlJ4MnMzEQVS6dm+hVVX79+XZqcWCMmeBqSXXf6qUieyR0BOXK5nNIHYtIjVCtjLdJD8Cd4vNTkek1/41MskUjAA2bsH7o/275Bp4HyiF+f7OpwLI+oN4zgmdenp6eHHrNKGWOWEvvHkOj8xeFSav84+hQnJiaCBwWWlJTQ/dn2rfeajRJnq1JgSnJxOF5A8IRPzfNgpRbwQJ9mcj8bEp3WeBYTPJEvHb2LKB7oU1paypaB7t/f2Vwrce5TETyOJ4rsIgh9dgbO6rMYT8wsj8R5jQf4J+0iXzl4z+qDc1pWVkaPz7b/qMtce8G5Tymou+CCsLiYgGeX/zVq/4Cnu7ubHhPr1XTpIPQ0XnDmHcmxC5vkRb7a4l0iFovz8/M/nOdxt6UuyQX61BI8N0me57sDZOApLCxchEdB8fBRBU+QzT03wYsCz01cx8CTk5OTkZFB52fbB0/DRddZfXxKeZEvuWETewIIfRbl0Shimi8R+xl68viZJM9rjq8OV4+8vLzc3FwcebYMdP8nPRZceaA/6nU8WU7wnBsHT3p6OnikUumC9arMmOWpv+jCE2RR+nB8a6APeKAPjhg9Ptt+e50aPFgvnLL1R7UQn3tubAmeinSRmTxfpiRXHv864HnCGfAIhcK0tLTU1FTcMtgy0P3vmWZ5cH3D/ZEX9Zp7dmxvoIxJH3W6iDpf2HU8vsoO+0c4s9H3jlarxRQYOvT4bPud9RXYD9AHPOuP63lRM5zQUfAkJCTgFoDbXFdXFz2mWh5N+eP6wPNSkus1s9Gvke7zIf3uhkpSf0HNeacNJwz2ED901EdSZ7VazWYz2gXBG8rT4U+cR4kzz0tBrdcmf/MCt/f+aiqVkfGP6MQHNviY7IV/gccj5p17Fj14Q7kcynTJD+P6wPGUY7NhyqYAy6PBcbrbe/fvqNNxf0S9uKt+4VWx0c/8pW+ju4jx/xacR01qUEGsJ9ptgWXYbARPYOujoefvzUCf2FSR0XrZDTzahP1Gg7H+/jP80R2W6G/1L+GGjtpHvwHPwNDkEp7L/8msUdxNdbOqBLfi9+PeuvyJ8KTxtA0MrwxPSxV43MFTHbevt6OJFY+HqJZ7dnSL6M2mn+8ODE+xmsvk3FatJHiUAk3svgeseYwUz+ZfOgaGp5lSsBrXZ8d3pHmApzJmb087u8uIe7SBEzK8RfR286/3B0ZWhseYm3Dvmkevkq+O3oP/pVnV4i4yUjy2v3XWtbJ71GJKVJsr7pT99FBB8IyPsOPxIHiGHGL+tg16YLr7mCkFq3FT/vlOmSd4yoW7x0eesJrrLqzhnCF5gsHDbi5TIvB0kfqURu0eG2YX012ow3o5iN5+FfzQ1M5OWyaeystB968R+tyM3MWWxy1KyzkzOMczyJSC1XhVajC1XsURu54NsdsDbpF/fn36Cbl/uus7hljlZXLWXj3VJfPEeS8K/2GULU9EtW3wQ/uoF7ZBPab2ldFHJzulFTvpxE6q0zuYmJnGC24PXCzs/v1qK9rHo6+Y3NiOT48P4Y/trFX//0YBvMb5wETUWzW0eGkDI98MEQ3e3sDwvEwZHnxgeGJaOh0c8OyGFnMRbflhqYmYu8AwThkFMIdTRtIZllM+GOCM6fOR50JKmWJSIpB6EA0l0dKFr/66qsDHUOBfAAAA//8DAFBLAwQUAAAACABSf0pGhI+kftcCAAAhDgAAHgAAAGNoYXJ0L3RoZW1lL3RoZW1lT3ZlcnJpZGUxLnhtbO1X3WoUMRS+VvAdwtzbWWsVKd2W7vZP+0u7LfTy7Gx2J938DEmmde6kvRQEsYo3gndeiFpowZv6NKsVrdBXMLO1NanNUBZBhGVhmZzzfSfnJCf5yMjYQ0bRJpaKCF4Obg2UAoR5JBqEt8rBam3q5r0AKQ28AVRwXA4yrIKx0RvXR2BYx5jhRcOVpIGRicPVMJSDWOtkOAxVZNygBkSCufE1hWSgzVC2woaELROf0XCwVLobMiA8MCGvmZgRlSs5ESMOzEy32GySCJ96Q8v9C94UXPvwuZ/BhpBTBpQbuhYKmnCkswQ3ITKEKlBSlwTNkVasA5QAF8qYS4OlqdJt85//hrpfQ0F4HgWDFcKyR+pP+1meSEWSJLocPDCTBBbu5PDdyeE+Ojnc62wfdLY/dnZ2OtsffOwZ4C2bffzm6Y9Xj9D3/dfHu88LSMomfXn/+POnZwVobaOPXux9Pdg7evnk29tdH2dcQt3m1AjDCi3gLbQsGHDvVLgue6DVYiA2bZy3FHDIiT7KpI4dykIGFHzgCnYXeU0S3vCip9MNp4iVWKaa+NCzMXPQ80LQipD+YmfN1M4apbxVkItMbfAywKY3leqFtphME3OWCHjxMXZSX6KmU6CFOdYo94k2xj7uOiHEKZtEUijR1GidoAoQ/4LVSF1fzpwhzGxiBgVtAg5zDVUE9U40gTddOJiFpt7gmDorPQ2pBuavAhi14XOgY2/iK5mMnI1RWppkMBVosoGV8hIXZeaUMGuut4JumacZc+FSk7YHnucshA2fEO1qDCzx10F4bBPuq7bpdkBLQvtzEvbZOx2bTQNe3CVrBOsebpJVc+9f3ly5J5Xec4aFe+Yz2gR8Ns1IaGnPuRgRfjUxuiBDd/oy1LMMjUsC9Kri0wVfVXKqQjbI/6k4E5DyJczjvuD0BacvOH9LcLq3xz+QGUtVjOGU7z6SmC54U/12G4MZu8+60Z9QSwMEFAAGAAgAAAAhAPzwneC+AAAAMQEAABoAAABjaGFydC9fcmVscy9jaGFydC54bWwucmVsc4SPwQrCMBBE74L/EPZu03oQkSa9iNCTIPoBIdm2wTYJSRT79y6eLAged4d5M1M3r2lkT4zJeiegKkpg6LQ31vUCbtfTZg8sZeWMGr1DATMmaOR6VV9wVJlMabAhMaK4JGDIORw4T3rASaXCB3SkdD5OKtMZex6Uvqse+bYsdzx+M0AumKw1AmJrKmDXOVDyf7bvOqvx6PVjQpd/RPBMvfBMc6M1SGAVe8wCPu+lWBVUHLis+WKofAMAAP//AwBQSwMEFAAGAAgAAAAhAITsoQcTAQAAVAIAABMAAABbQ29udGVudF9UeXBlc10ueG1spJLNTsMwDMfvSLxDlCtq0nFACK3dgY8jcBgPYFK3jciXkmxsb4/brhKbNi5crMT23/7FznK1s4ZtMSbtXcUXouQMnfKNdl3FP9YvxT1nKYNrwHiHFd9j4qv6+mq53gdMjNQuVbzPOTxImVSPFpLwAR1FWh8tZLrGTgZQX9ChvC3LO6m8y+hykYcavF4+YQsbk9nzjtwTyacNnD1OeUOrims76Ae/PKuIaNKJBEIwWkGmt8mta064igOTIOWYk3od0g2BX+gwRI6Zfjc46N5omFE3yN4h5lewRC5VT+fJir+LnKH0basVNl5tLM1MNBG+aTnWiLHqjHu5baadoBztnLT4N8VRuZlBjn+i/gEAAP//AwBQSwMEFAAGAAgAAAAhABmqkvPRAAAAswEAAAsAAABfcmVscy8ucmVsc6yQy4oCMRBF9wP+Q6i9Xd0uRAbTbkRwK/oBNUl1d7DzIImif2+c2UyLMJtZFpc693DXm5sdxZVjMt5JaKoaBDvltXG9hNNxN1+BSJmcptE7lnDnBJt29rE+8Ei5PKXBhCQKxSUJQ87hEzGpgS2lygd2Jel8tJTLGXsMpM7UMy7qeonxNwPaCVPstYS41wsQx3sozX+zfdcZxVuvLpZdflOBxpbuAqTYc5agBooZLWtDP1FTfdkA+N6k+U+Tqeur0rdYVaZ7uuBk6vYBAAD//wMAUEsBAi0AFAAGAAgAAAAhAO+F9G9tBQAArREAAA8AAAAAAAAAAAAAAAAAAAAAAGNoYXJ0L2NoYXJ0LnhtbFBLAQItABQABgAIAAAAIQC/uqyqxgYAADYbAAAWAAAAAAAAAAAAAAAAAJoFAABjaGFydC9tZWRpYS9pbWFnZTEuYm1wUEsBAj8AFAAAAAgAUn9KRoSPpH7XAgAAIQ4AAB4AJAAAAAAAAAAgAAAAlAwAAGNoYXJ0L3RoZW1lL3RoZW1lT3ZlcnJpZGUxLnhtbAoAIAAAAAAAAQAYAFIRHFZ0RdABAIirysnnqAEAiKvKyeeoAVBLAQItABQABgAIAAAAIQD88J3gvgAAADEBAAAaAAAAAAAAAAAAAAAAAKcPAABjaGFydC9fcmVscy9jaGFydC54bWwucmVsc1BLAQItABQABgAIAAAAIQCE7KEHEwEAAFQCAAATAAAAAAAAAAAAAAAAAJ0QAABbQ29udGVudF9UeXBlc10ueG1sUEsBAi0AFAAGAAgAAAAhABmqkvPRAAAAswEAAAsAAAAAAAAAAAAAAAAA4REAAF9yZWxzLy5yZWxzUEsFBgAAAAAGAAYAswEAANsSAAAAAA=="/>
  <p:tag name="COLORTYPE" val="SCHEME"/>
  <p:tag name="LABELFORMAT" val="0"/>
  <p:tag name="DEFINEDCOLORS" val="3,6,10,45,32,50,13,4,9,55,1"/>
  <p:tag name="NUMBERFORMAT" val="0"/>
</p:tagLst>
</file>

<file path=ppt/tags/tag18.xml><?xml version="1.0" encoding="utf-8"?>
<p:tagLst xmlns:a="http://schemas.openxmlformats.org/drawingml/2006/main" xmlns:r="http://schemas.openxmlformats.org/officeDocument/2006/relationships" xmlns:p="http://schemas.openxmlformats.org/presentationml/2006/main">
  <p:tag name="ZEROBASED" val="False"/>
</p:tagLst>
</file>

<file path=ppt/tags/tag19.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2.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LIVECHARTING" val="False"/>
  <p:tag name="TPQUESTIONXML" val="﻿&lt;?xml version=&quot;1.0&quot; encoding=&quot;utf-8&quot;?&gt;&#10;&lt;questionlist&gt;&#10;    &lt;properties&gt;&#10;        &lt;guid&gt;DB0C860326504D5C833E42BBA1746178&lt;/guid&gt;&#10;        &lt;description /&gt;&#10;        &lt;date&gt;2/17/2020 7:24:39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B2C60C761AA04B9FA5DF74A02849A512&lt;/guid&gt;&#10;            &lt;repollguid&gt;95FB85D073D24CA1A6F07CF0EA877F36&lt;/repollguid&gt;&#10;            &lt;sourceid&gt;924364E541CD4CCA9E1A3EF8D071A290&lt;/sourceid&gt;&#10;            &lt;narrativeguid&gt;00000000000000000000000000000000&lt;/narrativeguid&gt;&#10;            &lt;questiontext&gt;Which of the following is NOT one of the primary functions of the midbrain&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5CF38273901B44C0B484960BA56224FD&lt;/guid&gt;&#10;                    &lt;answertext&gt;Allowing us to experience and regulate emotion&lt;/answertext&gt;&#10;                    &lt;valuetype&gt;-1&lt;/valuetype&gt;&#10;                &lt;/answer&gt;&#10;                &lt;answer&gt;&#10;                    &lt;guid&gt;39B16619B01844E3914921080FA52582&lt;/guid&gt;&#10;                    &lt;answertext&gt;Ensuring we meet basic needs like getting tired enough to sleep and maintaining a consistent body temperature&lt;/answertext&gt;&#10;                    &lt;valuetype&gt;-1&lt;/valuetype&gt;&#10;                &lt;/answer&gt;&#10;                &lt;answer&gt;&#10;                    &lt;guid&gt;F2EA78BFC1C345B480193B909C006D9B&lt;/guid&gt;&#10;                    &lt;answertext&gt;Controlling basic processes that allow us to survive (such as our heartbeat and breathing)&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 name="RESULTS" val="{&quot;Title&quot;:&quot;Which of the following is NOT one of the primary functions of the midbrain&quot;,&quot;Responders&quot;:15,&quot;Participants&quot;:15,&quot;Responses&quot;:15,&quot;IsCaseSensitive&quot;:false,&quot;TotalCorrect&quot;:8,&quot;Mean&quot;:2.3333333333333335,&quot;Median&quot;:3.0,&quot;StandardDeviation&quot;:0.78881063774661542,&quot;Variance&quot;:0.62222222222222212,&quot;PageSize&quot;:0,&quot;Offset&quot;:0,&quot;CorrectValues&quot;:&quot;&quot;,&quot;Results&quot;:[{&quot;Count&quot;:3.0,&quot;PointResponses&quot;:null,&quot;Name&quot;:&quot;Allowing us to experience and regulate emotion&quot;,&quot;Bullet&quot;:&quot;A&quot;,&quot;SecondaryName&quot;:&quot;&quot;,&quot;ValueType&quot;:-1,&quot;Key&quot;:&quot;Allowing us to experience and regulate emotion1&quot;},{&quot;Count&quot;:4.0,&quot;PointResponses&quot;:null,&quot;Name&quot;:&quot;Ensuring we meet basic needs like getting tired enough to sleep and maintaining a consistent body temperature&quot;,&quot;Bullet&quot;:&quot;B&quot;,&quot;SecondaryName&quot;:&quot;&quot;,&quot;ValueType&quot;:-1,&quot;Key&quot;:&quot;Ensuring we meet basic needs like getting tired enough to sleep and maintaining a consistent body temperature2&quot;},{&quot;Count&quot;:8.0,&quot;PointResponses&quot;:null,&quot;Name&quot;:&quot;Controlling basic processes that allow us to survive (such as our heartbeat and breathing)&quot;,&quot;Bullet&quot;:&quot;C&quot;,&quot;SecondaryName&quot;:&quot;&quot;,&quot;ValueType&quot;:1,&quot;Key&quot;:&quot;Controlling basic processes that allow us to survive (such as our heartbeat and breathing)3&quot;}]}"/>
  <p:tag name="HASRESULTS" val="True"/>
</p:tagLst>
</file>

<file path=ppt/tags/tag20.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21.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LIVECHARTING" val="False"/>
  <p:tag name="TPQUESTIONXML" val="﻿&lt;?xml version=&quot;1.0&quot; encoding=&quot;utf-8&quot;?&gt;&#10;&lt;questionlist&gt;&#10;    &lt;properties&gt;&#10;        &lt;guid&gt;D84E9ABD378B4127B31EEFD544DEC87E&lt;/guid&gt;&#10;        &lt;description /&gt;&#10;        &lt;date&gt;2/26/2020 10:41:23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24CD38415E1942DE9F6908D763087614&lt;/guid&gt;&#10;            &lt;repollguid&gt;A1A9F6C807DC406AA88A93D693B3B032&lt;/repollguid&gt;&#10;            &lt;sourceid&gt;FB47D5195F1D4DEA87B845EFC3508F97&lt;/sourceid&gt;&#10;            &lt;narrativeguid&gt;00000000000000000000000000000000&lt;/narrativeguid&gt;&#10;            &lt;questiontext&gt;Which part of the neuron has a change in electrical charge travel from one end to the other?&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968EAE62B6D240A0A1A22DA13EA11E8B&lt;/guid&gt;&#10;                    &lt;answertext&gt;Dendrites&lt;/answertext&gt;&#10;                    &lt;valuetype&gt;-1&lt;/valuetype&gt;&#10;                &lt;/answer&gt;&#10;                &lt;answer&gt;&#10;                    &lt;guid&gt;29C0EF6F8F0845D1B700FFE9862E9C4A&lt;/guid&gt;&#10;                    &lt;answertext&gt;Cell Body (Soma)&lt;/answertext&gt;&#10;                    &lt;valuetype&gt;-1&lt;/valuetype&gt;&#10;                &lt;/answer&gt;&#10;                &lt;answer&gt;&#10;                    &lt;guid&gt;3C65D76647784FA7ACC174FFFA5B2A25&lt;/guid&gt;&#10;                    &lt;answertext&gt;Axon&lt;/answertext&gt;&#10;                    &lt;valuetype&gt;1&lt;/valuetype&gt;&#10;                &lt;/answer&gt;&#10;                &lt;answer&gt;&#10;                    &lt;guid&gt;4C91B4B24E0842AFABA93A9AB26D2F7B&lt;/guid&gt;&#10;                    &lt;answertext&gt;Terminal Button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 name="RESULTS" val="{&quot;Title&quot;:&quot;Which part of the neuron has a change in electrical charge travel from one end to the other?&quot;,&quot;Responders&quot;:12,&quot;Participants&quot;:12,&quot;Responses&quot;:12,&quot;IsCaseSensitive&quot;:false,&quot;TotalCorrect&quot;:6,&quot;Mean&quot;:2.25,&quot;Median&quot;:3.0,&quot;StandardDeviation&quot;:1.0897247358851685,&quot;Variance&quot;:1.1875,&quot;PageSize&quot;:0,&quot;Offset&quot;:0,&quot;CorrectValues&quot;:&quot;&quot;,&quot;Results&quot;:[{&quot;Count&quot;:5.0,&quot;PointResponses&quot;:null,&quot;Name&quot;:&quot;Dendrites&quot;,&quot;Bullet&quot;:&quot;A&quot;,&quot;SecondaryName&quot;:&quot;&quot;,&quot;ValueType&quot;:-1,&quot;Key&quot;:&quot;Dendrites1&quot;},{&quot;Count&quot;:0.0,&quot;PointResponses&quot;:null,&quot;Name&quot;:&quot;Cell Body (Soma)&quot;,&quot;Bullet&quot;:&quot;B&quot;,&quot;SecondaryName&quot;:&quot;&quot;,&quot;ValueType&quot;:-1,&quot;Key&quot;:&quot;Cell Body (Soma)2&quot;},{&quot;Count&quot;:6.0,&quot;PointResponses&quot;:null,&quot;Name&quot;:&quot;Axon&quot;,&quot;Bullet&quot;:&quot;C&quot;,&quot;SecondaryName&quot;:&quot;&quot;,&quot;ValueType&quot;:1,&quot;Key&quot;:&quot;Axon3&quot;},{&quot;Count&quot;:1.0,&quot;PointResponses&quot;:null,&quot;Name&quot;:&quot;Terminal Buttons&quot;,&quot;Bullet&quot;:&quot;D&quot;,&quot;SecondaryName&quot;:&quot;&quot;,&quot;ValueType&quot;:-1,&quot;Key&quot;:&quot;Terminal Buttons4&quot;}]}"/>
  <p:tag name="HASRESULTS" val="True"/>
</p:tagLst>
</file>

<file path=ppt/tags/tag22.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23.xml><?xml version="1.0" encoding="utf-8"?>
<p:tagLst xmlns:a="http://schemas.openxmlformats.org/drawingml/2006/main" xmlns:r="http://schemas.openxmlformats.org/officeDocument/2006/relationships" xmlns:p="http://schemas.openxmlformats.org/presentationml/2006/main">
  <p:tag name="ZEROBASED" val="False"/>
</p:tagLst>
</file>

<file path=ppt/tags/tag24.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25.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TPQUESTIONXML" val="﻿&lt;?xml version=&quot;1.0&quot; encoding=&quot;utf-8&quot;?&gt;&#10;&lt;questionlist&gt;&#10;    &lt;properties&gt;&#10;        &lt;guid&gt;8EA7BC9295E0463A9442CF9CFC194EEB&lt;/guid&gt;&#10;        &lt;description /&gt;&#10;        &lt;date&gt;2/26/2020 10:45:15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219D34790DA745F9986AA05563C7B77E&lt;/guid&gt;&#10;            &lt;repollguid&gt;6B59C89BF6C840AF844D9322AFC012C1&lt;/repollguid&gt;&#10;            &lt;sourceid&gt;159839EAD3D941D991D9633B8B19961B&lt;/sourceid&gt;&#10;            &lt;narrativeguid&gt;00000000000000000000000000000000&lt;/narrativeguid&gt;&#10;            &lt;questiontext&gt;Suppose a neuron properly fires (send an electrical signal) over and over again but never sets off the next neuron. If the problem is with this presynaptic neuron (rather than the postsynaptic neuron), we should conclude to problem is occurring in which structure?&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246814C6C97E483DA11593E9D285E21B&lt;/guid&gt;&#10;                    &lt;answertext&gt;Dendrites&lt;/answertext&gt;&#10;                    &lt;valuetype&gt;-1&lt;/valuetype&gt;&#10;                &lt;/answer&gt;&#10;                &lt;answer&gt;&#10;                    &lt;guid&gt;D74D15747CC645C3BF0F130413C44686&lt;/guid&gt;&#10;                    &lt;answertext&gt;Axon&lt;/answertext&gt;&#10;                    &lt;valuetype&gt;-1&lt;/valuetype&gt;&#10;                &lt;/answer&gt;&#10;                &lt;answer&gt;&#10;                    &lt;guid&gt;2DB4884C5F474D2A8F859359D1903F45&lt;/guid&gt;&#10;                    &lt;answertext&gt;Terminal Button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True&lt;/value&gt;&#10;                &lt;/entry&gt;&#10;            &lt;/metadata&gt;&#10;        &lt;/multichoice&gt;&#10;    &lt;/questions&gt;&#10;&lt;/questionlist&gt;"/>
  <p:tag name="LIVECHARTING" val="True"/>
  <p:tag name="RESULTS" val="{&quot;Title&quot;:&quot;Suppose a neuron properly fires (send an electrical signal) over and over again but never sets off the next neuron. If the problem is with this presynaptic neuron (rather than the postsynaptic neuron), we should conclude to problem is occurring in which structure?&quot;,&quot;Responders&quot;:14,&quot;Participants&quot;:14,&quot;Responses&quot;:14,&quot;IsCaseSensitive&quot;:false,&quot;TotalCorrect&quot;:8,&quot;Mean&quot;:2.1428571428571428,&quot;Median&quot;:3.0,&quot;StandardDeviation&quot;:0.989743318610787,&quot;Variance&quot;:0.979591836734694,&quot;PageSize&quot;:0,&quot;Offset&quot;:0,&quot;CorrectValues&quot;:&quot;&quot;,&quot;Results&quot;:[{&quot;Count&quot;:6.0,&quot;PointResponses&quot;:null,&quot;Name&quot;:&quot;Dendrites&quot;,&quot;Bullet&quot;:&quot;A&quot;,&quot;SecondaryName&quot;:&quot;&quot;,&quot;ValueType&quot;:-1,&quot;Key&quot;:&quot;Dendrites1&quot;},{&quot;Count&quot;:0.0,&quot;PointResponses&quot;:null,&quot;Name&quot;:&quot;Axon&quot;,&quot;Bullet&quot;:&quot;B&quot;,&quot;SecondaryName&quot;:&quot;&quot;,&quot;ValueType&quot;:-1,&quot;Key&quot;:&quot;Axon2&quot;},{&quot;Count&quot;:8.0,&quot;PointResponses&quot;:null,&quot;Name&quot;:&quot;Terminal Buttons&quot;,&quot;Bullet&quot;:&quot;C&quot;,&quot;SecondaryName&quot;:&quot;&quot;,&quot;ValueType&quot;:1,&quot;Key&quot;:&quot;Terminal Buttons3&quot;}]}"/>
  <p:tag name="HASRESULTS" val="True"/>
</p:tagLst>
</file>

<file path=ppt/tags/tag26.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0"/>
  <p:tag name="NUMBERFORMAT" val="0"/>
</p:tagLst>
</file>

<file path=ppt/tags/tag27.xml><?xml version="1.0" encoding="utf-8"?>
<p:tagLst xmlns:a="http://schemas.openxmlformats.org/drawingml/2006/main" xmlns:r="http://schemas.openxmlformats.org/officeDocument/2006/relationships" xmlns:p="http://schemas.openxmlformats.org/presentationml/2006/main">
  <p:tag name="ZEROBASED" val="False"/>
</p:tagLst>
</file>

<file path=ppt/tags/tag28.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29.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3.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30.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LIVECHARTING" val="False"/>
  <p:tag name="RESULTS" val="{&quot;Title&quot;:&quot;Which of the following is true of human evolution?&quot;,&quot;Responders&quot;:17,&quot;Participants&quot;:17,&quot;Responses&quot;:17,&quot;IsCaseSensitive&quot;:false,&quot;TotalCorrect&quot;:0,&quot;Mean&quot;:2.1176470588235294,&quot;Median&quot;:2.0,&quot;StandardDeviation&quot;:0.4705882352941177,&quot;Variance&quot;:0.22145328719723187,&quot;PageSize&quot;:0,&quot;Offset&quot;:0,&quot;CorrectValues&quot;:&quot;&quot;,&quot;Results&quot;:[{&quot;Count&quot;:0.0,&quot;PointResponses&quot;:null,&quot;Name&quot;:&quot;People evolved to have traits that helped our evolutionary ancestors attract sexual partners&quot;,&quot;Bullet&quot;:&quot;A&quot;,&quot;SecondaryName&quot;:&quot;&quot;,&quot;ValueType&quot;:1,&quot;Key&quot;:&quot;People evolved to have traits that helped our evolutionary ancestors attract sexual partners1&quot;},{&quot;Count&quot;:16.0,&quot;PointResponses&quot;:null,&quot;Name&quot;:&quot;People evolved to have traits that help us engage in behaviors that, in the present day, would increase our probability of surviving&quot;,&quot;Bullet&quot;:&quot;B&quot;,&quot;SecondaryName&quot;:&quot;&quot;,&quot;ValueType&quot;:-1,&quot;Key&quot;:&quot;People evolved to have traits that help us engage in behaviors that, in the present day, would increase our probability of surviving2&quot;},{&quot;Count&quot;:0.0,&quot;PointResponses&quot;:null,&quot;Name&quot;:&quot;People have evolved to be better at overcoming their nature&quot;,&quot;Bullet&quot;:&quot;C&quot;,&quot;SecondaryName&quot;:&quot;&quot;,&quot;ValueType&quot;:-1,&quot;Key&quot;:&quot;People have evolved to be better at overcoming their nature3&quot;},{&quot;Count&quot;:1.0,&quot;PointResponses&quot;:null,&quot;Name&quot;:&quot;Some traits, such as having a good sense of humor, have become more beneficial for procreation since the 17th century and, therefore, people have evolved to place greater value on humor &quot;,&quot;Bullet&quot;:&quot;D&quot;,&quot;SecondaryName&quot;:&quot;&quot;,&quot;ValueType&quot;:-1,&quot;Key&quot;:&quot;Some traits, such as having a good sense of humor, have become more beneficial for procreation since the 17th century and, therefore, people have evolved to place greater value on humor 4&quot;}]}"/>
  <p:tag name="HASRESULTS" val="True"/>
  <p:tag name="TPQUESTIONXML" val="﻿&lt;?xml version=&quot;1.0&quot; encoding=&quot;utf-8&quot;?&gt;&#10;&lt;questionlist&gt;&#10;    &lt;properties&gt;&#10;        &lt;guid&gt;0E49AF687BAE4081B35B41645C0579B9&lt;/guid&gt;&#10;        &lt;description /&gt;&#10;        &lt;date&gt;4/8/2019 8:38:55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E6BB02486E894354A6BED3007C39CBC3&lt;/guid&gt;&#10;            &lt;repollguid&gt;ACFB9D2905EB4BACB5502BA758CDC62E&lt;/repollguid&gt;&#10;            &lt;sourceid&gt;6CB49606990A431995230170DC63B64A&lt;/sourceid&gt;&#10;            &lt;narrativeguid&gt;00000000000000000000000000000000&lt;/narrativeguid&gt;&#10;            &lt;questiontext&gt;Which of the following is true of human evolution?&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FA242C964AF749DDA031E2FE81530806&lt;/guid&gt;&#10;                    &lt;answertext&gt;People evolved to have traits that helped our evolutionary ancestors attract sexual partners&lt;/answertext&gt;&#10;                    &lt;valuetype&gt;1&lt;/valuetype&gt;&#10;                &lt;/answer&gt;&#10;                &lt;answer&gt;&#10;                    &lt;guid&gt;81AF0C00A70E48E8A7F8E781B821169C&lt;/guid&gt;&#10;                    &lt;answertext&gt;People evolved to have traits that help us engage in behaviors that, in the present day, would increase our probability of surviving&lt;/answertext&gt;&#10;                    &lt;valuetype&gt;-1&lt;/valuetype&gt;&#10;                &lt;/answer&gt;&#10;                &lt;answer&gt;&#10;                    &lt;guid&gt;B75F2AB4BE0A471EA3F03F382D8AD759&lt;/guid&gt;&#10;                    &lt;answertext&gt;People have evolved to be better at overcoming their nature&lt;/answertext&gt;&#10;                    &lt;valuetype&gt;-1&lt;/valuetype&gt;&#10;                &lt;/answer&gt;&#10;                &lt;answer&gt;&#10;                    &lt;guid&gt;45092124EBE144769E2D5962F28C29F3&lt;/guid&gt;&#10;                    &lt;answertext&gt;Some traits, such as having a good sense of humor, have become more beneficial for procreation since the 17th century and, therefore, people have evolved to place greater value on humor &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31.xml><?xml version="1.0" encoding="utf-8"?>
<p:tagLst xmlns:a="http://schemas.openxmlformats.org/drawingml/2006/main" xmlns:r="http://schemas.openxmlformats.org/officeDocument/2006/relationships" xmlns:p="http://schemas.openxmlformats.org/presentationml/2006/main">
  <p:tag name="TYPE" val="0"/>
  <p:tag name="CHARTFORMAT" val="UEsDBBQABgAIAAAAIQDvhfRvbQUAAK0RAAAPAAAAY2hhcnQvY2hhcnQueG1s3Fhtb9s2EP4+YP/B0HfHliy/ok7h2M02zGmCJm23faMpSuZMkRpJOXaH/fcdXyTLbpAWdQoMy5dQx+Pp7rmHd2e9er3LWWtLpKKCT4Pwohu0CMcioTybBu8frtujoKU04gligpNpsCcqeH354w+v8ASvkdT3BcKkBUa4muBpsNa6mHQ6Cq9JjtSFKAiHvVTIHGl4lFknkegRjOesE3W7g441EngD6BsM5Ijy6rz8mvMiTSkmC4HLnHDtvJCEIQ0IqDUtVHAJwSVIk3DcjVtbxKZBN+gYIUM8cwLC2+/vnVCKkickmQvJAcaGfo4nM6aJ5GBqLriGt/k4869CKkdyUxZtLPICnFtRRvXeugsOgu35WkAcrXfkr5JKoqYBDuMKCFh+BkVOsRRKpPoCLHYcClU2jNlhZ9SJfD4g2DCeKL1nxAUUdiMTbad+r3XhGjG2QnhjsGko16qHfXPwFAxzCjN5g4rbrTyfQqssnAZMh0FL72CVbGC1yiIji4wMVskGVghjyARo+EUlgX0nqXV6laRX6QCqTgeQdot+JelXkkElGQStNaN8A5kw/4JWKtjPTlCtHIPsHTBooFKLB6oZWRBGNEk89k5rS8ljb2HUpNC/NXhmBb8fC2Y8m+2ORAWQsyBY061P6cCSuoMnB8MpE0KaN+g1xRtOVJPOoFnvK5qQj5D8Z3SbKoYjX1BvqhRM6JkkyFhnaC9KbVY54iViy/p5dyMSHwpJMuJA2j8l9ECMLnrHf9Gbds8fc1ANL8JBNx73RtHQLuI3bctlPHn0WF6Mx+Gg8Td059fV9qg7Gg/7URjGPVM9eu4qnDoPUB7iWiHZW8xNLTVRwtOCSmcOC+bMZ1BjCiiaXsxKBWWFJG5zi+R+Lpioak/oxIrYTNLkmAZCJsSb90VN78x7lZbvSGquOGTfSiiHtqB/Sd+SDMpPxRp/KFmumLLnirvz7+7lKzTh4poydm4jgADQhPFzzRwcMogYi0ZC0hQu0FJVZfyb25WDWQF0FsK1eFySjPDkV7L3RPI5hJ0PCPqz6UFVXkE2R/otyj35fUYUyO+JfFJ+R6SpeZ/ZvipXK0bu6afPTS0JAqIsKRSBo2NkZwAwbsOqVUo6Df6evxn0e8NZ2F4MruftOB302+PFOGwPoyiex+O4P7q6+ufQmqBknowJX2hNYbMt9f3VAQxx2J+YsJ/2FYgMLlpCV06DqCYuRjaKJu+9CNA28fEyr2+EFcFpf6lqI+7tX0xdI0XfNXXN+DJUfKSJ9pUp7Nc+oMJnG++hGUGSHdfQ7hffb6IwisM4iv2J042BK2rQreoTVhNeflzKAM6ZrSQHxRPTCiNwITNoC0mBoXYIc3zLKb9BO+Obwf2gmNjWeMRJtLsTnqUrFwzk7jrX0HDN3DmHPjENfiIwniEG06wo4TYAszckqW9Vjv4U8gGa3g0MXc44tB1nDDw53eMwC7tNDWegFtYOcODag3B75oKfPde8TEFrPU6DQQ9I8FRlMwD7WmRGRFVNDi5bdb7tXlUOzKjyB5E+UvPkUPNViq3YjGXcybD2HAPpbZoq4itR2PUU4+KmZJoutwygbKQWHKtJBFfwaTbV/jVI8gyboBdT71dF28bB59nl2/ET7IKfTd+ZVzXj/h+sqsvLM6yyW1dEPxLiM7ZyD+Z6ATc8JWDVnBjN+gNVt5z5ZuopmVBVXMEvuI2a+WKhCsT9TYUusgDuqVuYeaDsnHCwGs5eDPr/1LDztbVB716onK1Esq9NnTNEwWCm9L39leq+QJxnrHiJsdEWUjRJSPoOYlSfoMWMXJ2DOdJvwqh3hyQyCuaTwjSoPycYHcttA7ZdHL6yXP4LAAD//wMAUEsDBBQABgAIAAAAIQC/uqyqxgYAADYbAAAWAAAAY2hhcnQvbWVkaWEvaW1hZ2UxLmJtcOyY2VNTVxzH6T/Q58700bpUpU0IQh+qD636UHcWK0slcQPZusBYBWULYYtEBBsFTSAJssomEAjUhJhAQCABBGVRAqKyCQi4UO1M+733AnNluAxXsdMHfkPOnJz8zu/3+X3POfdy73d7HD63Ic0B7QZ8OLOfT2w+Q48y46c2NsRnzv5ZtVUF/q8KPCetjTS1Wp2dnX3lypX4+Hh0PjYyMvf39yOz0Wikp0Z2MMAwCIMD3DCIzkohzaemUqBYxKcMefEV46Cq1JsL9b2NvW/Hxsaqq6v1en1VVVVfXx8wAAN/gLFCYlIbociK3ymZCj74oKWnOHJQE2etzVl3TGsXPmUX8WKbtyolJaWgoECpVBYVFVEyIgiwl8OD0uYXmko9X7LG0GZq6Z2YmLBYLE2kLQh4SxVr+eNHq5KvSziw7ugtimfrCQV4bty4oVKpoqOjL5NWXl5uMBgWTF/0K3ji4uLgjEImRp4OmHJR79M7+U6hldywKW749Pd+WTKZDPVSuwIyQn8YUshFJ1ukh3oVXvrzTmsFGm7YJDdi+tvjiuTkZIpHp9MtmnTpQZDExsYCaWL0qTbhAOptTDm4/aQC9QJpu3/OPE9ISAhVb1ZWFngKLp0mefi3E53W8ivswqcJnmMZSUlJ4MnMzEQVS6dm+hVVX79+XZqcWCMmeBqSXXf6qUieyR0BOXK5nNIHYtIjVCtjLdJD8Cd4vNTkek1/41MskUjAA2bsH7o/275Bp4HyiF+f7OpwLI+oN4zgmdenp6eHHrNKGWOWEvvHkOj8xeFSav84+hQnJiaCBwWWlJTQ/dn2rfeajRJnq1JgSnJxOF5A8IRPzfNgpRbwQJ9mcj8bEp3WeBYTPJEvHb2LKB7oU1paypaB7t/f2Vwrce5TETyOJ4rsIgh9dgbO6rMYT8wsj8R5jQf4J+0iXzl4z+qDc1pWVkaPz7b/qMtce8G5Tymou+CCsLiYgGeX/zVq/4Cnu7ubHhPr1XTpIPQ0XnDmHcmxC5vkRb7a4l0iFovz8/M/nOdxt6UuyQX61BI8N0me57sDZOApLCxchEdB8fBRBU+QzT03wYsCz01cx8CTk5OTkZFB52fbB0/DRddZfXxKeZEvuWETewIIfRbl0Shimi8R+xl68viZJM9rjq8OV4+8vLzc3FwcebYMdP8nPRZceaA/6nU8WU7wnBsHT3p6OnikUumC9arMmOWpv+jCE2RR+nB8a6APeKAPjhg9Ptt+e50aPFgvnLL1R7UQn3tubAmeinSRmTxfpiRXHv864HnCGfAIhcK0tLTU1FTcMtgy0P3vmWZ5cH3D/ZEX9Zp7dmxvoIxJH3W6iDpf2HU8vsoO+0c4s9H3jlarxRQYOvT4bPud9RXYD9AHPOuP63lRM5zQUfAkJCTgFoDbXFdXFz2mWh5N+eP6wPNSkus1s9Gvke7zIf3uhkpSf0HNeacNJwz2ED901EdSZ7VazWYz2gXBG8rT4U+cR4kzz0tBrdcmf/MCt/f+aiqVkfGP6MQHNviY7IV/gccj5p17Fj14Q7kcynTJD+P6wPGUY7NhyqYAy6PBcbrbe/fvqNNxf0S9uKt+4VWx0c/8pW+ju4jx/xacR01qUEGsJ9ptgWXYbARPYOujoefvzUCf2FSR0XrZDTzahP1Gg7H+/jP80R2W6G/1L+GGjtpHvwHPwNDkEp7L/8msUdxNdbOqBLfi9+PeuvyJ8KTxtA0MrwxPSxV43MFTHbevt6OJFY+HqJZ7dnSL6M2mn+8ODE+xmsvk3FatJHiUAk3svgeseYwUz+ZfOgaGp5lSsBrXZ8d3pHmApzJmb087u8uIe7SBEzK8RfR286/3B0ZWhseYm3Dvmkevkq+O3oP/pVnV4i4yUjy2v3XWtbJ71GJKVJsr7pT99FBB8IyPsOPxIHiGHGL+tg16YLr7mCkFq3FT/vlOmSd4yoW7x0eesJrrLqzhnCF5gsHDbi5TIvB0kfqURu0eG2YX012ow3o5iN5+FfzQ1M5OWyaeystB968R+tyM3MWWxy1KyzkzOMczyJSC1XhVajC1XsURu54NsdsDbpF/fn36Cbl/uus7hljlZXLWXj3VJfPEeS8K/2GULU9EtW3wQ/uoF7ZBPab2ldFHJzulFTvpxE6q0zuYmJnGC24PXCzs/v1qK9rHo6+Y3NiOT48P4Y/trFX//0YBvMb5wETUWzW0eGkDI98MEQ3e3sDwvEwZHnxgeGJaOh0c8OyGFnMRbflhqYmYu8AwThkFMIdTRtIZllM+GOCM6fOR50JKmWJSIpB6EA0l0dKFr/66qsDHUOBfAAAA//8DAFBLAwQUAAAACABSf0pGhI+kftcCAAAhDgAAHgAAAGNoYXJ0L3RoZW1lL3RoZW1lT3ZlcnJpZGUxLnhtbO1X3WoUMRS+VvAdwtzbWWsVKd2W7vZP+0u7LfTy7Gx2J938DEmmde6kvRQEsYo3gndeiFpowZv6NKsVrdBXMLO1NanNUBZBhGVhmZzzfSfnJCf5yMjYQ0bRJpaKCF4Obg2UAoR5JBqEt8rBam3q5r0AKQ28AVRwXA4yrIKx0RvXR2BYx5jhRcOVpIGRicPVMJSDWOtkOAxVZNygBkSCufE1hWSgzVC2woaELROf0XCwVLobMiA8MCGvmZgRlSs5ESMOzEy32GySCJ96Q8v9C94UXPvwuZ/BhpBTBpQbuhYKmnCkswQ3ITKEKlBSlwTNkVasA5QAF8qYS4OlqdJt85//hrpfQ0F4HgWDFcKyR+pP+1meSEWSJLocPDCTBBbu5PDdyeE+Ojnc62wfdLY/dnZ2OtsffOwZ4C2bffzm6Y9Xj9D3/dfHu88LSMomfXn/+POnZwVobaOPXux9Pdg7evnk29tdH2dcQt3m1AjDCi3gLbQsGHDvVLgue6DVYiA2bZy3FHDIiT7KpI4dykIGFHzgCnYXeU0S3vCip9MNp4iVWKaa+NCzMXPQ80LQipD+YmfN1M4apbxVkItMbfAywKY3leqFtphME3OWCHjxMXZSX6KmU6CFOdYo94k2xj7uOiHEKZtEUijR1GidoAoQ/4LVSF1fzpwhzGxiBgVtAg5zDVUE9U40gTddOJiFpt7gmDorPQ2pBuavAhi14XOgY2/iK5mMnI1RWppkMBVosoGV8hIXZeaUMGuut4JumacZc+FSk7YHnucshA2fEO1qDCzx10F4bBPuq7bpdkBLQvtzEvbZOx2bTQNe3CVrBOsebpJVc+9f3ly5J5Xec4aFe+Yz2gR8Ns1IaGnPuRgRfjUxuiBDd/oy1LMMjUsC9Kri0wVfVXKqQjbI/6k4E5DyJczjvuD0BacvOH9LcLq3xz+QGUtVjOGU7z6SmC54U/12G4MZu8+60Z9QSwMEFAAGAAgAAAAhAPzwneC+AAAAMQEAABoAAABjaGFydC9fcmVscy9jaGFydC54bWwucmVsc4SPwQrCMBBE74L/EPZu03oQkSa9iNCTIPoBIdm2wTYJSRT79y6eLAged4d5M1M3r2lkT4zJeiegKkpg6LQ31vUCbtfTZg8sZeWMGr1DATMmaOR6VV9wVJlMabAhMaK4JGDIORw4T3rASaXCB3SkdD5OKtMZex6Uvqse+bYsdzx+M0AumKw1AmJrKmDXOVDyf7bvOqvx6PVjQpd/RPBMvfBMc6M1SGAVe8wCPu+lWBVUHLis+WKofAMAAP//AwBQSwMEFAAGAAgAAAAhAITsoQcTAQAAVAIAABMAAABbQ29udGVudF9UeXBlc10ueG1spJLNTsMwDMfvSLxDlCtq0nFACK3dgY8jcBgPYFK3jciXkmxsb4/brhKbNi5crMT23/7FznK1s4ZtMSbtXcUXouQMnfKNdl3FP9YvxT1nKYNrwHiHFd9j4qv6+mq53gdMjNQuVbzPOTxImVSPFpLwAR1FWh8tZLrGTgZQX9ChvC3LO6m8y+hykYcavF4+YQsbk9nzjtwTyacNnD1OeUOrims76Ae/PKuIaNKJBEIwWkGmt8mta064igOTIOWYk3od0g2BX+gwRI6Zfjc46N5omFE3yN4h5lewRC5VT+fJir+LnKH0basVNl5tLM1MNBG+aTnWiLHqjHu5baadoBztnLT4N8VRuZlBjn+i/gEAAP//AwBQSwMEFAAGAAgAAAAhABmqkvPRAAAAswEAAAsAAABfcmVscy8ucmVsc6yQy4oCMRBF9wP+Q6i9Xd0uRAbTbkRwK/oBNUl1d7DzIImif2+c2UyLMJtZFpc693DXm5sdxZVjMt5JaKoaBDvltXG9hNNxN1+BSJmcptE7lnDnBJt29rE+8Ei5PKXBhCQKxSUJQ87hEzGpgS2lygd2Jel8tJTLGXsMpM7UMy7qeonxNwPaCVPstYS41wsQx3sozX+zfdcZxVuvLpZdflOBxpbuAqTYc5agBooZLWtDP1FTfdkA+N6k+U+Tqeur0rdYVaZ7uuBk6vYBAAD//wMAUEsBAi0AFAAGAAgAAAAhAO+F9G9tBQAArREAAA8AAAAAAAAAAAAAAAAAAAAAAGNoYXJ0L2NoYXJ0LnhtbFBLAQItABQABgAIAAAAIQC/uqyqxgYAADYbAAAWAAAAAAAAAAAAAAAAAJoFAABjaGFydC9tZWRpYS9pbWFnZTEuYm1wUEsBAj8AFAAAAAgAUn9KRoSPpH7XAgAAIQ4AAB4AJAAAAAAAAAAgAAAAlAwAAGNoYXJ0L3RoZW1lL3RoZW1lT3ZlcnJpZGUxLnhtbAoAIAAAAAAAAQAYAFIRHFZ0RdABAIirysnnqAEAiKvKyeeoAVBLAQItABQABgAIAAAAIQD88J3gvgAAADEBAAAaAAAAAAAAAAAAAAAAAKcPAABjaGFydC9fcmVscy9jaGFydC54bWwucmVsc1BLAQItABQABgAIAAAAIQCE7KEHEwEAAFQCAAATAAAAAAAAAAAAAAAAAJ0QAABbQ29udGVudF9UeXBlc10ueG1sUEsBAi0AFAAGAAgAAAAhABmqkvPRAAAAswEAAAsAAAAAAAAAAAAAAAAA4REAAF9yZWxzLy5yZWxzUEsFBgAAAAAGAAYAswEAANsSAAAAAA=="/>
  <p:tag name="COLORTYPE" val="SCHEME"/>
  <p:tag name="DEFINEDCOLORS" val="3,6,10,45,32,50,13,4,9,55,1"/>
  <p:tag name="LABELFORMAT" val="1"/>
  <p:tag name="NUMBERFORMAT" val="0"/>
</p:tagLst>
</file>

<file path=ppt/tags/tag32.xml><?xml version="1.0" encoding="utf-8"?>
<p:tagLst xmlns:a="http://schemas.openxmlformats.org/drawingml/2006/main" xmlns:r="http://schemas.openxmlformats.org/officeDocument/2006/relationships" xmlns:p="http://schemas.openxmlformats.org/presentationml/2006/main">
  <p:tag name="ZEROBASED" val="False"/>
</p:tagLst>
</file>

<file path=ppt/tags/tag33.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34.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LIVECHARTING" val="False"/>
  <p:tag name="RESULTS" val="{&quot;Title&quot;:&quot;According to Error Management Theory:&quot;,&quot;Responders&quot;:15,&quot;Participants&quot;:15,&quot;Responses&quot;:15,&quot;IsCaseSensitive&quot;:false,&quot;TotalCorrect&quot;:9,&quot;Mean&quot;:2.5333333333333332,&quot;Median&quot;:3.0,&quot;StandardDeviation&quot;:0.6182412330330469,&quot;Variance&quot;:0.38222222222222224,&quot;PageSize&quot;:0,&quot;Offset&quot;:0,&quot;CorrectValues&quot;:&quot;&quot;,&quot;Results&quot;:[{&quot;Count&quot;:1.0,&quot;PointResponses&quot;:null,&quot;Name&quot;:&quot;Avoiding errors allows us to be more sexually attractive and therefore have a better chance of procreating&quot;,&quot;Bullet&quot;:&quot;A&quot;,&quot;SecondaryName&quot;:&quot;&quot;,&quot;ValueType&quot;:-1,&quot;Key&quot;:&quot;Avoiding errors allows us to be more sexually attractive and therefore have a better chance of procreating1&quot;},{&quot;Count&quot;:5.0,&quot;PointResponses&quot;:null,&quot;Name&quot;:&quot;We tend to be innately frightened of committing even moderately costly errors&quot;,&quot;Bullet&quot;:&quot;B&quot;,&quot;SecondaryName&quot;:&quot;&quot;,&quot;ValueType&quot;:-1,&quot;Key&quot;:&quot;We tend to be innately frightened of committing even moderately costly errors2&quot;},{&quot;Count&quot;:9.0,&quot;PointResponses&quot;:null,&quot;Name&quot;:&quot;We tend to innately interpret events &amp; stimuli in a manner that minimizes the risk of severely negative outcomes&quot;,&quot;Bullet&quot;:&quot;C&quot;,&quot;SecondaryName&quot;:&quot;&quot;,&quot;ValueType&quot;:1,&quot;Key&quot;:&quot;We tend to innately interpret events &amp; stimuli in a manner that minimizes the risk of severely negative outcomes3&quot;},{&quot;Count&quot;:0.0,&quot;PointResponses&quot;:null,&quot;Name&quot;:&quot;We tend to aggressively pursue benefits and be afraid that our errors will cause us to miss out on these opportunities&quot;,&quot;Bullet&quot;:&quot;D&quot;,&quot;SecondaryName&quot;:&quot;&quot;,&quot;ValueType&quot;:-1,&quot;Key&quot;:&quot;We tend to aggressively pursue benefits and be afraid that our errors will cause us to miss out on these opportunities4&quot;}]}"/>
  <p:tag name="HASRESULTS" val="True"/>
  <p:tag name="TPQUESTIONXML" val="﻿&lt;?xml version=&quot;1.0&quot; encoding=&quot;utf-8&quot;?&gt;&#10;&lt;questionlist&gt;&#10;    &lt;properties&gt;&#10;        &lt;guid&gt;805CBC494FC24947B9B02898FC246CAD&lt;/guid&gt;&#10;        &lt;description /&gt;&#10;        &lt;date&gt;4/8/2019 8:21:26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386BF0E0AEBC451EBC9C2AB0F9F7D6C5&lt;/guid&gt;&#10;            &lt;repollguid&gt;71D6AC5885284CB68D1AFEAED5984EEA&lt;/repollguid&gt;&#10;            &lt;sourceid&gt;DB81FD691E074C4D97AC05390714D3C2&lt;/sourceid&gt;&#10;            &lt;narrativeguid&gt;00000000000000000000000000000000&lt;/narrativeguid&gt;&#10;            &lt;questiontext&gt;According to Error Management Theory:&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3467E9CF7FDC4C65A4504C212CF24AEC&lt;/guid&gt;&#10;                    &lt;answertext&gt;Avoiding errors allows us to be more sexually attractive and therefore have a better chance of procreating&lt;/answertext&gt;&#10;                    &lt;valuetype&gt;-1&lt;/valuetype&gt;&#10;                &lt;/answer&gt;&#10;                &lt;answer&gt;&#10;                    &lt;guid&gt;4ABCE2D63268446B9636C075034F4D6B&lt;/guid&gt;&#10;                    &lt;answertext&gt;We tend to be innately frightened of committing even moderately costly errors&lt;/answertext&gt;&#10;                    &lt;valuetype&gt;-1&lt;/valuetype&gt;&#10;                &lt;/answer&gt;&#10;                &lt;answer&gt;&#10;                    &lt;guid&gt;921F63489EFA4B6FBC7FFD2ABF7BA14B&lt;/guid&gt;&#10;                    &lt;answertext&gt;We tend to innately interpret events &amp;amp; stimuli in a manner that minimizes the risk of severely negative outcomes&lt;/answertext&gt;&#10;                    &lt;valuetype&gt;1&lt;/valuetype&gt;&#10;                &lt;/answer&gt;&#10;                &lt;answer&gt;&#10;                    &lt;guid&gt;F86CE4E0D9064A89BDE5A7970E28068B&lt;/guid&gt;&#10;                    &lt;answertext&gt;We tend to aggressively pursue benefits and be afraid that our errors will cause us to miss out on these opportunitie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35.xml><?xml version="1.0" encoding="utf-8"?>
<p:tagLst xmlns:a="http://schemas.openxmlformats.org/drawingml/2006/main" xmlns:r="http://schemas.openxmlformats.org/officeDocument/2006/relationships" xmlns:p="http://schemas.openxmlformats.org/presentationml/2006/main">
  <p:tag name="TYPE" val="0"/>
  <p:tag name="CHARTFORMAT" val="UEsDBBQABgAIAAAAIQDvhfRvbQUAAK0RAAAPAAAAY2hhcnQvY2hhcnQueG1s3Fhtb9s2EP4+YP/B0HfHliy/ok7h2M02zGmCJm23faMpSuZMkRpJOXaH/fcdXyTLbpAWdQoMy5dQx+Pp7rmHd2e9er3LWWtLpKKCT4Pwohu0CMcioTybBu8frtujoKU04gligpNpsCcqeH354w+v8ASvkdT3BcKkBUa4muBpsNa6mHQ6Cq9JjtSFKAiHvVTIHGl4lFknkegRjOesE3W7g441EngD6BsM5Ijy6rz8mvMiTSkmC4HLnHDtvJCEIQ0IqDUtVHAJwSVIk3DcjVtbxKZBN+gYIUM8cwLC2+/vnVCKkickmQvJAcaGfo4nM6aJ5GBqLriGt/k4869CKkdyUxZtLPICnFtRRvXeugsOgu35WkAcrXfkr5JKoqYBDuMKCFh+BkVOsRRKpPoCLHYcClU2jNlhZ9SJfD4g2DCeKL1nxAUUdiMTbad+r3XhGjG2QnhjsGko16qHfXPwFAxzCjN5g4rbrTyfQqssnAZMh0FL72CVbGC1yiIji4wMVskGVghjyARo+EUlgX0nqXV6laRX6QCqTgeQdot+JelXkkElGQStNaN8A5kw/4JWKtjPTlCtHIPsHTBooFKLB6oZWRBGNEk89k5rS8ljb2HUpNC/NXhmBb8fC2Y8m+2ORAWQsyBY061P6cCSuoMnB8MpE0KaN+g1xRtOVJPOoFnvK5qQj5D8Z3SbKoYjX1BvqhRM6JkkyFhnaC9KbVY54iViy/p5dyMSHwpJMuJA2j8l9ECMLnrHf9Gbds8fc1ANL8JBNx73RtHQLuI3bctlPHn0WF6Mx+Gg8Td059fV9qg7Gg/7URjGPVM9eu4qnDoPUB7iWiHZW8xNLTVRwtOCSmcOC+bMZ1BjCiiaXsxKBWWFJG5zi+R+Lpioak/oxIrYTNLkmAZCJsSb90VN78x7lZbvSGquOGTfSiiHtqB/Sd+SDMpPxRp/KFmumLLnirvz7+7lKzTh4poydm4jgADQhPFzzRwcMogYi0ZC0hQu0FJVZfyb25WDWQF0FsK1eFySjPDkV7L3RPI5hJ0PCPqz6UFVXkE2R/otyj35fUYUyO+JfFJ+R6SpeZ/ZvipXK0bu6afPTS0JAqIsKRSBo2NkZwAwbsOqVUo6Df6evxn0e8NZ2F4MruftOB302+PFOGwPoyiex+O4P7q6+ufQmqBknowJX2hNYbMt9f3VAQxx2J+YsJ/2FYgMLlpCV06DqCYuRjaKJu+9CNA28fEyr2+EFcFpf6lqI+7tX0xdI0XfNXXN+DJUfKSJ9pUp7Nc+oMJnG++hGUGSHdfQ7hffb6IwisM4iv2J042BK2rQreoTVhNeflzKAM6ZrSQHxRPTCiNwITNoC0mBoXYIc3zLKb9BO+Obwf2gmNjWeMRJtLsTnqUrFwzk7jrX0HDN3DmHPjENfiIwniEG06wo4TYAszckqW9Vjv4U8gGa3g0MXc44tB1nDDw53eMwC7tNDWegFtYOcODag3B75oKfPde8TEFrPU6DQQ9I8FRlMwD7WmRGRFVNDi5bdb7tXlUOzKjyB5E+UvPkUPNViq3YjGXcybD2HAPpbZoq4itR2PUU4+KmZJoutwygbKQWHKtJBFfwaTbV/jVI8gyboBdT71dF28bB59nl2/ET7IKfTd+ZVzXj/h+sqsvLM6yyW1dEPxLiM7ZyD+Z6ATc8JWDVnBjN+gNVt5z5ZuopmVBVXMEvuI2a+WKhCsT9TYUusgDuqVuYeaDsnHCwGs5eDPr/1LDztbVB716onK1Esq9NnTNEwWCm9L39leq+QJxnrHiJsdEWUjRJSPoOYlSfoMWMXJ2DOdJvwqh3hyQyCuaTwjSoPycYHcttA7ZdHL6yXP4LAAD//wMAUEsDBBQABgAIAAAAIQC/uqyqxgYAADYbAAAWAAAAY2hhcnQvbWVkaWEvaW1hZ2UxLmJtcOyY2VNTVxzH6T/Q58700bpUpU0IQh+qD636UHcWK0slcQPZusBYBWULYYtEBBsFTSAJssomEAjUhJhAQCABBGVRAqKyCQi4UO1M+733AnNluAxXsdMHfkPOnJz8zu/3+X3POfdy73d7HD63Ic0B7QZ8OLOfT2w+Q48y46c2NsRnzv5ZtVUF/q8KPCetjTS1Wp2dnX3lypX4+Hh0PjYyMvf39yOz0Wikp0Z2MMAwCIMD3DCIzkohzaemUqBYxKcMefEV46Cq1JsL9b2NvW/Hxsaqq6v1en1VVVVfXx8wAAN/gLFCYlIbociK3ymZCj74oKWnOHJQE2etzVl3TGsXPmUX8WKbtyolJaWgoECpVBYVFVEyIgiwl8OD0uYXmko9X7LG0GZq6Z2YmLBYLE2kLQh4SxVr+eNHq5KvSziw7ugtimfrCQV4bty4oVKpoqOjL5NWXl5uMBgWTF/0K3ji4uLgjEImRp4OmHJR79M7+U6hldywKW749Pd+WTKZDPVSuwIyQn8YUshFJ1ukh3oVXvrzTmsFGm7YJDdi+tvjiuTkZIpHp9MtmnTpQZDExsYCaWL0qTbhAOptTDm4/aQC9QJpu3/OPE9ISAhVb1ZWFngKLp0mefi3E53W8ivswqcJnmMZSUlJ4MnMzEQVS6dm+hVVX79+XZqcWCMmeBqSXXf6qUieyR0BOXK5nNIHYtIjVCtjLdJD8Cd4vNTkek1/41MskUjAA2bsH7o/275Bp4HyiF+f7OpwLI+oN4zgmdenp6eHHrNKGWOWEvvHkOj8xeFSav84+hQnJiaCBwWWlJTQ/dn2rfeajRJnq1JgSnJxOF5A8IRPzfNgpRbwQJ9mcj8bEp3WeBYTPJEvHb2LKB7oU1paypaB7t/f2Vwrce5TETyOJ4rsIgh9dgbO6rMYT8wsj8R5jQf4J+0iXzl4z+qDc1pWVkaPz7b/qMtce8G5Tymou+CCsLiYgGeX/zVq/4Cnu7ubHhPr1XTpIPQ0XnDmHcmxC5vkRb7a4l0iFovz8/M/nOdxt6UuyQX61BI8N0me57sDZOApLCxchEdB8fBRBU+QzT03wYsCz01cx8CTk5OTkZFB52fbB0/DRddZfXxKeZEvuWETewIIfRbl0Shimi8R+xl68viZJM9rjq8OV4+8vLzc3FwcebYMdP8nPRZceaA/6nU8WU7wnBsHT3p6OnikUumC9arMmOWpv+jCE2RR+nB8a6APeKAPjhg9Ptt+e50aPFgvnLL1R7UQn3tubAmeinSRmTxfpiRXHv864HnCGfAIhcK0tLTU1FTcMtgy0P3vmWZ5cH3D/ZEX9Zp7dmxvoIxJH3W6iDpf2HU8vsoO+0c4s9H3jlarxRQYOvT4bPud9RXYD9AHPOuP63lRM5zQUfAkJCTgFoDbXFdXFz2mWh5N+eP6wPNSkus1s9Gvke7zIf3uhkpSf0HNeacNJwz2ED901EdSZ7VazWYz2gXBG8rT4U+cR4kzz0tBrdcmf/MCt/f+aiqVkfGP6MQHNviY7IV/gccj5p17Fj14Q7kcynTJD+P6wPGUY7NhyqYAy6PBcbrbe/fvqNNxf0S9uKt+4VWx0c/8pW+ju4jx/xacR01qUEGsJ9ptgWXYbARPYOujoefvzUCf2FSR0XrZDTzahP1Gg7H+/jP80R2W6G/1L+GGjtpHvwHPwNDkEp7L/8msUdxNdbOqBLfi9+PeuvyJ8KTxtA0MrwxPSxV43MFTHbevt6OJFY+HqJZ7dnSL6M2mn+8ODE+xmsvk3FatJHiUAk3svgeseYwUz+ZfOgaGp5lSsBrXZ8d3pHmApzJmb087u8uIe7SBEzK8RfR286/3B0ZWhseYm3Dvmkevkq+O3oP/pVnV4i4yUjy2v3XWtbJ71GJKVJsr7pT99FBB8IyPsOPxIHiGHGL+tg16YLr7mCkFq3FT/vlOmSd4yoW7x0eesJrrLqzhnCF5gsHDbi5TIvB0kfqURu0eG2YX012ow3o5iN5+FfzQ1M5OWyaeystB968R+tyM3MWWxy1KyzkzOMczyJSC1XhVajC1XsURu54NsdsDbpF/fn36Cbl/uus7hljlZXLWXj3VJfPEeS8K/2GULU9EtW3wQ/uoF7ZBPab2ldFHJzulFTvpxE6q0zuYmJnGC24PXCzs/v1qK9rHo6+Y3NiOT48P4Y/trFX//0YBvMb5wETUWzW0eGkDI98MEQ3e3sDwvEwZHnxgeGJaOh0c8OyGFnMRbflhqYmYu8AwThkFMIdTRtIZllM+GOCM6fOR50JKmWJSIpB6EA0l0dKFr/66qsDHUOBfAAAA//8DAFBLAwQUAAAACABSf0pGhI+kftcCAAAhDgAAHgAAAGNoYXJ0L3RoZW1lL3RoZW1lT3ZlcnJpZGUxLnhtbO1X3WoUMRS+VvAdwtzbWWsVKd2W7vZP+0u7LfTy7Gx2J938DEmmde6kvRQEsYo3gndeiFpowZv6NKsVrdBXMLO1NanNUBZBhGVhmZzzfSfnJCf5yMjYQ0bRJpaKCF4Obg2UAoR5JBqEt8rBam3q5r0AKQ28AVRwXA4yrIKx0RvXR2BYx5jhRcOVpIGRicPVMJSDWOtkOAxVZNygBkSCufE1hWSgzVC2woaELROf0XCwVLobMiA8MCGvmZgRlSs5ESMOzEy32GySCJ96Q8v9C94UXPvwuZ/BhpBTBpQbuhYKmnCkswQ3ITKEKlBSlwTNkVasA5QAF8qYS4OlqdJt85//hrpfQ0F4HgWDFcKyR+pP+1meSEWSJLocPDCTBBbu5PDdyeE+Ojnc62wfdLY/dnZ2OtsffOwZ4C2bffzm6Y9Xj9D3/dfHu88LSMomfXn/+POnZwVobaOPXux9Pdg7evnk29tdH2dcQt3m1AjDCi3gLbQsGHDvVLgue6DVYiA2bZy3FHDIiT7KpI4dykIGFHzgCnYXeU0S3vCip9MNp4iVWKaa+NCzMXPQ80LQipD+YmfN1M4apbxVkItMbfAywKY3leqFtphME3OWCHjxMXZSX6KmU6CFOdYo94k2xj7uOiHEKZtEUijR1GidoAoQ/4LVSF1fzpwhzGxiBgVtAg5zDVUE9U40gTddOJiFpt7gmDorPQ2pBuavAhi14XOgY2/iK5mMnI1RWppkMBVosoGV8hIXZeaUMGuut4JumacZc+FSk7YHnucshA2fEO1qDCzx10F4bBPuq7bpdkBLQvtzEvbZOx2bTQNe3CVrBOsebpJVc+9f3ly5J5Xec4aFe+Yz2gR8Ns1IaGnPuRgRfjUxuiBDd/oy1LMMjUsC9Kri0wVfVXKqQjbI/6k4E5DyJczjvuD0BacvOH9LcLq3xz+QGUtVjOGU7z6SmC54U/12G4MZu8+60Z9QSwMEFAAGAAgAAAAhAPzwneC+AAAAMQEAABoAAABjaGFydC9fcmVscy9jaGFydC54bWwucmVsc4SPwQrCMBBE74L/EPZu03oQkSa9iNCTIPoBIdm2wTYJSRT79y6eLAged4d5M1M3r2lkT4zJeiegKkpg6LQ31vUCbtfTZg8sZeWMGr1DATMmaOR6VV9wVJlMabAhMaK4JGDIORw4T3rASaXCB3SkdD5OKtMZex6Uvqse+bYsdzx+M0AumKw1AmJrKmDXOVDyf7bvOqvx6PVjQpd/RPBMvfBMc6M1SGAVe8wCPu+lWBVUHLis+WKofAMAAP//AwBQSwMEFAAGAAgAAAAhAITsoQcTAQAAVAIAABMAAABbQ29udGVudF9UeXBlc10ueG1spJLNTsMwDMfvSLxDlCtq0nFACK3dgY8jcBgPYFK3jciXkmxsb4/brhKbNi5crMT23/7FznK1s4ZtMSbtXcUXouQMnfKNdl3FP9YvxT1nKYNrwHiHFd9j4qv6+mq53gdMjNQuVbzPOTxImVSPFpLwAR1FWh8tZLrGTgZQX9ChvC3LO6m8y+hykYcavF4+YQsbk9nzjtwTyacNnD1OeUOrims76Ae/PKuIaNKJBEIwWkGmt8mta064igOTIOWYk3od0g2BX+gwRI6Zfjc46N5omFE3yN4h5lewRC5VT+fJir+LnKH0basVNl5tLM1MNBG+aTnWiLHqjHu5baadoBztnLT4N8VRuZlBjn+i/gEAAP//AwBQSwMEFAAGAAgAAAAhABmqkvPRAAAAswEAAAsAAABfcmVscy8ucmVsc6yQy4oCMRBF9wP+Q6i9Xd0uRAbTbkRwK/oBNUl1d7DzIImif2+c2UyLMJtZFpc693DXm5sdxZVjMt5JaKoaBDvltXG9hNNxN1+BSJmcptE7lnDnBJt29rE+8Ei5PKXBhCQKxSUJQ87hEzGpgS2lygd2Jel8tJTLGXsMpM7UMy7qeonxNwPaCVPstYS41wsQx3sozX+zfdcZxVuvLpZdflOBxpbuAqTYc5agBooZLWtDP1FTfdkA+N6k+U+Tqeur0rdYVaZ7uuBk6vYBAAD//wMAUEsBAi0AFAAGAAgAAAAhAO+F9G9tBQAArREAAA8AAAAAAAAAAAAAAAAAAAAAAGNoYXJ0L2NoYXJ0LnhtbFBLAQItABQABgAIAAAAIQC/uqyqxgYAADYbAAAWAAAAAAAAAAAAAAAAAJoFAABjaGFydC9tZWRpYS9pbWFnZTEuYm1wUEsBAj8AFAAAAAgAUn9KRoSPpH7XAgAAIQ4AAB4AJAAAAAAAAAAgAAAAlAwAAGNoYXJ0L3RoZW1lL3RoZW1lT3ZlcnJpZGUxLnhtbAoAIAAAAAAAAQAYAFIRHFZ0RdABAIirysnnqAEAiKvKyeeoAVBLAQItABQABgAIAAAAIQD88J3gvgAAADEBAAAaAAAAAAAAAAAAAAAAAKcPAABjaGFydC9fcmVscy9jaGFydC54bWwucmVsc1BLAQItABQABgAIAAAAIQCE7KEHEwEAAFQCAAATAAAAAAAAAAAAAAAAAJ0QAABbQ29udGVudF9UeXBlc10ueG1sUEsBAi0AFAAGAAgAAAAhABmqkvPRAAAAswEAAAsAAAAAAAAAAAAAAAAA4REAAF9yZWxzLy5yZWxzUEsFBgAAAAAGAAYAswEAANsSAAAAAA=="/>
  <p:tag name="COLORTYPE" val="SCHEME"/>
  <p:tag name="DEFINEDCOLORS" val="3,6,10,45,32,50,13,4,9,55,1"/>
  <p:tag name="LABELFORMAT" val="1"/>
  <p:tag name="NUMBERFORMAT" val="0"/>
</p:tagLst>
</file>

<file path=ppt/tags/tag36.xml><?xml version="1.0" encoding="utf-8"?>
<p:tagLst xmlns:a="http://schemas.openxmlformats.org/drawingml/2006/main" xmlns:r="http://schemas.openxmlformats.org/officeDocument/2006/relationships" xmlns:p="http://schemas.openxmlformats.org/presentationml/2006/main">
  <p:tag name="ZEROBASED" val="False"/>
</p:tagLst>
</file>

<file path=ppt/tags/tag37.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38.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39.xml><?xml version="1.0" encoding="utf-8"?>
<p:tagLst xmlns:a="http://schemas.openxmlformats.org/drawingml/2006/main" xmlns:r="http://schemas.openxmlformats.org/officeDocument/2006/relationships" xmlns:p="http://schemas.openxmlformats.org/presentationml/2006/main">
  <p:tag name="TYPE" val="MultiChoiceSlide"/>
  <p:tag name="LIVECHARTING" val="False"/>
  <p:tag name="AUTOOPENPOLL" val="True"/>
  <p:tag name="AUTOFORMATCHART" val="True"/>
  <p:tag name="RESULTS" val="{&quot;Title&quot;:&quot;Which of the following is true about evolutionary factors that affect attraction&quot;,&quot;Responders&quot;:15,&quot;Participants&quot;:15,&quot;Responses&quot;:15,&quot;IsCaseSensitive&quot;:false,&quot;TotalCorrect&quot;:12,&quot;Mean&quot;:2.6666666666666665,&quot;Median&quot;:3.0,&quot;StandardDeviation&quot;:0.69920589878010109,&quot;Variance&quot;:0.48888888888888893,&quot;PageSize&quot;:0,&quot;Offset&quot;:0,&quot;CorrectValues&quot;:&quot;&quot;,&quot;Results&quot;:[{&quot;Count&quot;:2.0,&quot;PointResponses&quot;:null,&quot;Name&quot;:&quot;Only males are generically influenced to be attracted the physical attractiveness&quot;,&quot;Bullet&quot;:&quot;A&quot;,&quot;SecondaryName&quot;:&quot;&quot;,&quot;ValueType&quot;:-1,&quot;Key&quot;:&quot;Only males are generically influenced to be attracted the physical attractiveness1&quot;},{&quot;Count&quot;:1.0,&quot;PointResponses&quot;:null,&quot;Name&quot;:&quot;Males are genetically influenced to be more attracted to nurturing traits than females&quot;,&quot;Bullet&quot;:&quot;B&quot;,&quot;SecondaryName&quot;:&quot;&quot;,&quot;ValueType&quot;:-1,&quot;Key&quot;:&quot;Males are genetically influenced to be more attracted to nurturing traits than females2&quot;},{&quot;Count&quot;:12.0,&quot;PointResponses&quot;:null,&quot;Name&quot;:&quot;The main cause of genetic sex differences in attraction is the minimal time investment in each child&quot;,&quot;Bullet&quot;:&quot;C&quot;,&quot;SecondaryName&quot;:&quot;&quot;,&quot;ValueType&quot;:1,&quot;Key&quot;:&quot;The main cause of genetic sex differences in attraction is the minimal time investment in each child3&quot;}]}"/>
  <p:tag name="HASRESULTS" val="True"/>
  <p:tag name="TPQUESTIONXML" val="﻿&lt;?xml version=&quot;1.0&quot; encoding=&quot;utf-8&quot;?&gt;&#10;&lt;questionlist&gt;&#10;    &lt;properties&gt;&#10;        &lt;guid&gt;B8E27E47309543C987E12FE6DF674FEB&lt;/guid&gt;&#10;        &lt;description /&gt;&#10;        &lt;date&gt;11/18/2021 5:24:45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6485158620774F2B8ECE9A234888D9C1&lt;/guid&gt;&#10;            &lt;repollguid&gt;0AC5246E764A4613810F1A31A106326C&lt;/repollguid&gt;&#10;            &lt;sourceid&gt;4282BDC756554A75AB3DC7A88435621A&lt;/sourceid&gt;&#10;            &lt;narrativeguid&gt;00000000000000000000000000000000&lt;/narrativeguid&gt;&#10;            &lt;questiontext&gt;Which of the following is true about evolutionary factors that affect attraction&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8548EFFA8AEC49EBA61CEAED0D40CBC9&lt;/guid&gt;&#10;                    &lt;answertext&gt;Only males are generically influenced to be attracted the physical attractiveness&lt;/answertext&gt;&#10;                    &lt;valuetype&gt;-1&lt;/valuetype&gt;&#10;                &lt;/answer&gt;&#10;                &lt;answer&gt;&#10;                    &lt;guid&gt;2249518EC7DD4053A22139874C056FC0&lt;/guid&gt;&#10;                    &lt;answertext&gt;Males are genetically influenced to be more attracted to nurturing traits than females&lt;/answertext&gt;&#10;                    &lt;valuetype&gt;-1&lt;/valuetype&gt;&#10;                &lt;/answer&gt;&#10;                &lt;answer&gt;&#10;                    &lt;guid&gt;16E88CA574C149BDB8D12DFD81F1BF48&lt;/guid&gt;&#10;                    &lt;answertext&gt;The main cause of genetic sex differences in attraction is the minimal time investment in each child&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4.xml><?xml version="1.0" encoding="utf-8"?>
<p:tagLst xmlns:a="http://schemas.openxmlformats.org/drawingml/2006/main" xmlns:r="http://schemas.openxmlformats.org/officeDocument/2006/relationships" xmlns:p="http://schemas.openxmlformats.org/presentationml/2006/main">
  <p:tag name="ZEROBASED" val="False"/>
</p:tagLst>
</file>

<file path=ppt/tags/tag40.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41.xml><?xml version="1.0" encoding="utf-8"?>
<p:tagLst xmlns:a="http://schemas.openxmlformats.org/drawingml/2006/main" xmlns:r="http://schemas.openxmlformats.org/officeDocument/2006/relationships" xmlns:p="http://schemas.openxmlformats.org/presentationml/2006/main">
  <p:tag name="ZEROBASED" val="False"/>
</p:tagLst>
</file>

<file path=ppt/tags/tag42.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43.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44.xml><?xml version="1.0" encoding="utf-8"?>
<p:tagLst xmlns:a="http://schemas.openxmlformats.org/drawingml/2006/main" xmlns:r="http://schemas.openxmlformats.org/officeDocument/2006/relationships" xmlns:p="http://schemas.openxmlformats.org/presentationml/2006/main">
  <p:tag name="TYPE" val="NumericSlide"/>
  <p:tag name="AUTOOPENPOLL" val="True"/>
  <p:tag name="AUTOFORMATCHART" val="True"/>
  <p:tag name="RESULTS" val="{&quot;Title&quot;:&quot;What percentage of our difference do you think is explained by differences in environment? (“50” indicates 50%)&quot;,&quot;Responders&quot;:15,&quot;Participants&quot;:15,&quot;Responses&quot;:15,&quot;IsCaseSensitive&quot;:false,&quot;TotalCorrect&quot;:0,&quot;Mean&quot;:66.333333333333329,&quot;Median&quot;:70.0,&quot;StandardDeviation&quot;:14.313940369055926,&quot;Variance&quot;:204.88888888888889,&quot;PageSize&quot;:0,&quot;Offset&quot;:0,&quot;CorrectValues&quot;:&quot;&quot;,&quot;Results&quot;:[{&quot;Count&quot;:3.0,&quot;PointResponses&quot;:null,&quot;Name&quot;:&quot;60&quot;,&quot;Bullet&quot;:&quot;60&quot;,&quot;SecondaryName&quot;:&quot;&quot;,&quot;ValueType&quot;:0,&quot;Key&quot;:&quot;60&quot;},{&quot;Count&quot;:3.0,&quot;PointResponses&quot;:null,&quot;Name&quot;:&quot;70&quot;,&quot;Bullet&quot;:&quot;70&quot;,&quot;SecondaryName&quot;:&quot;&quot;,&quot;ValueType&quot;:0,&quot;Key&quot;:&quot;70&quot;},{&quot;Count&quot;:3.0,&quot;PointResponses&quot;:null,&quot;Name&quot;:&quot;80&quot;,&quot;Bullet&quot;:&quot;80&quot;,&quot;SecondaryName&quot;:&quot;&quot;,&quot;ValueType&quot;:0,&quot;Key&quot;:&quot;80&quot;},{&quot;Count&quot;:2.0,&quot;PointResponses&quot;:null,&quot;Name&quot;:&quot;50&quot;,&quot;Bullet&quot;:&quot;50&quot;,&quot;SecondaryName&quot;:&quot;&quot;,&quot;ValueType&quot;:0,&quot;Key&quot;:&quot;50&quot;},{&quot;Count&quot;:2.0,&quot;PointResponses&quot;:null,&quot;Name&quot;:&quot;75&quot;,&quot;Bullet&quot;:&quot;75&quot;,&quot;SecondaryName&quot;:&quot;&quot;,&quot;ValueType&quot;:0,&quot;Key&quot;:&quot;75&quot;},{&quot;Count&quot;:1.0,&quot;PointResponses&quot;:null,&quot;Name&quot;:&quot;30&quot;,&quot;Bullet&quot;:&quot;30&quot;,&quot;SecondaryName&quot;:&quot;&quot;,&quot;ValueType&quot;:0,&quot;Key&quot;:&quot;30&quot;},{&quot;Count&quot;:1.0,&quot;PointResponses&quot;:null,&quot;Name&quot;:&quot;85&quot;,&quot;Bullet&quot;:&quot;85&quot;,&quot;SecondaryName&quot;:&quot;&quot;,&quot;ValueType&quot;:0,&quot;Key&quot;:&quot;85&quot;}]}"/>
  <p:tag name="HASRESULTS" val="True"/>
  <p:tag name="TPRESULTSINDEX" val="0"/>
  <p:tag name="LIVECHARTING" val="False"/>
  <p:tag name="TPQUESTIONXML" val="﻿&lt;?xml version=&quot;1.0&quot; encoding=&quot;utf-8&quot;?&gt;&#10;&lt;questionlist&gt;&#10;    &lt;properties&gt;&#10;        &lt;guid&gt;CC3130F2F2E4401DAC54AA6CEDA0BFD2&lt;/guid&gt;&#10;        &lt;description /&gt;&#10;        &lt;date&gt;3/6/2020 10:06:44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numeric&gt;&#10;            &lt;guid&gt;82F3D6C433E9414C90DEAD6B56FC3456&lt;/guid&gt;&#10;            &lt;repollguid&gt;CE866B9220B548E2A0BB646C838A151C&lt;/repollguid&gt;&#10;            &lt;sourceid&gt;26FA5786EFBF495290FAD140080F959C&lt;/sourceid&gt;&#10;            &lt;narrativeguid&gt;00000000000000000000000000000000&lt;/narrativeguid&gt;&#10;            &lt;questiontext&gt;What percentage of our difference do you think is explained by differences in environment? (“50” indicates 50%)&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1&lt;/incorrectvalue&gt;&#10;            &lt;numericvaluetype&gt;0&lt;/numericvaluetype&gt;&#10;            &lt;metadata&gt;&#10;                &lt;entry&gt;&#10;                    &lt;key&gt;AUTOFORMATCHART&lt;/key&gt;&#10;                    &lt;value&gt;True&lt;/value&gt;&#10;                &lt;/entry&gt;&#10;                &lt;entry&gt;&#10;                    &lt;key&gt;AUTOOPENPOLL&lt;/key&gt;&#10;                    &lt;value&gt;True&lt;/value&gt;&#10;                &lt;/entry&gt;&#10;                &lt;entry&gt;&#10;                    &lt;key&gt;LIVECHARTING&lt;/key&gt;&#10;                    &lt;value&gt;False&lt;/value&gt;&#10;                &lt;/entry&gt;&#10;            &lt;/metadata&gt;&#10;        &lt;/numeric&gt;&#10;    &lt;/questions&gt;&#10;&lt;/questionlist&gt;"/>
</p:tagLst>
</file>

<file path=ppt/tags/tag45.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0"/>
  <p:tag name="NUMBERFORMAT" val="0"/>
</p:tagLst>
</file>

<file path=ppt/tags/tag46.xml><?xml version="1.0" encoding="utf-8"?>
<p:tagLst xmlns:a="http://schemas.openxmlformats.org/drawingml/2006/main" xmlns:r="http://schemas.openxmlformats.org/officeDocument/2006/relationships" xmlns:p="http://schemas.openxmlformats.org/presentationml/2006/main">
  <p:tag name="TYPE" val="0"/>
</p:tagLst>
</file>

<file path=ppt/tags/tag47.xml><?xml version="1.0" encoding="utf-8"?>
<p:tagLst xmlns:a="http://schemas.openxmlformats.org/drawingml/2006/main" xmlns:r="http://schemas.openxmlformats.org/officeDocument/2006/relationships" xmlns:p="http://schemas.openxmlformats.org/presentationml/2006/main">
  <p:tag name="TYPE" val="0"/>
</p:tagLst>
</file>

<file path=ppt/tags/tag48.xml><?xml version="1.0" encoding="utf-8"?>
<p:tagLst xmlns:a="http://schemas.openxmlformats.org/drawingml/2006/main" xmlns:r="http://schemas.openxmlformats.org/officeDocument/2006/relationships" xmlns:p="http://schemas.openxmlformats.org/presentationml/2006/main">
  <p:tag name="TYPE" val="NumericSlide"/>
  <p:tag name="LIVECHARTING" val="False"/>
  <p:tag name="AUTOOPENPOLL" val="True"/>
  <p:tag name="AUTOFORMATCHART" val="True"/>
  <p:tag name="RESULTS" val="{&quot;Title&quot;:&quot;What percentage of our difference do you think is explained by differences in Genetics? “50” indicates 50%&quot;,&quot;Responders&quot;:16,&quot;Participants&quot;:16,&quot;Responses&quot;:16,&quot;IsCaseSensitive&quot;:false,&quot;TotalCorrect&quot;:0,&quot;Mean&quot;:35.9375,&quot;Median&quot;:30.0,&quot;StandardDeviation&quot;:16.414432483336121,&quot;Variance&quot;:269.43359375,&quot;PageSize&quot;:0,&quot;Offset&quot;:0,&quot;CorrectValues&quot;:&quot;&quot;,&quot;Results&quot;:[{&quot;Count&quot;:3.0,&quot;PointResponses&quot;:null,&quot;Name&quot;:&quot;20&quot;,&quot;Bullet&quot;:&quot;20&quot;,&quot;SecondaryName&quot;:&quot;&quot;,&quot;ValueType&quot;:0,&quot;Key&quot;:&quot;20&quot;},{&quot;Count&quot;:3.0,&quot;PointResponses&quot;:null,&quot;Name&quot;:&quot;30&quot;,&quot;Bullet&quot;:&quot;30&quot;,&quot;SecondaryName&quot;:&quot;&quot;,&quot;ValueType&quot;:0,&quot;Key&quot;:&quot;30&quot;},{&quot;Count&quot;:3.0,&quot;PointResponses&quot;:null,&quot;Name&quot;:&quot;40&quot;,&quot;Bullet&quot;:&quot;40&quot;,&quot;SecondaryName&quot;:&quot;&quot;,&quot;ValueType&quot;:0,&quot;Key&quot;:&quot;40&quot;},{&quot;Count&quot;:2.0,&quot;PointResponses&quot;:null,&quot;Name&quot;:&quot;25&quot;,&quot;Bullet&quot;:&quot;25&quot;,&quot;SecondaryName&quot;:&quot;&quot;,&quot;ValueType&quot;:0,&quot;Key&quot;:&quot;25&quot;},{&quot;Count&quot;:2.0,&quot;PointResponses&quot;:null,&quot;Name&quot;:&quot;50&quot;,&quot;Bullet&quot;:&quot;50&quot;,&quot;SecondaryName&quot;:&quot;&quot;,&quot;ValueType&quot;:0,&quot;Key&quot;:&quot;50&quot;},{&quot;Count&quot;:2.0,&quot;PointResponses&quot;:null,&quot;Name&quot;:&quot;70&quot;,&quot;Bullet&quot;:&quot;70&quot;,&quot;SecondaryName&quot;:&quot;&quot;,&quot;ValueType&quot;:0,&quot;Key&quot;:&quot;70&quot;},{&quot;Count&quot;:1.0,&quot;PointResponses&quot;:null,&quot;Name&quot;:&quot;15&quot;,&quot;Bullet&quot;:&quot;15&quot;,&quot;SecondaryName&quot;:&quot;&quot;,&quot;ValueType&quot;:0,&quot;Key&quot;:&quot;15&quot;}]}"/>
  <p:tag name="HASRESULTS" val="True"/>
  <p:tag name="TPRESULTSINDEX" val="0"/>
  <p:tag name="TPQUESTIONXML" val="﻿&lt;?xml version=&quot;1.0&quot; encoding=&quot;utf-8&quot;?&gt;&#10;&lt;questionlist&gt;&#10;    &lt;properties&gt;&#10;        &lt;guid&gt;CC3130F2F2E4401DAC54AA6CEDA0BFD2&lt;/guid&gt;&#10;        &lt;description /&gt;&#10;        &lt;date&gt;3/6/2020 10:06:44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numeric&gt;&#10;            &lt;guid&gt;E6284F19F6084E64880DB14296192804&lt;/guid&gt;&#10;            &lt;repollguid&gt;CE866B9220B548E2A0BB646C838A151C&lt;/repollguid&gt;&#10;            &lt;sourceid&gt;26FA5786EFBF495290FAD140080F959C&lt;/sourceid&gt;&#10;            &lt;narrativeguid&gt;00000000000000000000000000000000&lt;/narrativeguid&gt;&#10;            &lt;questiontext&gt;What percentage of our difference do you think is explained by differences in Genetics? “50” indicates 50%&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1&lt;/incorrectvalue&gt;&#10;            &lt;numericvaluetype&gt;0&lt;/numericvaluetype&gt;&#10;            &lt;metadata&gt;&#10;                &lt;entry&gt;&#10;                    &lt;key&gt;AUTOFORMATCHART&lt;/key&gt;&#10;                    &lt;value&gt;True&lt;/value&gt;&#10;                &lt;/entry&gt;&#10;                &lt;entry&gt;&#10;                    &lt;key&gt;AUTOOPENPOLL&lt;/key&gt;&#10;                    &lt;value&gt;True&lt;/value&gt;&#10;                &lt;/entry&gt;&#10;                &lt;entry&gt;&#10;                    &lt;key&gt;LIVECHARTING&lt;/key&gt;&#10;                    &lt;value&gt;False&lt;/value&gt;&#10;                &lt;/entry&gt;&#10;            &lt;/metadata&gt;&#10;        &lt;/numeric&gt;&#10;    &lt;/questions&gt;&#10;&lt;/questionlist&gt;"/>
</p:tagLst>
</file>

<file path=ppt/tags/tag49.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0"/>
  <p:tag name="NUMBERFORMAT" val="0"/>
</p:tagLst>
</file>

<file path=ppt/tags/tag5.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50.xml><?xml version="1.0" encoding="utf-8"?>
<p:tagLst xmlns:a="http://schemas.openxmlformats.org/drawingml/2006/main" xmlns:r="http://schemas.openxmlformats.org/officeDocument/2006/relationships" xmlns:p="http://schemas.openxmlformats.org/presentationml/2006/main">
  <p:tag name="TYPE" val="0"/>
</p:tagLst>
</file>

<file path=ppt/tags/tag51.xml><?xml version="1.0" encoding="utf-8"?>
<p:tagLst xmlns:a="http://schemas.openxmlformats.org/drawingml/2006/main" xmlns:r="http://schemas.openxmlformats.org/officeDocument/2006/relationships" xmlns:p="http://schemas.openxmlformats.org/presentationml/2006/main">
  <p:tag name="TYPE" val="0"/>
</p:tagLst>
</file>

<file path=ppt/tags/tag52.xml><?xml version="1.0" encoding="utf-8"?>
<p:tagLst xmlns:a="http://schemas.openxmlformats.org/drawingml/2006/main" xmlns:r="http://schemas.openxmlformats.org/officeDocument/2006/relationships" xmlns:p="http://schemas.openxmlformats.org/presentationml/2006/main">
  <p:tag name="DELIMITERS" val="3.1"/>
</p:tagLst>
</file>

<file path=ppt/tags/tag53.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RESULTS" val="{&quot;Title&quot;:&quot;Which part of the neuron has a change in electrical charge travel from one end to the other?&quot;,&quot;Responders&quot;:15,&quot;Participants&quot;:17,&quot;Responses&quot;:15,&quot;IsCaseSensitive&quot;:false,&quot;TotalCorrect&quot;:8,&quot;Mean&quot;:2.9333333333333331,&quot;Median&quot;:3.0,&quot;StandardDeviation&quot;:0.67986926847903806,&quot;Variance&quot;:0.46222222222222226,&quot;PageSize&quot;:0,&quot;Offset&quot;:0,&quot;CorrectValues&quot;:&quot;&quot;,&quot;Results&quot;:[{&quot;Count&quot;:0.0,&quot;PointResponses&quot;:null,&quot;Name&quot;:&quot;Dendrites&quot;,&quot;Bullet&quot;:&quot;A&quot;,&quot;SecondaryName&quot;:&quot;&quot;,&quot;ValueType&quot;:-1,&quot;Key&quot;:&quot;Dendrites1&quot;},{&quot;Count&quot;:4.0,&quot;PointResponses&quot;:null,&quot;Name&quot;:&quot;Cell Body (Soma)&quot;,&quot;Bullet&quot;:&quot;B&quot;,&quot;SecondaryName&quot;:&quot;&quot;,&quot;ValueType&quot;:-1,&quot;Key&quot;:&quot;Cell Body (Soma)2&quot;},{&quot;Count&quot;:8.0,&quot;PointResponses&quot;:null,&quot;Name&quot;:&quot;Axon&quot;,&quot;Bullet&quot;:&quot;C&quot;,&quot;SecondaryName&quot;:&quot;&quot;,&quot;ValueType&quot;:1,&quot;Key&quot;:&quot;Axon3&quot;},{&quot;Count&quot;:3.0,&quot;PointResponses&quot;:null,&quot;Name&quot;:&quot;Terminal Buttons&quot;,&quot;Bullet&quot;:&quot;D&quot;,&quot;SecondaryName&quot;:&quot;&quot;,&quot;ValueType&quot;:-1,&quot;Key&quot;:&quot;Terminal Buttons4&quot;}]}"/>
  <p:tag name="HASRESULTS" val="True"/>
  <p:tag name="LIVECHARTING" val="False"/>
  <p:tag name="TPQUESTIONXML" val="﻿&lt;?xml version=&quot;1.0&quot; encoding=&quot;utf-8&quot;?&gt;&#10;&lt;questionlist&gt;&#10;    &lt;properties&gt;&#10;        &lt;guid&gt;D84E9ABD378B4127B31EEFD544DEC87E&lt;/guid&gt;&#10;        &lt;description /&gt;&#10;        &lt;date&gt;2/26/2020 10:41:23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24CD38415E1942DE9F6908D763087614&lt;/guid&gt;&#10;            &lt;repollguid&gt;A1A9F6C807DC406AA88A93D693B3B032&lt;/repollguid&gt;&#10;            &lt;sourceid&gt;FB47D5195F1D4DEA87B845EFC3508F97&lt;/sourceid&gt;&#10;            &lt;narrativeguid&gt;00000000000000000000000000000000&lt;/narrativeguid&gt;&#10;            &lt;questiontext&gt;Which part of the neuron has a change in electrical charge travel from one end to the other?&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968EAE62B6D240A0A1A22DA13EA11E8B&lt;/guid&gt;&#10;                    &lt;answertext&gt;Dendrites&lt;/answertext&gt;&#10;                    &lt;valuetype&gt;-1&lt;/valuetype&gt;&#10;                &lt;/answer&gt;&#10;                &lt;answer&gt;&#10;                    &lt;guid&gt;29C0EF6F8F0845D1B700FFE9862E9C4A&lt;/guid&gt;&#10;                    &lt;answertext&gt;Cell Body (Soma)&lt;/answertext&gt;&#10;                    &lt;valuetype&gt;-1&lt;/valuetype&gt;&#10;                &lt;/answer&gt;&#10;                &lt;answer&gt;&#10;                    &lt;guid&gt;3C65D76647784FA7ACC174FFFA5B2A25&lt;/guid&gt;&#10;                    &lt;answertext&gt;Axon&lt;/answertext&gt;&#10;                    &lt;valuetype&gt;1&lt;/valuetype&gt;&#10;                &lt;/answer&gt;&#10;                &lt;answer&gt;&#10;                    &lt;guid&gt;4C91B4B24E0842AFABA93A9AB26D2F7B&lt;/guid&gt;&#10;                    &lt;answertext&gt;Terminal Button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54.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55.xml><?xml version="1.0" encoding="utf-8"?>
<p:tagLst xmlns:a="http://schemas.openxmlformats.org/drawingml/2006/main" xmlns:r="http://schemas.openxmlformats.org/officeDocument/2006/relationships" xmlns:p="http://schemas.openxmlformats.org/presentationml/2006/main">
  <p:tag name="ZEROBASED" val="False"/>
</p:tagLst>
</file>

<file path=ppt/tags/tag56.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57.xml><?xml version="1.0" encoding="utf-8"?>
<p:tagLst xmlns:a="http://schemas.openxmlformats.org/drawingml/2006/main" xmlns:r="http://schemas.openxmlformats.org/officeDocument/2006/relationships" xmlns:p="http://schemas.openxmlformats.org/presentationml/2006/main">
  <p:tag name="SLIDEGUID" val="4B0F71B9D5794E909520A6272AC929C4"/>
  <p:tag name="TYPE" val="MultiChoiceSlide"/>
  <p:tag name="TPSLIDEBULLETSTYLE" val="2"/>
  <p:tag name="CHARTTYPE" val="0"/>
  <p:tag name="CHARTDEFINEDCOLORS" val="3,6,10,45,32,50,13,4,9,55,1"/>
  <p:tag name="AUTOOPENPOLL" val="True"/>
  <p:tag name="AUTOFORMATCHART" val="True"/>
  <p:tag name="LIVECHARTING" val="False"/>
  <p:tag name="TPQUESTIONXML" val="﻿&lt;?xml version=&quot;1.0&quot; encoding=&quot;utf-8&quot;?&gt;&#10;&lt;questionlist&gt;&#10;    &lt;properties&gt;&#10;        &lt;guid&gt;F11AFADDF77443F49C1C669E5BDFE942&lt;/guid&gt;&#10;        &lt;description /&gt;&#10;        &lt;date&gt;4/24/2020 11:01:36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4B0F71B9D5794E909520A6272AC929C4&lt;/guid&gt;&#10;            &lt;repollguid&gt;B8ED88772FC643B2B0710AA8F88CC381&lt;/repollguid&gt;&#10;            &lt;sourceid&gt;329F22D447AA4F8C8AB233DF5DC20B99&lt;/sourceid&gt;&#10;            &lt;narrativeguid&gt;00000000000000000000000000000000&lt;/narrativeguid&gt;&#10;            &lt;questiontext&gt;Fernando and Fiona have both been placed in a new advanced math class. They both love math and are finding the enriched work fascinating. In order to increase his effort in the class, Fernando’s parents give him $75 for every grade of “A” that he receives on a test. Fiona’s parents do not reward her for good grades. The next semester neither Fiona nor Fernando is rewarded for good grades. Who is likely to be more motivated to perform well in the class in the next semester, and why?&lt;/questiontext&gt;&#10;            &lt;rationale&gt;&#10;                &lt;rationaletext /&gt;&#10;            &lt;/rationale&gt;&#10;            &lt;showresults&gt;True&lt;/showresults&gt;&#10;            &lt;responsegrid&gt;0&lt;/responsegrid&gt;&#10;            &lt;countdowntimer&gt;Tru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90F3030A74684779AA8B2CDFD11FC108&lt;/guid&gt;&#10;                    &lt;answertext&gt;Fernando, because Fiona’s extrinsic motivation will be low without rewards&lt;/answertext&gt;&#10;                    &lt;valuetype&gt;-1&lt;/valuetype&gt;&#10;                &lt;/answer&gt;&#10;                &lt;answer&gt;&#10;                    &lt;guid&gt;662FF23007FD48AD9C0226DFA606FFB3&lt;/guid&gt;&#10;                    &lt;answertext&gt;Fernando, because his intrinsic motivation will be increased by rewards&lt;/answertext&gt;&#10;                    &lt;valuetype&gt;-1&lt;/valuetype&gt;&#10;                &lt;/answer&gt;&#10;                &lt;answer&gt;&#10;                    &lt;guid&gt;1643E44E40BE46C6B141F71717AD9B99&lt;/guid&gt;&#10;                    &lt;answertext&gt;Fiona, because Fernando’s intrinsic motivation will be lessened by rewards&lt;/answertext&gt;&#10;                    &lt;valuetype&gt;1&lt;/valuetype&gt;&#10;                &lt;/answer&gt;&#10;                &lt;answer&gt;&#10;                    &lt;guid&gt;69B629CF1F334E38B37241E202481EBB&lt;/guid&gt;&#10;                    &lt;answertext&gt;Fiona, because her extrinsic motivation will be increased by not receiving reward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 name="RESULTS" val="{&quot;Title&quot;:&quot;Fernando and Fiona have both been placed in a new advanced math class. They both love math and are finding the enriched work fascinating. In order to increase his effort in the class, Fernando’s parents give him $75 for every grade of “A” that he receives on a test. Fiona’s parents do not reward her for good grades. The next semester neither Fiona nor Fernando is rewarded for good grades. Who is likely to be more motivated to perform well in the class in the next semester, and why?&quot;,&quot;Responders&quot;:13,&quot;Participants&quot;:13,&quot;Responses&quot;:13,&quot;IsCaseSensitive&quot;:false,&quot;TotalCorrect&quot;:9,&quot;Mean&quot;:2.6923076923076925,&quot;Median&quot;:3.0,&quot;StandardDeviation&quot;:0.82131371169471634,&quot;Variance&quot;:0.67455621301775159,&quot;PageSize&quot;:0,&quot;Offset&quot;:0,&quot;CorrectValues&quot;:&quot;&quot;,&quot;Results&quot;:[{&quot;Count&quot;:2.0,&quot;PointResponses&quot;:null,&quot;Name&quot;:&quot;Fernando, because Fiona’s extrinsic motivation will be low without rewards&quot;,&quot;Bullet&quot;:&quot;A&quot;,&quot;SecondaryName&quot;:&quot;&quot;,&quot;ValueType&quot;:-1,&quot;Key&quot;:&quot;Fernando, because Fiona’s extrinsic motivation will be low without rewards1&quot;},{&quot;Count&quot;:1.0,&quot;PointResponses&quot;:null,&quot;Name&quot;:&quot;Fernando, because his intrinsic motivation will be increased by rewards&quot;,&quot;Bullet&quot;:&quot;B&quot;,&quot;SecondaryName&quot;:&quot;&quot;,&quot;ValueType&quot;:-1,&quot;Key&quot;:&quot;Fernando, because his intrinsic motivation will be increased by rewards2&quot;},{&quot;Count&quot;:9.0,&quot;PointResponses&quot;:null,&quot;Name&quot;:&quot;Fiona, because Fernando’s intrinsic motivation will be lessened by rewards&quot;,&quot;Bullet&quot;:&quot;C&quot;,&quot;SecondaryName&quot;:&quot;&quot;,&quot;ValueType&quot;:1,&quot;Key&quot;:&quot;Fiona, because Fernando’s intrinsic motivation will be lessened by rewards3&quot;},{&quot;Count&quot;:1.0,&quot;PointResponses&quot;:null,&quot;Name&quot;:&quot;Fiona, because her extrinsic motivation will be increased by not receiving rewards&quot;,&quot;Bullet&quot;:&quot;D&quot;,&quot;SecondaryName&quot;:&quot;&quot;,&quot;ValueType&quot;:-1,&quot;Key&quot;:&quot;Fiona, because her extrinsic motivation will be increased by not receiving rewards4&quot;}]}"/>
  <p:tag name="HASRESULTS" val="True"/>
</p:tagLst>
</file>

<file path=ppt/tags/tag58.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59.xml><?xml version="1.0" encoding="utf-8"?>
<p:tagLst xmlns:a="http://schemas.openxmlformats.org/drawingml/2006/main" xmlns:r="http://schemas.openxmlformats.org/officeDocument/2006/relationships" xmlns:p="http://schemas.openxmlformats.org/presentationml/2006/main">
  <p:tag name="ZEROBASED" val="False"/>
</p:tagLst>
</file>

<file path=ppt/tags/tag6.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60.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61.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62.xml><?xml version="1.0" encoding="utf-8"?>
<p:tagLst xmlns:a="http://schemas.openxmlformats.org/drawingml/2006/main" xmlns:r="http://schemas.openxmlformats.org/officeDocument/2006/relationships" xmlns:p="http://schemas.openxmlformats.org/presentationml/2006/main">
  <p:tag name="TYPE" val="MultiChoiceSlide"/>
  <p:tag name="LIVECHARTING" val="False"/>
  <p:tag name="AUTOOPENPOLL" val="True"/>
  <p:tag name="AUTOFORMATCHART" val="True"/>
  <p:tag name="TPQUESTIONXML" val="﻿&lt;?xml version=&quot;1.0&quot; encoding=&quot;utf-8&quot;?&gt;&#10;&lt;questionlist&gt;&#10;    &lt;properties&gt;&#10;        &lt;guid&gt;0565F2673F3149CEADC7358BA78C1993&lt;/guid&gt;&#10;        &lt;description /&gt;&#10;        &lt;date&gt;12/2/2021 4:34:54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D59D3E93397F432B84E385E6573456AB&lt;/guid&gt;&#10;            &lt;repollguid&gt;65AE7F897E554C0A80647DB2BBEC7902&lt;/repollguid&gt;&#10;            &lt;sourceid&gt;A2BF2DA831F64FDAA21FD5D979058B0B&lt;/sourceid&gt;&#10;            &lt;narrativeguid&gt;00000000000000000000000000000000&lt;/narrativeguid&gt;&#10;            &lt;questiontext&gt;The primary evolutionary reason females find status traits to be particularly attractive (more so than do males), is that these traits help:&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6C4A2E42F7AE4C6FB281174C52809E7F&lt;/guid&gt;&#10;                    &lt;answertext&gt;Females to be successful in having more children&lt;/answertext&gt;&#10;                    &lt;valuetype&gt;-1&lt;/valuetype&gt;&#10;                &lt;/answer&gt;&#10;                &lt;answer&gt;&#10;                    &lt;guid&gt;9F1ED32CA4CB402CADA4E991F2BB358B&lt;/guid&gt;&#10;                    &lt;answertext&gt;Increase the probability that her children will be able to survive through the years they are capable of procreation &amp;amp; have better attributes for attracting mates&lt;/answertext&gt;&#10;                    &lt;valuetype&gt;1&lt;/valuetype&gt;&#10;                &lt;/answer&gt;&#10;                &lt;answer&gt;&#10;                    &lt;guid&gt;A329AB76931D4F3FB5AAEF5037BB8D3C&lt;/guid&gt;&#10;                    &lt;answertext&gt;The female knows that a male is likely capable of procreation and also likely to be high in nurturing traits&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 name="RESULTS" val="{&quot;Title&quot;:&quot;The primary evolutionary reason females find status traits to be particularly attractive (more so than do males), is that these traits help:&quot;,&quot;Responders&quot;:13,&quot;Participants&quot;:13,&quot;Responses&quot;:13,&quot;IsCaseSensitive&quot;:false,&quot;TotalCorrect&quot;:11,&quot;Mean&quot;:2.1538461538461537,&quot;Median&quot;:2.0,&quot;StandardDeviation&quot;:0.36080121229411,&quot;Variance&quot;:0.13017751479289943,&quot;PageSize&quot;:0,&quot;Offset&quot;:0,&quot;CorrectValues&quot;:&quot;&quot;,&quot;Results&quot;:[{&quot;Count&quot;:0.0,&quot;PointResponses&quot;:null,&quot;Name&quot;:&quot;Females to be successful in having more children&quot;,&quot;Bullet&quot;:&quot;A&quot;,&quot;SecondaryName&quot;:&quot;&quot;,&quot;ValueType&quot;:-1,&quot;Key&quot;:&quot;Females to be successful in having more children1&quot;},{&quot;Count&quot;:11.0,&quot;PointResponses&quot;:null,&quot;Name&quot;:&quot;Increase the probability that her children will be able to survive through the years they are capable of procreation &amp; have better attributes for attracting mates&quot;,&quot;Bullet&quot;:&quot;B&quot;,&quot;SecondaryName&quot;:&quot;&quot;,&quot;ValueType&quot;:1,&quot;Key&quot;:&quot;Increase the probability that her children will be able to survive through the years they are capable of procreation &amp; have better attributes for attracting mates2&quot;},{&quot;Count&quot;:2.0,&quot;PointResponses&quot;:null,&quot;Name&quot;:&quot;The female knows that a male is likely capable of procreation and also likely to be high in nurturing traits&quot;,&quot;Bullet&quot;:&quot;C&quot;,&quot;SecondaryName&quot;:&quot;&quot;,&quot;ValueType&quot;:-1,&quot;Key&quot;:&quot;The female knows that a male is likely capable of procreation and also likely to be high in nurturing traits3&quot;}]}"/>
  <p:tag name="HASRESULTS" val="True"/>
</p:tagLst>
</file>

<file path=ppt/tags/tag63.xml><?xml version="1.0" encoding="utf-8"?>
<p:tagLst xmlns:a="http://schemas.openxmlformats.org/drawingml/2006/main" xmlns:r="http://schemas.openxmlformats.org/officeDocument/2006/relationships" xmlns:p="http://schemas.openxmlformats.org/presentationml/2006/main">
  <p:tag name="TYPE" val="0"/>
  <p:tag name="NUMBERFORMAT" val="0"/>
  <p:tag name="COLORTYPE" val="SCHEME"/>
  <p:tag name="DEFINEDCOLORS" val="3,6,10,45,32,50,13,4,9,55,1"/>
  <p:tag name="LABELFORMAT" val="1"/>
</p:tagLst>
</file>

<file path=ppt/tags/tag64.xml><?xml version="1.0" encoding="utf-8"?>
<p:tagLst xmlns:a="http://schemas.openxmlformats.org/drawingml/2006/main" xmlns:r="http://schemas.openxmlformats.org/officeDocument/2006/relationships" xmlns:p="http://schemas.openxmlformats.org/presentationml/2006/main">
  <p:tag name="ZEROBASED" val="False"/>
</p:tagLst>
</file>

<file path=ppt/tags/tag65.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66.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67.xml><?xml version="1.0" encoding="utf-8"?>
<p:tagLst xmlns:a="http://schemas.openxmlformats.org/drawingml/2006/main" xmlns:r="http://schemas.openxmlformats.org/officeDocument/2006/relationships" xmlns:p="http://schemas.openxmlformats.org/presentationml/2006/main">
  <p:tag name="SLIDEGUID" val="EF6BA97D1B214DAB8CC9328B81306493"/>
  <p:tag name="TYPE" val="MultiChoiceSlide"/>
  <p:tag name="TPSLIDEBULLETSTYLE" val="2"/>
  <p:tag name="CHARTTYPE" val="0"/>
  <p:tag name="CHARTDEFINEDCOLORS" val="3,6,10,45,32,50,13,4,9,55,1"/>
  <p:tag name="LIVECHARTING" val="False"/>
  <p:tag name="AUTOOPENPOLL" val="True"/>
  <p:tag name="AUTOFORMATCHART" val="True"/>
  <p:tag name="RESULTS" val="{&quot;Title&quot;:&quot;Based on Evolutionary adaptiveness, both Males and females prefer mates who are physically attractive because:&quot;,&quot;Responders&quot;:13,&quot;Participants&quot;:13,&quot;Responses&quot;:13,&quot;IsCaseSensitive&quot;:false,&quot;TotalCorrect&quot;:13,&quot;Mean&quot;:2.0,&quot;Median&quot;:2.0,&quot;StandardDeviation&quot;:0.0,&quot;Variance&quot;:0.0,&quot;PageSize&quot;:0,&quot;Offset&quot;:0,&quot;CorrectValues&quot;:&quot;&quot;,&quot;Results&quot;:[{&quot;Count&quot;:0.0,&quot;PointResponses&quot;:null,&quot;Name&quot;:&quot;Physical Attractiveness suggests that the mate will remain faithful within a monogamous relationship&quot;,&quot;Bullet&quot;:&quot;A&quot;,&quot;SecondaryName&quot;:&quot;&quot;,&quot;ValueType&quot;:-1,&quot;Key&quot;:&quot;Physical Attractiveness suggests that the mate will remain faithful within a monogamous relationship1&quot;},{&quot;Count&quot;:13.0,&quot;PointResponses&quot;:null,&quot;Name&quot;:&quot;A physically attractive mate increases the probability that the couple’s children will be physically attractive themselves and therefore able to attract their own mate to procreate with&quot;,&quot;Bullet&quot;:&quot;B&quot;,&quot;SecondaryName&quot;:&quot;&quot;,&quot;ValueType&quot;:1,&quot;Key&quot;:&quot;A physically attractive mate increases the probability that the couple’s children will be physically attractive themselves and therefore able to attract their own mate to procreate with2&quot;},{&quot;Count&quot;:0.0,&quot;PointResponses&quot;:null,&quot;Name&quot;:&quot;Physical attractiveness increase the probability that the child will be able to adapt to new challenging scenarios presented by the modern world&quot;,&quot;Bullet&quot;:&quot;C&quot;,&quot;SecondaryName&quot;:&quot;&quot;,&quot;ValueType&quot;:-1,&quot;Key&quot;:&quot;Physical attractiveness increase the probability that the child will be able to adapt to new challenging scenarios presented by the modern world3&quot;}]}"/>
  <p:tag name="HASRESULTS" val="True"/>
  <p:tag name="TPQUESTIONXML" val="﻿&lt;?xml version=&quot;1.0&quot; encoding=&quot;utf-8&quot;?&gt;&#10;&lt;questionlist&gt;&#10;    &lt;properties&gt;&#10;        &lt;guid&gt;AC8C683A4B2346549B675DAFA687FEEF&lt;/guid&gt;&#10;        &lt;description /&gt;&#10;        &lt;date&gt;4/24/2020 11:01:36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EF6BA97D1B214DAB8CC9328B81306493&lt;/guid&gt;&#10;            &lt;repollguid&gt;A0F6118D373A4952B61768720B09F625&lt;/repollguid&gt;&#10;            &lt;sourceid&gt;0774F1389C624B5ABF494B588966FB4F&lt;/sourceid&gt;&#10;            &lt;narrativeguid&gt;00000000000000000000000000000000&lt;/narrativeguid&gt;&#10;            &lt;questiontext&gt;Based on Evolutionary adaptiveness, both Males and females prefer mates who are physically attractive because:&lt;/questiontext&gt;&#10;            &lt;rationale&gt;&#10;                &lt;rationaletext /&gt;&#10;            &lt;/rationale&gt;&#10;            &lt;showresults&gt;True&lt;/showresults&gt;&#10;            &lt;responsegrid&gt;0&lt;/responsegrid&gt;&#10;            &lt;countdowntimer&gt;Tru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2C62696EA7684FC7BC5CE9412193ACEE&lt;/guid&gt;&#10;                    &lt;answertext&gt;Physical Attractiveness suggests that the mate will remain faithful within a monogamous relationship&lt;/answertext&gt;&#10;                    &lt;valuetype&gt;-1&lt;/valuetype&gt;&#10;                &lt;/answer&gt;&#10;                &lt;answer&gt;&#10;                    &lt;guid&gt;AC27D93BBB544BE79E05A6AFF91F0099&lt;/guid&gt;&#10;                    &lt;answertext&gt;A physically attractive mate increases the probability that the couple’s children will be physically attractive themselves and therefore able to attract their own mate to procreate with&lt;/answertext&gt;&#10;                    &lt;valuetype&gt;1&lt;/valuetype&gt;&#10;                &lt;/answer&gt;&#10;                &lt;answer&gt;&#10;                    &lt;guid&gt;8F1A1E3E05EC457D9CC52AE912B85E22&lt;/guid&gt;&#10;                    &lt;answertext&gt;Physical attractiveness increase the probability that the child will be able to adapt to new challenging scenarios presented by the modern world&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68.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NUMBERFORMAT" val="0"/>
  <p:tag name="LABELFORMAT" val="1"/>
</p:tagLst>
</file>

<file path=ppt/tags/tag69.xml><?xml version="1.0" encoding="utf-8"?>
<p:tagLst xmlns:a="http://schemas.openxmlformats.org/drawingml/2006/main" xmlns:r="http://schemas.openxmlformats.org/officeDocument/2006/relationships" xmlns:p="http://schemas.openxmlformats.org/presentationml/2006/main">
  <p:tag name="ZEROBASED" val="False"/>
</p:tagLst>
</file>

<file path=ppt/tags/tag7.xml><?xml version="1.0" encoding="utf-8"?>
<p:tagLst xmlns:a="http://schemas.openxmlformats.org/drawingml/2006/main" xmlns:r="http://schemas.openxmlformats.org/officeDocument/2006/relationships" xmlns:p="http://schemas.openxmlformats.org/presentationml/2006/main">
  <p:tag name="TYPE" val="MultiChoiceSlide"/>
  <p:tag name="AUTOOPENPOLL" val="True"/>
  <p:tag name="AUTOFORMATCHART" val="True"/>
  <p:tag name="LIVECHARTING" val="False"/>
  <p:tag name="TPQUESTIONXML" val="﻿&lt;?xml version=&quot;1.0&quot; encoding=&quot;utf-8&quot;?&gt;&#10;&lt;questionlist&gt;&#10;    &lt;properties&gt;&#10;        &lt;guid&gt;DB0C860326504D5C833E42BBA1746178&lt;/guid&gt;&#10;        &lt;description /&gt;&#10;        &lt;date&gt;2/17/2020 7:24:39 A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A0E08F6BC6B94F36818DF164D5C78F43&lt;/guid&gt;&#10;            &lt;repollguid&gt;95FB85D073D24CA1A6F07CF0EA877F36&lt;/repollguid&gt;&#10;            &lt;sourceid&gt;924364E541CD4CCA9E1A3EF8D071A290&lt;/sourceid&gt;&#10;            &lt;narrativeguid&gt;00000000000000000000000000000000&lt;/narrativeguid&gt;&#10;            &lt;questiontext&gt;Which of the following is one of the ways we know which side of the brain (in the prefrontal cortex) is responsible for different functions?&lt;/questiontext&gt;&#10;            &lt;rationale&gt;&#10;                &lt;rationaletext /&gt;&#10;            &lt;/rationale&gt;&#10;            &lt;showresults&gt;True&lt;/showresults&gt;&#10;            &lt;responsegrid&gt;0&lt;/responsegrid&gt;&#10;            &lt;countdowntimer&gt;False&lt;/countdowntimer&gt;&#10;            &lt;countdowntime&gt;30&lt;/countdowntime&gt;&#10;            &lt;correctvalue&gt;1&lt;/correctvalue&gt;&#10;            &lt;incorrectvalue&gt;0.22&lt;/incorrectvalue&gt;&#10;            &lt;responselimit&gt;1&lt;/responselimit&gt;&#10;            &lt;bulletstyle&gt;2&lt;/bulletstyle&gt;&#10;            &lt;correctanswerindicator&gt;True&lt;/correctanswerindicator&gt;&#10;            &lt;answers&gt;&#10;                &lt;answer&gt;&#10;                    &lt;guid&gt;5CF38273901B44C0B484960BA56224FD&lt;/guid&gt;&#10;                    &lt;answertext&gt;Split-Brain patients cannot perform certain functions when information only reaches one side of the brain&lt;/answertext&gt;&#10;                    &lt;valuetype&gt;1&lt;/valuetype&gt;&#10;                &lt;/answer&gt;&#10;                &lt;answer&gt;&#10;                    &lt;guid&gt;39B16619B01844E3914921080FA52582&lt;/guid&gt;&#10;                    &lt;answertext&gt;Research shows that some people seem to be primarily left brained and others seem to be primarily right brained&lt;/answertext&gt;&#10;                    &lt;valuetype&gt;-1&lt;/valuetype&gt;&#10;                &lt;/answer&gt;&#10;                &lt;answer&gt;&#10;                    &lt;guid&gt;F2EA78BFC1C345B480193B909C006D9B&lt;/guid&gt;&#10;                    &lt;answertext&gt;The amygdala only functions properly when we see a fear-provoking stimulus with our left eye&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 name="RESULTS" val="{&quot;Title&quot;:&quot;Which of the following is one of the ways we know which side of the brain (in the prefrontal cortex) is responsible for different functions?&quot;,&quot;Responders&quot;:14,&quot;Participants&quot;:14,&quot;Responses&quot;:14,&quot;IsCaseSensitive&quot;:false,&quot;TotalCorrect&quot;:13,&quot;Mean&quot;:1.0714285714285714,&quot;Median&quot;:1.0,&quot;StandardDeviation&quot;:0.25753937681885636,&quot;Variance&quot;:0.066326530612244888,&quot;PageSize&quot;:0,&quot;Offset&quot;:0,&quot;CorrectValues&quot;:&quot;&quot;,&quot;Results&quot;:[{&quot;Count&quot;:13.0,&quot;PointResponses&quot;:null,&quot;Name&quot;:&quot;Split-Brain patients cannot perform certain functions when information only reaches one side of the brain&quot;,&quot;Bullet&quot;:&quot;A&quot;,&quot;SecondaryName&quot;:&quot;&quot;,&quot;ValueType&quot;:1,&quot;Key&quot;:&quot;Split-Brain patients cannot perform certain functions when information only reaches one side of the brain1&quot;},{&quot;Count&quot;:1.0,&quot;PointResponses&quot;:null,&quot;Name&quot;:&quot;Research shows that some people seem to be primarily left brained and others seem to be primarily right brained&quot;,&quot;Bullet&quot;:&quot;B&quot;,&quot;SecondaryName&quot;:&quot;&quot;,&quot;ValueType&quot;:-1,&quot;Key&quot;:&quot;Research shows that some people seem to be primarily left brained and others seem to be primarily right brained2&quot;},{&quot;Count&quot;:0.0,&quot;PointResponses&quot;:null,&quot;Name&quot;:&quot;The amygdala only functions properly when we see a fear-provoking stimulus with our left eye&quot;,&quot;Bullet&quot;:&quot;C&quot;,&quot;SecondaryName&quot;:&quot;&quot;,&quot;ValueType&quot;:-1,&quot;Key&quot;:&quot;The amygdala only functions properly when we see a fear-provoking stimulus with our left eye3&quot;}]}"/>
  <p:tag name="HASRESULTS" val="True"/>
</p:tagLst>
</file>

<file path=ppt/tags/tag70.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71.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72.xml><?xml version="1.0" encoding="utf-8"?>
<p:tagLst xmlns:a="http://schemas.openxmlformats.org/drawingml/2006/main" xmlns:r="http://schemas.openxmlformats.org/officeDocument/2006/relationships" xmlns:p="http://schemas.openxmlformats.org/presentationml/2006/main">
  <p:tag name="TYPE" val="MultiChoiceSlide"/>
  <p:tag name="RESULTS" val="{&quot;Title&quot;:&quot;Sandy likes his weekend activities to be new and exciting with each weekend different than the last. Sandy is high in:&quot;,&quot;Responders&quot;:85,&quot;Participants&quot;:112,&quot;Responses&quot;:85,&quot;IsCaseSensitive&quot;:false,&quot;TotalCorrect&quot;:59,&quot;Mean&quot;:1.6,&quot;Median&quot;:1.0,&quot;StandardDeviation&quot;:0.9603920767980495,&quot;Variance&quot;:0.92235294117647071,&quot;PageSize&quot;:0,&quot;Offset&quot;:0,&quot;CorrectValues&quot;:&quot;&quot;,&quot;Results&quot;:[{&quot;Count&quot;:59.0,&quot;PointResponses&quot;:null,&quot;Name&quot;:&quot;Openness&quot;,&quot;Bullet&quot;:&quot;A&quot;,&quot;SecondaryName&quot;:&quot;&quot;,&quot;ValueType&quot;:1,&quot;Key&quot;:&quot;Openness1&quot;},{&quot;Count&quot;:4.0,&quot;PointResponses&quot;:null,&quot;Name&quot;:&quot;Conciencousness&quot;,&quot;Bullet&quot;:&quot;B&quot;,&quot;SecondaryName&quot;:&quot;&quot;,&quot;ValueType&quot;:-1,&quot;Key&quot;:&quot;Conciencousness2&quot;},{&quot;Count&quot;:20.0,&quot;PointResponses&quot;:null,&quot;Name&quot;:&quot;Extroversion&quot;,&quot;Bullet&quot;:&quot;C&quot;,&quot;SecondaryName&quot;:&quot;&quot;,&quot;ValueType&quot;:-1,&quot;Key&quot;:&quot;Extroversion3&quot;},{&quot;Count&quot;:1.0,&quot;PointResponses&quot;:null,&quot;Name&quot;:&quot;Agreeableness&quot;,&quot;Bullet&quot;:&quot;D&quot;,&quot;SecondaryName&quot;:&quot;&quot;,&quot;ValueType&quot;:-1,&quot;Key&quot;:&quot;Agreeableness4&quot;},{&quot;Count&quot;:1.0,&quot;PointResponses&quot;:null,&quot;Name&quot;:&quot;Neuroticism&quot;,&quot;Bullet&quot;:&quot;E&quot;,&quot;SecondaryName&quot;:&quot;&quot;,&quot;ValueType&quot;:-1,&quot;Key&quot;:&quot;Neuroticism5&quot;}]}"/>
  <p:tag name="HASRESULTS" val="True"/>
  <p:tag name="LIVECHARTING" val="False"/>
  <p:tag name="AUTOOPENPOLL" val="True"/>
  <p:tag name="AUTOFORMATCHART" val="True"/>
  <p:tag name="TPQUESTIONXML" val="﻿&lt;?xml version=&quot;1.0&quot; encoding=&quot;utf-8&quot;?&gt;&#10;&lt;questionlist&gt;&#10;    &lt;properties&gt;&#10;        &lt;guid&gt;C55C65CCA1BC483DA3FE434AFE445F07&lt;/guid&gt;&#10;        &lt;description /&gt;&#10;        &lt;date&gt;11/4/2021 3:45:42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2235A05AB91D4D87BE067BEBDF9B8E8F&lt;/guid&gt;&#10;            &lt;repollguid&gt;25DA1DCCA2B24C45BDB01948E1B4F8DC&lt;/repollguid&gt;&#10;            &lt;sourceid&gt;B53962971A524789A89640ADBA69CAD8&lt;/sourceid&gt;&#10;            &lt;narrativeguid&gt;00000000000000000000000000000000&lt;/narrativeguid&gt;&#10;            &lt;questiontext&gt;Sandy likes his weekend activities to be new and exciting with each weekend different than the last. Sandy is high in:&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84820D134D4545C08F0AADFE4BC0E158&lt;/guid&gt;&#10;                    &lt;answertext&gt;Openness&lt;/answertext&gt;&#10;                    &lt;valuetype&gt;1&lt;/valuetype&gt;&#10;                &lt;/answer&gt;&#10;                &lt;answer&gt;&#10;                    &lt;guid&gt;CE13A0BFDEFB45ED949A774FE9C02B04&lt;/guid&gt;&#10;                    &lt;answertext&gt;Conciencousness&lt;/answertext&gt;&#10;                    &lt;valuetype&gt;-1&lt;/valuetype&gt;&#10;                &lt;/answer&gt;&#10;                &lt;answer&gt;&#10;                    &lt;guid&gt;9DB858073F6C4D2EB75D8D1765BA1D23&lt;/guid&gt;&#10;                    &lt;answertext&gt;Extroversion&lt;/answertext&gt;&#10;                    &lt;valuetype&gt;-1&lt;/valuetype&gt;&#10;                &lt;/answer&gt;&#10;                &lt;answer&gt;&#10;                    &lt;guid&gt;0D5541FA8B364E13A2826736284DDCBF&lt;/guid&gt;&#10;                    &lt;answertext&gt;Agreeableness&lt;/answertext&gt;&#10;                    &lt;valuetype&gt;-1&lt;/valuetype&gt;&#10;                &lt;/answer&gt;&#10;                &lt;answer&gt;&#10;                    &lt;guid&gt;408361C2A3EC4CB39CEEB6520EF35D27&lt;/guid&gt;&#10;                    &lt;answertext&gt;Neuroticism&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73.xml><?xml version="1.0" encoding="utf-8"?>
<p:tagLst xmlns:a="http://schemas.openxmlformats.org/drawingml/2006/main" xmlns:r="http://schemas.openxmlformats.org/officeDocument/2006/relationships" xmlns:p="http://schemas.openxmlformats.org/presentationml/2006/main">
  <p:tag name="TYPE" val="0"/>
  <p:tag name="NUMBERFORMAT" val="0"/>
  <p:tag name="COLORTYPE" val="SCHEME"/>
  <p:tag name="DEFINEDCOLORS" val="3,6,10,45,32,50,13,4,9,55,1"/>
  <p:tag name="LABELFORMAT" val="1"/>
</p:tagLst>
</file>

<file path=ppt/tags/tag74.xml><?xml version="1.0" encoding="utf-8"?>
<p:tagLst xmlns:a="http://schemas.openxmlformats.org/drawingml/2006/main" xmlns:r="http://schemas.openxmlformats.org/officeDocument/2006/relationships" xmlns:p="http://schemas.openxmlformats.org/presentationml/2006/main">
  <p:tag name="ZEROBASED" val="False"/>
</p:tagLst>
</file>

<file path=ppt/tags/tag75.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76.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77.xml><?xml version="1.0" encoding="utf-8"?>
<p:tagLst xmlns:a="http://schemas.openxmlformats.org/drawingml/2006/main" xmlns:r="http://schemas.openxmlformats.org/officeDocument/2006/relationships" xmlns:p="http://schemas.openxmlformats.org/presentationml/2006/main">
  <p:tag name="TYPE" val="MultiChoiceSlide"/>
  <p:tag name="RESULTS" val="{&quot;Title&quot;:&quot;Kanye feels bored when he is alone and like to spend most of his time in the company of others. Kanye is high in:&quot;,&quot;Responders&quot;:89,&quot;Participants&quot;:112,&quot;Responses&quot;:89,&quot;IsCaseSensitive&quot;:false,&quot;TotalCorrect&quot;:75,&quot;Mean&quot;:3.0337078651685392,&quot;Median&quot;:3.0,&quot;StandardDeviation&quot;:0.56983021721824567,&quot;Variance&quot;:0.32470647645499306,&quot;PageSize&quot;:0,&quot;Offset&quot;:0,&quot;CorrectValues&quot;:&quot;&quot;,&quot;Results&quot;:[{&quot;Count&quot;:1.0,&quot;PointResponses&quot;:null,&quot;Name&quot;:&quot;Openness&quot;,&quot;Bullet&quot;:&quot;A&quot;,&quot;SecondaryName&quot;:&quot;&quot;,&quot;ValueType&quot;:-1,&quot;Key&quot;:&quot;Openness1&quot;},{&quot;Count&quot;:6.0,&quot;PointResponses&quot;:null,&quot;Name&quot;:&quot;Conciencousness&quot;,&quot;Bullet&quot;:&quot;B&quot;,&quot;SecondaryName&quot;:&quot;&quot;,&quot;ValueType&quot;:-1,&quot;Key&quot;:&quot;Conciencousness2&quot;},{&quot;Count&quot;:75.0,&quot;PointResponses&quot;:null,&quot;Name&quot;:&quot;Extroversion&quot;,&quot;Bullet&quot;:&quot;C&quot;,&quot;SecondaryName&quot;:&quot;&quot;,&quot;ValueType&quot;:1,&quot;Key&quot;:&quot;Extroversion3&quot;},{&quot;Count&quot;:3.0,&quot;PointResponses&quot;:null,&quot;Name&quot;:&quot;Agreeableness&quot;,&quot;Bullet&quot;:&quot;D&quot;,&quot;SecondaryName&quot;:&quot;&quot;,&quot;ValueType&quot;:-1,&quot;Key&quot;:&quot;Agreeableness4&quot;},{&quot;Count&quot;:4.0,&quot;PointResponses&quot;:null,&quot;Name&quot;:&quot;Neuroticism&quot;,&quot;Bullet&quot;:&quot;E&quot;,&quot;SecondaryName&quot;:&quot;&quot;,&quot;ValueType&quot;:-1,&quot;Key&quot;:&quot;Neuroticism5&quot;}]}"/>
  <p:tag name="HASRESULTS" val="True"/>
  <p:tag name="LIVECHARTING" val="False"/>
  <p:tag name="AUTOOPENPOLL" val="True"/>
  <p:tag name="AUTOFORMATCHART" val="True"/>
  <p:tag name="TPQUESTIONXML" val="﻿&lt;?xml version=&quot;1.0&quot; encoding=&quot;utf-8&quot;?&gt;&#10;&lt;questionlist&gt;&#10;    &lt;properties&gt;&#10;        &lt;guid&gt;C55C65CCA1BC483DA3FE434AFE445F07&lt;/guid&gt;&#10;        &lt;description /&gt;&#10;        &lt;date&gt;11/4/2021 3:45:42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0A239BEA13074B278E37F1325CB8A630&lt;/guid&gt;&#10;            &lt;repollguid&gt;25DA1DCCA2B24C45BDB01948E1B4F8DC&lt;/repollguid&gt;&#10;            &lt;sourceid&gt;B53962971A524789A89640ADBA69CAD8&lt;/sourceid&gt;&#10;            &lt;narrativeguid&gt;00000000000000000000000000000000&lt;/narrativeguid&gt;&#10;            &lt;questiontext&gt;Kanye feels bored when he is alone and like to spend most of his time in the company of others. Kanye is high in:&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84820D134D4545C08F0AADFE4BC0E158&lt;/guid&gt;&#10;                    &lt;answertext&gt;Openness&lt;/answertext&gt;&#10;                    &lt;valuetype&gt;-1&lt;/valuetype&gt;&#10;                &lt;/answer&gt;&#10;                &lt;answer&gt;&#10;                    &lt;guid&gt;CE13A0BFDEFB45ED949A774FE9C02B04&lt;/guid&gt;&#10;                    &lt;answertext&gt;Conciencousness&lt;/answertext&gt;&#10;                    &lt;valuetype&gt;-1&lt;/valuetype&gt;&#10;                &lt;/answer&gt;&#10;                &lt;answer&gt;&#10;                    &lt;guid&gt;9DB858073F6C4D2EB75D8D1765BA1D23&lt;/guid&gt;&#10;                    &lt;answertext&gt;Extroversion&lt;/answertext&gt;&#10;                    &lt;valuetype&gt;1&lt;/valuetype&gt;&#10;                &lt;/answer&gt;&#10;                &lt;answer&gt;&#10;                    &lt;guid&gt;0D5541FA8B364E13A2826736284DDCBF&lt;/guid&gt;&#10;                    &lt;answertext&gt;Agreeableness&lt;/answertext&gt;&#10;                    &lt;valuetype&gt;-1&lt;/valuetype&gt;&#10;                &lt;/answer&gt;&#10;                &lt;answer&gt;&#10;                    &lt;guid&gt;408361C2A3EC4CB39CEEB6520EF35D27&lt;/guid&gt;&#10;                    &lt;answertext&gt;Neuroticism&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78.xml><?xml version="1.0" encoding="utf-8"?>
<p:tagLst xmlns:a="http://schemas.openxmlformats.org/drawingml/2006/main" xmlns:r="http://schemas.openxmlformats.org/officeDocument/2006/relationships" xmlns:p="http://schemas.openxmlformats.org/presentationml/2006/main">
  <p:tag name="TYPE" val="0"/>
  <p:tag name="NUMBERFORMAT" val="0"/>
  <p:tag name="COLORTYPE" val="SCHEME"/>
  <p:tag name="DEFINEDCOLORS" val="3,6,10,45,32,50,13,4,9,55,1"/>
  <p:tag name="LABELFORMAT" val="1"/>
</p:tagLst>
</file>

<file path=ppt/tags/tag79.xml><?xml version="1.0" encoding="utf-8"?>
<p:tagLst xmlns:a="http://schemas.openxmlformats.org/drawingml/2006/main" xmlns:r="http://schemas.openxmlformats.org/officeDocument/2006/relationships" xmlns:p="http://schemas.openxmlformats.org/presentationml/2006/main">
  <p:tag name="ZEROBASED" val="False"/>
</p:tagLst>
</file>

<file path=ppt/tags/tag8.xml><?xml version="1.0" encoding="utf-8"?>
<p:tagLst xmlns:a="http://schemas.openxmlformats.org/drawingml/2006/main" xmlns:r="http://schemas.openxmlformats.org/officeDocument/2006/relationships" xmlns:p="http://schemas.openxmlformats.org/presentationml/2006/main">
  <p:tag name="TYPE" val="0"/>
  <p:tag name="COLORTYPE" val="SCHEME"/>
  <p:tag name="DEFINEDCOLORS" val="3,6,10,45,32,50,13,4,9,55,1"/>
  <p:tag name="LABELFORMAT" val="1"/>
  <p:tag name="NUMBERFORMAT" val="0"/>
</p:tagLst>
</file>

<file path=ppt/tags/tag80.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81.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82.xml><?xml version="1.0" encoding="utf-8"?>
<p:tagLst xmlns:a="http://schemas.openxmlformats.org/drawingml/2006/main" xmlns:r="http://schemas.openxmlformats.org/officeDocument/2006/relationships" xmlns:p="http://schemas.openxmlformats.org/presentationml/2006/main">
  <p:tag name="TYPE" val="MultiChoiceSlide"/>
  <p:tag name="RESULTS" val="{&quot;Title&quot;:&quot;Rachel thinks that when her coworkers screw up at work, there’s probably a kinder explanation than that they are not trying. Rachel is high in:&quot;,&quot;Responders&quot;:85,&quot;Participants&quot;:112,&quot;Responses&quot;:85,&quot;IsCaseSensitive&quot;:false,&quot;TotalCorrect&quot;:42,&quot;Mean&quot;:3.4235294117647057,&quot;Median&quot;:4.0,&quot;StandardDeviation&quot;:1.1819870665982501,&quot;Variance&quot;:1.3970934256055363,&quot;PageSize&quot;:0,&quot;Offset&quot;:0,&quot;CorrectValues&quot;:&quot;&quot;,&quot;Results&quot;:[{&quot;Count&quot;:4.0,&quot;PointResponses&quot;:null,&quot;Name&quot;:&quot;Openness&quot;,&quot;Bullet&quot;:&quot;A&quot;,&quot;SecondaryName&quot;:&quot;&quot;,&quot;ValueType&quot;:-1,&quot;Key&quot;:&quot;Openness1&quot;},{&quot;Count&quot;:24.0,&quot;PointResponses&quot;:null,&quot;Name&quot;:&quot;Conciencousness&quot;,&quot;Bullet&quot;:&quot;B&quot;,&quot;SecondaryName&quot;:&quot;&quot;,&quot;ValueType&quot;:-1,&quot;Key&quot;:&quot;Conciencousness2&quot;},{&quot;Count&quot;:2.0,&quot;PointResponses&quot;:null,&quot;Name&quot;:&quot;Extroversion&quot;,&quot;Bullet&quot;:&quot;C&quot;,&quot;SecondaryName&quot;:&quot;&quot;,&quot;ValueType&quot;:-1,&quot;Key&quot;:&quot;Extroversion3&quot;},{&quot;Count&quot;:42.0,&quot;PointResponses&quot;:null,&quot;Name&quot;:&quot;Agreeableness&quot;,&quot;Bullet&quot;:&quot;D&quot;,&quot;SecondaryName&quot;:&quot;&quot;,&quot;ValueType&quot;:1,&quot;Key&quot;:&quot;Agreeableness4&quot;},{&quot;Count&quot;:13.0,&quot;PointResponses&quot;:null,&quot;Name&quot;:&quot;Neuroticism&quot;,&quot;Bullet&quot;:&quot;E&quot;,&quot;SecondaryName&quot;:&quot;&quot;,&quot;ValueType&quot;:-1,&quot;Key&quot;:&quot;Neuroticism5&quot;}]}"/>
  <p:tag name="HASRESULTS" val="True"/>
  <p:tag name="LIVECHARTING" val="False"/>
  <p:tag name="AUTOOPENPOLL" val="True"/>
  <p:tag name="AUTOFORMATCHART" val="True"/>
  <p:tag name="TPQUESTIONXML" val="﻿&lt;?xml version=&quot;1.0&quot; encoding=&quot;utf-8&quot;?&gt;&#10;&lt;questionlist&gt;&#10;    &lt;properties&gt;&#10;        &lt;guid&gt;C55C65CCA1BC483DA3FE434AFE445F07&lt;/guid&gt;&#10;        &lt;description /&gt;&#10;        &lt;date&gt;11/4/2021 3:45:42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rationalefont&gt;Verdana&lt;/rationalefont&gt;&#10;        &lt;rationalefontsize&gt;12&lt;/rationalefontsize&gt;&#10;        &lt;narrativefont&gt;Verdana&lt;/narrativefont&gt;&#10;        &lt;narrativefontsize&gt;12&lt;/narrativefontsize&gt;&#10;        &lt;standardfont&gt;Verdana&lt;/standardfont&gt;&#10;        &lt;standardfontsize&gt;12&lt;/standardfontsize&gt;&#10;        &lt;showresults&gt;True&lt;/showresults&gt;&#10;        &lt;countdowntime&gt;30&lt;/countdowntime&gt;&#10;        &lt;responsegrid&gt;0&lt;/responsegrid&gt;&#10;    &lt;/questionlisttemplate&gt;&#10;    &lt;questions&gt;&#10;        &lt;multichoice&gt;&#10;            &lt;guid&gt;6FABDB03BDD54E0CA14C22FAED778C70&lt;/guid&gt;&#10;            &lt;repollguid&gt;25DA1DCCA2B24C45BDB01948E1B4F8DC&lt;/repollguid&gt;&#10;            &lt;sourceid&gt;B53962971A524789A89640ADBA69CAD8&lt;/sourceid&gt;&#10;            &lt;narrativeguid&gt;00000000000000000000000000000000&lt;/narrativeguid&gt;&#10;            &lt;questiontext&gt;Rachel thinks that when her coworkers screw up at work, there’s probably a kinder explanation than that they are not trying. Rachel is high in:&lt;/questiontext&gt;&#10;            &lt;rationale&gt;&#10;                &lt;rationaletext /&gt;&#10;            &lt;/rationale&gt;&#10;            &lt;showresults&gt;True&lt;/showresults&gt;&#10;            &lt;responsegrid&gt;0&lt;/responsegrid&gt;&#10;            &lt;countdowntimer&gt;False&lt;/countdowntimer&gt;&#10;            &lt;countdowntime&gt;10&lt;/countdowntime&gt;&#10;            &lt;correctvalue&gt;1&lt;/correctvalue&gt;&#10;            &lt;incorrectvalue&gt;0.22&lt;/incorrectvalue&gt;&#10;            &lt;responselimit&gt;1&lt;/responselimit&gt;&#10;            &lt;bulletstyle&gt;2&lt;/bulletstyle&gt;&#10;            &lt;correctanswerindicator&gt;True&lt;/correctanswerindicator&gt;&#10;            &lt;answers&gt;&#10;                &lt;answer&gt;&#10;                    &lt;guid&gt;84820D134D4545C08F0AADFE4BC0E158&lt;/guid&gt;&#10;                    &lt;answertext&gt;Openness&lt;/answertext&gt;&#10;                    &lt;valuetype&gt;-1&lt;/valuetype&gt;&#10;                &lt;/answer&gt;&#10;                &lt;answer&gt;&#10;                    &lt;guid&gt;CE13A0BFDEFB45ED949A774FE9C02B04&lt;/guid&gt;&#10;                    &lt;answertext&gt;Conciencousness&lt;/answertext&gt;&#10;                    &lt;valuetype&gt;-1&lt;/valuetype&gt;&#10;                &lt;/answer&gt;&#10;                &lt;answer&gt;&#10;                    &lt;guid&gt;9DB858073F6C4D2EB75D8D1765BA1D23&lt;/guid&gt;&#10;                    &lt;answertext&gt;Extroversion&lt;/answertext&gt;&#10;                    &lt;valuetype&gt;-1&lt;/valuetype&gt;&#10;                &lt;/answer&gt;&#10;                &lt;answer&gt;&#10;                    &lt;guid&gt;0D5541FA8B364E13A2826736284DDCBF&lt;/guid&gt;&#10;                    &lt;answertext&gt;Agreeableness&lt;/answertext&gt;&#10;                    &lt;valuetype&gt;1&lt;/valuetype&gt;&#10;                &lt;/answer&gt;&#10;                &lt;answer&gt;&#10;                    &lt;guid&gt;408361C2A3EC4CB39CEEB6520EF35D27&lt;/guid&gt;&#10;                    &lt;answertext&gt;Neuroticism&lt;/answertext&gt;&#10;                    &lt;valuetype&gt;-1&lt;/valuetype&gt;&#10;                &lt;/answer&gt;&#10;            &lt;/answers&gt;&#10;            &lt;metadata&gt;&#10;                &lt;entry&gt;&#10;                    &lt;key&gt;AUTOFORMATCHART&lt;/key&gt;&#10;                    &lt;value&gt;True&lt;/value&gt;&#10;                &lt;/entry&gt;&#10;                &lt;entry&gt;&#10;                    &lt;key&gt;AUTOOPENPOLL&lt;/key&gt;&#10;                    &lt;value&gt;True&lt;/value&gt;&#10;                &lt;/entry&gt;&#10;                &lt;entry&gt;&#10;                    &lt;key&gt;LIVECHARTING&lt;/key&gt;&#10;                    &lt;value&gt;False&lt;/value&gt;&#10;                &lt;/entry&gt;&#10;            &lt;/metadata&gt;&#10;        &lt;/multichoice&gt;&#10;    &lt;/questions&gt;&#10;&lt;/questionlist&gt;"/>
</p:tagLst>
</file>

<file path=ppt/tags/tag83.xml><?xml version="1.0" encoding="utf-8"?>
<p:tagLst xmlns:a="http://schemas.openxmlformats.org/drawingml/2006/main" xmlns:r="http://schemas.openxmlformats.org/officeDocument/2006/relationships" xmlns:p="http://schemas.openxmlformats.org/presentationml/2006/main">
  <p:tag name="TYPE" val="0"/>
  <p:tag name="NUMBERFORMAT" val="0"/>
  <p:tag name="COLORTYPE" val="SCHEME"/>
  <p:tag name="DEFINEDCOLORS" val="3,6,10,45,32,50,13,4,9,55,1"/>
  <p:tag name="LABELFORMAT" val="1"/>
</p:tagLst>
</file>

<file path=ppt/tags/tag84.xml><?xml version="1.0" encoding="utf-8"?>
<p:tagLst xmlns:a="http://schemas.openxmlformats.org/drawingml/2006/main" xmlns:r="http://schemas.openxmlformats.org/officeDocument/2006/relationships" xmlns:p="http://schemas.openxmlformats.org/presentationml/2006/main">
  <p:tag name="ZEROBASED" val="False"/>
</p:tagLst>
</file>

<file path=ppt/tags/tag85.xml><?xml version="1.0" encoding="utf-8"?>
<p:tagLst xmlns:a="http://schemas.openxmlformats.org/drawingml/2006/main" xmlns:r="http://schemas.openxmlformats.org/officeDocument/2006/relationships" xmlns:p="http://schemas.openxmlformats.org/presentationml/2006/main">
  <p:tag name="TYPE" val="2"/>
  <p:tag name="TPCOUNTDOWNSECONDS" val="10"/>
</p:tagLst>
</file>

<file path=ppt/tags/tag86.xml><?xml version="1.0" encoding="utf-8"?>
<p:tagLst xmlns:a="http://schemas.openxmlformats.org/drawingml/2006/main" xmlns:r="http://schemas.openxmlformats.org/officeDocument/2006/relationships" xmlns:p="http://schemas.openxmlformats.org/presentationml/2006/main">
  <p:tag name="ISCAI" val="True"/>
  <p:tag name="TYPE" val="1"/>
</p:tagLst>
</file>

<file path=ppt/tags/tag9.xml><?xml version="1.0" encoding="utf-8"?>
<p:tagLst xmlns:a="http://schemas.openxmlformats.org/drawingml/2006/main" xmlns:r="http://schemas.openxmlformats.org/officeDocument/2006/relationships" xmlns:p="http://schemas.openxmlformats.org/presentationml/2006/main">
  <p:tag name="ZEROBASED" val="False"/>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Grid">
  <a:themeElements>
    <a:clrScheme name="Custom 4">
      <a:dk1>
        <a:sysClr val="windowText" lastClr="000000"/>
      </a:dk1>
      <a:lt1>
        <a:sysClr val="window" lastClr="FFFFFF"/>
      </a:lt1>
      <a:dk2>
        <a:srgbClr val="064B64"/>
      </a:dk2>
      <a:lt2>
        <a:srgbClr val="DEDEE0"/>
      </a:lt2>
      <a:accent1>
        <a:srgbClr val="E60512"/>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2_Grid">
  <a:themeElements>
    <a:clrScheme name="Custom 4">
      <a:dk1>
        <a:sysClr val="windowText" lastClr="000000"/>
      </a:dk1>
      <a:lt1>
        <a:sysClr val="window" lastClr="FFFFFF"/>
      </a:lt1>
      <a:dk2>
        <a:srgbClr val="064B64"/>
      </a:dk2>
      <a:lt2>
        <a:srgbClr val="DEDEE0"/>
      </a:lt2>
      <a:accent1>
        <a:srgbClr val="E60512"/>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rid">
  <a:themeElements>
    <a:clrScheme name="Custom 4">
      <a:dk1>
        <a:sysClr val="windowText" lastClr="000000"/>
      </a:dk1>
      <a:lt1>
        <a:sysClr val="window" lastClr="FFFFFF"/>
      </a:lt1>
      <a:dk2>
        <a:srgbClr val="064B64"/>
      </a:dk2>
      <a:lt2>
        <a:srgbClr val="DEDEE0"/>
      </a:lt2>
      <a:accent1>
        <a:srgbClr val="E60512"/>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3_Grid">
  <a:themeElements>
    <a:clrScheme name="Custom 4">
      <a:dk1>
        <a:sysClr val="windowText" lastClr="000000"/>
      </a:dk1>
      <a:lt1>
        <a:sysClr val="window" lastClr="FFFFFF"/>
      </a:lt1>
      <a:dk2>
        <a:srgbClr val="064B64"/>
      </a:dk2>
      <a:lt2>
        <a:srgbClr val="DEDEE0"/>
      </a:lt2>
      <a:accent1>
        <a:srgbClr val="E60512"/>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7.xml><?xml version="1.0" encoding="utf-8"?>
<a:theme xmlns:a="http://schemas.openxmlformats.org/drawingml/2006/main" name="MCQ">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671CDDC8-43BA-D34E-A212-EB6DF23050B7}" vid="{22C246AF-0E15-F649-A8FD-2DE3D967986B}"/>
    </a:ext>
  </a:extLst>
</a:theme>
</file>

<file path=ppt/theme/theme8.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12306</Words>
  <Application>Microsoft Office PowerPoint</Application>
  <PresentationFormat>Widescreen</PresentationFormat>
  <Paragraphs>1862</Paragraphs>
  <Slides>160</Slides>
  <Notes>116</Notes>
  <HiddenSlides>1</HiddenSlides>
  <MMClips>0</MMClips>
  <ScaleCrop>false</ScaleCrop>
  <HeadingPairs>
    <vt:vector size="6" baseType="variant">
      <vt:variant>
        <vt:lpstr>Fonts Used</vt:lpstr>
      </vt:variant>
      <vt:variant>
        <vt:i4>14</vt:i4>
      </vt:variant>
      <vt:variant>
        <vt:lpstr>Theme</vt:lpstr>
      </vt:variant>
      <vt:variant>
        <vt:i4>8</vt:i4>
      </vt:variant>
      <vt:variant>
        <vt:lpstr>Slide Titles</vt:lpstr>
      </vt:variant>
      <vt:variant>
        <vt:i4>160</vt:i4>
      </vt:variant>
    </vt:vector>
  </HeadingPairs>
  <TitlesOfParts>
    <vt:vector size="182" baseType="lpstr">
      <vt:lpstr>Arial</vt:lpstr>
      <vt:lpstr>Bookman Old Style</vt:lpstr>
      <vt:lpstr>Calibri</vt:lpstr>
      <vt:lpstr>Century Gothic</vt:lpstr>
      <vt:lpstr>Comic Sans MS</vt:lpstr>
      <vt:lpstr>Courier New</vt:lpstr>
      <vt:lpstr>Franklin Gothic Medium</vt:lpstr>
      <vt:lpstr>Helvetica</vt:lpstr>
      <vt:lpstr>Rockwell</vt:lpstr>
      <vt:lpstr>Segoe UI</vt:lpstr>
      <vt:lpstr>Tahoma</vt:lpstr>
      <vt:lpstr>Times New Roman</vt:lpstr>
      <vt:lpstr>Wingdings</vt:lpstr>
      <vt:lpstr>Wingdings 2</vt:lpstr>
      <vt:lpstr>1_Office Theme</vt:lpstr>
      <vt:lpstr>1_Grid</vt:lpstr>
      <vt:lpstr>2_Grid</vt:lpstr>
      <vt:lpstr>Grid</vt:lpstr>
      <vt:lpstr>3_Grid</vt:lpstr>
      <vt:lpstr>Vapor Trail</vt:lpstr>
      <vt:lpstr>MCQ</vt:lpstr>
      <vt:lpstr>Damask</vt:lpstr>
      <vt:lpstr>PowerPoint Presentation</vt:lpstr>
      <vt:lpstr>Chapter Outline</vt:lpstr>
      <vt:lpstr>Structures of the nervous system</vt:lpstr>
      <vt:lpstr>Neurons</vt:lpstr>
      <vt:lpstr>Neuron Structure – Interneurons</vt:lpstr>
      <vt:lpstr>Key Concepts/Terms</vt:lpstr>
      <vt:lpstr>Synapse </vt:lpstr>
      <vt:lpstr>PowerPoint Presentation</vt:lpstr>
      <vt:lpstr>Drugs Affecting Neurotransmitters and (therefore) Neuron Activity</vt:lpstr>
      <vt:lpstr>Drugs Effect on Neurotransmitters</vt:lpstr>
      <vt:lpstr>PowerPoint Presentation</vt:lpstr>
      <vt:lpstr>Recap &amp; Upcoming</vt:lpstr>
      <vt:lpstr>PowerPoint Presentation</vt:lpstr>
      <vt:lpstr>Drugs Effects on Neurotransmitters</vt:lpstr>
      <vt:lpstr>Drugs Effects on Neurotransmitters caffeine alcohol, </vt:lpstr>
      <vt:lpstr>Drugs Effect Neurotransmitters – caffeine &amp; alcohol summary</vt:lpstr>
      <vt:lpstr>Drugs Effects on Neurotransmitters</vt:lpstr>
      <vt:lpstr>Drugs Effect Neurotransmitters</vt:lpstr>
      <vt:lpstr>Understanding Neurons – Examples of how neural activity can be altered from norm</vt:lpstr>
      <vt:lpstr>Specialized Brain Function</vt:lpstr>
      <vt:lpstr>Brain Anatomy &amp; Function</vt:lpstr>
      <vt:lpstr>Brain Anatomy &amp; Function</vt:lpstr>
      <vt:lpstr>Brain Anatomy &amp; Function</vt:lpstr>
      <vt:lpstr>Brain Stem Of Hindbrain</vt:lpstr>
      <vt:lpstr>Midbrain</vt:lpstr>
      <vt:lpstr>Midbrain regions</vt:lpstr>
      <vt:lpstr>Brain Anatomy &amp; Function</vt:lpstr>
      <vt:lpstr>Forebrain – outer part = Cerebral Cortex</vt:lpstr>
      <vt:lpstr>PowerPoint Presentation</vt:lpstr>
      <vt:lpstr>Recap</vt:lpstr>
      <vt:lpstr>Brain Lateralization – specialization of the two hemispheres</vt:lpstr>
      <vt:lpstr>Brain Lateralization</vt:lpstr>
      <vt:lpstr>Brain Lateralization – specialization of the two hemispheres</vt:lpstr>
      <vt:lpstr>Brain Lateralization – specialization of the two hemispheres</vt:lpstr>
      <vt:lpstr>Brain Lateralization</vt:lpstr>
      <vt:lpstr>Brain Lateralization – demonstration/experiments revealing hemisphere specialization</vt:lpstr>
      <vt:lpstr>Brain Lateralization</vt:lpstr>
      <vt:lpstr>Which of the following is NOT one of the primary functions of the midbrain</vt:lpstr>
      <vt:lpstr>Which of the following is one of the ways we know which side of the brain (in the prefrontal cortex) is responsible for different functions?</vt:lpstr>
      <vt:lpstr>Suppose Karen sees a bird flying directly toward her face. Her eyes trigger sensory neurons that send the signal to the brain to be interpreted. Next the amygdala might have a fear response. If you are still actually reading this, select answer C. Next the message would be sent to the motor cortex so that motor neurons would activate. What would be most likely to happen next?</vt:lpstr>
      <vt:lpstr>Chapter Outline</vt:lpstr>
      <vt:lpstr>Structures of the nervous system</vt:lpstr>
      <vt:lpstr>Autonomic Nervous System</vt:lpstr>
      <vt:lpstr>Structures of the nervous system</vt:lpstr>
      <vt:lpstr>(Peripheral) somatic nervous system communicates with somatosensory cortex and motor cortex</vt:lpstr>
      <vt:lpstr>End Chapter 3</vt:lpstr>
      <vt:lpstr>Attention &amp; Sleep (Chapter 4) 4.1-4.5 &amp; 4.10-4.14  Section D    </vt:lpstr>
      <vt:lpstr>Consciousness &amp; Attention</vt:lpstr>
      <vt:lpstr>End Section D class  10/11</vt:lpstr>
      <vt:lpstr>Type I Processing vs. Type II processing</vt:lpstr>
      <vt:lpstr>Type I Processing</vt:lpstr>
      <vt:lpstr>Type I Processing</vt:lpstr>
      <vt:lpstr>Type I Processing vs. Type II processing</vt:lpstr>
      <vt:lpstr>UnSelective Attention</vt:lpstr>
      <vt:lpstr>UnSelective Attention</vt:lpstr>
      <vt:lpstr>Recap</vt:lpstr>
      <vt:lpstr>Recap</vt:lpstr>
      <vt:lpstr>Selective Attention</vt:lpstr>
      <vt:lpstr>Sleep Outline</vt:lpstr>
      <vt:lpstr>The What of Sleep - Biology</vt:lpstr>
      <vt:lpstr>The What of Sleep – Sleep Cycle</vt:lpstr>
      <vt:lpstr>The What of Sleep - REM Sleep</vt:lpstr>
      <vt:lpstr>The what of Dreams</vt:lpstr>
      <vt:lpstr>The what of Dreams</vt:lpstr>
      <vt:lpstr>The Why of Sleep</vt:lpstr>
      <vt:lpstr>Attention &amp; Sleep (Chapter 4) 4.1-4.5 &amp; 4.10-4.14  Section A    </vt:lpstr>
      <vt:lpstr>The Why of Sleep</vt:lpstr>
      <vt:lpstr>The Why of Sleep</vt:lpstr>
      <vt:lpstr>Which theory would the following hypothetical evidence support: historically, more physically fit humans have slept less than other humans</vt:lpstr>
      <vt:lpstr>The Why of Dreams</vt:lpstr>
      <vt:lpstr>End Chapter 4</vt:lpstr>
      <vt:lpstr>Motivation, Emotion, &amp; Evolutionary Psychology  Chapter 10</vt:lpstr>
      <vt:lpstr>Connections between Three topics</vt:lpstr>
      <vt:lpstr>Evolution Basic</vt:lpstr>
      <vt:lpstr>Evolutionary Psychology:  Considerations</vt:lpstr>
      <vt:lpstr>What is an Emotion?</vt:lpstr>
      <vt:lpstr>What is an Emotion?</vt:lpstr>
      <vt:lpstr>If you were able to eliminate one negative emotion, which would it be and why?  Downsides?</vt:lpstr>
      <vt:lpstr>What is an Emotion?</vt:lpstr>
      <vt:lpstr>Functions of Emotion</vt:lpstr>
      <vt:lpstr>1. Displaying emotions helps form and maintain relationships</vt:lpstr>
      <vt:lpstr>2. Emotions allow us to better understand situations</vt:lpstr>
      <vt:lpstr>Motivation, Emotion, &amp; Evolutionary Psychology  Chapter 10</vt:lpstr>
      <vt:lpstr>2. Emotions allow us to better understand situations</vt:lpstr>
      <vt:lpstr>Emotions allow us to better understand situations</vt:lpstr>
      <vt:lpstr>Emotions allow us to better understand situations</vt:lpstr>
      <vt:lpstr>Which part of the neuron has a change in electrical charge travel from one end to the other?</vt:lpstr>
      <vt:lpstr>Suppose a neuron properly fires (send an electrical signal) over and over again but never sets off the next neuron. If the problem is with this presynaptic neuron (rather than the postsynaptic neuron), we should conclude to problem is occurring in which structure?</vt:lpstr>
      <vt:lpstr>Which of the following is true of human evolution?</vt:lpstr>
      <vt:lpstr>Motivation</vt:lpstr>
      <vt:lpstr>Extrinsic motivation vs. Intrinsic Motivation </vt:lpstr>
      <vt:lpstr>Extrinsic motivation vs. Intrinsic Motivation </vt:lpstr>
      <vt:lpstr>Getting extrinsic rewards for a behavior can reduce Intrinsic Motivation for that behavior </vt:lpstr>
      <vt:lpstr>Getting extrinsic rewards for a behavior can reduce Intrinsic Motivation for that behavior</vt:lpstr>
      <vt:lpstr>Evolutionary Psychology</vt:lpstr>
      <vt:lpstr>Evolutionary ancestors</vt:lpstr>
      <vt:lpstr>Evolutionary Psychology:  Considerations</vt:lpstr>
      <vt:lpstr>Evolutionary Psychology:  Considerations</vt:lpstr>
      <vt:lpstr>Broad Evolutionary Trends – 2 Categories</vt:lpstr>
      <vt:lpstr>Evolutionary Psychology</vt:lpstr>
      <vt:lpstr>Motivation, Emotion, &amp; Evolutionary Psychology</vt:lpstr>
      <vt:lpstr>Traits that are adaptive for survival</vt:lpstr>
      <vt:lpstr>Traits that are adaptive for survival - Error management theory </vt:lpstr>
      <vt:lpstr>Traits that are adaptive for survival</vt:lpstr>
      <vt:lpstr>Traits that are adaptive for procreating</vt:lpstr>
      <vt:lpstr>Categories of attractive traits – Increases the probability of procreating self and procreating children</vt:lpstr>
      <vt:lpstr>Sex differences in ideal sexual “strategies” (behavioral tendencies)</vt:lpstr>
      <vt:lpstr>Sex differences in ideal sexual “strategies” (behavioral tendencies)</vt:lpstr>
      <vt:lpstr>Sex differences in ideal sexual “strategies” (behavioral tendencies)</vt:lpstr>
      <vt:lpstr>Sex differences in ideal sexual “strategies” (behavioral tendencies)</vt:lpstr>
      <vt:lpstr>Categories of attractive traits – Increases the probability of procreating self and procreating children</vt:lpstr>
      <vt:lpstr>Categories of attractive traits – Increases the probability of procreating self and procreating children</vt:lpstr>
      <vt:lpstr>Categories of attractive traits – Increases the probability of procreating self and procreating children</vt:lpstr>
      <vt:lpstr>Attraction/sexual behavior – Sex differences</vt:lpstr>
      <vt:lpstr>According to Error Management Theory:</vt:lpstr>
      <vt:lpstr>Which of the following is true about evolutionary factors that affect attraction</vt:lpstr>
      <vt:lpstr>End Chapter 10</vt:lpstr>
      <vt:lpstr>Introduction to Psychology </vt:lpstr>
      <vt:lpstr>What is personality?</vt:lpstr>
      <vt:lpstr>Housekeeping</vt:lpstr>
      <vt:lpstr>Influences on Personality</vt:lpstr>
      <vt:lpstr>What percentage of our difference do you think is explained by differences in environment? (“50” indicates 50%)</vt:lpstr>
      <vt:lpstr>What percentage of our difference do you think is explained by differences in Genetics? “50” indicates 50%</vt:lpstr>
      <vt:lpstr>Discussion</vt:lpstr>
      <vt:lpstr>Influences on Personality</vt:lpstr>
      <vt:lpstr>Influences on Personality</vt:lpstr>
      <vt:lpstr>The Five-Factor Model</vt:lpstr>
      <vt:lpstr>Trait approaches - The Five-factor Model</vt:lpstr>
      <vt:lpstr>The Five-Factor Model</vt:lpstr>
      <vt:lpstr>PowerPoint Presentation</vt:lpstr>
      <vt:lpstr>PowerPoint Presentation</vt:lpstr>
      <vt:lpstr>PowerPoint Presentation</vt:lpstr>
      <vt:lpstr>PowerPoint Presentation</vt:lpstr>
      <vt:lpstr>PowerPoint Presentation</vt:lpstr>
      <vt:lpstr>The Five-factor Model</vt:lpstr>
      <vt:lpstr>The Five-Factor Model</vt:lpstr>
      <vt:lpstr>End Chapter 13</vt:lpstr>
      <vt:lpstr>Exam 2 Review Session</vt:lpstr>
      <vt:lpstr>PowerPoint Presentation</vt:lpstr>
      <vt:lpstr>PowerPoint Presentation</vt:lpstr>
      <vt:lpstr>PowerPoint Presentation</vt:lpstr>
      <vt:lpstr>PowerPoint Presentation</vt:lpstr>
      <vt:lpstr>4 Lobes of forebrain- simplification</vt:lpstr>
      <vt:lpstr>7 brain regions - simplification</vt:lpstr>
      <vt:lpstr>Why Sleep - Circadian Rhythms Theory </vt:lpstr>
      <vt:lpstr>Which part of the neuron has a change in electrical charge travel from one end to the other?</vt:lpstr>
      <vt:lpstr>What questions do you have?</vt:lpstr>
      <vt:lpstr>Fernando and Fiona have both been placed in a new advanced math class. They both love math and are finding the enriched work fascinating. In order to increase his effort in the class, Fernando’s parents give him $75 for every grade of “A” that he receives on a test. Fiona’s parents do not reward her for good grades. The next semester neither Fiona nor Fernando is rewarded for good grades. Who is likely to be more motivated to perform well in the class in the next semester, and why?</vt:lpstr>
      <vt:lpstr>The primary evolutionary reason females find status traits to be particularly attractive (more so than do males), is that these traits help:</vt:lpstr>
      <vt:lpstr>Based on Evolutionary adaptiveness, both Males and females prefer mates who are physically attractive because:</vt:lpstr>
      <vt:lpstr>Supplemental (meaning not displayed during class) review slides and practice questions</vt:lpstr>
      <vt:lpstr>Sexual Strategies theory – Optimal strategies</vt:lpstr>
      <vt:lpstr>Evolutionary Psychology Traps to Avoid</vt:lpstr>
      <vt:lpstr>Intrinsic vs. extrinsic motivation</vt:lpstr>
      <vt:lpstr>The fragility of Intrinsic motivation</vt:lpstr>
      <vt:lpstr>The Big Five –OCEAN acronym</vt:lpstr>
      <vt:lpstr>Sandy likes his weekend activities to be new and exciting with each weekend different than the last. Sandy is high in:</vt:lpstr>
      <vt:lpstr>Kanye feels bored when he is alone and like to spend most of his time in the company of others. Kanye is high in:</vt:lpstr>
      <vt:lpstr>Rachel thinks that when her coworkers screw up at work, there’s probably a kinder explanation than that they are not trying. Rachel is high in:</vt:lpstr>
      <vt:lpstr>The Big Five –OCEAN acronym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 McDiarmid</dc:creator>
  <cp:lastModifiedBy>Alexander McDiarmid</cp:lastModifiedBy>
  <cp:revision>2</cp:revision>
  <dcterms:created xsi:type="dcterms:W3CDTF">2022-10-26T20:00:13Z</dcterms:created>
  <dcterms:modified xsi:type="dcterms:W3CDTF">2022-10-27T22:19:19Z</dcterms:modified>
</cp:coreProperties>
</file>