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59" r:id="rId6"/>
    <p:sldId id="263" r:id="rId7"/>
    <p:sldId id="261" r:id="rId8"/>
    <p:sldId id="266" r:id="rId9"/>
    <p:sldId id="267" r:id="rId10"/>
    <p:sldId id="268" r:id="rId11"/>
    <p:sldId id="269" r:id="rId12"/>
    <p:sldId id="258" r:id="rId13"/>
    <p:sldId id="264" r:id="rId14"/>
    <p:sldId id="265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D533B4-DE63-4A4A-B827-A61B37F7B13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A7C7910-7C0F-4479-8AD8-E140FBECC87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Programming based around real world objects</a:t>
          </a:r>
        </a:p>
      </dgm:t>
    </dgm:pt>
    <dgm:pt modelId="{EEB89F76-7905-47D0-AF51-05AD7F74DC6D}" type="parTrans" cxnId="{F150C990-D911-450D-BF23-A82FCAA50999}">
      <dgm:prSet/>
      <dgm:spPr/>
      <dgm:t>
        <a:bodyPr/>
        <a:lstStyle/>
        <a:p>
          <a:endParaRPr lang="en-US"/>
        </a:p>
      </dgm:t>
    </dgm:pt>
    <dgm:pt modelId="{0D8115AE-41A2-42E1-A598-8A2EB7D0400B}" type="sibTrans" cxnId="{F150C990-D911-450D-BF23-A82FCAA50999}">
      <dgm:prSet/>
      <dgm:spPr/>
      <dgm:t>
        <a:bodyPr/>
        <a:lstStyle/>
        <a:p>
          <a:endParaRPr lang="en-US"/>
        </a:p>
      </dgm:t>
    </dgm:pt>
    <dgm:pt modelId="{C3E0D437-5658-4688-BAE0-86426549A33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OOP (object-oriented programming) includes both data and code</a:t>
          </a:r>
        </a:p>
      </dgm:t>
    </dgm:pt>
    <dgm:pt modelId="{A6E313C8-36FE-4ADE-89BB-CA2967BEE1EC}" type="parTrans" cxnId="{D435D4F4-33FB-4D81-9943-A01A50AD7563}">
      <dgm:prSet/>
      <dgm:spPr/>
      <dgm:t>
        <a:bodyPr/>
        <a:lstStyle/>
        <a:p>
          <a:endParaRPr lang="en-US"/>
        </a:p>
      </dgm:t>
    </dgm:pt>
    <dgm:pt modelId="{7B743430-041F-4C41-B19B-7FCA8868D2C4}" type="sibTrans" cxnId="{D435D4F4-33FB-4D81-9943-A01A50AD7563}">
      <dgm:prSet/>
      <dgm:spPr/>
      <dgm:t>
        <a:bodyPr/>
        <a:lstStyle/>
        <a:p>
          <a:endParaRPr lang="en-US"/>
        </a:p>
      </dgm:t>
    </dgm:pt>
    <dgm:pt modelId="{A1119E59-A774-4A79-84ED-9D4EA337589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Data = attributes / properties</a:t>
          </a:r>
        </a:p>
      </dgm:t>
    </dgm:pt>
    <dgm:pt modelId="{F1648EA9-B59F-4430-8F21-CC542F49F125}" type="parTrans" cxnId="{5BAB53DF-5215-4B7F-A379-B53454CC1FA0}">
      <dgm:prSet/>
      <dgm:spPr/>
      <dgm:t>
        <a:bodyPr/>
        <a:lstStyle/>
        <a:p>
          <a:endParaRPr lang="en-US"/>
        </a:p>
      </dgm:t>
    </dgm:pt>
    <dgm:pt modelId="{3C252629-2416-4C98-82F7-1218E79A4E52}" type="sibTrans" cxnId="{5BAB53DF-5215-4B7F-A379-B53454CC1FA0}">
      <dgm:prSet/>
      <dgm:spPr/>
      <dgm:t>
        <a:bodyPr/>
        <a:lstStyle/>
        <a:p>
          <a:endParaRPr lang="en-US"/>
        </a:p>
      </dgm:t>
    </dgm:pt>
    <dgm:pt modelId="{AEEF908F-D505-4BB2-9EC3-03AC6AD29A4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Code = methods / functions</a:t>
          </a:r>
        </a:p>
      </dgm:t>
    </dgm:pt>
    <dgm:pt modelId="{F2BAC951-2503-4F70-B458-F08F23A3B68C}" type="parTrans" cxnId="{9D015870-C484-4017-B93C-D8780507DD66}">
      <dgm:prSet/>
      <dgm:spPr/>
      <dgm:t>
        <a:bodyPr/>
        <a:lstStyle/>
        <a:p>
          <a:endParaRPr lang="en-US"/>
        </a:p>
      </dgm:t>
    </dgm:pt>
    <dgm:pt modelId="{062A0E06-9C52-433E-A4E8-D6B6D4D9EAEE}" type="sibTrans" cxnId="{9D015870-C484-4017-B93C-D8780507DD66}">
      <dgm:prSet/>
      <dgm:spPr/>
      <dgm:t>
        <a:bodyPr/>
        <a:lstStyle/>
        <a:p>
          <a:endParaRPr lang="en-US"/>
        </a:p>
      </dgm:t>
    </dgm:pt>
    <dgm:pt modelId="{F268CD44-DEAE-4E3A-8353-3DDB44F3200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Objects are specific instances of a class</a:t>
          </a:r>
        </a:p>
      </dgm:t>
    </dgm:pt>
    <dgm:pt modelId="{282FD4E1-29C4-417A-B144-EED51283954A}" type="parTrans" cxnId="{688F47CF-7B5E-4978-874B-372025E4C6BA}">
      <dgm:prSet/>
      <dgm:spPr/>
      <dgm:t>
        <a:bodyPr/>
        <a:lstStyle/>
        <a:p>
          <a:endParaRPr lang="en-US"/>
        </a:p>
      </dgm:t>
    </dgm:pt>
    <dgm:pt modelId="{BB9336C7-A984-4554-9032-DCFF96F39D8B}" type="sibTrans" cxnId="{688F47CF-7B5E-4978-874B-372025E4C6BA}">
      <dgm:prSet/>
      <dgm:spPr/>
      <dgm:t>
        <a:bodyPr/>
        <a:lstStyle/>
        <a:p>
          <a:endParaRPr lang="en-US"/>
        </a:p>
      </dgm:t>
    </dgm:pt>
    <dgm:pt modelId="{4F9C7987-824E-47C8-ABCE-A84138DD19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Classes provide the definition of the object and any methods or functions that manipulate behavior of objects</a:t>
          </a:r>
        </a:p>
      </dgm:t>
    </dgm:pt>
    <dgm:pt modelId="{1B7E3601-628A-4C49-B886-6DEB0548AC6B}" type="parTrans" cxnId="{4353DDEB-3AF0-4759-B2D2-08DDE6273B0A}">
      <dgm:prSet/>
      <dgm:spPr/>
      <dgm:t>
        <a:bodyPr/>
        <a:lstStyle/>
        <a:p>
          <a:endParaRPr lang="en-US"/>
        </a:p>
      </dgm:t>
    </dgm:pt>
    <dgm:pt modelId="{BCABC040-CC71-4F23-BE12-B3FCFD97E484}" type="sibTrans" cxnId="{4353DDEB-3AF0-4759-B2D2-08DDE6273B0A}">
      <dgm:prSet/>
      <dgm:spPr/>
      <dgm:t>
        <a:bodyPr/>
        <a:lstStyle/>
        <a:p>
          <a:endParaRPr lang="en-US"/>
        </a:p>
      </dgm:t>
    </dgm:pt>
    <dgm:pt modelId="{ED2E3318-2E39-4A4D-9411-39CA97EEA499}" type="pres">
      <dgm:prSet presAssocID="{A0D533B4-DE63-4A4A-B827-A61B37F7B13D}" presName="root" presStyleCnt="0">
        <dgm:presLayoutVars>
          <dgm:dir/>
          <dgm:resizeHandles val="exact"/>
        </dgm:presLayoutVars>
      </dgm:prSet>
      <dgm:spPr/>
    </dgm:pt>
    <dgm:pt modelId="{1B57A429-4501-4ABB-8B29-56E5DB8FBEB9}" type="pres">
      <dgm:prSet presAssocID="{2A7C7910-7C0F-4479-8AD8-E140FBECC87D}" presName="compNode" presStyleCnt="0"/>
      <dgm:spPr/>
    </dgm:pt>
    <dgm:pt modelId="{25A3DD71-AEF4-4921-853E-87DD253FDC28}" type="pres">
      <dgm:prSet presAssocID="{2A7C7910-7C0F-4479-8AD8-E140FBECC87D}" presName="bgRect" presStyleLbl="bgShp" presStyleIdx="0" presStyleCnt="4"/>
      <dgm:spPr/>
    </dgm:pt>
    <dgm:pt modelId="{4AA0BE23-8D60-41D3-9C26-5CD983A4395C}" type="pres">
      <dgm:prSet presAssocID="{2A7C7910-7C0F-4479-8AD8-E140FBECC87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 with solid fill"/>
        </a:ext>
      </dgm:extLst>
    </dgm:pt>
    <dgm:pt modelId="{1EF3E4BD-4019-4000-9EE4-69FAF2C2A143}" type="pres">
      <dgm:prSet presAssocID="{2A7C7910-7C0F-4479-8AD8-E140FBECC87D}" presName="spaceRect" presStyleCnt="0"/>
      <dgm:spPr/>
    </dgm:pt>
    <dgm:pt modelId="{B540005C-7CB9-4E8B-B8C3-050A5CE60295}" type="pres">
      <dgm:prSet presAssocID="{2A7C7910-7C0F-4479-8AD8-E140FBECC87D}" presName="parTx" presStyleLbl="revTx" presStyleIdx="0" presStyleCnt="5">
        <dgm:presLayoutVars>
          <dgm:chMax val="0"/>
          <dgm:chPref val="0"/>
        </dgm:presLayoutVars>
      </dgm:prSet>
      <dgm:spPr/>
    </dgm:pt>
    <dgm:pt modelId="{BD412A48-3789-4E78-960F-36F9398CB926}" type="pres">
      <dgm:prSet presAssocID="{0D8115AE-41A2-42E1-A598-8A2EB7D0400B}" presName="sibTrans" presStyleCnt="0"/>
      <dgm:spPr/>
    </dgm:pt>
    <dgm:pt modelId="{4324D7CE-83D1-4758-AC83-F47E747B7184}" type="pres">
      <dgm:prSet presAssocID="{4F9C7987-824E-47C8-ABCE-A84138DD1907}" presName="compNode" presStyleCnt="0"/>
      <dgm:spPr/>
    </dgm:pt>
    <dgm:pt modelId="{AE132828-230E-4CAE-91E0-8935F85093ED}" type="pres">
      <dgm:prSet presAssocID="{4F9C7987-824E-47C8-ABCE-A84138DD1907}" presName="bgRect" presStyleLbl="bgShp" presStyleIdx="1" presStyleCnt="4"/>
      <dgm:spPr/>
    </dgm:pt>
    <dgm:pt modelId="{BAB8A167-155A-4BC2-AAA4-E60E21ED77C6}" type="pres">
      <dgm:prSet presAssocID="{4F9C7987-824E-47C8-ABCE-A84138DD190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twork with solid fill"/>
        </a:ext>
      </dgm:extLst>
    </dgm:pt>
    <dgm:pt modelId="{67425A8F-9144-44A1-82D0-44EE68C5E962}" type="pres">
      <dgm:prSet presAssocID="{4F9C7987-824E-47C8-ABCE-A84138DD1907}" presName="spaceRect" presStyleCnt="0"/>
      <dgm:spPr/>
    </dgm:pt>
    <dgm:pt modelId="{88EF030C-CE73-43CD-8F53-5519DFA5E92C}" type="pres">
      <dgm:prSet presAssocID="{4F9C7987-824E-47C8-ABCE-A84138DD1907}" presName="parTx" presStyleLbl="revTx" presStyleIdx="1" presStyleCnt="5">
        <dgm:presLayoutVars>
          <dgm:chMax val="0"/>
          <dgm:chPref val="0"/>
        </dgm:presLayoutVars>
      </dgm:prSet>
      <dgm:spPr/>
    </dgm:pt>
    <dgm:pt modelId="{6761FAE4-1F7E-42E0-BAFB-6069A677D2F0}" type="pres">
      <dgm:prSet presAssocID="{BCABC040-CC71-4F23-BE12-B3FCFD97E484}" presName="sibTrans" presStyleCnt="0"/>
      <dgm:spPr/>
    </dgm:pt>
    <dgm:pt modelId="{7CE0F364-6440-4A83-98B2-64ED09844E3C}" type="pres">
      <dgm:prSet presAssocID="{F268CD44-DEAE-4E3A-8353-3DDB44F32005}" presName="compNode" presStyleCnt="0"/>
      <dgm:spPr/>
    </dgm:pt>
    <dgm:pt modelId="{BF6B58E7-A760-4101-B96B-3C3C7D908B35}" type="pres">
      <dgm:prSet presAssocID="{F268CD44-DEAE-4E3A-8353-3DDB44F32005}" presName="bgRect" presStyleLbl="bgShp" presStyleIdx="2" presStyleCnt="4"/>
      <dgm:spPr/>
    </dgm:pt>
    <dgm:pt modelId="{7D742B7E-D6B2-45C7-A7DB-D5838D26AAB7}" type="pres">
      <dgm:prSet presAssocID="{F268CD44-DEAE-4E3A-8353-3DDB44F3200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be with solid fill"/>
        </a:ext>
      </dgm:extLst>
    </dgm:pt>
    <dgm:pt modelId="{D8673CC9-EF4F-4B48-8BB5-0934D60D24C4}" type="pres">
      <dgm:prSet presAssocID="{F268CD44-DEAE-4E3A-8353-3DDB44F32005}" presName="spaceRect" presStyleCnt="0"/>
      <dgm:spPr/>
    </dgm:pt>
    <dgm:pt modelId="{D7817136-96C6-40D5-8590-66D8467CD2A6}" type="pres">
      <dgm:prSet presAssocID="{F268CD44-DEAE-4E3A-8353-3DDB44F32005}" presName="parTx" presStyleLbl="revTx" presStyleIdx="2" presStyleCnt="5">
        <dgm:presLayoutVars>
          <dgm:chMax val="0"/>
          <dgm:chPref val="0"/>
        </dgm:presLayoutVars>
      </dgm:prSet>
      <dgm:spPr/>
    </dgm:pt>
    <dgm:pt modelId="{98D23938-3F6B-40C6-B7BB-1FCFF62B83F1}" type="pres">
      <dgm:prSet presAssocID="{BB9336C7-A984-4554-9032-DCFF96F39D8B}" presName="sibTrans" presStyleCnt="0"/>
      <dgm:spPr/>
    </dgm:pt>
    <dgm:pt modelId="{4C26BC97-7FA7-4001-B092-17D93C51ED84}" type="pres">
      <dgm:prSet presAssocID="{C3E0D437-5658-4688-BAE0-86426549A331}" presName="compNode" presStyleCnt="0"/>
      <dgm:spPr/>
    </dgm:pt>
    <dgm:pt modelId="{9B65DBE2-6499-4C6F-9797-2B71D91AE4FE}" type="pres">
      <dgm:prSet presAssocID="{C3E0D437-5658-4688-BAE0-86426549A331}" presName="bgRect" presStyleLbl="bgShp" presStyleIdx="3" presStyleCnt="4"/>
      <dgm:spPr/>
    </dgm:pt>
    <dgm:pt modelId="{8B830D2E-AFA6-454D-AF85-CF32DB193C43}" type="pres">
      <dgm:prSet presAssocID="{C3E0D437-5658-4688-BAE0-86426549A33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 with solid fill"/>
        </a:ext>
      </dgm:extLst>
    </dgm:pt>
    <dgm:pt modelId="{2812EA2B-D44F-4A96-9D53-E19B045070D0}" type="pres">
      <dgm:prSet presAssocID="{C3E0D437-5658-4688-BAE0-86426549A331}" presName="spaceRect" presStyleCnt="0"/>
      <dgm:spPr/>
    </dgm:pt>
    <dgm:pt modelId="{9A6F94D1-7A21-4024-8573-05D9C9FA65F6}" type="pres">
      <dgm:prSet presAssocID="{C3E0D437-5658-4688-BAE0-86426549A331}" presName="parTx" presStyleLbl="revTx" presStyleIdx="3" presStyleCnt="5">
        <dgm:presLayoutVars>
          <dgm:chMax val="0"/>
          <dgm:chPref val="0"/>
        </dgm:presLayoutVars>
      </dgm:prSet>
      <dgm:spPr/>
    </dgm:pt>
    <dgm:pt modelId="{26B49B5A-C6F4-4802-9527-C2B3BD1C8173}" type="pres">
      <dgm:prSet presAssocID="{C3E0D437-5658-4688-BAE0-86426549A331}" presName="desTx" presStyleLbl="revTx" presStyleIdx="4" presStyleCnt="5">
        <dgm:presLayoutVars/>
      </dgm:prSet>
      <dgm:spPr/>
    </dgm:pt>
  </dgm:ptLst>
  <dgm:cxnLst>
    <dgm:cxn modelId="{5DED5A21-93B3-405E-96D0-778D83A00B68}" type="presOf" srcId="{A1119E59-A774-4A79-84ED-9D4EA337589C}" destId="{26B49B5A-C6F4-4802-9527-C2B3BD1C8173}" srcOrd="0" destOrd="0" presId="urn:microsoft.com/office/officeart/2018/2/layout/IconVerticalSolidList"/>
    <dgm:cxn modelId="{E9AC3941-05F2-416F-B886-85F80DA8F2E9}" type="presOf" srcId="{F268CD44-DEAE-4E3A-8353-3DDB44F32005}" destId="{D7817136-96C6-40D5-8590-66D8467CD2A6}" srcOrd="0" destOrd="0" presId="urn:microsoft.com/office/officeart/2018/2/layout/IconVerticalSolidList"/>
    <dgm:cxn modelId="{9D015870-C484-4017-B93C-D8780507DD66}" srcId="{C3E0D437-5658-4688-BAE0-86426549A331}" destId="{AEEF908F-D505-4BB2-9EC3-03AC6AD29A46}" srcOrd="1" destOrd="0" parTransId="{F2BAC951-2503-4F70-B458-F08F23A3B68C}" sibTransId="{062A0E06-9C52-433E-A4E8-D6B6D4D9EAEE}"/>
    <dgm:cxn modelId="{28565E72-C5CB-4791-A468-1F3C1C75478D}" type="presOf" srcId="{A0D533B4-DE63-4A4A-B827-A61B37F7B13D}" destId="{ED2E3318-2E39-4A4D-9411-39CA97EEA499}" srcOrd="0" destOrd="0" presId="urn:microsoft.com/office/officeart/2018/2/layout/IconVerticalSolidList"/>
    <dgm:cxn modelId="{16F79973-1442-4DBB-AF95-EAC4C795D613}" type="presOf" srcId="{4F9C7987-824E-47C8-ABCE-A84138DD1907}" destId="{88EF030C-CE73-43CD-8F53-5519DFA5E92C}" srcOrd="0" destOrd="0" presId="urn:microsoft.com/office/officeart/2018/2/layout/IconVerticalSolidList"/>
    <dgm:cxn modelId="{177FC888-A15F-46B9-8C69-DF1DF37158B7}" type="presOf" srcId="{2A7C7910-7C0F-4479-8AD8-E140FBECC87D}" destId="{B540005C-7CB9-4E8B-B8C3-050A5CE60295}" srcOrd="0" destOrd="0" presId="urn:microsoft.com/office/officeart/2018/2/layout/IconVerticalSolidList"/>
    <dgm:cxn modelId="{F150C990-D911-450D-BF23-A82FCAA50999}" srcId="{A0D533B4-DE63-4A4A-B827-A61B37F7B13D}" destId="{2A7C7910-7C0F-4479-8AD8-E140FBECC87D}" srcOrd="0" destOrd="0" parTransId="{EEB89F76-7905-47D0-AF51-05AD7F74DC6D}" sibTransId="{0D8115AE-41A2-42E1-A598-8A2EB7D0400B}"/>
    <dgm:cxn modelId="{B8FF99A6-25C1-459B-9C49-AC16D46AFB34}" type="presOf" srcId="{C3E0D437-5658-4688-BAE0-86426549A331}" destId="{9A6F94D1-7A21-4024-8573-05D9C9FA65F6}" srcOrd="0" destOrd="0" presId="urn:microsoft.com/office/officeart/2018/2/layout/IconVerticalSolidList"/>
    <dgm:cxn modelId="{1D8D45C0-2978-48DA-9B76-6321D4ECD1D5}" type="presOf" srcId="{AEEF908F-D505-4BB2-9EC3-03AC6AD29A46}" destId="{26B49B5A-C6F4-4802-9527-C2B3BD1C8173}" srcOrd="0" destOrd="1" presId="urn:microsoft.com/office/officeart/2018/2/layout/IconVerticalSolidList"/>
    <dgm:cxn modelId="{688F47CF-7B5E-4978-874B-372025E4C6BA}" srcId="{A0D533B4-DE63-4A4A-B827-A61B37F7B13D}" destId="{F268CD44-DEAE-4E3A-8353-3DDB44F32005}" srcOrd="2" destOrd="0" parTransId="{282FD4E1-29C4-417A-B144-EED51283954A}" sibTransId="{BB9336C7-A984-4554-9032-DCFF96F39D8B}"/>
    <dgm:cxn modelId="{5BAB53DF-5215-4B7F-A379-B53454CC1FA0}" srcId="{C3E0D437-5658-4688-BAE0-86426549A331}" destId="{A1119E59-A774-4A79-84ED-9D4EA337589C}" srcOrd="0" destOrd="0" parTransId="{F1648EA9-B59F-4430-8F21-CC542F49F125}" sibTransId="{3C252629-2416-4C98-82F7-1218E79A4E52}"/>
    <dgm:cxn modelId="{4353DDEB-3AF0-4759-B2D2-08DDE6273B0A}" srcId="{A0D533B4-DE63-4A4A-B827-A61B37F7B13D}" destId="{4F9C7987-824E-47C8-ABCE-A84138DD1907}" srcOrd="1" destOrd="0" parTransId="{1B7E3601-628A-4C49-B886-6DEB0548AC6B}" sibTransId="{BCABC040-CC71-4F23-BE12-B3FCFD97E484}"/>
    <dgm:cxn modelId="{D435D4F4-33FB-4D81-9943-A01A50AD7563}" srcId="{A0D533B4-DE63-4A4A-B827-A61B37F7B13D}" destId="{C3E0D437-5658-4688-BAE0-86426549A331}" srcOrd="3" destOrd="0" parTransId="{A6E313C8-36FE-4ADE-89BB-CA2967BEE1EC}" sibTransId="{7B743430-041F-4C41-B19B-7FCA8868D2C4}"/>
    <dgm:cxn modelId="{6CA7E093-FCEB-48C3-AE13-0ED8B3F18489}" type="presParOf" srcId="{ED2E3318-2E39-4A4D-9411-39CA97EEA499}" destId="{1B57A429-4501-4ABB-8B29-56E5DB8FBEB9}" srcOrd="0" destOrd="0" presId="urn:microsoft.com/office/officeart/2018/2/layout/IconVerticalSolidList"/>
    <dgm:cxn modelId="{2B47DE93-0F74-418C-9038-6F783FD599D8}" type="presParOf" srcId="{1B57A429-4501-4ABB-8B29-56E5DB8FBEB9}" destId="{25A3DD71-AEF4-4921-853E-87DD253FDC28}" srcOrd="0" destOrd="0" presId="urn:microsoft.com/office/officeart/2018/2/layout/IconVerticalSolidList"/>
    <dgm:cxn modelId="{2298799E-773F-4443-8D04-D2667B7C2920}" type="presParOf" srcId="{1B57A429-4501-4ABB-8B29-56E5DB8FBEB9}" destId="{4AA0BE23-8D60-41D3-9C26-5CD983A4395C}" srcOrd="1" destOrd="0" presId="urn:microsoft.com/office/officeart/2018/2/layout/IconVerticalSolidList"/>
    <dgm:cxn modelId="{C3E2F14D-E8FB-407B-B33D-72A5020185EB}" type="presParOf" srcId="{1B57A429-4501-4ABB-8B29-56E5DB8FBEB9}" destId="{1EF3E4BD-4019-4000-9EE4-69FAF2C2A143}" srcOrd="2" destOrd="0" presId="urn:microsoft.com/office/officeart/2018/2/layout/IconVerticalSolidList"/>
    <dgm:cxn modelId="{8C0D799D-40DE-45CC-ABDC-6198E0D479C0}" type="presParOf" srcId="{1B57A429-4501-4ABB-8B29-56E5DB8FBEB9}" destId="{B540005C-7CB9-4E8B-B8C3-050A5CE60295}" srcOrd="3" destOrd="0" presId="urn:microsoft.com/office/officeart/2018/2/layout/IconVerticalSolidList"/>
    <dgm:cxn modelId="{B7C12D2B-E26A-4FD5-87A0-430F5B600A0E}" type="presParOf" srcId="{ED2E3318-2E39-4A4D-9411-39CA97EEA499}" destId="{BD412A48-3789-4E78-960F-36F9398CB926}" srcOrd="1" destOrd="0" presId="urn:microsoft.com/office/officeart/2018/2/layout/IconVerticalSolidList"/>
    <dgm:cxn modelId="{56464BEC-0B8C-4558-A318-E5BD65189789}" type="presParOf" srcId="{ED2E3318-2E39-4A4D-9411-39CA97EEA499}" destId="{4324D7CE-83D1-4758-AC83-F47E747B7184}" srcOrd="2" destOrd="0" presId="urn:microsoft.com/office/officeart/2018/2/layout/IconVerticalSolidList"/>
    <dgm:cxn modelId="{8C4F4CD2-D59E-4C1A-BB14-0D8FBEE89205}" type="presParOf" srcId="{4324D7CE-83D1-4758-AC83-F47E747B7184}" destId="{AE132828-230E-4CAE-91E0-8935F85093ED}" srcOrd="0" destOrd="0" presId="urn:microsoft.com/office/officeart/2018/2/layout/IconVerticalSolidList"/>
    <dgm:cxn modelId="{51B02B44-302E-4CCE-BC06-10D51C75126D}" type="presParOf" srcId="{4324D7CE-83D1-4758-AC83-F47E747B7184}" destId="{BAB8A167-155A-4BC2-AAA4-E60E21ED77C6}" srcOrd="1" destOrd="0" presId="urn:microsoft.com/office/officeart/2018/2/layout/IconVerticalSolidList"/>
    <dgm:cxn modelId="{E3B9555C-A101-4AC9-8554-EECE9525B068}" type="presParOf" srcId="{4324D7CE-83D1-4758-AC83-F47E747B7184}" destId="{67425A8F-9144-44A1-82D0-44EE68C5E962}" srcOrd="2" destOrd="0" presId="urn:microsoft.com/office/officeart/2018/2/layout/IconVerticalSolidList"/>
    <dgm:cxn modelId="{4582D1D1-0E1D-45FB-BEB7-05948F3042A7}" type="presParOf" srcId="{4324D7CE-83D1-4758-AC83-F47E747B7184}" destId="{88EF030C-CE73-43CD-8F53-5519DFA5E92C}" srcOrd="3" destOrd="0" presId="urn:microsoft.com/office/officeart/2018/2/layout/IconVerticalSolidList"/>
    <dgm:cxn modelId="{4C357F56-BA58-4918-9A9C-2B0F3B3DC45B}" type="presParOf" srcId="{ED2E3318-2E39-4A4D-9411-39CA97EEA499}" destId="{6761FAE4-1F7E-42E0-BAFB-6069A677D2F0}" srcOrd="3" destOrd="0" presId="urn:microsoft.com/office/officeart/2018/2/layout/IconVerticalSolidList"/>
    <dgm:cxn modelId="{AFAB404F-C895-43C0-811E-F006FF0CC999}" type="presParOf" srcId="{ED2E3318-2E39-4A4D-9411-39CA97EEA499}" destId="{7CE0F364-6440-4A83-98B2-64ED09844E3C}" srcOrd="4" destOrd="0" presId="urn:microsoft.com/office/officeart/2018/2/layout/IconVerticalSolidList"/>
    <dgm:cxn modelId="{34DFE5AE-16AC-4067-869F-BB446BB4FEC6}" type="presParOf" srcId="{7CE0F364-6440-4A83-98B2-64ED09844E3C}" destId="{BF6B58E7-A760-4101-B96B-3C3C7D908B35}" srcOrd="0" destOrd="0" presId="urn:microsoft.com/office/officeart/2018/2/layout/IconVerticalSolidList"/>
    <dgm:cxn modelId="{58CA6D5E-3892-4ADC-A606-2CADEB0B0AB5}" type="presParOf" srcId="{7CE0F364-6440-4A83-98B2-64ED09844E3C}" destId="{7D742B7E-D6B2-45C7-A7DB-D5838D26AAB7}" srcOrd="1" destOrd="0" presId="urn:microsoft.com/office/officeart/2018/2/layout/IconVerticalSolidList"/>
    <dgm:cxn modelId="{F7ABA682-AE0B-421C-8579-5EB993782BA8}" type="presParOf" srcId="{7CE0F364-6440-4A83-98B2-64ED09844E3C}" destId="{D8673CC9-EF4F-4B48-8BB5-0934D60D24C4}" srcOrd="2" destOrd="0" presId="urn:microsoft.com/office/officeart/2018/2/layout/IconVerticalSolidList"/>
    <dgm:cxn modelId="{0F844367-A8BB-4655-B659-1E6D2775040F}" type="presParOf" srcId="{7CE0F364-6440-4A83-98B2-64ED09844E3C}" destId="{D7817136-96C6-40D5-8590-66D8467CD2A6}" srcOrd="3" destOrd="0" presId="urn:microsoft.com/office/officeart/2018/2/layout/IconVerticalSolidList"/>
    <dgm:cxn modelId="{C14E2856-620E-416E-B7C2-59C7EACB2218}" type="presParOf" srcId="{ED2E3318-2E39-4A4D-9411-39CA97EEA499}" destId="{98D23938-3F6B-40C6-B7BB-1FCFF62B83F1}" srcOrd="5" destOrd="0" presId="urn:microsoft.com/office/officeart/2018/2/layout/IconVerticalSolidList"/>
    <dgm:cxn modelId="{D04CF3DF-AC5A-4946-8267-BB513FAC374C}" type="presParOf" srcId="{ED2E3318-2E39-4A4D-9411-39CA97EEA499}" destId="{4C26BC97-7FA7-4001-B092-17D93C51ED84}" srcOrd="6" destOrd="0" presId="urn:microsoft.com/office/officeart/2018/2/layout/IconVerticalSolidList"/>
    <dgm:cxn modelId="{8C8B51B2-AF17-45C5-A5E3-A0E04904F905}" type="presParOf" srcId="{4C26BC97-7FA7-4001-B092-17D93C51ED84}" destId="{9B65DBE2-6499-4C6F-9797-2B71D91AE4FE}" srcOrd="0" destOrd="0" presId="urn:microsoft.com/office/officeart/2018/2/layout/IconVerticalSolidList"/>
    <dgm:cxn modelId="{CD981AAF-0542-4A48-B837-D4550BAAB178}" type="presParOf" srcId="{4C26BC97-7FA7-4001-B092-17D93C51ED84}" destId="{8B830D2E-AFA6-454D-AF85-CF32DB193C43}" srcOrd="1" destOrd="0" presId="urn:microsoft.com/office/officeart/2018/2/layout/IconVerticalSolidList"/>
    <dgm:cxn modelId="{AA7C48AA-B880-4055-849E-F5B56F2E5633}" type="presParOf" srcId="{4C26BC97-7FA7-4001-B092-17D93C51ED84}" destId="{2812EA2B-D44F-4A96-9D53-E19B045070D0}" srcOrd="2" destOrd="0" presId="urn:microsoft.com/office/officeart/2018/2/layout/IconVerticalSolidList"/>
    <dgm:cxn modelId="{63C64BCA-35E3-4D7E-A2D6-905269A2DCE6}" type="presParOf" srcId="{4C26BC97-7FA7-4001-B092-17D93C51ED84}" destId="{9A6F94D1-7A21-4024-8573-05D9C9FA65F6}" srcOrd="3" destOrd="0" presId="urn:microsoft.com/office/officeart/2018/2/layout/IconVerticalSolidList"/>
    <dgm:cxn modelId="{4DE99524-98AE-492C-B579-7A3B97F7A4EF}" type="presParOf" srcId="{4C26BC97-7FA7-4001-B092-17D93C51ED84}" destId="{26B49B5A-C6F4-4802-9527-C2B3BD1C8173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533B4-DE63-4A4A-B827-A61B37F7B13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A7C7910-7C0F-4479-8AD8-E140FBECC87D}">
      <dgm:prSet/>
      <dgm:spPr/>
      <dgm:t>
        <a:bodyPr/>
        <a:lstStyle/>
        <a:p>
          <a:r>
            <a:rPr lang="en-US"/>
            <a:t>The meaning is right in the word</a:t>
          </a:r>
        </a:p>
      </dgm:t>
    </dgm:pt>
    <dgm:pt modelId="{EEB89F76-7905-47D0-AF51-05AD7F74DC6D}" type="parTrans" cxnId="{F150C990-D911-450D-BF23-A82FCAA50999}">
      <dgm:prSet/>
      <dgm:spPr/>
      <dgm:t>
        <a:bodyPr/>
        <a:lstStyle/>
        <a:p>
          <a:endParaRPr lang="en-US"/>
        </a:p>
      </dgm:t>
    </dgm:pt>
    <dgm:pt modelId="{0D8115AE-41A2-42E1-A598-8A2EB7D0400B}" type="sibTrans" cxnId="{F150C990-D911-450D-BF23-A82FCAA50999}">
      <dgm:prSet/>
      <dgm:spPr/>
      <dgm:t>
        <a:bodyPr/>
        <a:lstStyle/>
        <a:p>
          <a:endParaRPr lang="en-US"/>
        </a:p>
      </dgm:t>
    </dgm:pt>
    <dgm:pt modelId="{C3E0D437-5658-4688-BAE0-86426549A331}">
      <dgm:prSet/>
      <dgm:spPr/>
      <dgm:t>
        <a:bodyPr/>
        <a:lstStyle/>
        <a:p>
          <a:r>
            <a:rPr lang="en-US" dirty="0"/>
            <a:t>Used to construct (create) an object</a:t>
          </a:r>
        </a:p>
      </dgm:t>
    </dgm:pt>
    <dgm:pt modelId="{A6E313C8-36FE-4ADE-89BB-CA2967BEE1EC}" type="parTrans" cxnId="{D435D4F4-33FB-4D81-9943-A01A50AD7563}">
      <dgm:prSet/>
      <dgm:spPr/>
      <dgm:t>
        <a:bodyPr/>
        <a:lstStyle/>
        <a:p>
          <a:endParaRPr lang="en-US"/>
        </a:p>
      </dgm:t>
    </dgm:pt>
    <dgm:pt modelId="{7B743430-041F-4C41-B19B-7FCA8868D2C4}" type="sibTrans" cxnId="{D435D4F4-33FB-4D81-9943-A01A50AD7563}">
      <dgm:prSet/>
      <dgm:spPr/>
      <dgm:t>
        <a:bodyPr/>
        <a:lstStyle/>
        <a:p>
          <a:endParaRPr lang="en-US"/>
        </a:p>
      </dgm:t>
    </dgm:pt>
    <dgm:pt modelId="{A1119E59-A774-4A79-84ED-9D4EA337589C}">
      <dgm:prSet/>
      <dgm:spPr/>
      <dgm:t>
        <a:bodyPr/>
        <a:lstStyle/>
        <a:p>
          <a:r>
            <a:rPr lang="en-US"/>
            <a:t>Special method __init__() used in Python to construct objects </a:t>
          </a:r>
        </a:p>
      </dgm:t>
    </dgm:pt>
    <dgm:pt modelId="{F1648EA9-B59F-4430-8F21-CC542F49F125}" type="parTrans" cxnId="{5BAB53DF-5215-4B7F-A379-B53454CC1FA0}">
      <dgm:prSet/>
      <dgm:spPr/>
      <dgm:t>
        <a:bodyPr/>
        <a:lstStyle/>
        <a:p>
          <a:endParaRPr lang="en-US"/>
        </a:p>
      </dgm:t>
    </dgm:pt>
    <dgm:pt modelId="{3C252629-2416-4C98-82F7-1218E79A4E52}" type="sibTrans" cxnId="{5BAB53DF-5215-4B7F-A379-B53454CC1FA0}">
      <dgm:prSet/>
      <dgm:spPr/>
      <dgm:t>
        <a:bodyPr/>
        <a:lstStyle/>
        <a:p>
          <a:endParaRPr lang="en-US"/>
        </a:p>
      </dgm:t>
    </dgm:pt>
    <dgm:pt modelId="{ED2E3318-2E39-4A4D-9411-39CA97EEA499}" type="pres">
      <dgm:prSet presAssocID="{A0D533B4-DE63-4A4A-B827-A61B37F7B13D}" presName="root" presStyleCnt="0">
        <dgm:presLayoutVars>
          <dgm:dir/>
          <dgm:resizeHandles val="exact"/>
        </dgm:presLayoutVars>
      </dgm:prSet>
      <dgm:spPr/>
    </dgm:pt>
    <dgm:pt modelId="{1B57A429-4501-4ABB-8B29-56E5DB8FBEB9}" type="pres">
      <dgm:prSet presAssocID="{2A7C7910-7C0F-4479-8AD8-E140FBECC87D}" presName="compNode" presStyleCnt="0"/>
      <dgm:spPr/>
    </dgm:pt>
    <dgm:pt modelId="{25A3DD71-AEF4-4921-853E-87DD253FDC28}" type="pres">
      <dgm:prSet presAssocID="{2A7C7910-7C0F-4479-8AD8-E140FBECC87D}" presName="bgRect" presStyleLbl="bgShp" presStyleIdx="0" presStyleCnt="3"/>
      <dgm:spPr/>
    </dgm:pt>
    <dgm:pt modelId="{4AA0BE23-8D60-41D3-9C26-5CD983A4395C}" type="pres">
      <dgm:prSet presAssocID="{2A7C7910-7C0F-4479-8AD8-E140FBECC8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EF3E4BD-4019-4000-9EE4-69FAF2C2A143}" type="pres">
      <dgm:prSet presAssocID="{2A7C7910-7C0F-4479-8AD8-E140FBECC87D}" presName="spaceRect" presStyleCnt="0"/>
      <dgm:spPr/>
    </dgm:pt>
    <dgm:pt modelId="{B540005C-7CB9-4E8B-B8C3-050A5CE60295}" type="pres">
      <dgm:prSet presAssocID="{2A7C7910-7C0F-4479-8AD8-E140FBECC87D}" presName="parTx" presStyleLbl="revTx" presStyleIdx="0" presStyleCnt="3">
        <dgm:presLayoutVars>
          <dgm:chMax val="0"/>
          <dgm:chPref val="0"/>
        </dgm:presLayoutVars>
      </dgm:prSet>
      <dgm:spPr/>
    </dgm:pt>
    <dgm:pt modelId="{BD412A48-3789-4E78-960F-36F9398CB926}" type="pres">
      <dgm:prSet presAssocID="{0D8115AE-41A2-42E1-A598-8A2EB7D0400B}" presName="sibTrans" presStyleCnt="0"/>
      <dgm:spPr/>
    </dgm:pt>
    <dgm:pt modelId="{4C26BC97-7FA7-4001-B092-17D93C51ED84}" type="pres">
      <dgm:prSet presAssocID="{C3E0D437-5658-4688-BAE0-86426549A331}" presName="compNode" presStyleCnt="0"/>
      <dgm:spPr/>
    </dgm:pt>
    <dgm:pt modelId="{9B65DBE2-6499-4C6F-9797-2B71D91AE4FE}" type="pres">
      <dgm:prSet presAssocID="{C3E0D437-5658-4688-BAE0-86426549A331}" presName="bgRect" presStyleLbl="bgShp" presStyleIdx="1" presStyleCnt="3"/>
      <dgm:spPr/>
    </dgm:pt>
    <dgm:pt modelId="{8B830D2E-AFA6-454D-AF85-CF32DB193C43}" type="pres">
      <dgm:prSet presAssocID="{C3E0D437-5658-4688-BAE0-86426549A33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2812EA2B-D44F-4A96-9D53-E19B045070D0}" type="pres">
      <dgm:prSet presAssocID="{C3E0D437-5658-4688-BAE0-86426549A331}" presName="spaceRect" presStyleCnt="0"/>
      <dgm:spPr/>
    </dgm:pt>
    <dgm:pt modelId="{9A6F94D1-7A21-4024-8573-05D9C9FA65F6}" type="pres">
      <dgm:prSet presAssocID="{C3E0D437-5658-4688-BAE0-86426549A331}" presName="parTx" presStyleLbl="revTx" presStyleIdx="1" presStyleCnt="3">
        <dgm:presLayoutVars>
          <dgm:chMax val="0"/>
          <dgm:chPref val="0"/>
        </dgm:presLayoutVars>
      </dgm:prSet>
      <dgm:spPr/>
    </dgm:pt>
    <dgm:pt modelId="{4D4A8FEF-4FF0-4E0D-9E45-BD5FBF4E1B6F}" type="pres">
      <dgm:prSet presAssocID="{7B743430-041F-4C41-B19B-7FCA8868D2C4}" presName="sibTrans" presStyleCnt="0"/>
      <dgm:spPr/>
    </dgm:pt>
    <dgm:pt modelId="{94B324FF-82EF-4151-AF6E-21E24990749F}" type="pres">
      <dgm:prSet presAssocID="{A1119E59-A774-4A79-84ED-9D4EA337589C}" presName="compNode" presStyleCnt="0"/>
      <dgm:spPr/>
    </dgm:pt>
    <dgm:pt modelId="{52FDC725-1404-4F0B-B0CC-19846989336E}" type="pres">
      <dgm:prSet presAssocID="{A1119E59-A774-4A79-84ED-9D4EA337589C}" presName="bgRect" presStyleLbl="bgShp" presStyleIdx="2" presStyleCnt="3"/>
      <dgm:spPr/>
    </dgm:pt>
    <dgm:pt modelId="{2A3B74E7-1BDD-44B3-B67D-76500C547031}" type="pres">
      <dgm:prSet presAssocID="{A1119E59-A774-4A79-84ED-9D4EA337589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"/>
        </a:ext>
      </dgm:extLst>
    </dgm:pt>
    <dgm:pt modelId="{73AD936B-CB22-46B6-82FE-68A78C87466F}" type="pres">
      <dgm:prSet presAssocID="{A1119E59-A774-4A79-84ED-9D4EA337589C}" presName="spaceRect" presStyleCnt="0"/>
      <dgm:spPr/>
    </dgm:pt>
    <dgm:pt modelId="{B2F07949-B280-486F-95C4-41964491489E}" type="pres">
      <dgm:prSet presAssocID="{A1119E59-A774-4A79-84ED-9D4EA337589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8565E72-C5CB-4791-A468-1F3C1C75478D}" type="presOf" srcId="{A0D533B4-DE63-4A4A-B827-A61B37F7B13D}" destId="{ED2E3318-2E39-4A4D-9411-39CA97EEA499}" srcOrd="0" destOrd="0" presId="urn:microsoft.com/office/officeart/2018/2/layout/IconVerticalSolidList"/>
    <dgm:cxn modelId="{177FC888-A15F-46B9-8C69-DF1DF37158B7}" type="presOf" srcId="{2A7C7910-7C0F-4479-8AD8-E140FBECC87D}" destId="{B540005C-7CB9-4E8B-B8C3-050A5CE60295}" srcOrd="0" destOrd="0" presId="urn:microsoft.com/office/officeart/2018/2/layout/IconVerticalSolidList"/>
    <dgm:cxn modelId="{F150C990-D911-450D-BF23-A82FCAA50999}" srcId="{A0D533B4-DE63-4A4A-B827-A61B37F7B13D}" destId="{2A7C7910-7C0F-4479-8AD8-E140FBECC87D}" srcOrd="0" destOrd="0" parTransId="{EEB89F76-7905-47D0-AF51-05AD7F74DC6D}" sibTransId="{0D8115AE-41A2-42E1-A598-8A2EB7D0400B}"/>
    <dgm:cxn modelId="{B8FF99A6-25C1-459B-9C49-AC16D46AFB34}" type="presOf" srcId="{C3E0D437-5658-4688-BAE0-86426549A331}" destId="{9A6F94D1-7A21-4024-8573-05D9C9FA65F6}" srcOrd="0" destOrd="0" presId="urn:microsoft.com/office/officeart/2018/2/layout/IconVerticalSolidList"/>
    <dgm:cxn modelId="{CB48B4C9-F2E0-4ABF-BDE3-6F2104ED3BDC}" type="presOf" srcId="{A1119E59-A774-4A79-84ED-9D4EA337589C}" destId="{B2F07949-B280-486F-95C4-41964491489E}" srcOrd="0" destOrd="0" presId="urn:microsoft.com/office/officeart/2018/2/layout/IconVerticalSolidList"/>
    <dgm:cxn modelId="{5BAB53DF-5215-4B7F-A379-B53454CC1FA0}" srcId="{A0D533B4-DE63-4A4A-B827-A61B37F7B13D}" destId="{A1119E59-A774-4A79-84ED-9D4EA337589C}" srcOrd="2" destOrd="0" parTransId="{F1648EA9-B59F-4430-8F21-CC542F49F125}" sibTransId="{3C252629-2416-4C98-82F7-1218E79A4E52}"/>
    <dgm:cxn modelId="{D435D4F4-33FB-4D81-9943-A01A50AD7563}" srcId="{A0D533B4-DE63-4A4A-B827-A61B37F7B13D}" destId="{C3E0D437-5658-4688-BAE0-86426549A331}" srcOrd="1" destOrd="0" parTransId="{A6E313C8-36FE-4ADE-89BB-CA2967BEE1EC}" sibTransId="{7B743430-041F-4C41-B19B-7FCA8868D2C4}"/>
    <dgm:cxn modelId="{6CA7E093-FCEB-48C3-AE13-0ED8B3F18489}" type="presParOf" srcId="{ED2E3318-2E39-4A4D-9411-39CA97EEA499}" destId="{1B57A429-4501-4ABB-8B29-56E5DB8FBEB9}" srcOrd="0" destOrd="0" presId="urn:microsoft.com/office/officeart/2018/2/layout/IconVerticalSolidList"/>
    <dgm:cxn modelId="{2B47DE93-0F74-418C-9038-6F783FD599D8}" type="presParOf" srcId="{1B57A429-4501-4ABB-8B29-56E5DB8FBEB9}" destId="{25A3DD71-AEF4-4921-853E-87DD253FDC28}" srcOrd="0" destOrd="0" presId="urn:microsoft.com/office/officeart/2018/2/layout/IconVerticalSolidList"/>
    <dgm:cxn modelId="{2298799E-773F-4443-8D04-D2667B7C2920}" type="presParOf" srcId="{1B57A429-4501-4ABB-8B29-56E5DB8FBEB9}" destId="{4AA0BE23-8D60-41D3-9C26-5CD983A4395C}" srcOrd="1" destOrd="0" presId="urn:microsoft.com/office/officeart/2018/2/layout/IconVerticalSolidList"/>
    <dgm:cxn modelId="{C3E2F14D-E8FB-407B-B33D-72A5020185EB}" type="presParOf" srcId="{1B57A429-4501-4ABB-8B29-56E5DB8FBEB9}" destId="{1EF3E4BD-4019-4000-9EE4-69FAF2C2A143}" srcOrd="2" destOrd="0" presId="urn:microsoft.com/office/officeart/2018/2/layout/IconVerticalSolidList"/>
    <dgm:cxn modelId="{8C0D799D-40DE-45CC-ABDC-6198E0D479C0}" type="presParOf" srcId="{1B57A429-4501-4ABB-8B29-56E5DB8FBEB9}" destId="{B540005C-7CB9-4E8B-B8C3-050A5CE60295}" srcOrd="3" destOrd="0" presId="urn:microsoft.com/office/officeart/2018/2/layout/IconVerticalSolidList"/>
    <dgm:cxn modelId="{B7C12D2B-E26A-4FD5-87A0-430F5B600A0E}" type="presParOf" srcId="{ED2E3318-2E39-4A4D-9411-39CA97EEA499}" destId="{BD412A48-3789-4E78-960F-36F9398CB926}" srcOrd="1" destOrd="0" presId="urn:microsoft.com/office/officeart/2018/2/layout/IconVerticalSolidList"/>
    <dgm:cxn modelId="{D04CF3DF-AC5A-4946-8267-BB513FAC374C}" type="presParOf" srcId="{ED2E3318-2E39-4A4D-9411-39CA97EEA499}" destId="{4C26BC97-7FA7-4001-B092-17D93C51ED84}" srcOrd="2" destOrd="0" presId="urn:microsoft.com/office/officeart/2018/2/layout/IconVerticalSolidList"/>
    <dgm:cxn modelId="{8C8B51B2-AF17-45C5-A5E3-A0E04904F905}" type="presParOf" srcId="{4C26BC97-7FA7-4001-B092-17D93C51ED84}" destId="{9B65DBE2-6499-4C6F-9797-2B71D91AE4FE}" srcOrd="0" destOrd="0" presId="urn:microsoft.com/office/officeart/2018/2/layout/IconVerticalSolidList"/>
    <dgm:cxn modelId="{CD981AAF-0542-4A48-B837-D4550BAAB178}" type="presParOf" srcId="{4C26BC97-7FA7-4001-B092-17D93C51ED84}" destId="{8B830D2E-AFA6-454D-AF85-CF32DB193C43}" srcOrd="1" destOrd="0" presId="urn:microsoft.com/office/officeart/2018/2/layout/IconVerticalSolidList"/>
    <dgm:cxn modelId="{AA7C48AA-B880-4055-849E-F5B56F2E5633}" type="presParOf" srcId="{4C26BC97-7FA7-4001-B092-17D93C51ED84}" destId="{2812EA2B-D44F-4A96-9D53-E19B045070D0}" srcOrd="2" destOrd="0" presId="urn:microsoft.com/office/officeart/2018/2/layout/IconVerticalSolidList"/>
    <dgm:cxn modelId="{63C64BCA-35E3-4D7E-A2D6-905269A2DCE6}" type="presParOf" srcId="{4C26BC97-7FA7-4001-B092-17D93C51ED84}" destId="{9A6F94D1-7A21-4024-8573-05D9C9FA65F6}" srcOrd="3" destOrd="0" presId="urn:microsoft.com/office/officeart/2018/2/layout/IconVerticalSolidList"/>
    <dgm:cxn modelId="{246F4809-DA96-42E7-A219-757274D30BDB}" type="presParOf" srcId="{ED2E3318-2E39-4A4D-9411-39CA97EEA499}" destId="{4D4A8FEF-4FF0-4E0D-9E45-BD5FBF4E1B6F}" srcOrd="3" destOrd="0" presId="urn:microsoft.com/office/officeart/2018/2/layout/IconVerticalSolidList"/>
    <dgm:cxn modelId="{3533CCA9-3837-4329-9A83-3B34FDD01770}" type="presParOf" srcId="{ED2E3318-2E39-4A4D-9411-39CA97EEA499}" destId="{94B324FF-82EF-4151-AF6E-21E24990749F}" srcOrd="4" destOrd="0" presId="urn:microsoft.com/office/officeart/2018/2/layout/IconVerticalSolidList"/>
    <dgm:cxn modelId="{1A2CE4D3-0679-414E-AC46-DEDFBDF099DE}" type="presParOf" srcId="{94B324FF-82EF-4151-AF6E-21E24990749F}" destId="{52FDC725-1404-4F0B-B0CC-19846989336E}" srcOrd="0" destOrd="0" presId="urn:microsoft.com/office/officeart/2018/2/layout/IconVerticalSolidList"/>
    <dgm:cxn modelId="{B1E78006-72D5-41FF-8EF3-845278F7E7C5}" type="presParOf" srcId="{94B324FF-82EF-4151-AF6E-21E24990749F}" destId="{2A3B74E7-1BDD-44B3-B67D-76500C547031}" srcOrd="1" destOrd="0" presId="urn:microsoft.com/office/officeart/2018/2/layout/IconVerticalSolidList"/>
    <dgm:cxn modelId="{3324F420-6DB8-4F28-97E8-3B0AE4333650}" type="presParOf" srcId="{94B324FF-82EF-4151-AF6E-21E24990749F}" destId="{73AD936B-CB22-46B6-82FE-68A78C87466F}" srcOrd="2" destOrd="0" presId="urn:microsoft.com/office/officeart/2018/2/layout/IconVerticalSolidList"/>
    <dgm:cxn modelId="{FE1E0AFC-4E98-4FD6-A43B-F232725325F7}" type="presParOf" srcId="{94B324FF-82EF-4151-AF6E-21E24990749F}" destId="{B2F07949-B280-486F-95C4-41964491489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A3DD71-AEF4-4921-853E-87DD253FDC28}">
      <dsp:nvSpPr>
        <dsp:cNvPr id="0" name=""/>
        <dsp:cNvSpPr/>
      </dsp:nvSpPr>
      <dsp:spPr>
        <a:xfrm>
          <a:off x="0" y="2439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0BE23-8D60-41D3-9C26-5CD983A4395C}">
      <dsp:nvSpPr>
        <dsp:cNvPr id="0" name=""/>
        <dsp:cNvSpPr/>
      </dsp:nvSpPr>
      <dsp:spPr>
        <a:xfrm>
          <a:off x="374076" y="280678"/>
          <a:ext cx="680139" cy="6801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0005C-7CB9-4E8B-B8C3-050A5CE60295}">
      <dsp:nvSpPr>
        <dsp:cNvPr id="0" name=""/>
        <dsp:cNvSpPr/>
      </dsp:nvSpPr>
      <dsp:spPr>
        <a:xfrm>
          <a:off x="1428292" y="2439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Programming based around real world objects</a:t>
          </a:r>
        </a:p>
      </dsp:txBody>
      <dsp:txXfrm>
        <a:off x="1428292" y="2439"/>
        <a:ext cx="4873308" cy="1236616"/>
      </dsp:txXfrm>
    </dsp:sp>
    <dsp:sp modelId="{AE132828-230E-4CAE-91E0-8935F85093ED}">
      <dsp:nvSpPr>
        <dsp:cNvPr id="0" name=""/>
        <dsp:cNvSpPr/>
      </dsp:nvSpPr>
      <dsp:spPr>
        <a:xfrm>
          <a:off x="0" y="1548210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B8A167-155A-4BC2-AAA4-E60E21ED77C6}">
      <dsp:nvSpPr>
        <dsp:cNvPr id="0" name=""/>
        <dsp:cNvSpPr/>
      </dsp:nvSpPr>
      <dsp:spPr>
        <a:xfrm>
          <a:off x="374076" y="1826449"/>
          <a:ext cx="680139" cy="6801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F030C-CE73-43CD-8F53-5519DFA5E92C}">
      <dsp:nvSpPr>
        <dsp:cNvPr id="0" name=""/>
        <dsp:cNvSpPr/>
      </dsp:nvSpPr>
      <dsp:spPr>
        <a:xfrm>
          <a:off x="1428292" y="1548210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Classes provide the definition of the object and any methods or functions that manipulate behavior of objects</a:t>
          </a:r>
        </a:p>
      </dsp:txBody>
      <dsp:txXfrm>
        <a:off x="1428292" y="1548210"/>
        <a:ext cx="4873308" cy="1236616"/>
      </dsp:txXfrm>
    </dsp:sp>
    <dsp:sp modelId="{BF6B58E7-A760-4101-B96B-3C3C7D908B35}">
      <dsp:nvSpPr>
        <dsp:cNvPr id="0" name=""/>
        <dsp:cNvSpPr/>
      </dsp:nvSpPr>
      <dsp:spPr>
        <a:xfrm>
          <a:off x="0" y="3093981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742B7E-D6B2-45C7-A7DB-D5838D26AAB7}">
      <dsp:nvSpPr>
        <dsp:cNvPr id="0" name=""/>
        <dsp:cNvSpPr/>
      </dsp:nvSpPr>
      <dsp:spPr>
        <a:xfrm>
          <a:off x="374076" y="3372220"/>
          <a:ext cx="680139" cy="6801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817136-96C6-40D5-8590-66D8467CD2A6}">
      <dsp:nvSpPr>
        <dsp:cNvPr id="0" name=""/>
        <dsp:cNvSpPr/>
      </dsp:nvSpPr>
      <dsp:spPr>
        <a:xfrm>
          <a:off x="1428292" y="3093981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Objects are specific instances of a class</a:t>
          </a:r>
        </a:p>
      </dsp:txBody>
      <dsp:txXfrm>
        <a:off x="1428292" y="3093981"/>
        <a:ext cx="4873308" cy="1236616"/>
      </dsp:txXfrm>
    </dsp:sp>
    <dsp:sp modelId="{9B65DBE2-6499-4C6F-9797-2B71D91AE4FE}">
      <dsp:nvSpPr>
        <dsp:cNvPr id="0" name=""/>
        <dsp:cNvSpPr/>
      </dsp:nvSpPr>
      <dsp:spPr>
        <a:xfrm>
          <a:off x="0" y="4639752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830D2E-AFA6-454D-AF85-CF32DB193C43}">
      <dsp:nvSpPr>
        <dsp:cNvPr id="0" name=""/>
        <dsp:cNvSpPr/>
      </dsp:nvSpPr>
      <dsp:spPr>
        <a:xfrm>
          <a:off x="374076" y="4917991"/>
          <a:ext cx="680139" cy="68013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6F94D1-7A21-4024-8573-05D9C9FA65F6}">
      <dsp:nvSpPr>
        <dsp:cNvPr id="0" name=""/>
        <dsp:cNvSpPr/>
      </dsp:nvSpPr>
      <dsp:spPr>
        <a:xfrm>
          <a:off x="1428292" y="4639752"/>
          <a:ext cx="2835720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OOP (object-oriented programming) includes both data and code</a:t>
          </a:r>
        </a:p>
      </dsp:txBody>
      <dsp:txXfrm>
        <a:off x="1428292" y="4639752"/>
        <a:ext cx="2835720" cy="1236616"/>
      </dsp:txXfrm>
    </dsp:sp>
    <dsp:sp modelId="{26B49B5A-C6F4-4802-9527-C2B3BD1C8173}">
      <dsp:nvSpPr>
        <dsp:cNvPr id="0" name=""/>
        <dsp:cNvSpPr/>
      </dsp:nvSpPr>
      <dsp:spPr>
        <a:xfrm>
          <a:off x="4264012" y="4639752"/>
          <a:ext cx="203758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Data = attributes / properties</a:t>
          </a:r>
        </a:p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Code = methods / functions</a:t>
          </a:r>
        </a:p>
      </dsp:txBody>
      <dsp:txXfrm>
        <a:off x="4264012" y="4639752"/>
        <a:ext cx="2037588" cy="12366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A3DD71-AEF4-4921-853E-87DD253FDC28}">
      <dsp:nvSpPr>
        <dsp:cNvPr id="0" name=""/>
        <dsp:cNvSpPr/>
      </dsp:nvSpPr>
      <dsp:spPr>
        <a:xfrm>
          <a:off x="0" y="717"/>
          <a:ext cx="6301601" cy="167924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0BE23-8D60-41D3-9C26-5CD983A4395C}">
      <dsp:nvSpPr>
        <dsp:cNvPr id="0" name=""/>
        <dsp:cNvSpPr/>
      </dsp:nvSpPr>
      <dsp:spPr>
        <a:xfrm>
          <a:off x="507973" y="378548"/>
          <a:ext cx="923587" cy="9235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0005C-7CB9-4E8B-B8C3-050A5CE60295}">
      <dsp:nvSpPr>
        <dsp:cNvPr id="0" name=""/>
        <dsp:cNvSpPr/>
      </dsp:nvSpPr>
      <dsp:spPr>
        <a:xfrm>
          <a:off x="1939533" y="717"/>
          <a:ext cx="4362067" cy="1679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721" tIns="177721" rIns="177721" bIns="1777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The meaning is right in the word</a:t>
          </a:r>
        </a:p>
      </dsp:txBody>
      <dsp:txXfrm>
        <a:off x="1939533" y="717"/>
        <a:ext cx="4362067" cy="1679249"/>
      </dsp:txXfrm>
    </dsp:sp>
    <dsp:sp modelId="{9B65DBE2-6499-4C6F-9797-2B71D91AE4FE}">
      <dsp:nvSpPr>
        <dsp:cNvPr id="0" name=""/>
        <dsp:cNvSpPr/>
      </dsp:nvSpPr>
      <dsp:spPr>
        <a:xfrm>
          <a:off x="0" y="2099779"/>
          <a:ext cx="6301601" cy="167924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830D2E-AFA6-454D-AF85-CF32DB193C43}">
      <dsp:nvSpPr>
        <dsp:cNvPr id="0" name=""/>
        <dsp:cNvSpPr/>
      </dsp:nvSpPr>
      <dsp:spPr>
        <a:xfrm>
          <a:off x="507973" y="2477610"/>
          <a:ext cx="923587" cy="9235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6F94D1-7A21-4024-8573-05D9C9FA65F6}">
      <dsp:nvSpPr>
        <dsp:cNvPr id="0" name=""/>
        <dsp:cNvSpPr/>
      </dsp:nvSpPr>
      <dsp:spPr>
        <a:xfrm>
          <a:off x="1939533" y="2099779"/>
          <a:ext cx="4362067" cy="1679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721" tIns="177721" rIns="177721" bIns="1777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Used to construct (create) an object</a:t>
          </a:r>
        </a:p>
      </dsp:txBody>
      <dsp:txXfrm>
        <a:off x="1939533" y="2099779"/>
        <a:ext cx="4362067" cy="1679249"/>
      </dsp:txXfrm>
    </dsp:sp>
    <dsp:sp modelId="{52FDC725-1404-4F0B-B0CC-19846989336E}">
      <dsp:nvSpPr>
        <dsp:cNvPr id="0" name=""/>
        <dsp:cNvSpPr/>
      </dsp:nvSpPr>
      <dsp:spPr>
        <a:xfrm>
          <a:off x="0" y="4198841"/>
          <a:ext cx="6301601" cy="1679249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3B74E7-1BDD-44B3-B67D-76500C547031}">
      <dsp:nvSpPr>
        <dsp:cNvPr id="0" name=""/>
        <dsp:cNvSpPr/>
      </dsp:nvSpPr>
      <dsp:spPr>
        <a:xfrm>
          <a:off x="507973" y="4576672"/>
          <a:ext cx="923587" cy="9235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F07949-B280-486F-95C4-41964491489E}">
      <dsp:nvSpPr>
        <dsp:cNvPr id="0" name=""/>
        <dsp:cNvSpPr/>
      </dsp:nvSpPr>
      <dsp:spPr>
        <a:xfrm>
          <a:off x="1939533" y="4198841"/>
          <a:ext cx="4362067" cy="1679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721" tIns="177721" rIns="177721" bIns="1777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Special method __init__() used in Python to construct objects </a:t>
          </a:r>
        </a:p>
      </dsp:txBody>
      <dsp:txXfrm>
        <a:off x="1939533" y="4198841"/>
        <a:ext cx="4362067" cy="1679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400B9-9CE1-F0E2-540D-7811FC7F9B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615EB0-F360-32FA-5CFE-DDFD2B2BB3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D82C2-6ED5-2A4C-9CE9-0257D5F7B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03DA9-65BF-2010-016C-2B8F59DC7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976A2-FCBF-485E-E8B0-89DAF1C0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65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CBF9B-4552-8BB9-5271-9F764637D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03640A-42D9-285F-8946-63FACA2D0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79A9F-9F3E-1FBC-3EF7-C36754927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B05CE-F809-C6CD-49B4-0BD6051C3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4807C-E1AF-DBA0-41DF-E384D4ADE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5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DC5426-0F1F-8B91-A228-03F15E68C3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28451B-BD52-F5BF-914B-11A4A4A762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A1670-13D1-6A77-03BD-E052D1A7B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57058-0F13-AE9F-4D07-3595A3723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A3C36-13D0-17F8-0AEF-E26EAFAC3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99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E264D-20CB-E154-1914-3914F7FEA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F805B-03A2-E12A-2C92-57A40A1B1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BB6E8-76F5-BC5B-5F55-2B06D898C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FE9D3-0F80-ECC1-87D4-D5F1047C9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46463-7E90-474D-5F6F-7FF0EAF0A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3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82AEC-B6EB-0ED3-5950-4A6420C57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ABAA0-892B-3C19-435D-A366ABA17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56FE6-FBC9-1D99-AD03-B3068448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2FF22-F76C-29F0-5EE6-1073AF32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0FD4F-A866-B10F-4504-30FA43CB4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6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45EC5-ED03-9B1F-9617-83061AE79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997D8-F3A1-8706-5C64-A57AA4354E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3CF66-F8A2-6C1F-2002-C6AC0880D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899D3-87B4-7574-C93A-B8AEB2B66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F572E-8D09-99E1-5F21-90F2E951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C2595-021E-1FE5-C53A-CCF152EB5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88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6DA6-A25E-4F9B-E18A-F5AF7869D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02303-94F9-BEF1-531C-537E90A8E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AB3BF8-8B6A-5CD7-CBE1-F4A57AA4E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C3A31-C4CE-0013-204B-2D10B33B39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147021-7FEE-3AB8-7B76-A2B93B58E5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B84B4F-938D-B29A-B67A-FA3403CB0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C792B6-D254-AA2A-79CB-26EAEB9E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CC34B7-0087-A396-DDF0-E2F29DD8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840D2-897C-6514-4EF1-24F9595DA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B7E4B6-8DDD-599C-6D5A-55FD58183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5E81E1-6FD1-6AB8-1E1C-B2B719A5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9C301-EF9D-5049-285E-045BAB92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6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A6BF87-DBE3-B444-378D-4A98573A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76FB3D-0482-96D0-266B-5F01CF0EA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8FCE8-9E16-C380-CD67-EEEB6368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8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4A443-9651-6C5D-F418-47670F61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8413C-3C62-FBE9-2C54-4C0BA4CC7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07C32-24BD-5A9F-B0BF-96888AE4D6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BCC75E-7BFE-6EF7-94FB-85988E705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1A09F-AC82-468D-B7E0-AB8F76DAE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26FC0-F805-FEC0-0203-6B71035E6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7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874AB-B1B9-074D-E378-1A77797A6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29C694-11D0-2480-C4B2-1A327AD329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5EF49-C8B4-F331-164D-EAC488459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B43F76-5DF2-5E0F-7474-48BFC6AD9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5D45A-7557-A01A-A421-2F8A46C2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38620-691E-53CB-4575-05E351864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6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D96090-2F26-733E-16F2-95F4FCA6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76D92-09D0-2303-E610-5788EAD52B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64BFF-D57F-074F-FF77-C5E7E89E29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42732-839A-8148-A554-B527E3A8495C}" type="datetimeFigureOut">
              <a:rPr lang="en-US" smtClean="0"/>
              <a:t>10/29/2022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91BC7-E1A2-9462-966F-1B133A8A0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9CF76-A16B-4D77-B5CA-2E8791960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79193-7964-DA4B-A581-6D4F07B6B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9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373A2-83A2-009A-EE31-8CF21A2F7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5000"/>
              <a:t>Problem Set 5: Concepts and Walkthrough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7C90B-8133-AB7D-3939-E21071C4A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000"/>
              <a:t>CAC 190</a:t>
            </a:r>
          </a:p>
          <a:p>
            <a:pPr algn="l"/>
            <a:r>
              <a:rPr lang="en-US" sz="2000"/>
              <a:t>Anthony Winchester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grey room full of question marks with an opening going out">
            <a:extLst>
              <a:ext uri="{FF2B5EF4-FFF2-40B4-BE49-F238E27FC236}">
                <a16:creationId xmlns:a16="http://schemas.microsoft.com/office/drawing/2014/main" id="{522A4B89-04E1-EE0D-42E8-7CE3943BC5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37" r="14252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44785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7A7F3-3CE3-DD34-ABC6-B32688F19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Methods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71CFB-7333-03B8-34D2-5CB2D0E12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dirty="0"/>
              <a:t># Driver Code</a:t>
            </a:r>
          </a:p>
          <a:p>
            <a:pPr marL="0" indent="0">
              <a:buNone/>
            </a:pPr>
            <a:r>
              <a:rPr lang="en-US" sz="2800" dirty="0"/>
              <a:t>circle = Shape(0, ‘green')</a:t>
            </a:r>
          </a:p>
          <a:p>
            <a:pPr marL="0" indent="0">
              <a:buNone/>
            </a:pPr>
            <a:r>
              <a:rPr lang="en-US" sz="2800" dirty="0"/>
              <a:t>square = Shape(4, ‘yellow')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# Calling Instance Method</a:t>
            </a:r>
          </a:p>
          <a:p>
            <a:pPr marL="0" indent="0">
              <a:buNone/>
            </a:pPr>
            <a:r>
              <a:rPr lang="en-US" sz="2800" dirty="0"/>
              <a:t>print(“Edges for circle = "+ str(</a:t>
            </a:r>
            <a:r>
              <a:rPr lang="en-US" sz="2800" dirty="0" err="1"/>
              <a:t>circle.finEdges</a:t>
            </a:r>
            <a:r>
              <a:rPr lang="en-US" sz="2800" dirty="0"/>
              <a:t>()))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# Calling Instance Method</a:t>
            </a:r>
          </a:p>
          <a:p>
            <a:pPr marL="0" indent="0">
              <a:buNone/>
            </a:pPr>
            <a:r>
              <a:rPr lang="en-US" sz="2800" dirty="0" err="1"/>
              <a:t>square.modifyEdges</a:t>
            </a:r>
            <a:r>
              <a:rPr lang="en-US" sz="2800" dirty="0"/>
              <a:t>(6)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print(“Edges for square = "+ str(</a:t>
            </a:r>
            <a:r>
              <a:rPr lang="en-US" sz="2800" dirty="0" err="1"/>
              <a:t>square.finEdges</a:t>
            </a:r>
            <a:r>
              <a:rPr lang="en-US" sz="2800" dirty="0"/>
              <a:t>()))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95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475749F-F487-4EFB-ABC7-C1359590E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8E23AC-FF33-1ED6-BB4D-B233E168F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0028" y="3376123"/>
            <a:ext cx="4515147" cy="152923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400"/>
              <a:t>Let’s execute the code from the two previous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0EA702-F098-F704-AEF3-5BEB6BD95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29886" y="4905356"/>
            <a:ext cx="4165290" cy="617620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>
                <a:solidFill>
                  <a:schemeClr val="tx1"/>
                </a:solidFill>
              </a:rPr>
              <a:t>What is your output??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97F96F-A4A9-2FCD-3A01-3CB76CB785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23"/>
          <a:stretch/>
        </p:blipFill>
        <p:spPr>
          <a:xfrm>
            <a:off x="-2192" y="10"/>
            <a:ext cx="8436340" cy="6857990"/>
          </a:xfrm>
          <a:custGeom>
            <a:avLst/>
            <a:gdLst/>
            <a:ahLst/>
            <a:cxnLst/>
            <a:rect l="l" t="t" r="r" b="b"/>
            <a:pathLst>
              <a:path w="8436340" h="6858000">
                <a:moveTo>
                  <a:pt x="6950358" y="3911316"/>
                </a:moveTo>
                <a:lnTo>
                  <a:pt x="6950358" y="3925503"/>
                </a:lnTo>
                <a:lnTo>
                  <a:pt x="6948404" y="3918409"/>
                </a:lnTo>
                <a:close/>
                <a:moveTo>
                  <a:pt x="890899" y="2071857"/>
                </a:moveTo>
                <a:cubicBezTo>
                  <a:pt x="890899" y="2071857"/>
                  <a:pt x="890899" y="2071857"/>
                  <a:pt x="4934362" y="2071857"/>
                </a:cubicBezTo>
                <a:cubicBezTo>
                  <a:pt x="5187625" y="2071857"/>
                  <a:pt x="5432153" y="2211072"/>
                  <a:pt x="5554418" y="2437296"/>
                </a:cubicBezTo>
                <a:cubicBezTo>
                  <a:pt x="5554418" y="2437296"/>
                  <a:pt x="5554418" y="2437296"/>
                  <a:pt x="7580515" y="5926372"/>
                </a:cubicBezTo>
                <a:cubicBezTo>
                  <a:pt x="7711513" y="6143896"/>
                  <a:pt x="7711513" y="6422327"/>
                  <a:pt x="7580515" y="6639850"/>
                </a:cubicBezTo>
                <a:cubicBezTo>
                  <a:pt x="7580515" y="6639850"/>
                  <a:pt x="7580515" y="6639850"/>
                  <a:pt x="7473670" y="6823844"/>
                </a:cubicBezTo>
                <a:lnTo>
                  <a:pt x="7453836" y="6858000"/>
                </a:lnTo>
                <a:lnTo>
                  <a:pt x="0" y="6858000"/>
                </a:lnTo>
                <a:lnTo>
                  <a:pt x="0" y="2890622"/>
                </a:lnTo>
                <a:lnTo>
                  <a:pt x="78831" y="2754282"/>
                </a:lnTo>
                <a:cubicBezTo>
                  <a:pt x="137995" y="2651956"/>
                  <a:pt x="199068" y="2546330"/>
                  <a:pt x="262110" y="2437296"/>
                </a:cubicBezTo>
                <a:cubicBezTo>
                  <a:pt x="393108" y="2211072"/>
                  <a:pt x="628904" y="2071857"/>
                  <a:pt x="890899" y="2071857"/>
                </a:cubicBezTo>
                <a:close/>
                <a:moveTo>
                  <a:pt x="6355444" y="753840"/>
                </a:moveTo>
                <a:cubicBezTo>
                  <a:pt x="6355444" y="753840"/>
                  <a:pt x="6355444" y="753840"/>
                  <a:pt x="7595013" y="753840"/>
                </a:cubicBezTo>
                <a:cubicBezTo>
                  <a:pt x="7672653" y="753840"/>
                  <a:pt x="7747616" y="796518"/>
                  <a:pt x="7785098" y="865869"/>
                </a:cubicBezTo>
                <a:cubicBezTo>
                  <a:pt x="7785098" y="865869"/>
                  <a:pt x="7785098" y="865869"/>
                  <a:pt x="8406222" y="1935484"/>
                </a:cubicBezTo>
                <a:cubicBezTo>
                  <a:pt x="8446380" y="2002169"/>
                  <a:pt x="8446380" y="2087523"/>
                  <a:pt x="8406222" y="2154207"/>
                </a:cubicBezTo>
                <a:cubicBezTo>
                  <a:pt x="8406222" y="2154207"/>
                  <a:pt x="8406222" y="2154207"/>
                  <a:pt x="7785098" y="3223823"/>
                </a:cubicBezTo>
                <a:cubicBezTo>
                  <a:pt x="7747616" y="3293174"/>
                  <a:pt x="7672653" y="3335852"/>
                  <a:pt x="7595013" y="3335852"/>
                </a:cubicBezTo>
                <a:cubicBezTo>
                  <a:pt x="7595013" y="3335852"/>
                  <a:pt x="7595013" y="3335852"/>
                  <a:pt x="6355444" y="3335852"/>
                </a:cubicBezTo>
                <a:cubicBezTo>
                  <a:pt x="6275127" y="3335852"/>
                  <a:pt x="6202841" y="3293174"/>
                  <a:pt x="6162682" y="3223823"/>
                </a:cubicBezTo>
                <a:cubicBezTo>
                  <a:pt x="6162682" y="3223823"/>
                  <a:pt x="6162682" y="3223823"/>
                  <a:pt x="5544237" y="2154207"/>
                </a:cubicBezTo>
                <a:cubicBezTo>
                  <a:pt x="5504078" y="2087523"/>
                  <a:pt x="5504078" y="2002169"/>
                  <a:pt x="5544237" y="1935484"/>
                </a:cubicBezTo>
                <a:cubicBezTo>
                  <a:pt x="5544237" y="1935484"/>
                  <a:pt x="5544237" y="1935484"/>
                  <a:pt x="6162682" y="865869"/>
                </a:cubicBezTo>
                <a:cubicBezTo>
                  <a:pt x="6202841" y="796518"/>
                  <a:pt x="6275127" y="753840"/>
                  <a:pt x="6355444" y="753840"/>
                </a:cubicBezTo>
                <a:close/>
                <a:moveTo>
                  <a:pt x="0" y="0"/>
                </a:moveTo>
                <a:lnTo>
                  <a:pt x="6535339" y="0"/>
                </a:lnTo>
                <a:lnTo>
                  <a:pt x="6421432" y="196155"/>
                </a:lnTo>
                <a:cubicBezTo>
                  <a:pt x="6196056" y="584267"/>
                  <a:pt x="5928944" y="1044253"/>
                  <a:pt x="5612367" y="1589421"/>
                </a:cubicBezTo>
                <a:cubicBezTo>
                  <a:pt x="5490102" y="1815646"/>
                  <a:pt x="5245573" y="1954861"/>
                  <a:pt x="4992310" y="1954861"/>
                </a:cubicBezTo>
                <a:cubicBezTo>
                  <a:pt x="4992310" y="1954861"/>
                  <a:pt x="4992310" y="1954861"/>
                  <a:pt x="948847" y="1954861"/>
                </a:cubicBezTo>
                <a:cubicBezTo>
                  <a:pt x="686852" y="1954861"/>
                  <a:pt x="451057" y="1815646"/>
                  <a:pt x="320058" y="1589421"/>
                </a:cubicBezTo>
                <a:cubicBezTo>
                  <a:pt x="320058" y="1589421"/>
                  <a:pt x="320058" y="1589421"/>
                  <a:pt x="4048" y="1042874"/>
                </a:cubicBezTo>
                <a:lnTo>
                  <a:pt x="0" y="103587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04614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30115C-6412-2B4B-9CDC-874FC1322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567843"/>
            <a:ext cx="3712224" cy="3714496"/>
          </a:xfrm>
        </p:spPr>
        <p:txBody>
          <a:bodyPr anchor="ctr">
            <a:normAutofit/>
          </a:bodyPr>
          <a:lstStyle/>
          <a:p>
            <a:r>
              <a:rPr lang="en-US" sz="4800"/>
              <a:t>Quick Discussion on Inheritance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C3846A5-A498-4C9E-B4DC-13532657D7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35506" y="643467"/>
            <a:ext cx="1128382" cy="847206"/>
            <a:chOff x="8183879" y="1000124"/>
            <a:chExt cx="1562267" cy="1172973"/>
          </a:xfrm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8A845FC1-FE68-40DE-B785-AA0F3DBD6F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83879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C26048ED-7A92-4694-A168-2C6C5C0D6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83979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62A3FAA-D056-4098-8115-EA61EAF068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7645" y="839534"/>
            <a:ext cx="6781601" cy="5652388"/>
          </a:xfrm>
          <a:custGeom>
            <a:avLst/>
            <a:gdLst>
              <a:gd name="connsiteX0" fmla="*/ 2768595 w 4574113"/>
              <a:gd name="connsiteY0" fmla="*/ 2476119 h 3812472"/>
              <a:gd name="connsiteX1" fmla="*/ 3374676 w 4574113"/>
              <a:gd name="connsiteY1" fmla="*/ 2476119 h 3812472"/>
              <a:gd name="connsiteX2" fmla="*/ 3403209 w 4574113"/>
              <a:gd name="connsiteY2" fmla="*/ 2479909 h 3812472"/>
              <a:gd name="connsiteX3" fmla="*/ 3422833 w 4574113"/>
              <a:gd name="connsiteY3" fmla="*/ 2488137 h 3812472"/>
              <a:gd name="connsiteX4" fmla="*/ 3410840 w 4574113"/>
              <a:gd name="connsiteY4" fmla="*/ 2508879 h 3812472"/>
              <a:gd name="connsiteX5" fmla="*/ 2985934 w 4574113"/>
              <a:gd name="connsiteY5" fmla="*/ 3243764 h 3812472"/>
              <a:gd name="connsiteX6" fmla="*/ 2732784 w 4574113"/>
              <a:gd name="connsiteY6" fmla="*/ 3390890 h 3812472"/>
              <a:gd name="connsiteX7" fmla="*/ 2529297 w 4574113"/>
              <a:gd name="connsiteY7" fmla="*/ 3390890 h 3812472"/>
              <a:gd name="connsiteX8" fmla="*/ 2505559 w 4574113"/>
              <a:gd name="connsiteY8" fmla="*/ 3390890 h 3812472"/>
              <a:gd name="connsiteX9" fmla="*/ 2482907 w 4574113"/>
              <a:gd name="connsiteY9" fmla="*/ 3351884 h 3812472"/>
              <a:gd name="connsiteX10" fmla="*/ 2371959 w 4574113"/>
              <a:gd name="connsiteY10" fmla="*/ 3160822 h 3812472"/>
              <a:gd name="connsiteX11" fmla="*/ 2371959 w 4574113"/>
              <a:gd name="connsiteY11" fmla="*/ 3053878 h 3812472"/>
              <a:gd name="connsiteX12" fmla="*/ 2675654 w 4574113"/>
              <a:gd name="connsiteY12" fmla="*/ 2530895 h 3812472"/>
              <a:gd name="connsiteX13" fmla="*/ 2768595 w 4574113"/>
              <a:gd name="connsiteY13" fmla="*/ 2476119 h 3812472"/>
              <a:gd name="connsiteX14" fmla="*/ 3909778 w 4574113"/>
              <a:gd name="connsiteY14" fmla="*/ 676847 h 3812472"/>
              <a:gd name="connsiteX15" fmla="*/ 4305516 w 4574113"/>
              <a:gd name="connsiteY15" fmla="*/ 676847 h 3812472"/>
              <a:gd name="connsiteX16" fmla="*/ 4367056 w 4574113"/>
              <a:gd name="connsiteY16" fmla="*/ 712612 h 3812472"/>
              <a:gd name="connsiteX17" fmla="*/ 4564498 w 4574113"/>
              <a:gd name="connsiteY17" fmla="*/ 1054092 h 3812472"/>
              <a:gd name="connsiteX18" fmla="*/ 4564498 w 4574113"/>
              <a:gd name="connsiteY18" fmla="*/ 1123921 h 3812472"/>
              <a:gd name="connsiteX19" fmla="*/ 4367056 w 4574113"/>
              <a:gd name="connsiteY19" fmla="*/ 1465401 h 3812472"/>
              <a:gd name="connsiteX20" fmla="*/ 4305516 w 4574113"/>
              <a:gd name="connsiteY20" fmla="*/ 1501167 h 3812472"/>
              <a:gd name="connsiteX21" fmla="*/ 3909778 w 4574113"/>
              <a:gd name="connsiteY21" fmla="*/ 1501167 h 3812472"/>
              <a:gd name="connsiteX22" fmla="*/ 3849091 w 4574113"/>
              <a:gd name="connsiteY22" fmla="*/ 1465401 h 3812472"/>
              <a:gd name="connsiteX23" fmla="*/ 3650795 w 4574113"/>
              <a:gd name="connsiteY23" fmla="*/ 1123921 h 3812472"/>
              <a:gd name="connsiteX24" fmla="*/ 3650795 w 4574113"/>
              <a:gd name="connsiteY24" fmla="*/ 1054092 h 3812472"/>
              <a:gd name="connsiteX25" fmla="*/ 3849091 w 4574113"/>
              <a:gd name="connsiteY25" fmla="*/ 712612 h 3812472"/>
              <a:gd name="connsiteX26" fmla="*/ 3909778 w 4574113"/>
              <a:gd name="connsiteY26" fmla="*/ 676847 h 3812472"/>
              <a:gd name="connsiteX27" fmla="*/ 1104892 w 4574113"/>
              <a:gd name="connsiteY27" fmla="*/ 0 h 3812472"/>
              <a:gd name="connsiteX28" fmla="*/ 2732784 w 4574113"/>
              <a:gd name="connsiteY28" fmla="*/ 0 h 3812472"/>
              <a:gd name="connsiteX29" fmla="*/ 2985934 w 4574113"/>
              <a:gd name="connsiteY29" fmla="*/ 147125 h 3812472"/>
              <a:gd name="connsiteX30" fmla="*/ 3798122 w 4574113"/>
              <a:gd name="connsiteY30" fmla="*/ 1551823 h 3812472"/>
              <a:gd name="connsiteX31" fmla="*/ 3798122 w 4574113"/>
              <a:gd name="connsiteY31" fmla="*/ 1839068 h 3812472"/>
              <a:gd name="connsiteX32" fmla="*/ 3496551 w 4574113"/>
              <a:gd name="connsiteY32" fmla="*/ 2360642 h 3812472"/>
              <a:gd name="connsiteX33" fmla="*/ 3471135 w 4574113"/>
              <a:gd name="connsiteY33" fmla="*/ 2404597 h 3812472"/>
              <a:gd name="connsiteX34" fmla="*/ 3472029 w 4574113"/>
              <a:gd name="connsiteY34" fmla="*/ 2404972 h 3812472"/>
              <a:gd name="connsiteX35" fmla="*/ 3516881 w 4574113"/>
              <a:gd name="connsiteY35" fmla="*/ 2450209 h 3812472"/>
              <a:gd name="connsiteX36" fmla="*/ 3857970 w 4574113"/>
              <a:gd name="connsiteY36" fmla="*/ 3040131 h 3812472"/>
              <a:gd name="connsiteX37" fmla="*/ 3857970 w 4574113"/>
              <a:gd name="connsiteY37" fmla="*/ 3160764 h 3812472"/>
              <a:gd name="connsiteX38" fmla="*/ 3516881 w 4574113"/>
              <a:gd name="connsiteY38" fmla="*/ 3750684 h 3812472"/>
              <a:gd name="connsiteX39" fmla="*/ 3410567 w 4574113"/>
              <a:gd name="connsiteY39" fmla="*/ 3812472 h 3812472"/>
              <a:gd name="connsiteX40" fmla="*/ 2726911 w 4574113"/>
              <a:gd name="connsiteY40" fmla="*/ 3812472 h 3812472"/>
              <a:gd name="connsiteX41" fmla="*/ 2622074 w 4574113"/>
              <a:gd name="connsiteY41" fmla="*/ 3750684 h 3812472"/>
              <a:gd name="connsiteX42" fmla="*/ 2438330 w 4574113"/>
              <a:gd name="connsiteY42" fmla="*/ 3434265 h 3812472"/>
              <a:gd name="connsiteX43" fmla="*/ 2417573 w 4574113"/>
              <a:gd name="connsiteY43" fmla="*/ 3398519 h 3812472"/>
              <a:gd name="connsiteX44" fmla="*/ 2433905 w 4574113"/>
              <a:gd name="connsiteY44" fmla="*/ 3398519 h 3812472"/>
              <a:gd name="connsiteX45" fmla="*/ 2511101 w 4574113"/>
              <a:gd name="connsiteY45" fmla="*/ 3398519 h 3812472"/>
              <a:gd name="connsiteX46" fmla="*/ 2544636 w 4574113"/>
              <a:gd name="connsiteY46" fmla="*/ 3456269 h 3812472"/>
              <a:gd name="connsiteX47" fmla="*/ 2672757 w 4574113"/>
              <a:gd name="connsiteY47" fmla="*/ 3676902 h 3812472"/>
              <a:gd name="connsiteX48" fmla="*/ 2765699 w 4574113"/>
              <a:gd name="connsiteY48" fmla="*/ 3731679 h 3812472"/>
              <a:gd name="connsiteX49" fmla="*/ 3371780 w 4574113"/>
              <a:gd name="connsiteY49" fmla="*/ 3731679 h 3812472"/>
              <a:gd name="connsiteX50" fmla="*/ 3466029 w 4574113"/>
              <a:gd name="connsiteY50" fmla="*/ 3676902 h 3812472"/>
              <a:gd name="connsiteX51" fmla="*/ 3768415 w 4574113"/>
              <a:gd name="connsiteY51" fmla="*/ 3153920 h 3812472"/>
              <a:gd name="connsiteX52" fmla="*/ 3768415 w 4574113"/>
              <a:gd name="connsiteY52" fmla="*/ 3046975 h 3812472"/>
              <a:gd name="connsiteX53" fmla="*/ 3466029 w 4574113"/>
              <a:gd name="connsiteY53" fmla="*/ 2523992 h 3812472"/>
              <a:gd name="connsiteX54" fmla="*/ 3426268 w 4574113"/>
              <a:gd name="connsiteY54" fmla="*/ 2483888 h 3812472"/>
              <a:gd name="connsiteX55" fmla="*/ 3421667 w 4574113"/>
              <a:gd name="connsiteY55" fmla="*/ 2481960 h 3812472"/>
              <a:gd name="connsiteX56" fmla="*/ 3446331 w 4574113"/>
              <a:gd name="connsiteY56" fmla="*/ 2439303 h 3812472"/>
              <a:gd name="connsiteX57" fmla="*/ 3464674 w 4574113"/>
              <a:gd name="connsiteY57" fmla="*/ 2407578 h 3812472"/>
              <a:gd name="connsiteX58" fmla="*/ 3445649 w 4574113"/>
              <a:gd name="connsiteY58" fmla="*/ 2399601 h 3812472"/>
              <a:gd name="connsiteX59" fmla="*/ 3413464 w 4574113"/>
              <a:gd name="connsiteY59" fmla="*/ 2395325 h 3812472"/>
              <a:gd name="connsiteX60" fmla="*/ 2729808 w 4574113"/>
              <a:gd name="connsiteY60" fmla="*/ 2395325 h 3812472"/>
              <a:gd name="connsiteX61" fmla="*/ 2624971 w 4574113"/>
              <a:gd name="connsiteY61" fmla="*/ 2457112 h 3812472"/>
              <a:gd name="connsiteX62" fmla="*/ 2282405 w 4574113"/>
              <a:gd name="connsiteY62" fmla="*/ 3047034 h 3812472"/>
              <a:gd name="connsiteX63" fmla="*/ 2282405 w 4574113"/>
              <a:gd name="connsiteY63" fmla="*/ 3167666 h 3812472"/>
              <a:gd name="connsiteX64" fmla="*/ 2395478 w 4574113"/>
              <a:gd name="connsiteY64" fmla="*/ 3362386 h 3812472"/>
              <a:gd name="connsiteX65" fmla="*/ 2412031 w 4574113"/>
              <a:gd name="connsiteY65" fmla="*/ 3390890 h 3812472"/>
              <a:gd name="connsiteX66" fmla="*/ 2335350 w 4574113"/>
              <a:gd name="connsiteY66" fmla="*/ 3390890 h 3812472"/>
              <a:gd name="connsiteX67" fmla="*/ 1104892 w 4574113"/>
              <a:gd name="connsiteY67" fmla="*/ 3390890 h 3812472"/>
              <a:gd name="connsiteX68" fmla="*/ 855258 w 4574113"/>
              <a:gd name="connsiteY68" fmla="*/ 3243764 h 3812472"/>
              <a:gd name="connsiteX69" fmla="*/ 39555 w 4574113"/>
              <a:gd name="connsiteY69" fmla="*/ 1839068 h 3812472"/>
              <a:gd name="connsiteX70" fmla="*/ 39555 w 4574113"/>
              <a:gd name="connsiteY70" fmla="*/ 1551823 h 3812472"/>
              <a:gd name="connsiteX71" fmla="*/ 855258 w 4574113"/>
              <a:gd name="connsiteY71" fmla="*/ 147125 h 3812472"/>
              <a:gd name="connsiteX72" fmla="*/ 1104892 w 4574113"/>
              <a:gd name="connsiteY72" fmla="*/ 0 h 381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574113" h="3812472">
                <a:moveTo>
                  <a:pt x="2768595" y="2476119"/>
                </a:moveTo>
                <a:cubicBezTo>
                  <a:pt x="2768595" y="2476119"/>
                  <a:pt x="2768595" y="2476119"/>
                  <a:pt x="3374676" y="2476119"/>
                </a:cubicBezTo>
                <a:cubicBezTo>
                  <a:pt x="3384493" y="2476119"/>
                  <a:pt x="3394066" y="2477423"/>
                  <a:pt x="3403209" y="2479909"/>
                </a:cubicBezTo>
                <a:lnTo>
                  <a:pt x="3422833" y="2488137"/>
                </a:lnTo>
                <a:lnTo>
                  <a:pt x="3410840" y="2508879"/>
                </a:lnTo>
                <a:cubicBezTo>
                  <a:pt x="3302401" y="2696426"/>
                  <a:pt x="3163600" y="2936487"/>
                  <a:pt x="2985934" y="3243764"/>
                </a:cubicBezTo>
                <a:cubicBezTo>
                  <a:pt x="2933195" y="3334842"/>
                  <a:pt x="2838263" y="3390890"/>
                  <a:pt x="2732784" y="3390890"/>
                </a:cubicBezTo>
                <a:cubicBezTo>
                  <a:pt x="2732784" y="3390890"/>
                  <a:pt x="2732784" y="3390890"/>
                  <a:pt x="2529297" y="3390890"/>
                </a:cubicBezTo>
                <a:lnTo>
                  <a:pt x="2505559" y="3390890"/>
                </a:lnTo>
                <a:lnTo>
                  <a:pt x="2482907" y="3351884"/>
                </a:lnTo>
                <a:cubicBezTo>
                  <a:pt x="2451367" y="3297569"/>
                  <a:pt x="2414666" y="3234367"/>
                  <a:pt x="2371959" y="3160822"/>
                </a:cubicBezTo>
                <a:cubicBezTo>
                  <a:pt x="2352324" y="3128217"/>
                  <a:pt x="2352324" y="3086483"/>
                  <a:pt x="2371959" y="3053878"/>
                </a:cubicBezTo>
                <a:cubicBezTo>
                  <a:pt x="2371959" y="3053878"/>
                  <a:pt x="2371959" y="3053878"/>
                  <a:pt x="2675654" y="2530895"/>
                </a:cubicBezTo>
                <a:cubicBezTo>
                  <a:pt x="2693981" y="2496986"/>
                  <a:pt x="2730633" y="2476119"/>
                  <a:pt x="2768595" y="2476119"/>
                </a:cubicBezTo>
                <a:close/>
                <a:moveTo>
                  <a:pt x="3909778" y="676847"/>
                </a:moveTo>
                <a:cubicBezTo>
                  <a:pt x="3909778" y="676847"/>
                  <a:pt x="3909778" y="676847"/>
                  <a:pt x="4305516" y="676847"/>
                </a:cubicBezTo>
                <a:cubicBezTo>
                  <a:pt x="4331158" y="676847"/>
                  <a:pt x="4354235" y="690472"/>
                  <a:pt x="4367056" y="712612"/>
                </a:cubicBezTo>
                <a:cubicBezTo>
                  <a:pt x="4367056" y="712612"/>
                  <a:pt x="4367056" y="712612"/>
                  <a:pt x="4564498" y="1054092"/>
                </a:cubicBezTo>
                <a:cubicBezTo>
                  <a:pt x="4577319" y="1075382"/>
                  <a:pt x="4577319" y="1102632"/>
                  <a:pt x="4564498" y="1123921"/>
                </a:cubicBezTo>
                <a:cubicBezTo>
                  <a:pt x="4564498" y="1123921"/>
                  <a:pt x="4564498" y="1123921"/>
                  <a:pt x="4367056" y="1465401"/>
                </a:cubicBezTo>
                <a:cubicBezTo>
                  <a:pt x="4354235" y="1487542"/>
                  <a:pt x="4331158" y="1501167"/>
                  <a:pt x="4305516" y="1501167"/>
                </a:cubicBezTo>
                <a:cubicBezTo>
                  <a:pt x="4305516" y="1501167"/>
                  <a:pt x="4305516" y="1501167"/>
                  <a:pt x="3909778" y="1501167"/>
                </a:cubicBezTo>
                <a:cubicBezTo>
                  <a:pt x="3884990" y="1501167"/>
                  <a:pt x="3861058" y="1487542"/>
                  <a:pt x="3849091" y="1465401"/>
                </a:cubicBezTo>
                <a:cubicBezTo>
                  <a:pt x="3849091" y="1465401"/>
                  <a:pt x="3849091" y="1465401"/>
                  <a:pt x="3650795" y="1123921"/>
                </a:cubicBezTo>
                <a:cubicBezTo>
                  <a:pt x="3637974" y="1102632"/>
                  <a:pt x="3637974" y="1075382"/>
                  <a:pt x="3650795" y="1054092"/>
                </a:cubicBezTo>
                <a:cubicBezTo>
                  <a:pt x="3650795" y="1054092"/>
                  <a:pt x="3650795" y="1054092"/>
                  <a:pt x="3849091" y="712612"/>
                </a:cubicBezTo>
                <a:cubicBezTo>
                  <a:pt x="3861058" y="690472"/>
                  <a:pt x="3884990" y="676847"/>
                  <a:pt x="3909778" y="676847"/>
                </a:cubicBezTo>
                <a:close/>
                <a:moveTo>
                  <a:pt x="1104892" y="0"/>
                </a:moveTo>
                <a:cubicBezTo>
                  <a:pt x="1104892" y="0"/>
                  <a:pt x="1104892" y="0"/>
                  <a:pt x="2732784" y="0"/>
                </a:cubicBezTo>
                <a:cubicBezTo>
                  <a:pt x="2838263" y="0"/>
                  <a:pt x="2933195" y="56047"/>
                  <a:pt x="2985934" y="147125"/>
                </a:cubicBezTo>
                <a:cubicBezTo>
                  <a:pt x="2985934" y="147125"/>
                  <a:pt x="2985934" y="147125"/>
                  <a:pt x="3798122" y="1551823"/>
                </a:cubicBezTo>
                <a:cubicBezTo>
                  <a:pt x="3850862" y="1639397"/>
                  <a:pt x="3850862" y="1751493"/>
                  <a:pt x="3798122" y="1839068"/>
                </a:cubicBezTo>
                <a:cubicBezTo>
                  <a:pt x="3798122" y="1839068"/>
                  <a:pt x="3798122" y="1839068"/>
                  <a:pt x="3496551" y="2360642"/>
                </a:cubicBezTo>
                <a:lnTo>
                  <a:pt x="3471135" y="2404597"/>
                </a:lnTo>
                <a:lnTo>
                  <a:pt x="3472029" y="2404972"/>
                </a:lnTo>
                <a:cubicBezTo>
                  <a:pt x="3490302" y="2415638"/>
                  <a:pt x="3505806" y="2431084"/>
                  <a:pt x="3516881" y="2450209"/>
                </a:cubicBezTo>
                <a:cubicBezTo>
                  <a:pt x="3516881" y="2450209"/>
                  <a:pt x="3516881" y="2450209"/>
                  <a:pt x="3857970" y="3040131"/>
                </a:cubicBezTo>
                <a:cubicBezTo>
                  <a:pt x="3880120" y="3076909"/>
                  <a:pt x="3880120" y="3123985"/>
                  <a:pt x="3857970" y="3160764"/>
                </a:cubicBezTo>
                <a:cubicBezTo>
                  <a:pt x="3857970" y="3160764"/>
                  <a:pt x="3857970" y="3160764"/>
                  <a:pt x="3516881" y="3750684"/>
                </a:cubicBezTo>
                <a:cubicBezTo>
                  <a:pt x="3494732" y="3788933"/>
                  <a:pt x="3454864" y="3812472"/>
                  <a:pt x="3410567" y="3812472"/>
                </a:cubicBezTo>
                <a:cubicBezTo>
                  <a:pt x="3410567" y="3812472"/>
                  <a:pt x="3410567" y="3812472"/>
                  <a:pt x="2726911" y="3812472"/>
                </a:cubicBezTo>
                <a:cubicBezTo>
                  <a:pt x="2684090" y="3812472"/>
                  <a:pt x="2642747" y="3788933"/>
                  <a:pt x="2622074" y="3750684"/>
                </a:cubicBezTo>
                <a:cubicBezTo>
                  <a:pt x="2622074" y="3750684"/>
                  <a:pt x="2622074" y="3750684"/>
                  <a:pt x="2438330" y="3434265"/>
                </a:cubicBezTo>
                <a:lnTo>
                  <a:pt x="2417573" y="3398519"/>
                </a:lnTo>
                <a:lnTo>
                  <a:pt x="2433905" y="3398519"/>
                </a:lnTo>
                <a:lnTo>
                  <a:pt x="2511101" y="3398519"/>
                </a:lnTo>
                <a:lnTo>
                  <a:pt x="2544636" y="3456269"/>
                </a:lnTo>
                <a:cubicBezTo>
                  <a:pt x="2672757" y="3676902"/>
                  <a:pt x="2672757" y="3676902"/>
                  <a:pt x="2672757" y="3676902"/>
                </a:cubicBezTo>
                <a:cubicBezTo>
                  <a:pt x="2691084" y="3710811"/>
                  <a:pt x="2727737" y="3731679"/>
                  <a:pt x="2765699" y="3731679"/>
                </a:cubicBezTo>
                <a:cubicBezTo>
                  <a:pt x="3371780" y="3731679"/>
                  <a:pt x="3371780" y="3731679"/>
                  <a:pt x="3371780" y="3731679"/>
                </a:cubicBezTo>
                <a:cubicBezTo>
                  <a:pt x="3411050" y="3731679"/>
                  <a:pt x="3446394" y="3710811"/>
                  <a:pt x="3466029" y="3676902"/>
                </a:cubicBezTo>
                <a:cubicBezTo>
                  <a:pt x="3768415" y="3153920"/>
                  <a:pt x="3768415" y="3153920"/>
                  <a:pt x="3768415" y="3153920"/>
                </a:cubicBezTo>
                <a:cubicBezTo>
                  <a:pt x="3788051" y="3121314"/>
                  <a:pt x="3788051" y="3079580"/>
                  <a:pt x="3768415" y="3046975"/>
                </a:cubicBezTo>
                <a:cubicBezTo>
                  <a:pt x="3466029" y="2523992"/>
                  <a:pt x="3466029" y="2523992"/>
                  <a:pt x="3466029" y="2523992"/>
                </a:cubicBezTo>
                <a:cubicBezTo>
                  <a:pt x="3456211" y="2507037"/>
                  <a:pt x="3442467" y="2493343"/>
                  <a:pt x="3426268" y="2483888"/>
                </a:cubicBezTo>
                <a:lnTo>
                  <a:pt x="3421667" y="2481960"/>
                </a:lnTo>
                <a:lnTo>
                  <a:pt x="3446331" y="2439303"/>
                </a:lnTo>
                <a:lnTo>
                  <a:pt x="3464674" y="2407578"/>
                </a:lnTo>
                <a:lnTo>
                  <a:pt x="3445649" y="2399601"/>
                </a:lnTo>
                <a:cubicBezTo>
                  <a:pt x="3435335" y="2396796"/>
                  <a:pt x="3424538" y="2395325"/>
                  <a:pt x="3413464" y="2395325"/>
                </a:cubicBezTo>
                <a:cubicBezTo>
                  <a:pt x="2729808" y="2395325"/>
                  <a:pt x="2729808" y="2395325"/>
                  <a:pt x="2729808" y="2395325"/>
                </a:cubicBezTo>
                <a:cubicBezTo>
                  <a:pt x="2686987" y="2395325"/>
                  <a:pt x="2645644" y="2418863"/>
                  <a:pt x="2624971" y="2457112"/>
                </a:cubicBezTo>
                <a:cubicBezTo>
                  <a:pt x="2282405" y="3047034"/>
                  <a:pt x="2282405" y="3047034"/>
                  <a:pt x="2282405" y="3047034"/>
                </a:cubicBezTo>
                <a:cubicBezTo>
                  <a:pt x="2260256" y="3083811"/>
                  <a:pt x="2260256" y="3130887"/>
                  <a:pt x="2282405" y="3167666"/>
                </a:cubicBezTo>
                <a:cubicBezTo>
                  <a:pt x="2325225" y="3241406"/>
                  <a:pt x="2362693" y="3305929"/>
                  <a:pt x="2395478" y="3362386"/>
                </a:cubicBezTo>
                <a:lnTo>
                  <a:pt x="2412031" y="3390890"/>
                </a:lnTo>
                <a:lnTo>
                  <a:pt x="2335350" y="3390890"/>
                </a:lnTo>
                <a:cubicBezTo>
                  <a:pt x="2096889" y="3390890"/>
                  <a:pt x="1715352" y="3390890"/>
                  <a:pt x="1104892" y="3390890"/>
                </a:cubicBezTo>
                <a:cubicBezTo>
                  <a:pt x="1002929" y="3390890"/>
                  <a:pt x="904482" y="3334842"/>
                  <a:pt x="855258" y="3243764"/>
                </a:cubicBezTo>
                <a:cubicBezTo>
                  <a:pt x="855258" y="3243764"/>
                  <a:pt x="855258" y="3243764"/>
                  <a:pt x="39555" y="1839068"/>
                </a:cubicBezTo>
                <a:cubicBezTo>
                  <a:pt x="-13185" y="1751493"/>
                  <a:pt x="-13185" y="1639397"/>
                  <a:pt x="39555" y="1551823"/>
                </a:cubicBezTo>
                <a:cubicBezTo>
                  <a:pt x="39555" y="1551823"/>
                  <a:pt x="39555" y="1551823"/>
                  <a:pt x="855258" y="147125"/>
                </a:cubicBezTo>
                <a:cubicBezTo>
                  <a:pt x="904482" y="56047"/>
                  <a:pt x="1002929" y="0"/>
                  <a:pt x="110489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49DE0411-4553-7A1B-A537-E9B430B5D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712686"/>
            <a:ext cx="3894161" cy="2973601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Inheritance allows a new class to be created that builds on the properties or methods of another class</a:t>
            </a:r>
          </a:p>
          <a:p>
            <a:r>
              <a:rPr lang="en-US" sz="2000" dirty="0">
                <a:solidFill>
                  <a:schemeClr val="bg1"/>
                </a:solidFill>
              </a:rPr>
              <a:t>New class is the derived (child) class</a:t>
            </a:r>
          </a:p>
          <a:p>
            <a:r>
              <a:rPr lang="en-US" sz="2000" dirty="0">
                <a:solidFill>
                  <a:schemeClr val="bg1"/>
                </a:solidFill>
              </a:rPr>
              <a:t>Class from which it is inherits is the base (parent) class</a:t>
            </a: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4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4797144-1234-2767-E9C8-253200B0E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Example of 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2951F-97FF-7E5C-A04B-A7C85012A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546857"/>
          </a:xfrm>
        </p:spPr>
        <p:txBody>
          <a:bodyPr anchor="ctr">
            <a:normAutofit/>
          </a:bodyPr>
          <a:lstStyle/>
          <a:p>
            <a:r>
              <a:rPr lang="en-US" sz="2400" dirty="0"/>
              <a:t>Let’s say we create a class called Book</a:t>
            </a:r>
          </a:p>
          <a:p>
            <a:pPr lvl="1"/>
            <a:r>
              <a:rPr lang="en-US" sz="2000" dirty="0"/>
              <a:t>A book has pages, sections, and a cover (instance attributes)</a:t>
            </a:r>
          </a:p>
          <a:p>
            <a:pPr lvl="1"/>
            <a:r>
              <a:rPr lang="en-US" sz="2000" dirty="0"/>
              <a:t>A book can be read (method)</a:t>
            </a:r>
          </a:p>
          <a:p>
            <a:r>
              <a:rPr lang="en-US" sz="2400" dirty="0"/>
              <a:t>Now let’s say we want to create a new class called Cookbook</a:t>
            </a:r>
            <a:endParaRPr lang="en-US" sz="2000" dirty="0"/>
          </a:p>
          <a:p>
            <a:pPr lvl="1"/>
            <a:r>
              <a:rPr lang="en-US" sz="2000" dirty="0"/>
              <a:t>This class has all the same instance attributes and method of Book</a:t>
            </a:r>
          </a:p>
          <a:p>
            <a:pPr lvl="1"/>
            <a:r>
              <a:rPr lang="en-US" sz="2000" dirty="0"/>
              <a:t>However, we add something else specific to cookbooks, like a method of dogear (folding down the corner of the cookbook page)</a:t>
            </a:r>
            <a:endParaRPr lang="en-US" dirty="0"/>
          </a:p>
          <a:p>
            <a:pPr lvl="1"/>
            <a:r>
              <a:rPr lang="en-US" sz="2000" dirty="0"/>
              <a:t>We use inheritance to create this connection</a:t>
            </a:r>
          </a:p>
          <a:p>
            <a:r>
              <a:rPr lang="en-US" sz="2400" dirty="0"/>
              <a:t>What does this code look like?</a:t>
            </a:r>
          </a:p>
        </p:txBody>
      </p:sp>
    </p:spTree>
    <p:extLst>
      <p:ext uri="{BB962C8B-B14F-4D97-AF65-F5344CB8AC3E}">
        <p14:creationId xmlns:p14="http://schemas.microsoft.com/office/powerpoint/2010/main" val="817988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877B8-C6C6-4203-A094-CE530EDD1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Inheritance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68E8-0E64-C228-BDA0-FE29BD4CB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13" y="1524000"/>
            <a:ext cx="10827657" cy="50412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class Book:</a:t>
            </a:r>
          </a:p>
          <a:p>
            <a:pPr marL="0" indent="0">
              <a:buNone/>
            </a:pPr>
            <a:r>
              <a:rPr lang="en-US" dirty="0"/>
              <a:t>	def __</a:t>
            </a:r>
            <a:r>
              <a:rPr lang="en-US" dirty="0" err="1"/>
              <a:t>init</a:t>
            </a:r>
            <a:r>
              <a:rPr lang="en-US" dirty="0"/>
              <a:t>__(self, pages, sections, cover):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self.pages</a:t>
            </a:r>
            <a:r>
              <a:rPr lang="en-US" dirty="0"/>
              <a:t> = </a:t>
            </a:r>
            <a:r>
              <a:rPr lang="en-US" dirty="0" err="1"/>
              <a:t>numPages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self.sections</a:t>
            </a:r>
            <a:r>
              <a:rPr lang="en-US" dirty="0"/>
              <a:t> = </a:t>
            </a:r>
            <a:r>
              <a:rPr lang="en-US" dirty="0" err="1"/>
              <a:t>numSections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self.cover</a:t>
            </a:r>
            <a:r>
              <a:rPr lang="en-US" dirty="0"/>
              <a:t> = </a:t>
            </a:r>
            <a:r>
              <a:rPr lang="en-US" dirty="0" err="1"/>
              <a:t>sizeofcover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def read (self):</a:t>
            </a:r>
          </a:p>
          <a:p>
            <a:pPr marL="0" indent="0">
              <a:buNone/>
            </a:pPr>
            <a:r>
              <a:rPr lang="en-US" dirty="0"/>
              <a:t>		print(“This book has been read in the past year.”)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class Cookbook(Book)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	def dogear(self):</a:t>
            </a:r>
          </a:p>
          <a:p>
            <a:pPr marL="0" indent="0">
              <a:buNone/>
            </a:pPr>
            <a:r>
              <a:rPr lang="en-US" dirty="0"/>
              <a:t>		print(“A total of “, </a:t>
            </a:r>
            <a:r>
              <a:rPr lang="en-US" dirty="0" err="1"/>
              <a:t>self.pages</a:t>
            </a:r>
            <a:r>
              <a:rPr lang="en-US" dirty="0"/>
              <a:t>, “ pages are dogeared.”)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6A13E3-56B1-FB1D-95BA-A88324BB3D22}"/>
              </a:ext>
            </a:extLst>
          </p:cNvPr>
          <p:cNvSpPr txBox="1"/>
          <p:nvPr/>
        </p:nvSpPr>
        <p:spPr>
          <a:xfrm>
            <a:off x="10203544" y="1901371"/>
            <a:ext cx="1819124" cy="646331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/>
              <a:t>Here is the Parent class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1834C0F-E333-97CF-2C0D-FC1809DE012B}"/>
              </a:ext>
            </a:extLst>
          </p:cNvPr>
          <p:cNvCxnSpPr>
            <a:stCxn id="4" idx="1"/>
          </p:cNvCxnSpPr>
          <p:nvPr/>
        </p:nvCxnSpPr>
        <p:spPr>
          <a:xfrm flipH="1">
            <a:off x="6502400" y="2224537"/>
            <a:ext cx="3701144" cy="247730"/>
          </a:xfrm>
          <a:prstGeom prst="straightConnector1">
            <a:avLst/>
          </a:prstGeom>
          <a:ln w="38100">
            <a:solidFill>
              <a:schemeClr val="accent2"/>
            </a:solidFill>
            <a:prstDash val="sysDash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D04212A-5DA1-F62D-DD48-960D318ABD1B}"/>
              </a:ext>
            </a:extLst>
          </p:cNvPr>
          <p:cNvSpPr txBox="1"/>
          <p:nvPr/>
        </p:nvSpPr>
        <p:spPr>
          <a:xfrm>
            <a:off x="9516534" y="4375275"/>
            <a:ext cx="2540002" cy="1477328"/>
          </a:xfrm>
          <a:prstGeom prst="rect">
            <a:avLst/>
          </a:prstGeom>
          <a:noFill/>
          <a:ln w="38100">
            <a:solidFill>
              <a:srgbClr val="002060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n-US" dirty="0"/>
              <a:t>The child class Cookbook inherits all the properties and methods of Book, plus it adds another method….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3C4D77-FDF4-28DA-1D0F-4876D7CB6832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4615543" y="5113939"/>
            <a:ext cx="4900991" cy="649123"/>
          </a:xfrm>
          <a:prstGeom prst="straightConnector1">
            <a:avLst/>
          </a:prstGeom>
          <a:ln w="38100">
            <a:solidFill>
              <a:srgbClr val="00206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996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4E4288A-DFC8-40A2-90E5-70E851A93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B835B7-34CB-F2AE-520A-16B20A821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447741"/>
            <a:ext cx="4278623" cy="164591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What Is Needed To Solve Coding Problems?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AD93FD3-7DF2-4DC8-BD55-8B2EB5F63F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53579"/>
            <a:ext cx="8109718" cy="4604421"/>
          </a:xfrm>
          <a:custGeom>
            <a:avLst/>
            <a:gdLst>
              <a:gd name="connsiteX0" fmla="*/ 7381313 w 8109718"/>
              <a:gd name="connsiteY0" fmla="*/ 1839459 h 4604421"/>
              <a:gd name="connsiteX1" fmla="*/ 7381313 w 8109718"/>
              <a:gd name="connsiteY1" fmla="*/ 1853646 h 4604421"/>
              <a:gd name="connsiteX2" fmla="*/ 7379359 w 8109718"/>
              <a:gd name="connsiteY2" fmla="*/ 1846552 h 4604421"/>
              <a:gd name="connsiteX3" fmla="*/ 1321854 w 8109718"/>
              <a:gd name="connsiteY3" fmla="*/ 0 h 4604421"/>
              <a:gd name="connsiteX4" fmla="*/ 5365317 w 8109718"/>
              <a:gd name="connsiteY4" fmla="*/ 0 h 4604421"/>
              <a:gd name="connsiteX5" fmla="*/ 5985373 w 8109718"/>
              <a:gd name="connsiteY5" fmla="*/ 365439 h 4604421"/>
              <a:gd name="connsiteX6" fmla="*/ 8011470 w 8109718"/>
              <a:gd name="connsiteY6" fmla="*/ 3854515 h 4604421"/>
              <a:gd name="connsiteX7" fmla="*/ 8011470 w 8109718"/>
              <a:gd name="connsiteY7" fmla="*/ 4567993 h 4604421"/>
              <a:gd name="connsiteX8" fmla="*/ 7998115 w 8109718"/>
              <a:gd name="connsiteY8" fmla="*/ 4590992 h 4604421"/>
              <a:gd name="connsiteX9" fmla="*/ 7990317 w 8109718"/>
              <a:gd name="connsiteY9" fmla="*/ 4604421 h 4604421"/>
              <a:gd name="connsiteX10" fmla="*/ 0 w 8109718"/>
              <a:gd name="connsiteY10" fmla="*/ 4604421 h 4604421"/>
              <a:gd name="connsiteX11" fmla="*/ 0 w 8109718"/>
              <a:gd name="connsiteY11" fmla="*/ 1564110 h 4604421"/>
              <a:gd name="connsiteX12" fmla="*/ 27177 w 8109718"/>
              <a:gd name="connsiteY12" fmla="*/ 1517107 h 4604421"/>
              <a:gd name="connsiteX13" fmla="*/ 693065 w 8109718"/>
              <a:gd name="connsiteY13" fmla="*/ 365439 h 4604421"/>
              <a:gd name="connsiteX14" fmla="*/ 1321854 w 8109718"/>
              <a:gd name="connsiteY14" fmla="*/ 0 h 4604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109718" h="4604421">
                <a:moveTo>
                  <a:pt x="7381313" y="1839459"/>
                </a:moveTo>
                <a:lnTo>
                  <a:pt x="7381313" y="1853646"/>
                </a:lnTo>
                <a:lnTo>
                  <a:pt x="7379359" y="1846552"/>
                </a:lnTo>
                <a:close/>
                <a:moveTo>
                  <a:pt x="1321854" y="0"/>
                </a:moveTo>
                <a:cubicBezTo>
                  <a:pt x="1321854" y="0"/>
                  <a:pt x="1321854" y="0"/>
                  <a:pt x="5365317" y="0"/>
                </a:cubicBezTo>
                <a:cubicBezTo>
                  <a:pt x="5618580" y="0"/>
                  <a:pt x="5863108" y="139215"/>
                  <a:pt x="5985373" y="365439"/>
                </a:cubicBezTo>
                <a:cubicBezTo>
                  <a:pt x="5985373" y="365439"/>
                  <a:pt x="5985373" y="365439"/>
                  <a:pt x="8011470" y="3854515"/>
                </a:cubicBezTo>
                <a:cubicBezTo>
                  <a:pt x="8142468" y="4072039"/>
                  <a:pt x="8142468" y="4350470"/>
                  <a:pt x="8011470" y="4567993"/>
                </a:cubicBezTo>
                <a:cubicBezTo>
                  <a:pt x="8011470" y="4567993"/>
                  <a:pt x="8011470" y="4567993"/>
                  <a:pt x="7998115" y="4590992"/>
                </a:cubicBezTo>
                <a:lnTo>
                  <a:pt x="7990317" y="4604421"/>
                </a:lnTo>
                <a:lnTo>
                  <a:pt x="0" y="4604421"/>
                </a:lnTo>
                <a:lnTo>
                  <a:pt x="0" y="1564110"/>
                </a:lnTo>
                <a:lnTo>
                  <a:pt x="27177" y="1517107"/>
                </a:lnTo>
                <a:cubicBezTo>
                  <a:pt x="220245" y="1183191"/>
                  <a:pt x="440895" y="801574"/>
                  <a:pt x="693065" y="365439"/>
                </a:cubicBezTo>
                <a:cubicBezTo>
                  <a:pt x="824063" y="139215"/>
                  <a:pt x="1059859" y="0"/>
                  <a:pt x="132185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56571CF-1434-4180-A385-D4AC63B626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276856" y="1827416"/>
            <a:ext cx="4418320" cy="3877280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8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5080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9D0EF7D-8D7F-4A18-A68B-92E2D4487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52343" y="825104"/>
            <a:ext cx="2926988" cy="2594434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70F868-28FE-4B38-8FC7-E9C841B83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307830" y="567451"/>
            <a:ext cx="1128382" cy="847206"/>
            <a:chOff x="5307830" y="325570"/>
            <a:chExt cx="1128382" cy="847206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E5BF88F-B1F5-4A09-887A-B5CA246CAC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D8984A5C-991A-40D3-A4C9-7E0DCA2A7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7B668-41EF-2C41-C822-FFC296BCF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695" y="2731558"/>
            <a:ext cx="5107486" cy="387727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First, what problem must this program solve?</a:t>
            </a:r>
          </a:p>
          <a:p>
            <a:r>
              <a:rPr lang="en-US" sz="2400" dirty="0">
                <a:solidFill>
                  <a:schemeClr val="bg1"/>
                </a:solidFill>
              </a:rPr>
              <a:t>Second, what are the things known already?</a:t>
            </a:r>
          </a:p>
          <a:p>
            <a:r>
              <a:rPr lang="en-US" sz="2400" dirty="0">
                <a:solidFill>
                  <a:schemeClr val="bg1"/>
                </a:solidFill>
              </a:rPr>
              <a:t>Third, what is missing?</a:t>
            </a:r>
          </a:p>
          <a:p>
            <a:r>
              <a:rPr lang="en-US" sz="2400" dirty="0">
                <a:solidFill>
                  <a:schemeClr val="bg1"/>
                </a:solidFill>
              </a:rPr>
              <a:t>Fourth, can the solution be written in pseudocode?</a:t>
            </a:r>
          </a:p>
          <a:p>
            <a:r>
              <a:rPr lang="en-US" sz="2400" dirty="0">
                <a:solidFill>
                  <a:schemeClr val="bg1"/>
                </a:solidFill>
              </a:rPr>
              <a:t>Finally, can the pseudocode be transformed into Python?</a:t>
            </a:r>
          </a:p>
        </p:txBody>
      </p:sp>
    </p:spTree>
    <p:extLst>
      <p:ext uri="{BB962C8B-B14F-4D97-AF65-F5344CB8AC3E}">
        <p14:creationId xmlns:p14="http://schemas.microsoft.com/office/powerpoint/2010/main" val="3547993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80D92-7EDD-E4EA-A368-1611BCD3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 dirty="0"/>
              <a:t>Reviewing Assignments For Problem Set 5?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71ED2-D7B4-0A36-2FA0-CB93E36D8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2000" b="1" u="sng"/>
              <a:t>Problem 13: Combinatorics</a:t>
            </a:r>
            <a:r>
              <a:rPr lang="en-US" sz="2000"/>
              <a:t> – minimum number of steps from input integer x to input integer y</a:t>
            </a:r>
          </a:p>
          <a:p>
            <a:r>
              <a:rPr lang="en-US" sz="2000" b="1" u="sng"/>
              <a:t>Problem 14: Number Theory</a:t>
            </a:r>
            <a:r>
              <a:rPr lang="en-US" sz="2000"/>
              <a:t> – is the last bulb in the corridor on or off based on the number of times he walks the corridor</a:t>
            </a:r>
          </a:p>
          <a:p>
            <a:r>
              <a:rPr lang="en-US" sz="2000" b="1" u="sng"/>
              <a:t>Problem 15: Arithmetic Class</a:t>
            </a:r>
            <a:r>
              <a:rPr lang="en-US" sz="2000"/>
              <a:t> – create methods in the class to print the five functions based on the input numbers</a:t>
            </a:r>
          </a:p>
          <a:p>
            <a:r>
              <a:rPr lang="en-US" sz="2000" b="1" u="sng"/>
              <a:t>Problem 16: Animal Class</a:t>
            </a:r>
            <a:r>
              <a:rPr lang="en-US" sz="2000"/>
              <a:t> – can we add an additional method to the correct class to produce the required output</a:t>
            </a:r>
          </a:p>
        </p:txBody>
      </p:sp>
      <p:pic>
        <p:nvPicPr>
          <p:cNvPr id="5" name="Picture 4" descr="Many question marks on black background">
            <a:extLst>
              <a:ext uri="{FF2B5EF4-FFF2-40B4-BE49-F238E27FC236}">
                <a16:creationId xmlns:a16="http://schemas.microsoft.com/office/drawing/2014/main" id="{0B806D04-F964-F4BA-2CF6-03B79A3206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767" r="2" b="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612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9BE6F6B-19BD-443C-8FB0-FA45F13F9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9505" cy="6857542"/>
          </a:xfrm>
          <a:custGeom>
            <a:avLst/>
            <a:gdLst>
              <a:gd name="connsiteX0" fmla="*/ 0 w 7539505"/>
              <a:gd name="connsiteY0" fmla="*/ 0 h 6857542"/>
              <a:gd name="connsiteX1" fmla="*/ 6392832 w 7539505"/>
              <a:gd name="connsiteY1" fmla="*/ 0 h 6857542"/>
              <a:gd name="connsiteX2" fmla="*/ 6405479 w 7539505"/>
              <a:gd name="connsiteY2" fmla="*/ 31774 h 6857542"/>
              <a:gd name="connsiteX3" fmla="*/ 7460487 w 7539505"/>
              <a:gd name="connsiteY3" fmla="*/ 2682457 h 6857542"/>
              <a:gd name="connsiteX4" fmla="*/ 7460487 w 7539505"/>
              <a:gd name="connsiteY4" fmla="*/ 3752208 h 6857542"/>
              <a:gd name="connsiteX5" fmla="*/ 6302983 w 7539505"/>
              <a:gd name="connsiteY5" fmla="*/ 6660411 h 6857542"/>
              <a:gd name="connsiteX6" fmla="*/ 6224521 w 7539505"/>
              <a:gd name="connsiteY6" fmla="*/ 6857542 h 6857542"/>
              <a:gd name="connsiteX7" fmla="*/ 0 w 7539505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39505" h="6857542">
                <a:moveTo>
                  <a:pt x="0" y="0"/>
                </a:moveTo>
                <a:lnTo>
                  <a:pt x="6392832" y="0"/>
                </a:lnTo>
                <a:lnTo>
                  <a:pt x="6405479" y="31774"/>
                </a:lnTo>
                <a:cubicBezTo>
                  <a:pt x="7460487" y="2682457"/>
                  <a:pt x="7460487" y="2682457"/>
                  <a:pt x="7460487" y="2682457"/>
                </a:cubicBezTo>
                <a:cubicBezTo>
                  <a:pt x="7565845" y="2988100"/>
                  <a:pt x="7565845" y="3446565"/>
                  <a:pt x="7460487" y="3752208"/>
                </a:cubicBezTo>
                <a:cubicBezTo>
                  <a:pt x="6976500" y="4968215"/>
                  <a:pt x="6598385" y="5918220"/>
                  <a:pt x="6302983" y="6660411"/>
                </a:cubicBezTo>
                <a:lnTo>
                  <a:pt x="6224521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2AAE609-C327-4952-BB48-254E9015A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3178" y="681628"/>
            <a:ext cx="1562267" cy="1172973"/>
            <a:chOff x="7493121" y="1000124"/>
            <a:chExt cx="1562267" cy="117297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94F06CAB-1C7B-4E12-B1B8-5F7067FDA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48448472-893D-4CE9-9024-B0F79813B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0106C35-F91E-D161-A6F1-C55878FA0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14" y="1270007"/>
            <a:ext cx="5845097" cy="43179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61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next steps are for YOU to do…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5A298-52F6-CB1F-45C0-290C0EFE9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92278" y="2251873"/>
            <a:ext cx="3681454" cy="235425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How would you accomplish the other steps for each coding problem?</a:t>
            </a:r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8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16F9E488-0718-4E1E-9D12-26779F6062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1">
            <a:extLst>
              <a:ext uri="{FF2B5EF4-FFF2-40B4-BE49-F238E27FC236}">
                <a16:creationId xmlns:a16="http://schemas.microsoft.com/office/drawing/2014/main" id="{09BE6F6B-19BD-443C-8FB0-FA45F13F9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39505" cy="6857542"/>
          </a:xfrm>
          <a:custGeom>
            <a:avLst/>
            <a:gdLst>
              <a:gd name="connsiteX0" fmla="*/ 0 w 7539505"/>
              <a:gd name="connsiteY0" fmla="*/ 0 h 6857542"/>
              <a:gd name="connsiteX1" fmla="*/ 6392832 w 7539505"/>
              <a:gd name="connsiteY1" fmla="*/ 0 h 6857542"/>
              <a:gd name="connsiteX2" fmla="*/ 6405479 w 7539505"/>
              <a:gd name="connsiteY2" fmla="*/ 31774 h 6857542"/>
              <a:gd name="connsiteX3" fmla="*/ 7460487 w 7539505"/>
              <a:gd name="connsiteY3" fmla="*/ 2682457 h 6857542"/>
              <a:gd name="connsiteX4" fmla="*/ 7460487 w 7539505"/>
              <a:gd name="connsiteY4" fmla="*/ 3752208 h 6857542"/>
              <a:gd name="connsiteX5" fmla="*/ 6302983 w 7539505"/>
              <a:gd name="connsiteY5" fmla="*/ 6660411 h 6857542"/>
              <a:gd name="connsiteX6" fmla="*/ 6224521 w 7539505"/>
              <a:gd name="connsiteY6" fmla="*/ 6857542 h 6857542"/>
              <a:gd name="connsiteX7" fmla="*/ 0 w 7539505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39505" h="6857542">
                <a:moveTo>
                  <a:pt x="0" y="0"/>
                </a:moveTo>
                <a:lnTo>
                  <a:pt x="6392832" y="0"/>
                </a:lnTo>
                <a:lnTo>
                  <a:pt x="6405479" y="31774"/>
                </a:lnTo>
                <a:cubicBezTo>
                  <a:pt x="7460487" y="2682457"/>
                  <a:pt x="7460487" y="2682457"/>
                  <a:pt x="7460487" y="2682457"/>
                </a:cubicBezTo>
                <a:cubicBezTo>
                  <a:pt x="7565845" y="2988100"/>
                  <a:pt x="7565845" y="3446565"/>
                  <a:pt x="7460487" y="3752208"/>
                </a:cubicBezTo>
                <a:cubicBezTo>
                  <a:pt x="6976500" y="4968215"/>
                  <a:pt x="6598385" y="5918220"/>
                  <a:pt x="6302983" y="6660411"/>
                </a:cubicBezTo>
                <a:lnTo>
                  <a:pt x="6224521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2AAE609-C327-4952-BB48-254E9015A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93178" y="681628"/>
            <a:ext cx="1562267" cy="1172973"/>
            <a:chOff x="7493121" y="1000124"/>
            <a:chExt cx="1562267" cy="1172973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94F06CAB-1C7B-4E12-B1B8-5F7067FDA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48448472-893D-4CE9-9024-B0F79813BF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6D75EF49-A71B-E953-E0EB-93F86242A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14" y="1270007"/>
            <a:ext cx="5845097" cy="43179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7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Today’s class will be all about Problem Set 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D71808-FFC5-A4AE-C162-C89C84719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92278" y="2251873"/>
            <a:ext cx="3681454" cy="235425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talk about concepts</a:t>
            </a:r>
          </a:p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write a bit of code</a:t>
            </a:r>
          </a:p>
          <a:p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will do some critical thinking</a:t>
            </a:r>
          </a:p>
        </p:txBody>
      </p:sp>
    </p:spTree>
    <p:extLst>
      <p:ext uri="{BB962C8B-B14F-4D97-AF65-F5344CB8AC3E}">
        <p14:creationId xmlns:p14="http://schemas.microsoft.com/office/powerpoint/2010/main" val="343622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2718D-D6F2-7159-9D0E-5004FF3F8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05" y="1195697"/>
            <a:ext cx="3593495" cy="42381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Object-Oriented Programming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3C19CE-347A-2BAC-41F3-08899D0AFC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480951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829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89356-9E2E-2E70-C7AA-98BB0915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types of objects can be created?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FDE9EF-955C-8C21-4856-E047CED1AE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Cars</a:t>
            </a:r>
          </a:p>
          <a:p>
            <a:r>
              <a:rPr lang="en-US" dirty="0"/>
              <a:t>Families</a:t>
            </a:r>
          </a:p>
          <a:p>
            <a:r>
              <a:rPr lang="en-US" dirty="0"/>
              <a:t>Students</a:t>
            </a:r>
          </a:p>
          <a:p>
            <a:r>
              <a:rPr lang="en-US" dirty="0"/>
              <a:t>Animals</a:t>
            </a:r>
          </a:p>
          <a:p>
            <a:r>
              <a:rPr lang="en-US" dirty="0"/>
              <a:t>Houses</a:t>
            </a:r>
          </a:p>
          <a:p>
            <a:r>
              <a:rPr lang="en-US" dirty="0"/>
              <a:t>Electronic equipment</a:t>
            </a:r>
          </a:p>
          <a:p>
            <a:r>
              <a:rPr lang="en-US" dirty="0"/>
              <a:t>Companies</a:t>
            </a:r>
          </a:p>
          <a:p>
            <a:r>
              <a:rPr lang="en-US" dirty="0"/>
              <a:t>Movies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8E08395-6054-9596-B0E5-227BDD3FC7A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Mathematic concepts (hello problem 15!)</a:t>
            </a:r>
          </a:p>
          <a:p>
            <a:r>
              <a:rPr lang="en-US" dirty="0"/>
              <a:t>Fitness</a:t>
            </a:r>
          </a:p>
          <a:p>
            <a:r>
              <a:rPr lang="en-US" dirty="0"/>
              <a:t>Food</a:t>
            </a:r>
          </a:p>
          <a:p>
            <a:r>
              <a:rPr lang="en-US" dirty="0"/>
              <a:t>University courses</a:t>
            </a:r>
          </a:p>
          <a:p>
            <a:r>
              <a:rPr lang="en-US" dirty="0"/>
              <a:t>People</a:t>
            </a:r>
          </a:p>
          <a:p>
            <a:r>
              <a:rPr lang="en-US" dirty="0"/>
              <a:t>Music genres</a:t>
            </a:r>
          </a:p>
          <a:p>
            <a:r>
              <a:rPr lang="en-US" dirty="0"/>
              <a:t>Countries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3803DD-A6E6-47EE-BB30-98FDB9E3DFED}"/>
              </a:ext>
            </a:extLst>
          </p:cNvPr>
          <p:cNvSpPr txBox="1"/>
          <p:nvPr/>
        </p:nvSpPr>
        <p:spPr>
          <a:xfrm>
            <a:off x="3280229" y="5833257"/>
            <a:ext cx="4676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Pretty Much ANYTHING!!</a:t>
            </a:r>
          </a:p>
        </p:txBody>
      </p:sp>
    </p:spTree>
    <p:extLst>
      <p:ext uri="{BB962C8B-B14F-4D97-AF65-F5344CB8AC3E}">
        <p14:creationId xmlns:p14="http://schemas.microsoft.com/office/powerpoint/2010/main" val="246989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6740" cy="6857542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D82BB3-B5AF-5ABB-CAAC-8C128F56A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289146"/>
            <a:ext cx="4153626" cy="4279709"/>
          </a:xfrm>
        </p:spPr>
        <p:txBody>
          <a:bodyPr anchor="ctr">
            <a:normAutofit/>
          </a:bodyPr>
          <a:lstStyle/>
          <a:p>
            <a:pPr algn="r"/>
            <a:r>
              <a:rPr lang="en-US" sz="5400">
                <a:solidFill>
                  <a:schemeClr val="bg1"/>
                </a:solidFill>
              </a:rPr>
              <a:t>OOP: Two Types of Attributes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2BF2FB-8A96-4B53-86A0-04755C545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3027" y="681628"/>
            <a:ext cx="1562267" cy="1172973"/>
            <a:chOff x="7493121" y="1000124"/>
            <a:chExt cx="1562267" cy="117297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893D4739-55F8-4E73-8F98-AF42D54BD4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AA190F-FB42-4BED-8AA1-A5A01B43C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0A1E1-9B61-DFDD-1F13-44BF80194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6305" y="1030286"/>
            <a:ext cx="5587999" cy="5146086"/>
          </a:xfrm>
        </p:spPr>
        <p:txBody>
          <a:bodyPr anchor="ctr">
            <a:normAutofit/>
          </a:bodyPr>
          <a:lstStyle/>
          <a:p>
            <a:r>
              <a:rPr lang="en-US" sz="2000" dirty="0"/>
              <a:t>Class Attributes</a:t>
            </a:r>
          </a:p>
          <a:p>
            <a:pPr lvl="1"/>
            <a:r>
              <a:rPr lang="en-US" sz="1700" dirty="0"/>
              <a:t>Properties that have the same value for every class</a:t>
            </a:r>
          </a:p>
          <a:p>
            <a:pPr lvl="1"/>
            <a:r>
              <a:rPr lang="en-US" sz="1700" dirty="0"/>
              <a:t>Defined immediately after the first line of the class name</a:t>
            </a:r>
          </a:p>
          <a:p>
            <a:pPr lvl="1"/>
            <a:r>
              <a:rPr lang="en-US" sz="1700" dirty="0"/>
              <a:t>Always indented four spaces </a:t>
            </a:r>
          </a:p>
          <a:p>
            <a:r>
              <a:rPr lang="en-US" sz="2000" dirty="0"/>
              <a:t>Instance Attributes</a:t>
            </a:r>
          </a:p>
          <a:p>
            <a:pPr lvl="1"/>
            <a:r>
              <a:rPr lang="en-US" sz="1700" dirty="0"/>
              <a:t>Properties that are specific to the instance created</a:t>
            </a:r>
          </a:p>
          <a:p>
            <a:pPr lvl="1"/>
            <a:r>
              <a:rPr lang="en-US" sz="1700" dirty="0"/>
              <a:t>Included in the __</a:t>
            </a:r>
            <a:r>
              <a:rPr lang="en-US" sz="1700" dirty="0" err="1"/>
              <a:t>init</a:t>
            </a:r>
            <a:r>
              <a:rPr lang="en-US" sz="1700" dirty="0"/>
              <a:t>__() method of a class</a:t>
            </a:r>
          </a:p>
          <a:p>
            <a:pPr lvl="1"/>
            <a:r>
              <a:rPr lang="en-US" sz="1700" dirty="0"/>
              <a:t>Usually, initial values for instance attributes are parameters defined in main code</a:t>
            </a:r>
          </a:p>
        </p:txBody>
      </p:sp>
    </p:spTree>
    <p:extLst>
      <p:ext uri="{BB962C8B-B14F-4D97-AF65-F5344CB8AC3E}">
        <p14:creationId xmlns:p14="http://schemas.microsoft.com/office/powerpoint/2010/main" val="3387822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9505F-C158-8FE8-5F72-C70F08FDC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Class Attributes and Instance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04860-3B75-1E83-F5A5-2B615E3E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2609"/>
            <a:ext cx="10515600" cy="386435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class Printer():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blackInk</a:t>
            </a:r>
            <a:r>
              <a:rPr lang="en-US" dirty="0"/>
              <a:t> = true</a:t>
            </a:r>
          </a:p>
          <a:p>
            <a:pPr marL="0" indent="0">
              <a:buNone/>
            </a:pPr>
            <a:r>
              <a:rPr lang="en-US" dirty="0"/>
              <a:t>	def__</a:t>
            </a:r>
            <a:r>
              <a:rPr lang="en-US" dirty="0" err="1"/>
              <a:t>init</a:t>
            </a:r>
            <a:r>
              <a:rPr lang="en-US" dirty="0"/>
              <a:t>__(self, </a:t>
            </a:r>
            <a:r>
              <a:rPr lang="en-US" dirty="0" err="1"/>
              <a:t>papersize</a:t>
            </a:r>
            <a:r>
              <a:rPr lang="en-US" dirty="0"/>
              <a:t>, connection):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self.papersize</a:t>
            </a:r>
            <a:r>
              <a:rPr lang="en-US" dirty="0"/>
              <a:t> = size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self.connection</a:t>
            </a:r>
            <a:r>
              <a:rPr lang="en-US" dirty="0"/>
              <a:t> = </a:t>
            </a:r>
            <a:r>
              <a:rPr lang="en-US" dirty="0" err="1"/>
              <a:t>connecttype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C20A444-A34D-5389-7336-0E0053EFDDAE}"/>
              </a:ext>
            </a:extLst>
          </p:cNvPr>
          <p:cNvSpPr/>
          <p:nvPr/>
        </p:nvSpPr>
        <p:spPr>
          <a:xfrm>
            <a:off x="9221411" y="1195010"/>
            <a:ext cx="2549676" cy="152135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Here is an example of a class attribute.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ANY printer you create using this class will always have black ink.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DE9CED9-08E0-C6B8-9BB9-16C3A5621A45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4034971" y="1955687"/>
            <a:ext cx="5186440" cy="1043932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1E5BB1F-A848-7171-F5BE-290464D5FCFD}"/>
              </a:ext>
            </a:extLst>
          </p:cNvPr>
          <p:cNvSpPr txBox="1"/>
          <p:nvPr/>
        </p:nvSpPr>
        <p:spPr>
          <a:xfrm>
            <a:off x="9071429" y="4330095"/>
            <a:ext cx="2854476" cy="1754326"/>
          </a:xfrm>
          <a:prstGeom prst="rect">
            <a:avLst/>
          </a:prstGeom>
          <a:noFill/>
          <a:ln w="38100" cap="rnd">
            <a:solidFill>
              <a:schemeClr val="accent6">
                <a:lumMod val="50000"/>
              </a:schemeClr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Here is an example of instance attributes. When you create a specific instance of Printer, it will need to have a paper size and a connection type.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A232266-5310-7A53-4E35-7B2A2877C171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6599162" y="4330095"/>
            <a:ext cx="2472267" cy="87716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372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2718D-D6F2-7159-9D0E-5004FF3F8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What is a Constructor?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3C19CE-347A-2BAC-41F3-08899D0AFC2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1652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B2069EE-A08E-44F0-B3F9-3CF8CC2DC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26740" cy="6857542"/>
          </a:xfrm>
          <a:custGeom>
            <a:avLst/>
            <a:gdLst>
              <a:gd name="connsiteX0" fmla="*/ 0 w 6126740"/>
              <a:gd name="connsiteY0" fmla="*/ 0 h 6857542"/>
              <a:gd name="connsiteX1" fmla="*/ 4980067 w 6126740"/>
              <a:gd name="connsiteY1" fmla="*/ 0 h 6857542"/>
              <a:gd name="connsiteX2" fmla="*/ 4992714 w 6126740"/>
              <a:gd name="connsiteY2" fmla="*/ 31774 h 6857542"/>
              <a:gd name="connsiteX3" fmla="*/ 6047722 w 6126740"/>
              <a:gd name="connsiteY3" fmla="*/ 2682457 h 6857542"/>
              <a:gd name="connsiteX4" fmla="*/ 6047722 w 6126740"/>
              <a:gd name="connsiteY4" fmla="*/ 3752208 h 6857542"/>
              <a:gd name="connsiteX5" fmla="*/ 4890218 w 6126740"/>
              <a:gd name="connsiteY5" fmla="*/ 6660411 h 6857542"/>
              <a:gd name="connsiteX6" fmla="*/ 4811756 w 6126740"/>
              <a:gd name="connsiteY6" fmla="*/ 6857542 h 6857542"/>
              <a:gd name="connsiteX7" fmla="*/ 0 w 6126740"/>
              <a:gd name="connsiteY7" fmla="*/ 6857542 h 6857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26740" h="6857542">
                <a:moveTo>
                  <a:pt x="0" y="0"/>
                </a:moveTo>
                <a:lnTo>
                  <a:pt x="4980067" y="0"/>
                </a:lnTo>
                <a:lnTo>
                  <a:pt x="4992714" y="31774"/>
                </a:lnTo>
                <a:cubicBezTo>
                  <a:pt x="6047722" y="2682457"/>
                  <a:pt x="6047722" y="2682457"/>
                  <a:pt x="6047722" y="2682457"/>
                </a:cubicBezTo>
                <a:cubicBezTo>
                  <a:pt x="6153080" y="2988100"/>
                  <a:pt x="6153080" y="3446565"/>
                  <a:pt x="6047722" y="3752208"/>
                </a:cubicBezTo>
                <a:cubicBezTo>
                  <a:pt x="5563735" y="4968215"/>
                  <a:pt x="5185620" y="5918220"/>
                  <a:pt x="4890218" y="6660411"/>
                </a:cubicBezTo>
                <a:lnTo>
                  <a:pt x="4811756" y="6857542"/>
                </a:lnTo>
                <a:lnTo>
                  <a:pt x="0" y="68575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3B33E5-A2E1-B632-04E5-CE6A5C7B9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289146"/>
            <a:ext cx="4153626" cy="4279709"/>
          </a:xfrm>
        </p:spPr>
        <p:txBody>
          <a:bodyPr anchor="ctr">
            <a:normAutofit/>
          </a:bodyPr>
          <a:lstStyle/>
          <a:p>
            <a:pPr algn="r"/>
            <a:r>
              <a:rPr lang="en-US" sz="5400">
                <a:solidFill>
                  <a:schemeClr val="bg1"/>
                </a:solidFill>
              </a:rPr>
              <a:t>What about Methods?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2BF2FB-8A96-4B53-86A0-04755C545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3027" y="681628"/>
            <a:ext cx="1562267" cy="1172973"/>
            <a:chOff x="7493121" y="1000124"/>
            <a:chExt cx="1562267" cy="117297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893D4739-55F8-4E73-8F98-AF42D54BD4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312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1AA190F-FB42-4BED-8AA1-A5A01B43C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29322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C5810-8DB0-895B-9E80-439FDACDC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4140" y="1353544"/>
            <a:ext cx="5029555" cy="4474170"/>
          </a:xfrm>
        </p:spPr>
        <p:txBody>
          <a:bodyPr anchor="ctr">
            <a:normAutofit/>
          </a:bodyPr>
          <a:lstStyle/>
          <a:p>
            <a:r>
              <a:rPr lang="en-US" sz="1900" dirty="0"/>
              <a:t>Instance methods are built into the class to manipulate the behavior of objects created</a:t>
            </a:r>
          </a:p>
          <a:p>
            <a:r>
              <a:rPr lang="en-US" sz="1900" dirty="0"/>
              <a:t>Included within a class definition</a:t>
            </a:r>
          </a:p>
          <a:p>
            <a:r>
              <a:rPr lang="en-US" sz="1900" dirty="0"/>
              <a:t>Can only be used by objects that are created with this class</a:t>
            </a:r>
          </a:p>
          <a:p>
            <a:pPr lvl="1"/>
            <a:r>
              <a:rPr lang="en-US" sz="1900" dirty="0"/>
              <a:t>Will cause errors when creating a Person object and trying to use the methods from class Dog</a:t>
            </a:r>
          </a:p>
        </p:txBody>
      </p:sp>
    </p:spTree>
    <p:extLst>
      <p:ext uri="{BB962C8B-B14F-4D97-AF65-F5344CB8AC3E}">
        <p14:creationId xmlns:p14="http://schemas.microsoft.com/office/powerpoint/2010/main" val="486736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5369F6-83A1-142E-2539-1D099813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dirty="0"/>
              <a:t>Example of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8E5DF-B1D7-C030-336F-A78CB6FA4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235201"/>
            <a:ext cx="6586489" cy="411237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200" dirty="0"/>
              <a:t>class Shape:</a:t>
            </a:r>
          </a:p>
          <a:p>
            <a:pPr marL="0" indent="0">
              <a:buNone/>
            </a:pPr>
            <a:r>
              <a:rPr lang="en-US" sz="7200" dirty="0"/>
              <a:t>	# Calling Constructor</a:t>
            </a:r>
          </a:p>
          <a:p>
            <a:pPr marL="0" indent="0">
              <a:buNone/>
            </a:pPr>
            <a:r>
              <a:rPr lang="en-US" sz="7200" dirty="0"/>
              <a:t>	def __</a:t>
            </a:r>
            <a:r>
              <a:rPr lang="en-US" sz="7200" dirty="0" err="1"/>
              <a:t>init</a:t>
            </a:r>
            <a:r>
              <a:rPr lang="en-US" sz="7200" dirty="0"/>
              <a:t>__(self, edge, color):</a:t>
            </a:r>
          </a:p>
          <a:p>
            <a:pPr marL="0" indent="0">
              <a:buNone/>
            </a:pPr>
            <a:r>
              <a:rPr lang="en-US" sz="7200" dirty="0"/>
              <a:t>		</a:t>
            </a:r>
            <a:r>
              <a:rPr lang="en-US" sz="7200" dirty="0" err="1"/>
              <a:t>self.edge</a:t>
            </a:r>
            <a:r>
              <a:rPr lang="en-US" sz="7200" dirty="0"/>
              <a:t> = edge</a:t>
            </a:r>
          </a:p>
          <a:p>
            <a:pPr marL="0" indent="0">
              <a:buNone/>
            </a:pPr>
            <a:r>
              <a:rPr lang="en-US" sz="7200" dirty="0"/>
              <a:t>		</a:t>
            </a:r>
            <a:r>
              <a:rPr lang="en-US" sz="7200" dirty="0" err="1"/>
              <a:t>self.color</a:t>
            </a:r>
            <a:r>
              <a:rPr lang="en-US" sz="7200" dirty="0"/>
              <a:t> = color</a:t>
            </a:r>
          </a:p>
          <a:p>
            <a:pPr marL="0" indent="0">
              <a:buNone/>
            </a:pPr>
            <a:r>
              <a:rPr lang="en-US" sz="7200" dirty="0"/>
              <a:t>	</a:t>
            </a:r>
          </a:p>
          <a:p>
            <a:pPr marL="0" indent="0">
              <a:buNone/>
            </a:pPr>
            <a:r>
              <a:rPr lang="en-US" sz="7200" dirty="0"/>
              <a:t>	</a:t>
            </a:r>
            <a:r>
              <a:rPr lang="en-US" sz="7200" b="1" dirty="0">
                <a:solidFill>
                  <a:srgbClr val="FF0000"/>
                </a:solidFill>
              </a:rPr>
              <a:t># Instance Method</a:t>
            </a: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</a:rPr>
              <a:t>	def </a:t>
            </a:r>
            <a:r>
              <a:rPr lang="en-US" sz="7200" b="1" dirty="0" err="1">
                <a:solidFill>
                  <a:srgbClr val="FF0000"/>
                </a:solidFill>
              </a:rPr>
              <a:t>finEdges</a:t>
            </a:r>
            <a:r>
              <a:rPr lang="en-US" sz="7200" b="1" dirty="0">
                <a:solidFill>
                  <a:srgbClr val="FF0000"/>
                </a:solidFill>
              </a:rPr>
              <a:t>(self):</a:t>
            </a: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</a:rPr>
              <a:t>		return </a:t>
            </a:r>
            <a:r>
              <a:rPr lang="en-US" sz="7200" b="1" dirty="0" err="1">
                <a:solidFill>
                  <a:srgbClr val="FF0000"/>
                </a:solidFill>
              </a:rPr>
              <a:t>self.edge</a:t>
            </a:r>
            <a:endParaRPr lang="en-US" sz="7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7200" dirty="0"/>
              <a:t>	</a:t>
            </a:r>
          </a:p>
          <a:p>
            <a:pPr marL="0" indent="0">
              <a:buNone/>
            </a:pPr>
            <a:r>
              <a:rPr lang="en-US" sz="7200" dirty="0"/>
              <a:t>	</a:t>
            </a:r>
            <a:r>
              <a:rPr lang="en-US" sz="7200" b="1" dirty="0">
                <a:solidFill>
                  <a:srgbClr val="FF0000"/>
                </a:solidFill>
              </a:rPr>
              <a:t># Instance Method</a:t>
            </a: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</a:rPr>
              <a:t>	def </a:t>
            </a:r>
            <a:r>
              <a:rPr lang="en-US" sz="7200" b="1" dirty="0" err="1">
                <a:solidFill>
                  <a:srgbClr val="FF0000"/>
                </a:solidFill>
              </a:rPr>
              <a:t>modifyEdges</a:t>
            </a:r>
            <a:r>
              <a:rPr lang="en-US" sz="7200" b="1" dirty="0">
                <a:solidFill>
                  <a:srgbClr val="FF0000"/>
                </a:solidFill>
              </a:rPr>
              <a:t>(self, </a:t>
            </a:r>
            <a:r>
              <a:rPr lang="en-US" sz="7200" b="1" dirty="0" err="1">
                <a:solidFill>
                  <a:srgbClr val="FF0000"/>
                </a:solidFill>
              </a:rPr>
              <a:t>newedge</a:t>
            </a:r>
            <a:r>
              <a:rPr lang="en-US" sz="7200" b="1" dirty="0">
                <a:solidFill>
                  <a:srgbClr val="FF0000"/>
                </a:solidFill>
              </a:rPr>
              <a:t>):</a:t>
            </a:r>
          </a:p>
          <a:p>
            <a:pPr marL="0" indent="0">
              <a:buNone/>
            </a:pPr>
            <a:r>
              <a:rPr lang="en-US" sz="7200" b="1" dirty="0">
                <a:solidFill>
                  <a:srgbClr val="FF0000"/>
                </a:solidFill>
              </a:rPr>
              <a:t>		</a:t>
            </a:r>
            <a:r>
              <a:rPr lang="en-US" sz="7200" b="1" dirty="0" err="1">
                <a:solidFill>
                  <a:srgbClr val="FF0000"/>
                </a:solidFill>
              </a:rPr>
              <a:t>self.edge</a:t>
            </a:r>
            <a:r>
              <a:rPr lang="en-US" sz="7200" b="1" dirty="0">
                <a:solidFill>
                  <a:srgbClr val="FF0000"/>
                </a:solidFill>
              </a:rPr>
              <a:t> = </a:t>
            </a:r>
            <a:r>
              <a:rPr lang="en-US" sz="7200" b="1" dirty="0" err="1">
                <a:solidFill>
                  <a:srgbClr val="FF0000"/>
                </a:solidFill>
              </a:rPr>
              <a:t>newedge</a:t>
            </a:r>
            <a:endParaRPr lang="en-US" sz="7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7200" dirty="0"/>
              <a:t>		</a:t>
            </a:r>
          </a:p>
          <a:p>
            <a:pPr marL="0" indent="0">
              <a:buNone/>
            </a:pPr>
            <a:endParaRPr lang="en-US" sz="500" dirty="0"/>
          </a:p>
        </p:txBody>
      </p:sp>
      <p:pic>
        <p:nvPicPr>
          <p:cNvPr id="7" name="Picture 6" descr="Formulae written on a blackboard">
            <a:extLst>
              <a:ext uri="{FF2B5EF4-FFF2-40B4-BE49-F238E27FC236}">
                <a16:creationId xmlns:a16="http://schemas.microsoft.com/office/drawing/2014/main" id="{215F858A-5686-618E-8E45-3CF3FC0B30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541" r="29339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428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939</Words>
  <Application>Microsoft Office PowerPoint</Application>
  <PresentationFormat>Widescreen</PresentationFormat>
  <Paragraphs>127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Problem Set 5: Concepts and Walkthrough</vt:lpstr>
      <vt:lpstr>Today’s class will be all about Problem Set 5</vt:lpstr>
      <vt:lpstr>Object-Oriented Programming</vt:lpstr>
      <vt:lpstr>What types of objects can be created?</vt:lpstr>
      <vt:lpstr>OOP: Two Types of Attributes</vt:lpstr>
      <vt:lpstr>Example of Class Attributes and Instance Attributes</vt:lpstr>
      <vt:lpstr>What is a Constructor?</vt:lpstr>
      <vt:lpstr>What about Methods?</vt:lpstr>
      <vt:lpstr>Example of Methods</vt:lpstr>
      <vt:lpstr>Example of Methods (continued)</vt:lpstr>
      <vt:lpstr>Let’s execute the code from the two previous slides</vt:lpstr>
      <vt:lpstr>Quick Discussion on Inheritance</vt:lpstr>
      <vt:lpstr>Example of Inheritance</vt:lpstr>
      <vt:lpstr>Example of Inheritance (continued)</vt:lpstr>
      <vt:lpstr>What Is Needed To Solve Coding Problems?</vt:lpstr>
      <vt:lpstr>Reviewing Assignments For Problem Set 5?</vt:lpstr>
      <vt:lpstr>The next steps are for YOU to do…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Constructors in Python</dc:title>
  <dc:creator>Clarissa Winchester</dc:creator>
  <cp:lastModifiedBy>Anthony Winchester</cp:lastModifiedBy>
  <cp:revision>18</cp:revision>
  <dcterms:created xsi:type="dcterms:W3CDTF">2022-10-29T20:44:28Z</dcterms:created>
  <dcterms:modified xsi:type="dcterms:W3CDTF">2022-10-30T05:17:00Z</dcterms:modified>
</cp:coreProperties>
</file>