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4" d="100"/>
          <a:sy n="104" d="100"/>
        </p:scale>
        <p:origin x="138" y="2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4E475-D42F-61B8-C3D7-F286A94799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EBCAC6-DA34-B41A-1DBC-29DF0B1A68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46D1A2-2414-980C-7849-DC28E68B3BF2}"/>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5" name="Footer Placeholder 4">
            <a:extLst>
              <a:ext uri="{FF2B5EF4-FFF2-40B4-BE49-F238E27FC236}">
                <a16:creationId xmlns:a16="http://schemas.microsoft.com/office/drawing/2014/main" id="{BA43E90C-C839-8F30-F15A-5A73184316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41AAFE-84EA-E31E-F8CE-E5B347733B24}"/>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4151660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5BDCD-C7FC-8882-99CA-98040C68DA6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73419FB-9A74-E8FD-C5BD-2B6D83E64E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5E4870-E3D6-4921-03B5-981FD642A4DA}"/>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5" name="Footer Placeholder 4">
            <a:extLst>
              <a:ext uri="{FF2B5EF4-FFF2-40B4-BE49-F238E27FC236}">
                <a16:creationId xmlns:a16="http://schemas.microsoft.com/office/drawing/2014/main" id="{FD7584A6-C9EC-6E38-34D9-D7D307FFA7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0B1BC-EC00-FF0F-6075-23E9A58137AA}"/>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1633832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9FBC50-93A4-CAFF-C873-9DFF21B0DC0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EFE2CA-E2AE-04D2-F59A-E9AF44ECEC5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0C994B-3877-B741-4F94-EFEE3B046511}"/>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5" name="Footer Placeholder 4">
            <a:extLst>
              <a:ext uri="{FF2B5EF4-FFF2-40B4-BE49-F238E27FC236}">
                <a16:creationId xmlns:a16="http://schemas.microsoft.com/office/drawing/2014/main" id="{D922BD34-A941-6835-0A0E-11A0EF80F7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4EC037-F1AC-F742-2B9D-192A1E620886}"/>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1233666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1601C-9F70-B293-F223-3B5E2C393F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83E342-F68D-478D-D720-D0F7E18845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483475-0321-A995-AA5F-BCABD45D5CD4}"/>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5" name="Footer Placeholder 4">
            <a:extLst>
              <a:ext uri="{FF2B5EF4-FFF2-40B4-BE49-F238E27FC236}">
                <a16:creationId xmlns:a16="http://schemas.microsoft.com/office/drawing/2014/main" id="{DCD65B22-B105-0A5F-2269-27BA748287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F8B537-AFB9-93B4-5423-A5A3C5069E49}"/>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1191301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82529-1BA3-6191-021B-449E9783E0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20E8949-08ED-BE35-B93C-8586186D34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841471-DEEB-4223-3C29-A51F7472F700}"/>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5" name="Footer Placeholder 4">
            <a:extLst>
              <a:ext uri="{FF2B5EF4-FFF2-40B4-BE49-F238E27FC236}">
                <a16:creationId xmlns:a16="http://schemas.microsoft.com/office/drawing/2014/main" id="{1D36AB51-2901-2233-82EC-591CAADBB0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91BFA3-9DE9-6645-97CE-293A27E6FB35}"/>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1146291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97901-3350-8AA3-0E2C-B84BDF81CE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7B1EB5-B55B-A508-D194-1ADBCCF840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DB379C-84D9-01C8-C4B8-79C669DCC4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E508E4-202B-CAF8-BE71-8A2FFE09A9E3}"/>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6" name="Footer Placeholder 5">
            <a:extLst>
              <a:ext uri="{FF2B5EF4-FFF2-40B4-BE49-F238E27FC236}">
                <a16:creationId xmlns:a16="http://schemas.microsoft.com/office/drawing/2014/main" id="{34EFF7CA-D454-D4C0-5C03-049407DCA8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2FD9BE-5593-5089-4FA4-ADC8B7FB1B00}"/>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1933339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BBE78-FE66-9046-532B-672E4DF3AD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08E6669-0AF0-2742-5610-8EB42163F7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2F5659-F6C0-A5DE-529B-E81A4744508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6B3DC6C-4C82-479F-7E97-11F77F9343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24F9D9-B81D-75FF-EF67-9A8FB3B52B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A01899-0490-E8EA-329B-234191F2D5F2}"/>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8" name="Footer Placeholder 7">
            <a:extLst>
              <a:ext uri="{FF2B5EF4-FFF2-40B4-BE49-F238E27FC236}">
                <a16:creationId xmlns:a16="http://schemas.microsoft.com/office/drawing/2014/main" id="{4017CE91-393E-AD3F-55D3-175B15965B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2A7739-1396-4D5E-2C6A-88A4A7996F43}"/>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1188498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029D0-4A50-CD71-7D9F-EB5BEBC2CBF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C157907-1970-BB10-352D-CA09D1447587}"/>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4" name="Footer Placeholder 3">
            <a:extLst>
              <a:ext uri="{FF2B5EF4-FFF2-40B4-BE49-F238E27FC236}">
                <a16:creationId xmlns:a16="http://schemas.microsoft.com/office/drawing/2014/main" id="{00139F12-737A-8AC4-C50A-3D14043F764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434CFA-5A93-A29C-9B7A-D5936E07D88B}"/>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480862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CCD5EC-803E-AFB8-EF6E-962ED48F5EFC}"/>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3" name="Footer Placeholder 2">
            <a:extLst>
              <a:ext uri="{FF2B5EF4-FFF2-40B4-BE49-F238E27FC236}">
                <a16:creationId xmlns:a16="http://schemas.microsoft.com/office/drawing/2014/main" id="{E195AA7C-8190-5A70-EB6B-195260BCB01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2ECCD53-FFDE-0C65-9F6B-13EE0AEBFFF2}"/>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2154059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63050-BAD1-C864-056B-4FE97A7615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FCE4970-AAB9-18BC-4676-766739AE17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D02F6-5A43-354D-3AE2-8037777E4D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4F8D99-6C5D-3EBC-80B0-AB4B0CDCD0DE}"/>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6" name="Footer Placeholder 5">
            <a:extLst>
              <a:ext uri="{FF2B5EF4-FFF2-40B4-BE49-F238E27FC236}">
                <a16:creationId xmlns:a16="http://schemas.microsoft.com/office/drawing/2014/main" id="{216E24F9-DFDE-4F25-CA90-73A0BF3ED2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A4E27F-8663-28C4-45AC-25F30BBD378A}"/>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3985679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C8E3F-7874-2EB8-45AD-AFE7584AE0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1B622-3639-BC78-A811-28AB2D8FF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91247B-2E60-FC05-10F0-DBCD834A99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DF1C91-5D31-7818-9218-D867E1FCC917}"/>
              </a:ext>
            </a:extLst>
          </p:cNvPr>
          <p:cNvSpPr>
            <a:spLocks noGrp="1"/>
          </p:cNvSpPr>
          <p:nvPr>
            <p:ph type="dt" sz="half" idx="10"/>
          </p:nvPr>
        </p:nvSpPr>
        <p:spPr/>
        <p:txBody>
          <a:bodyPr/>
          <a:lstStyle/>
          <a:p>
            <a:fld id="{5E933454-1C5C-4B45-91AE-EBF054BBE53D}" type="datetimeFigureOut">
              <a:rPr lang="en-US" smtClean="0"/>
              <a:t>10/31/2022</a:t>
            </a:fld>
            <a:endParaRPr lang="en-US"/>
          </a:p>
        </p:txBody>
      </p:sp>
      <p:sp>
        <p:nvSpPr>
          <p:cNvPr id="6" name="Footer Placeholder 5">
            <a:extLst>
              <a:ext uri="{FF2B5EF4-FFF2-40B4-BE49-F238E27FC236}">
                <a16:creationId xmlns:a16="http://schemas.microsoft.com/office/drawing/2014/main" id="{8C8642BB-5492-3BCA-B4C2-0E189A3AFF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F617AC-1700-D7A0-6107-0585D60837C6}"/>
              </a:ext>
            </a:extLst>
          </p:cNvPr>
          <p:cNvSpPr>
            <a:spLocks noGrp="1"/>
          </p:cNvSpPr>
          <p:nvPr>
            <p:ph type="sldNum" sz="quarter" idx="12"/>
          </p:nvPr>
        </p:nvSpPr>
        <p:spPr/>
        <p:txBody>
          <a:bodyPr/>
          <a:lstStyle/>
          <a:p>
            <a:fld id="{F4F43ACF-B076-439F-B023-7BC76E91B54D}" type="slidenum">
              <a:rPr lang="en-US" smtClean="0"/>
              <a:t>‹#›</a:t>
            </a:fld>
            <a:endParaRPr lang="en-US"/>
          </a:p>
        </p:txBody>
      </p:sp>
    </p:spTree>
    <p:extLst>
      <p:ext uri="{BB962C8B-B14F-4D97-AF65-F5344CB8AC3E}">
        <p14:creationId xmlns:p14="http://schemas.microsoft.com/office/powerpoint/2010/main" val="4222468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32AC5-B070-4121-2BFA-8500285378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891152-567B-6A1D-2EE9-7B8A0207F1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2E56AD-F489-16D4-EB70-3092EAAAC5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933454-1C5C-4B45-91AE-EBF054BBE53D}" type="datetimeFigureOut">
              <a:rPr lang="en-US" smtClean="0"/>
              <a:t>10/31/2022</a:t>
            </a:fld>
            <a:endParaRPr lang="en-US"/>
          </a:p>
        </p:txBody>
      </p:sp>
      <p:sp>
        <p:nvSpPr>
          <p:cNvPr id="5" name="Footer Placeholder 4">
            <a:extLst>
              <a:ext uri="{FF2B5EF4-FFF2-40B4-BE49-F238E27FC236}">
                <a16:creationId xmlns:a16="http://schemas.microsoft.com/office/drawing/2014/main" id="{AC3AE986-7F2C-8BEE-2CB8-D48BF428D5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CC22A42-5590-E99B-5AC9-1592711E47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F43ACF-B076-439F-B023-7BC76E91B54D}" type="slidenum">
              <a:rPr lang="en-US" smtClean="0"/>
              <a:t>‹#›</a:t>
            </a:fld>
            <a:endParaRPr lang="en-US"/>
          </a:p>
        </p:txBody>
      </p:sp>
    </p:spTree>
    <p:extLst>
      <p:ext uri="{BB962C8B-B14F-4D97-AF65-F5344CB8AC3E}">
        <p14:creationId xmlns:p14="http://schemas.microsoft.com/office/powerpoint/2010/main" val="4094775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invisiblepeople.tv/number-of-people-homeless-in-america/?gclid=CjwKCAjw5P2aBhAlEiwAAdY7dGlaJ0i49DEulNpdWnWOpgqmDz4ejvL2gOPIQf3RKpBxxkzgWCa_TBoCteYQAvD_Bw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u3w_U4GJsHk"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45F8066-B36A-63B3-EF72-A5505F13EFD2}"/>
              </a:ext>
            </a:extLst>
          </p:cNvPr>
          <p:cNvPicPr>
            <a:picLocks noChangeAspect="1"/>
          </p:cNvPicPr>
          <p:nvPr/>
        </p:nvPicPr>
        <p:blipFill rotWithShape="1">
          <a:blip r:embed="rId2"/>
          <a:srcRect t="14180" b="10820"/>
          <a:stretch/>
        </p:blipFill>
        <p:spPr>
          <a:xfrm>
            <a:off x="20" y="-120063"/>
            <a:ext cx="12191980" cy="6857990"/>
          </a:xfrm>
          <a:prstGeom prst="rect">
            <a:avLst/>
          </a:prstGeom>
        </p:spPr>
      </p:pic>
      <p:sp>
        <p:nvSpPr>
          <p:cNvPr id="9"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D7C03847-F648-5FA1-8F29-1F97422AA635}"/>
              </a:ext>
            </a:extLst>
          </p:cNvPr>
          <p:cNvSpPr>
            <a:spLocks noGrp="1"/>
          </p:cNvSpPr>
          <p:nvPr>
            <p:ph type="ctrTitle"/>
          </p:nvPr>
        </p:nvSpPr>
        <p:spPr>
          <a:xfrm>
            <a:off x="8022021" y="3231931"/>
            <a:ext cx="3852041" cy="1834056"/>
          </a:xfrm>
        </p:spPr>
        <p:txBody>
          <a:bodyPr>
            <a:normAutofit/>
          </a:bodyPr>
          <a:lstStyle/>
          <a:p>
            <a:r>
              <a:rPr lang="en-US" sz="4000" dirty="0"/>
              <a:t>Homelessness </a:t>
            </a:r>
            <a:br>
              <a:rPr lang="en-US" sz="4000" dirty="0"/>
            </a:br>
            <a:r>
              <a:rPr lang="en-US" sz="4000" dirty="0"/>
              <a:t>in </a:t>
            </a:r>
            <a:br>
              <a:rPr lang="en-US" sz="4000" dirty="0"/>
            </a:br>
            <a:r>
              <a:rPr lang="en-US" sz="4000" dirty="0"/>
              <a:t>America</a:t>
            </a:r>
          </a:p>
        </p:txBody>
      </p:sp>
      <p:cxnSp>
        <p:nvCxnSpPr>
          <p:cNvPr id="11" name="Straight Connector 10">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818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C461-8C0C-7698-C2FE-723AE71D7A48}"/>
              </a:ext>
            </a:extLst>
          </p:cNvPr>
          <p:cNvSpPr>
            <a:spLocks noGrp="1"/>
          </p:cNvSpPr>
          <p:nvPr>
            <p:ph type="title"/>
          </p:nvPr>
        </p:nvSpPr>
        <p:spPr/>
        <p:txBody>
          <a:bodyPr/>
          <a:lstStyle/>
          <a:p>
            <a:r>
              <a:rPr lang="en-US" dirty="0"/>
              <a:t>Health and Human Services Statistics 2021</a:t>
            </a:r>
          </a:p>
        </p:txBody>
      </p:sp>
      <p:sp>
        <p:nvSpPr>
          <p:cNvPr id="3" name="Content Placeholder 2">
            <a:extLst>
              <a:ext uri="{FF2B5EF4-FFF2-40B4-BE49-F238E27FC236}">
                <a16:creationId xmlns:a16="http://schemas.microsoft.com/office/drawing/2014/main" id="{097F921C-C0D9-4949-8CF6-C7BC13C75156}"/>
              </a:ext>
            </a:extLst>
          </p:cNvPr>
          <p:cNvSpPr>
            <a:spLocks noGrp="1"/>
          </p:cNvSpPr>
          <p:nvPr>
            <p:ph idx="1"/>
          </p:nvPr>
        </p:nvSpPr>
        <p:spPr/>
        <p:txBody>
          <a:bodyPr>
            <a:normAutofit/>
          </a:bodyPr>
          <a:lstStyle/>
          <a:p>
            <a:r>
              <a:rPr lang="en-US" dirty="0"/>
              <a:t>326,000 people were experiencing homelessness in the U.S. on a single night in 2021</a:t>
            </a:r>
          </a:p>
          <a:p>
            <a:r>
              <a:rPr lang="en-US" dirty="0"/>
              <a:t>Nearly half of people experiencing homelessness (46%) were individuals staying in sheltered locations.</a:t>
            </a:r>
          </a:p>
          <a:p>
            <a:r>
              <a:rPr lang="en-US" dirty="0"/>
              <a:t>37 percent were people in families with children staying in sheltered locations.</a:t>
            </a:r>
          </a:p>
          <a:p>
            <a:r>
              <a:rPr lang="en-US" dirty="0"/>
              <a:t>15 percent were unsheltered individuals</a:t>
            </a:r>
          </a:p>
          <a:p>
            <a:r>
              <a:rPr lang="en-US" dirty="0"/>
              <a:t>three percent were unsheltered people in families with children</a:t>
            </a:r>
          </a:p>
          <a:p>
            <a:r>
              <a:rPr lang="en-US" sz="1300" dirty="0">
                <a:hlinkClick r:id="rId2"/>
              </a:rPr>
              <a:t>https://invisiblepeople.tv/number-of-people-homeless-in-america/?gclid=CjwKCAjw5P2aBhAlEiwAAdY7dGlaJ0i49DEulNpdWnWOpgqmDz4ejvL2gOPIQf3RKpBxxkzgWCa_TBoCteYQAvD_BwE</a:t>
            </a:r>
            <a:endParaRPr lang="en-US" sz="1300" dirty="0"/>
          </a:p>
          <a:p>
            <a:endParaRPr lang="en-US" sz="1300" dirty="0"/>
          </a:p>
        </p:txBody>
      </p:sp>
    </p:spTree>
    <p:extLst>
      <p:ext uri="{BB962C8B-B14F-4D97-AF65-F5344CB8AC3E}">
        <p14:creationId xmlns:p14="http://schemas.microsoft.com/office/powerpoint/2010/main" val="246322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BB087-BC62-6C17-7C69-546BEEBC1077}"/>
              </a:ext>
            </a:extLst>
          </p:cNvPr>
          <p:cNvSpPr>
            <a:spLocks noGrp="1"/>
          </p:cNvSpPr>
          <p:nvPr>
            <p:ph type="title"/>
          </p:nvPr>
        </p:nvSpPr>
        <p:spPr/>
        <p:txBody>
          <a:bodyPr/>
          <a:lstStyle/>
          <a:p>
            <a:r>
              <a:rPr lang="en-US" dirty="0"/>
              <a:t>Who is considered homeless?</a:t>
            </a:r>
          </a:p>
        </p:txBody>
      </p:sp>
      <p:sp>
        <p:nvSpPr>
          <p:cNvPr id="3" name="Content Placeholder 2">
            <a:extLst>
              <a:ext uri="{FF2B5EF4-FFF2-40B4-BE49-F238E27FC236}">
                <a16:creationId xmlns:a16="http://schemas.microsoft.com/office/drawing/2014/main" id="{3D961917-3704-9409-21F5-E7EBBCB0907F}"/>
              </a:ext>
            </a:extLst>
          </p:cNvPr>
          <p:cNvSpPr>
            <a:spLocks noGrp="1"/>
          </p:cNvSpPr>
          <p:nvPr>
            <p:ph idx="1"/>
          </p:nvPr>
        </p:nvSpPr>
        <p:spPr/>
        <p:txBody>
          <a:bodyPr/>
          <a:lstStyle/>
          <a:p>
            <a:r>
              <a:rPr lang="en-US" dirty="0"/>
              <a:t>Individuals and families who lack a fixed, regular, and adequate nighttime residence. This includes people exiting an institution where they lived for less than 90 days and who lived in an emergency shelter or place not meant for human habitation immediately before entering the institution.</a:t>
            </a:r>
          </a:p>
        </p:txBody>
      </p:sp>
    </p:spTree>
    <p:extLst>
      <p:ext uri="{BB962C8B-B14F-4D97-AF65-F5344CB8AC3E}">
        <p14:creationId xmlns:p14="http://schemas.microsoft.com/office/powerpoint/2010/main" val="2149006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BB087-BC62-6C17-7C69-546BEEBC1077}"/>
              </a:ext>
            </a:extLst>
          </p:cNvPr>
          <p:cNvSpPr>
            <a:spLocks noGrp="1"/>
          </p:cNvSpPr>
          <p:nvPr>
            <p:ph type="title"/>
          </p:nvPr>
        </p:nvSpPr>
        <p:spPr/>
        <p:txBody>
          <a:bodyPr/>
          <a:lstStyle/>
          <a:p>
            <a:r>
              <a:rPr lang="en-US" dirty="0"/>
              <a:t>Who is considered homeless?</a:t>
            </a:r>
          </a:p>
        </p:txBody>
      </p:sp>
      <p:sp>
        <p:nvSpPr>
          <p:cNvPr id="3" name="Content Placeholder 2">
            <a:extLst>
              <a:ext uri="{FF2B5EF4-FFF2-40B4-BE49-F238E27FC236}">
                <a16:creationId xmlns:a16="http://schemas.microsoft.com/office/drawing/2014/main" id="{3D961917-3704-9409-21F5-E7EBBCB0907F}"/>
              </a:ext>
            </a:extLst>
          </p:cNvPr>
          <p:cNvSpPr>
            <a:spLocks noGrp="1"/>
          </p:cNvSpPr>
          <p:nvPr>
            <p:ph idx="1"/>
          </p:nvPr>
        </p:nvSpPr>
        <p:spPr/>
        <p:txBody>
          <a:bodyPr/>
          <a:lstStyle/>
          <a:p>
            <a:r>
              <a:rPr lang="en-US" dirty="0"/>
              <a:t>Individuals and families who will imminently lose their primary nighttime residence</a:t>
            </a:r>
          </a:p>
        </p:txBody>
      </p:sp>
    </p:spTree>
    <p:extLst>
      <p:ext uri="{BB962C8B-B14F-4D97-AF65-F5344CB8AC3E}">
        <p14:creationId xmlns:p14="http://schemas.microsoft.com/office/powerpoint/2010/main" val="49460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BB087-BC62-6C17-7C69-546BEEBC1077}"/>
              </a:ext>
            </a:extLst>
          </p:cNvPr>
          <p:cNvSpPr>
            <a:spLocks noGrp="1"/>
          </p:cNvSpPr>
          <p:nvPr>
            <p:ph type="title"/>
          </p:nvPr>
        </p:nvSpPr>
        <p:spPr/>
        <p:txBody>
          <a:bodyPr/>
          <a:lstStyle/>
          <a:p>
            <a:r>
              <a:rPr lang="en-US" dirty="0"/>
              <a:t>Who is considered homeless?</a:t>
            </a:r>
          </a:p>
        </p:txBody>
      </p:sp>
      <p:sp>
        <p:nvSpPr>
          <p:cNvPr id="3" name="Content Placeholder 2">
            <a:extLst>
              <a:ext uri="{FF2B5EF4-FFF2-40B4-BE49-F238E27FC236}">
                <a16:creationId xmlns:a16="http://schemas.microsoft.com/office/drawing/2014/main" id="{3D961917-3704-9409-21F5-E7EBBCB0907F}"/>
              </a:ext>
            </a:extLst>
          </p:cNvPr>
          <p:cNvSpPr>
            <a:spLocks noGrp="1"/>
          </p:cNvSpPr>
          <p:nvPr>
            <p:ph idx="1"/>
          </p:nvPr>
        </p:nvSpPr>
        <p:spPr/>
        <p:txBody>
          <a:bodyPr/>
          <a:lstStyle/>
          <a:p>
            <a:r>
              <a:rPr lang="en-US" dirty="0"/>
              <a:t>Unaccompanied youth and families with children and youth defined as homeless under other federal statutes who do not already qualify under this definition.</a:t>
            </a:r>
          </a:p>
        </p:txBody>
      </p:sp>
    </p:spTree>
    <p:extLst>
      <p:ext uri="{BB962C8B-B14F-4D97-AF65-F5344CB8AC3E}">
        <p14:creationId xmlns:p14="http://schemas.microsoft.com/office/powerpoint/2010/main" val="3765001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BB087-BC62-6C17-7C69-546BEEBC1077}"/>
              </a:ext>
            </a:extLst>
          </p:cNvPr>
          <p:cNvSpPr>
            <a:spLocks noGrp="1"/>
          </p:cNvSpPr>
          <p:nvPr>
            <p:ph type="title"/>
          </p:nvPr>
        </p:nvSpPr>
        <p:spPr/>
        <p:txBody>
          <a:bodyPr/>
          <a:lstStyle/>
          <a:p>
            <a:r>
              <a:rPr lang="en-US" dirty="0"/>
              <a:t>Who is considered homeless?</a:t>
            </a:r>
          </a:p>
        </p:txBody>
      </p:sp>
      <p:sp>
        <p:nvSpPr>
          <p:cNvPr id="3" name="Content Placeholder 2">
            <a:extLst>
              <a:ext uri="{FF2B5EF4-FFF2-40B4-BE49-F238E27FC236}">
                <a16:creationId xmlns:a16="http://schemas.microsoft.com/office/drawing/2014/main" id="{3D961917-3704-9409-21F5-E7EBBCB0907F}"/>
              </a:ext>
            </a:extLst>
          </p:cNvPr>
          <p:cNvSpPr>
            <a:spLocks noGrp="1"/>
          </p:cNvSpPr>
          <p:nvPr>
            <p:ph idx="1"/>
          </p:nvPr>
        </p:nvSpPr>
        <p:spPr/>
        <p:txBody>
          <a:bodyPr/>
          <a:lstStyle/>
          <a:p>
            <a:r>
              <a:rPr lang="en-US" dirty="0"/>
              <a:t>Individuals and families fleeing—or attempting to flee—domestic violence, dating violence, sexual assault, stalking, or other dangerous and life-threatening conditions related to violence against the individual or family member</a:t>
            </a:r>
          </a:p>
        </p:txBody>
      </p:sp>
    </p:spTree>
    <p:extLst>
      <p:ext uri="{BB962C8B-B14F-4D97-AF65-F5344CB8AC3E}">
        <p14:creationId xmlns:p14="http://schemas.microsoft.com/office/powerpoint/2010/main" val="2224430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55366-090A-CF51-56E1-82650716946F}"/>
              </a:ext>
            </a:extLst>
          </p:cNvPr>
          <p:cNvSpPr>
            <a:spLocks noGrp="1"/>
          </p:cNvSpPr>
          <p:nvPr>
            <p:ph type="title"/>
          </p:nvPr>
        </p:nvSpPr>
        <p:spPr/>
        <p:txBody>
          <a:bodyPr/>
          <a:lstStyle/>
          <a:p>
            <a:r>
              <a:rPr lang="en-US" dirty="0"/>
              <a:t>U.S. Department of Education</a:t>
            </a:r>
          </a:p>
        </p:txBody>
      </p:sp>
      <p:sp>
        <p:nvSpPr>
          <p:cNvPr id="3" name="Content Placeholder 2">
            <a:extLst>
              <a:ext uri="{FF2B5EF4-FFF2-40B4-BE49-F238E27FC236}">
                <a16:creationId xmlns:a16="http://schemas.microsoft.com/office/drawing/2014/main" id="{2A4CBBDD-03AC-755D-A52F-ED5CBA4BCFE1}"/>
              </a:ext>
            </a:extLst>
          </p:cNvPr>
          <p:cNvSpPr>
            <a:spLocks noGrp="1"/>
          </p:cNvSpPr>
          <p:nvPr>
            <p:ph idx="1"/>
          </p:nvPr>
        </p:nvSpPr>
        <p:spPr/>
        <p:txBody>
          <a:bodyPr/>
          <a:lstStyle/>
          <a:p>
            <a:r>
              <a:rPr lang="en-US" dirty="0"/>
              <a:t>The U.S. Department of Education defines and counts homeless children and youth as individuals who lack a fixed, regular, and adequate nighttime residence including:</a:t>
            </a:r>
          </a:p>
          <a:p>
            <a:endParaRPr lang="en-US" dirty="0"/>
          </a:p>
          <a:p>
            <a:endParaRPr lang="en-US" dirty="0"/>
          </a:p>
          <a:p>
            <a:r>
              <a:rPr lang="en-US" dirty="0"/>
              <a:t>Children and youth sharing housing of other persons due to loss of housing, economic hardship, or a similar reason; living in motels, hotels, trailer parks, or camping grounds due to the lack of alternative adequate accommodations; living in emergency or transitional shelters; abandoned in hospitals; awaiting foster care placement.</a:t>
            </a:r>
          </a:p>
        </p:txBody>
      </p:sp>
    </p:spTree>
    <p:extLst>
      <p:ext uri="{BB962C8B-B14F-4D97-AF65-F5344CB8AC3E}">
        <p14:creationId xmlns:p14="http://schemas.microsoft.com/office/powerpoint/2010/main" val="3674701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55366-090A-CF51-56E1-82650716946F}"/>
              </a:ext>
            </a:extLst>
          </p:cNvPr>
          <p:cNvSpPr>
            <a:spLocks noGrp="1"/>
          </p:cNvSpPr>
          <p:nvPr>
            <p:ph type="title"/>
          </p:nvPr>
        </p:nvSpPr>
        <p:spPr/>
        <p:txBody>
          <a:bodyPr/>
          <a:lstStyle/>
          <a:p>
            <a:r>
              <a:rPr lang="en-US" dirty="0"/>
              <a:t>U.S. Department of Education</a:t>
            </a:r>
          </a:p>
        </p:txBody>
      </p:sp>
      <p:sp>
        <p:nvSpPr>
          <p:cNvPr id="3" name="Content Placeholder 2">
            <a:extLst>
              <a:ext uri="{FF2B5EF4-FFF2-40B4-BE49-F238E27FC236}">
                <a16:creationId xmlns:a16="http://schemas.microsoft.com/office/drawing/2014/main" id="{2A4CBBDD-03AC-755D-A52F-ED5CBA4BCFE1}"/>
              </a:ext>
            </a:extLst>
          </p:cNvPr>
          <p:cNvSpPr>
            <a:spLocks noGrp="1"/>
          </p:cNvSpPr>
          <p:nvPr>
            <p:ph idx="1"/>
          </p:nvPr>
        </p:nvSpPr>
        <p:spPr/>
        <p:txBody>
          <a:bodyPr/>
          <a:lstStyle/>
          <a:p>
            <a:r>
              <a:rPr lang="en-US" dirty="0"/>
              <a:t>Children and youth who have a primary nighttime residence that is a public or private place not designed for or ordinarily used as a regular sleeping accommodation for human beings.</a:t>
            </a:r>
          </a:p>
          <a:p>
            <a:endParaRPr lang="en-US" dirty="0"/>
          </a:p>
          <a:p>
            <a:r>
              <a:rPr lang="en-US" dirty="0"/>
              <a:t>Children and youth who are living in cars, parks, public spaces, abandoned buildings, substandard housing, bus or train stations, or similar settings.</a:t>
            </a:r>
          </a:p>
          <a:p>
            <a:endParaRPr lang="en-US" dirty="0"/>
          </a:p>
          <a:p>
            <a:r>
              <a:rPr lang="en-US" dirty="0"/>
              <a:t>Migratory children living in circumstances described above.</a:t>
            </a:r>
          </a:p>
        </p:txBody>
      </p:sp>
    </p:spTree>
    <p:extLst>
      <p:ext uri="{BB962C8B-B14F-4D97-AF65-F5344CB8AC3E}">
        <p14:creationId xmlns:p14="http://schemas.microsoft.com/office/powerpoint/2010/main" val="1941210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hlinkClick r:id="rId2"/>
            <a:extLst>
              <a:ext uri="{FF2B5EF4-FFF2-40B4-BE49-F238E27FC236}">
                <a16:creationId xmlns:a16="http://schemas.microsoft.com/office/drawing/2014/main" id="{5A720BDA-E660-E690-3D88-9C87895ADAF0}"/>
              </a:ext>
            </a:extLst>
          </p:cNvPr>
          <p:cNvPicPr>
            <a:picLocks noChangeAspect="1"/>
          </p:cNvPicPr>
          <p:nvPr/>
        </p:nvPicPr>
        <p:blipFill rotWithShape="1">
          <a:blip r:embed="rId3"/>
          <a:srcRect b="23895"/>
          <a:stretch/>
        </p:blipFill>
        <p:spPr>
          <a:xfrm>
            <a:off x="457200" y="457200"/>
            <a:ext cx="11277600" cy="5943600"/>
          </a:xfrm>
          <a:prstGeom prst="rect">
            <a:avLst/>
          </a:prstGeom>
        </p:spPr>
      </p:pic>
    </p:spTree>
    <p:extLst>
      <p:ext uri="{BB962C8B-B14F-4D97-AF65-F5344CB8AC3E}">
        <p14:creationId xmlns:p14="http://schemas.microsoft.com/office/powerpoint/2010/main" val="4556642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397</Words>
  <Application>Microsoft Office PowerPoint</Application>
  <PresentationFormat>Widescreen</PresentationFormat>
  <Paragraphs>27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Homelessness  in  America</vt:lpstr>
      <vt:lpstr>Health and Human Services Statistics 2021</vt:lpstr>
      <vt:lpstr>Who is considered homeless?</vt:lpstr>
      <vt:lpstr>Who is considered homeless?</vt:lpstr>
      <vt:lpstr>Who is considered homeless?</vt:lpstr>
      <vt:lpstr>Who is considered homeless?</vt:lpstr>
      <vt:lpstr>U.S. Department of Education</vt:lpstr>
      <vt:lpstr>U.S. Department of Education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Homelessness  in  America</dc:title>
  <dc:creator>Russell, Kelly A.</dc:creator>
  <cp:lastModifiedBy>Russell, Kelly A.</cp:lastModifiedBy>
  <cp:revision>1</cp:revision>
  <dcterms:created xsi:type="dcterms:W3CDTF">2022-10-31T18:51:33Z</dcterms:created>
  <dcterms:modified xsi:type="dcterms:W3CDTF">2022-10-31T19:58:46Z</dcterms:modified>
</cp:coreProperties>
</file>