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420" r:id="rId2"/>
    <p:sldId id="421" r:id="rId3"/>
    <p:sldId id="422" r:id="rId4"/>
    <p:sldId id="424" r:id="rId5"/>
    <p:sldId id="425" r:id="rId6"/>
    <p:sldId id="427" r:id="rId7"/>
    <p:sldId id="523" r:id="rId8"/>
    <p:sldId id="428" r:id="rId9"/>
    <p:sldId id="429" r:id="rId10"/>
    <p:sldId id="431" r:id="rId11"/>
    <p:sldId id="521" r:id="rId12"/>
    <p:sldId id="462" r:id="rId13"/>
    <p:sldId id="497" r:id="rId14"/>
    <p:sldId id="513" r:id="rId15"/>
    <p:sldId id="522" r:id="rId16"/>
    <p:sldId id="463" r:id="rId17"/>
    <p:sldId id="464" r:id="rId18"/>
    <p:sldId id="508" r:id="rId19"/>
    <p:sldId id="515" r:id="rId20"/>
    <p:sldId id="480" r:id="rId21"/>
    <p:sldId id="4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6242" autoAdjust="0"/>
  </p:normalViewPr>
  <p:slideViewPr>
    <p:cSldViewPr snapToGrid="0">
      <p:cViewPr varScale="1">
        <p:scale>
          <a:sx n="111" d="100"/>
          <a:sy n="111" d="100"/>
        </p:scale>
        <p:origin x="15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8C9CA9-871D-4CD2-9322-6B491E6467F7}" type="datetimeFigureOut">
              <a:rPr lang="en-US" smtClean="0"/>
              <a:t>11/2/2022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D1112A-3E30-4948-8275-768EC2DC96F7}" type="slidenum">
              <a:rPr lang="en-US" smtClean="0"/>
              <a:t>‹#›</a:t>
            </a:fld>
            <a:endParaRPr lang="en-US"/>
          </a:p>
        </p:txBody>
      </p:sp>
    </p:spTree>
    <p:extLst>
      <p:ext uri="{BB962C8B-B14F-4D97-AF65-F5344CB8AC3E}">
        <p14:creationId xmlns:p14="http://schemas.microsoft.com/office/powerpoint/2010/main" val="2613272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7</a:t>
            </a:fld>
            <a:endParaRPr lang="en-US"/>
          </a:p>
        </p:txBody>
      </p:sp>
    </p:spTree>
    <p:extLst>
      <p:ext uri="{BB962C8B-B14F-4D97-AF65-F5344CB8AC3E}">
        <p14:creationId xmlns:p14="http://schemas.microsoft.com/office/powerpoint/2010/main" val="2571780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1112A-3E30-4948-8275-768EC2DC96F7}" type="slidenum">
              <a:rPr lang="en-US" smtClean="0"/>
              <a:t>8</a:t>
            </a:fld>
            <a:endParaRPr lang="en-US"/>
          </a:p>
        </p:txBody>
      </p:sp>
    </p:spTree>
    <p:extLst>
      <p:ext uri="{BB962C8B-B14F-4D97-AF65-F5344CB8AC3E}">
        <p14:creationId xmlns:p14="http://schemas.microsoft.com/office/powerpoint/2010/main" val="249310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11</a:t>
            </a:fld>
            <a:endParaRPr lang="en-US"/>
          </a:p>
        </p:txBody>
      </p:sp>
    </p:spTree>
    <p:extLst>
      <p:ext uri="{BB962C8B-B14F-4D97-AF65-F5344CB8AC3E}">
        <p14:creationId xmlns:p14="http://schemas.microsoft.com/office/powerpoint/2010/main" val="3598434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12</a:t>
            </a:fld>
            <a:endParaRPr lang="en-US"/>
          </a:p>
        </p:txBody>
      </p:sp>
    </p:spTree>
    <p:extLst>
      <p:ext uri="{BB962C8B-B14F-4D97-AF65-F5344CB8AC3E}">
        <p14:creationId xmlns:p14="http://schemas.microsoft.com/office/powerpoint/2010/main" val="460242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B</a:t>
            </a:r>
          </a:p>
        </p:txBody>
      </p:sp>
      <p:sp>
        <p:nvSpPr>
          <p:cNvPr id="4" name="Slide Number Placeholder 3"/>
          <p:cNvSpPr>
            <a:spLocks noGrp="1"/>
          </p:cNvSpPr>
          <p:nvPr>
            <p:ph type="sldNum" sz="quarter" idx="10"/>
          </p:nvPr>
        </p:nvSpPr>
        <p:spPr/>
        <p:txBody>
          <a:bodyPr/>
          <a:lstStyle/>
          <a:p>
            <a:fld id="{21BD0DED-8060-47E5-8FE7-FBBDA6D04D7A}" type="slidenum">
              <a:rPr lang="en-US" smtClean="0"/>
              <a:t>14</a:t>
            </a:fld>
            <a:endParaRPr lang="en-US" dirty="0"/>
          </a:p>
        </p:txBody>
      </p:sp>
    </p:spTree>
    <p:extLst>
      <p:ext uri="{BB962C8B-B14F-4D97-AF65-F5344CB8AC3E}">
        <p14:creationId xmlns:p14="http://schemas.microsoft.com/office/powerpoint/2010/main" val="2901544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15</a:t>
            </a:fld>
            <a:endParaRPr lang="en-US"/>
          </a:p>
        </p:txBody>
      </p:sp>
    </p:spTree>
    <p:extLst>
      <p:ext uri="{BB962C8B-B14F-4D97-AF65-F5344CB8AC3E}">
        <p14:creationId xmlns:p14="http://schemas.microsoft.com/office/powerpoint/2010/main" val="890904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B26D4C-7A9E-4605-AE71-30F4729E9C13}" type="slidenum">
              <a:rPr lang="en-US" smtClean="0"/>
              <a:t>16</a:t>
            </a:fld>
            <a:endParaRPr lang="en-US"/>
          </a:p>
        </p:txBody>
      </p:sp>
    </p:spTree>
    <p:extLst>
      <p:ext uri="{BB962C8B-B14F-4D97-AF65-F5344CB8AC3E}">
        <p14:creationId xmlns:p14="http://schemas.microsoft.com/office/powerpoint/2010/main" val="1092006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C</a:t>
            </a:r>
          </a:p>
        </p:txBody>
      </p:sp>
      <p:sp>
        <p:nvSpPr>
          <p:cNvPr id="4" name="Slide Number Placeholder 3"/>
          <p:cNvSpPr>
            <a:spLocks noGrp="1"/>
          </p:cNvSpPr>
          <p:nvPr>
            <p:ph type="sldNum" sz="quarter" idx="10"/>
          </p:nvPr>
        </p:nvSpPr>
        <p:spPr/>
        <p:txBody>
          <a:bodyPr/>
          <a:lstStyle/>
          <a:p>
            <a:fld id="{21BD0DED-8060-47E5-8FE7-FBBDA6D04D7A}" type="slidenum">
              <a:rPr lang="en-US" smtClean="0"/>
              <a:t>19</a:t>
            </a:fld>
            <a:endParaRPr lang="en-US" dirty="0"/>
          </a:p>
        </p:txBody>
      </p:sp>
    </p:spTree>
    <p:extLst>
      <p:ext uri="{BB962C8B-B14F-4D97-AF65-F5344CB8AC3E}">
        <p14:creationId xmlns:p14="http://schemas.microsoft.com/office/powerpoint/2010/main" val="2465526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057B84B8-0743-4AFF-B69F-6EAE927BDEDD}" type="datetime1">
              <a:rPr lang="en-US" smtClean="0"/>
              <a:t>11/2/2022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69827636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95D79FA-4DCB-4624-805C-CCFA0E1139CE}"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089202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21659A20-74A9-425B-A3B0-A2A19C43655E}" type="datetime1">
              <a:rPr lang="en-US" smtClean="0"/>
              <a:t>11/2/2022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28E5CFBD-577D-4BC8-97B9-14D67999BA31}" type="slidenum">
              <a:rPr lang="en-US" smtClean="0"/>
              <a:t>‹#›</a:t>
            </a:fld>
            <a:endParaRPr lang="en-US"/>
          </a:p>
        </p:txBody>
      </p:sp>
    </p:spTree>
    <p:extLst>
      <p:ext uri="{BB962C8B-B14F-4D97-AF65-F5344CB8AC3E}">
        <p14:creationId xmlns:p14="http://schemas.microsoft.com/office/powerpoint/2010/main" val="187250493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F215A0-A705-473B-A046-F0C06110CCBB}"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622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8456EB84-DCF0-4A80-9B7B-66E36C12AC04}" type="datetime1">
              <a:rPr lang="en-US" smtClean="0"/>
              <a:t>11/2/2022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33653341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681041F2-FB29-4EE7-BC6B-F9E4D50B33AC}" type="datetime1">
              <a:rPr lang="en-US" smtClean="0"/>
              <a:t>11/2/2022</a:t>
            </a:fld>
            <a:endParaRPr lang="en-US"/>
          </a:p>
        </p:txBody>
      </p:sp>
      <p:sp>
        <p:nvSpPr>
          <p:cNvPr id="10" name="Slide Number Placeholder 9"/>
          <p:cNvSpPr>
            <a:spLocks noGrp="1"/>
          </p:cNvSpPr>
          <p:nvPr>
            <p:ph type="sldNum" sz="quarter" idx="16"/>
          </p:nvPr>
        </p:nvSpPr>
        <p:spPr/>
        <p:txBody>
          <a:bodyPr rtlCol="0"/>
          <a:lstStyle/>
          <a:p>
            <a:fld id="{28E5CFBD-577D-4BC8-97B9-14D67999BA3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196573985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C4F09416-6213-4F2C-919F-C17D7C7792EF}" type="datetime1">
              <a:rPr lang="en-US" smtClean="0"/>
              <a:t>11/2/2022</a:t>
            </a:fld>
            <a:endParaRPr lang="en-US"/>
          </a:p>
        </p:txBody>
      </p:sp>
      <p:sp>
        <p:nvSpPr>
          <p:cNvPr id="12" name="Slide Number Placeholder 11"/>
          <p:cNvSpPr>
            <a:spLocks noGrp="1"/>
          </p:cNvSpPr>
          <p:nvPr>
            <p:ph type="sldNum" sz="quarter" idx="16"/>
          </p:nvPr>
        </p:nvSpPr>
        <p:spPr/>
        <p:txBody>
          <a:bodyPr rtlCol="0"/>
          <a:lstStyle/>
          <a:p>
            <a:fld id="{28E5CFBD-577D-4BC8-97B9-14D67999BA3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405668104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58356F99-390D-4CE5-9FD8-909A30DA86A4}" type="datetime1">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392755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5A69C-F650-44D6-9F45-4AB376A66CC3}" type="datetime1">
              <a:rPr lang="en-US" smtClean="0"/>
              <a:t>11/2/2022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413006824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583221C5-462F-4EF8-A018-1F7A44412B42}" type="datetime1">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8E5CFBD-577D-4BC8-97B9-14D67999BA31}"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0449692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21828450-E89E-4A63-80B8-7EFC6F10B092}" type="datetime1">
              <a:rPr lang="en-US" smtClean="0"/>
              <a:t>11/2/2022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28E5CFBD-577D-4BC8-97B9-14D67999BA31}" type="slidenum">
              <a:rPr lang="en-US" smtClean="0"/>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417092263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8712F71-4960-48C6-8CEC-E40132C2A08F}" type="datetime1">
              <a:rPr lang="en-US" smtClean="0"/>
              <a:t>11/2/2022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28E5CFBD-577D-4BC8-97B9-14D67999BA31}" type="slidenum">
              <a:rPr lang="en-US" smtClean="0"/>
              <a:t>‹#›</a:t>
            </a:fld>
            <a:endParaRPr lang="en-US"/>
          </a:p>
        </p:txBody>
      </p:sp>
    </p:spTree>
    <p:extLst>
      <p:ext uri="{BB962C8B-B14F-4D97-AF65-F5344CB8AC3E}">
        <p14:creationId xmlns:p14="http://schemas.microsoft.com/office/powerpoint/2010/main" val="1003963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0.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media.saplinglearning.com/priv/interactive-books/intro-chem/molecule-shapes/index.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savi-cdn.macmillantech.com/mol3d/index.html?moleculefile=$Be(F)F&amp;elementlegend=&amp;a11ytext=A+central+sphere+connected+by+single+bonds+to+two+other+spheres+at+180+degree+angles.&amp;moleculescript=color+beryllium+teal;+color+fluorine+silver" TargetMode="External"/><Relationship Id="rId7" Type="http://schemas.openxmlformats.org/officeDocument/2006/relationships/hyperlink" Target="https://savi-cdn.macmillantech.com/mol3d/index.html?moleculefile=$B(Cl)(Cl)Cl&amp;elementlegend=&amp;a11ytext=A+central+sphere+connected+by+single+bonds+to+three+other+spheres+at+120+degree+angles.&amp;moleculescript=color+boron+teal;+color+chlorine+silv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savi-cdn.macmillantech.com/mol3d/index.html?moleculefile=$C(F)(F)(F)F&amp;elementlegend=&amp;a11ytext=A+central+sphere+connected+by+single+bonds+to+four+other+spheres+at+109.5+degree+angles.&amp;moleculescript=color%20fluorine%20silver;%20select(carbon);color%20atoms%20teal;" TargetMode="External"/><Relationship Id="rId10" Type="http://schemas.openxmlformats.org/officeDocument/2006/relationships/image" Target="../media/image8.png"/><Relationship Id="rId4" Type="http://schemas.openxmlformats.org/officeDocument/2006/relationships/image" Target="../media/image4.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a:t>Dr. Turner</a:t>
            </a:r>
          </a:p>
        </p:txBody>
      </p:sp>
      <p:sp>
        <p:nvSpPr>
          <p:cNvPr id="4" name="Title 3"/>
          <p:cNvSpPr>
            <a:spLocks noGrp="1"/>
          </p:cNvSpPr>
          <p:nvPr>
            <p:ph type="title"/>
          </p:nvPr>
        </p:nvSpPr>
        <p:spPr>
          <a:ln>
            <a:solidFill>
              <a:schemeClr val="accent1"/>
            </a:solidFill>
          </a:ln>
        </p:spPr>
        <p:txBody>
          <a:bodyPr/>
          <a:lstStyle/>
          <a:p>
            <a:r>
              <a:rPr lang="en-US" dirty="0"/>
              <a:t>Chapter 7 </a:t>
            </a:r>
            <a:r>
              <a:rPr lang="en-US"/>
              <a:t>Part 4</a:t>
            </a:r>
            <a:endParaRPr lang="en-US" dirty="0"/>
          </a:p>
        </p:txBody>
      </p:sp>
    </p:spTree>
    <p:extLst>
      <p:ext uri="{BB962C8B-B14F-4D97-AF65-F5344CB8AC3E}">
        <p14:creationId xmlns:p14="http://schemas.microsoft.com/office/powerpoint/2010/main" val="828600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a:t>
            </a:r>
            <a:r>
              <a:rPr lang="en-US" sz="2000" dirty="0"/>
              <a:t>central 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r>
              <a:rPr lang="en-US" sz="2000" dirty="0"/>
              <a:t>Based the number of electron </a:t>
            </a:r>
            <a:r>
              <a:rPr lang="en-US" sz="2000" dirty="0" smtClean="0"/>
              <a:t>domains around the central atom, </a:t>
            </a:r>
            <a:r>
              <a:rPr lang="en-US" sz="2000" dirty="0"/>
              <a:t>determine the electron-pair geometry</a:t>
            </a:r>
          </a:p>
          <a:p>
            <a:pPr marL="514350" indent="-514350">
              <a:buFont typeface="+mj-lt"/>
              <a:buAutoNum type="arabicPeriod"/>
            </a:pPr>
            <a:r>
              <a:rPr lang="en-US" sz="2000" dirty="0"/>
              <a:t>Using the electron-pair geometry and number of lone pairs, determine the molecular geometry</a:t>
            </a:r>
          </a:p>
        </p:txBody>
      </p:sp>
    </p:spTree>
    <p:extLst>
      <p:ext uri="{BB962C8B-B14F-4D97-AF65-F5344CB8AC3E}">
        <p14:creationId xmlns:p14="http://schemas.microsoft.com/office/powerpoint/2010/main" val="1171820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3797894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1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1 of 3) ">
                <a:extLst>
                  <a:ext uri="{FF2B5EF4-FFF2-40B4-BE49-F238E27FC236}">
                    <a16:creationId xmlns:a16="http://schemas.microsoft.com/office/drawing/2014/main" id="{6F4A078E-44AC-469E-B1BC-EA050162A034}"/>
                  </a:ext>
                </a:extLst>
              </p:cNvPr>
              <p:cNvGraphicFramePr>
                <a:graphicFrameLocks noGrp="1"/>
              </p:cNvGraphicFramePr>
              <p:nvPr>
                <p:ph sz="quarter" idx="1"/>
                <p:extLst>
                  <p:ext uri="{D42A27DB-BD31-4B8C-83A1-F6EECF244321}">
                    <p14:modId xmlns:p14="http://schemas.microsoft.com/office/powerpoint/2010/main" val="2185560075"/>
                  </p:ext>
                </p:extLst>
              </p:nvPr>
            </p:nvGraphicFramePr>
            <p:xfrm>
              <a:off x="612775" y="1600200"/>
              <a:ext cx="8153400" cy="3977876"/>
            </p:xfrm>
            <a:graphic>
              <a:graphicData uri="http://schemas.openxmlformats.org/drawingml/2006/table">
                <a:tbl>
                  <a:tblPr firstRow="1" bandRow="1">
                    <a:tableStyleId>{5A111915-BE36-4E01-A7E5-04B1672EAD32}</a:tableStyleId>
                  </a:tblPr>
                  <a:tblGrid>
                    <a:gridCol w="1019176">
                      <a:extLst>
                        <a:ext uri="{9D8B030D-6E8A-4147-A177-3AD203B41FA5}">
                          <a16:colId xmlns:a16="http://schemas.microsoft.com/office/drawing/2014/main" val="2671555585"/>
                        </a:ext>
                      </a:extLst>
                    </a:gridCol>
                    <a:gridCol w="918484">
                      <a:extLst>
                        <a:ext uri="{9D8B030D-6E8A-4147-A177-3AD203B41FA5}">
                          <a16:colId xmlns:a16="http://schemas.microsoft.com/office/drawing/2014/main" val="3884994854"/>
                        </a:ext>
                      </a:extLst>
                    </a:gridCol>
                    <a:gridCol w="680297">
                      <a:extLst>
                        <a:ext uri="{9D8B030D-6E8A-4147-A177-3AD203B41FA5}">
                          <a16:colId xmlns:a16="http://schemas.microsoft.com/office/drawing/2014/main" val="3444843922"/>
                        </a:ext>
                      </a:extLst>
                    </a:gridCol>
                    <a:gridCol w="1340285">
                      <a:extLst>
                        <a:ext uri="{9D8B030D-6E8A-4147-A177-3AD203B41FA5}">
                          <a16:colId xmlns:a16="http://schemas.microsoft.com/office/drawing/2014/main" val="1487177399"/>
                        </a:ext>
                      </a:extLst>
                    </a:gridCol>
                    <a:gridCol w="1279362">
                      <a:extLst>
                        <a:ext uri="{9D8B030D-6E8A-4147-A177-3AD203B41FA5}">
                          <a16:colId xmlns:a16="http://schemas.microsoft.com/office/drawing/2014/main" val="1899641356"/>
                        </a:ext>
                      </a:extLst>
                    </a:gridCol>
                    <a:gridCol w="995060">
                      <a:extLst>
                        <a:ext uri="{9D8B030D-6E8A-4147-A177-3AD203B41FA5}">
                          <a16:colId xmlns:a16="http://schemas.microsoft.com/office/drawing/2014/main" val="2297892757"/>
                        </a:ext>
                      </a:extLst>
                    </a:gridCol>
                    <a:gridCol w="1005213">
                      <a:extLst>
                        <a:ext uri="{9D8B030D-6E8A-4147-A177-3AD203B41FA5}">
                          <a16:colId xmlns:a16="http://schemas.microsoft.com/office/drawing/2014/main" val="833567873"/>
                        </a:ext>
                      </a:extLst>
                    </a:gridCol>
                    <a:gridCol w="915523">
                      <a:extLst>
                        <a:ext uri="{9D8B030D-6E8A-4147-A177-3AD203B41FA5}">
                          <a16:colId xmlns:a16="http://schemas.microsoft.com/office/drawing/2014/main" val="1205090596"/>
                        </a:ext>
                      </a:extLst>
                    </a:gridCol>
                  </a:tblGrid>
                  <a:tr h="568268">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529800"/>
                      </a:ext>
                    </a:extLst>
                  </a:tr>
                  <a:tr h="568268">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Linear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u="none" strike="noStrike" baseline="0" dirty="0" smtClean="0">
                                    <a:effectLst/>
                                    <a:latin typeface="Cambria Math" panose="02040503050406030204" pitchFamily="18" charset="0"/>
                                  </a:rPr>
                                  <m:t>CO</m:t>
                                </m:r>
                                <m:r>
                                  <a:rPr lang="en-US" sz="1500" u="none" strike="noStrike" baseline="-25000" dirty="0" smtClean="0">
                                    <a:effectLst/>
                                    <a:latin typeface="Cambria Math" panose="02040503050406030204" pitchFamily="18" charset="0"/>
                                  </a:rPr>
                                  <m:t>2</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1985241"/>
                      </a:ext>
                    </a:extLst>
                  </a:tr>
                  <a:tr h="568268">
                    <a:tc rowSpan="2">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u="none" strike="noStrike" smtClean="0">
                                    <a:effectLst/>
                                    <a:latin typeface="Cambria Math" panose="02040503050406030204" pitchFamily="18" charset="0"/>
                                  </a:rPr>
                                  <m:t>NO</m:t>
                                </m:r>
                                <m:r>
                                  <a:rPr lang="en-US" sz="1500" u="none" strike="noStrike" baseline="-25000" smtClean="0">
                                    <a:effectLst/>
                                    <a:latin typeface="Cambria Math" panose="02040503050406030204" pitchFamily="18" charset="0"/>
                                  </a:rPr>
                                  <m:t>3</m:t>
                                </m:r>
                                <m:r>
                                  <a:rPr lang="en-US" sz="1500" u="none" strike="noStrike" baseline="30000" smtClean="0">
                                    <a:effectLst/>
                                    <a:latin typeface="Cambria Math" panose="02040503050406030204" pitchFamily="18" charset="0"/>
                                  </a:rPr>
                                  <m:t>−</m:t>
                                </m:r>
                              </m:oMath>
                            </m:oMathPara>
                          </a14:m>
                          <a:endParaRPr lang="en-US" sz="1500" b="0" i="0" u="none" strike="noStrike" baseline="30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8556908"/>
                      </a:ext>
                    </a:extLst>
                  </a:tr>
                  <a:tr h="568268">
                    <a:tc vMerge="1">
                      <a:txBody>
                        <a:bodyPr/>
                        <a:lstStyle/>
                        <a:p>
                          <a:endParaRPr lang="en-US"/>
                        </a:p>
                      </a:txBody>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500" u="none" strike="noStrike" smtClean="0">
                                    <a:effectLst/>
                                    <a:latin typeface="Cambria Math" panose="02040503050406030204" pitchFamily="18" charset="0"/>
                                  </a:rPr>
                                  <m:t>NO</m:t>
                                </m:r>
                                <m:r>
                                  <a:rPr lang="en-US" sz="1500" b="0" i="0" u="none" strike="noStrike" baseline="-25000" smtClean="0">
                                    <a:effectLst/>
                                    <a:latin typeface="Cambria Math" panose="02040503050406030204" pitchFamily="18" charset="0"/>
                                  </a:rPr>
                                  <m:t>2</m:t>
                                </m:r>
                                <m:r>
                                  <a:rPr lang="en-US" sz="1500" u="none" strike="noStrike" baseline="30000" smtClean="0">
                                    <a:effectLst/>
                                    <a:latin typeface="Cambria Math" panose="02040503050406030204" pitchFamily="18" charset="0"/>
                                  </a:rPr>
                                  <m:t>−</m:t>
                                </m:r>
                              </m:oMath>
                            </m:oMathPara>
                          </a14:m>
                          <a:endParaRPr lang="en-US" sz="1500" b="0" i="0" u="none" strike="noStrike" baseline="30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84882276"/>
                      </a:ext>
                    </a:extLst>
                  </a:tr>
                  <a:tr h="568268">
                    <a:tc rowSpan="3">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smtClean="0">
                                    <a:solidFill>
                                      <a:srgbClr val="000000"/>
                                    </a:solidFill>
                                    <a:effectLst/>
                                    <a:latin typeface="Cambria Math" panose="02040503050406030204" pitchFamily="18" charset="0"/>
                                  </a:rPr>
                                  <m:t>CH</m:t>
                                </m:r>
                                <m:r>
                                  <a:rPr lang="en-US" sz="1500" b="0" i="0" u="none" strike="noStrike" baseline="-25000" smtClean="0">
                                    <a:solidFill>
                                      <a:srgbClr val="000000"/>
                                    </a:solidFill>
                                    <a:effectLst/>
                                    <a:latin typeface="Cambria Math" panose="02040503050406030204" pitchFamily="18" charset="0"/>
                                  </a:rPr>
                                  <m:t>4</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0604518"/>
                      </a:ext>
                    </a:extLst>
                  </a:tr>
                  <a:tr h="568268">
                    <a:tc vMerge="1">
                      <a:txBody>
                        <a:bodyPr/>
                        <a:lstStyle/>
                        <a:p>
                          <a:endParaRPr lang="en-US"/>
                        </a:p>
                      </a:txBody>
                      <a:tcPr/>
                    </a:tc>
                    <a:tc>
                      <a:txBody>
                        <a:bodyPr/>
                        <a:lstStyle/>
                        <a:p>
                          <a:pPr algn="ctr" fontAlgn="t"/>
                          <a:r>
                            <a:rPr lang="en-US" sz="1500" u="none" strike="noStrike">
                              <a:effectLst/>
                            </a:rPr>
                            <a:t>3</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dirty="0" smtClean="0">
                                    <a:solidFill>
                                      <a:srgbClr val="000000"/>
                                    </a:solidFill>
                                    <a:effectLst/>
                                    <a:latin typeface="Cambria Math" panose="02040503050406030204" pitchFamily="18" charset="0"/>
                                  </a:rPr>
                                  <m:t>NH</m:t>
                                </m:r>
                                <m:r>
                                  <a:rPr lang="en-US" sz="1500" b="0" i="0" u="none" strike="noStrike" baseline="-25000" dirty="0" smtClean="0">
                                    <a:solidFill>
                                      <a:srgbClr val="000000"/>
                                    </a:solidFill>
                                    <a:effectLst/>
                                    <a:latin typeface="Cambria Math" panose="02040503050406030204" pitchFamily="18" charset="0"/>
                                  </a:rPr>
                                  <m:t>3</m:t>
                                </m:r>
                              </m:oMath>
                            </m:oMathPara>
                          </a14:m>
                          <a:endParaRPr lang="en-US" sz="1500" b="0" i="0" u="none" strike="noStrike" baseline="-25000"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4726637"/>
                      </a:ext>
                    </a:extLst>
                  </a:tr>
                  <a:tr h="568268">
                    <a:tc vMerge="1">
                      <a:txBody>
                        <a:bodyPr/>
                        <a:lstStyle/>
                        <a:p>
                          <a:endParaRPr lang="en-US"/>
                        </a:p>
                      </a:txBody>
                      <a:tcPr/>
                    </a:tc>
                    <a:tc>
                      <a:txBody>
                        <a:bodyPr/>
                        <a:lstStyle/>
                        <a:p>
                          <a:pPr algn="ctr" fontAlgn="t"/>
                          <a:r>
                            <a:rPr lang="en-US" sz="1500" u="none" strike="noStrike">
                              <a:effectLst/>
                            </a:rPr>
                            <a:t>2</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Tetrahedral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b="0" i="0" u="none" strike="noStrike" dirty="0" smtClean="0">
                                    <a:solidFill>
                                      <a:srgbClr val="000000"/>
                                    </a:solidFill>
                                    <a:effectLst/>
                                    <a:latin typeface="Cambria Math" panose="02040503050406030204" pitchFamily="18" charset="0"/>
                                  </a:rPr>
                                  <m:t>H</m:t>
                                </m:r>
                                <m:r>
                                  <a:rPr lang="en-US" sz="1500" b="0" i="0" u="none" strike="noStrike" baseline="-25000" dirty="0" smtClean="0">
                                    <a:solidFill>
                                      <a:srgbClr val="000000"/>
                                    </a:solidFill>
                                    <a:effectLst/>
                                    <a:latin typeface="Cambria Math" panose="02040503050406030204" pitchFamily="18" charset="0"/>
                                  </a:rPr>
                                  <m:t>2</m:t>
                                </m:r>
                                <m:r>
                                  <m:rPr>
                                    <m:sty m:val="p"/>
                                  </m:rPr>
                                  <a:rPr lang="en-US" sz="1500" b="0" i="0" u="none" strike="noStrike" dirty="0" smtClean="0">
                                    <a:solidFill>
                                      <a:srgbClr val="000000"/>
                                    </a:solidFill>
                                    <a:effectLst/>
                                    <a:latin typeface="Cambria Math" panose="02040503050406030204" pitchFamily="18" charset="0"/>
                                  </a:rPr>
                                  <m:t>O</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350466"/>
                      </a:ext>
                    </a:extLst>
                  </a:tr>
                </a:tbl>
              </a:graphicData>
            </a:graphic>
          </p:graphicFrame>
        </mc:Choice>
        <mc:Fallback xmlns="">
          <p:graphicFrame>
            <p:nvGraphicFramePr>
              <p:cNvPr id="5" name="Content Placeholder 4" descr="Summary of Electron and Molecular Geometries" title="Table 7.1 (1 of 3) ">
                <a:extLst>
                  <a:ext uri="{FF2B5EF4-FFF2-40B4-BE49-F238E27FC236}">
                    <a16:creationId xmlns="" xmlns:a16="http://schemas.microsoft.com/office/drawing/2014/main" xmlns:a14="http://schemas.microsoft.com/office/drawing/2010/main" id="{6F4A078E-44AC-469E-B1BC-EA050162A034}"/>
                  </a:ext>
                </a:extLst>
              </p:cNvPr>
              <p:cNvGraphicFramePr>
                <a:graphicFrameLocks noGrp="1"/>
              </p:cNvGraphicFramePr>
              <p:nvPr>
                <p:ph sz="quarter" idx="1"/>
                <p:extLst>
                  <p:ext uri="{D42A27DB-BD31-4B8C-83A1-F6EECF244321}">
                    <p14:modId xmlns:p14="http://schemas.microsoft.com/office/powerpoint/2010/main" val="2185560075"/>
                  </p:ext>
                </p:extLst>
              </p:nvPr>
            </p:nvGraphicFramePr>
            <p:xfrm>
              <a:off x="612775" y="1600200"/>
              <a:ext cx="8153400" cy="3977876"/>
            </p:xfrm>
            <a:graphic>
              <a:graphicData uri="http://schemas.openxmlformats.org/drawingml/2006/table">
                <a:tbl>
                  <a:tblPr firstRow="1" bandRow="1">
                    <a:tableStyleId>{5A111915-BE36-4E01-A7E5-04B1672EAD32}</a:tableStyleId>
                  </a:tblPr>
                  <a:tblGrid>
                    <a:gridCol w="1019176">
                      <a:extLst>
                        <a:ext uri="{9D8B030D-6E8A-4147-A177-3AD203B41FA5}">
                          <a16:colId xmlns="" xmlns:a16="http://schemas.microsoft.com/office/drawing/2014/main" xmlns:a14="http://schemas.microsoft.com/office/drawing/2010/main" val="2671555585"/>
                        </a:ext>
                      </a:extLst>
                    </a:gridCol>
                    <a:gridCol w="918484">
                      <a:extLst>
                        <a:ext uri="{9D8B030D-6E8A-4147-A177-3AD203B41FA5}">
                          <a16:colId xmlns="" xmlns:a16="http://schemas.microsoft.com/office/drawing/2014/main" xmlns:a14="http://schemas.microsoft.com/office/drawing/2010/main" val="3884994854"/>
                        </a:ext>
                      </a:extLst>
                    </a:gridCol>
                    <a:gridCol w="680297">
                      <a:extLst>
                        <a:ext uri="{9D8B030D-6E8A-4147-A177-3AD203B41FA5}">
                          <a16:colId xmlns="" xmlns:a16="http://schemas.microsoft.com/office/drawing/2014/main" xmlns:a14="http://schemas.microsoft.com/office/drawing/2010/main" val="3444843922"/>
                        </a:ext>
                      </a:extLst>
                    </a:gridCol>
                    <a:gridCol w="1340285">
                      <a:extLst>
                        <a:ext uri="{9D8B030D-6E8A-4147-A177-3AD203B41FA5}">
                          <a16:colId xmlns="" xmlns:a16="http://schemas.microsoft.com/office/drawing/2014/main" xmlns:a14="http://schemas.microsoft.com/office/drawing/2010/main" val="1487177399"/>
                        </a:ext>
                      </a:extLst>
                    </a:gridCol>
                    <a:gridCol w="1279362">
                      <a:extLst>
                        <a:ext uri="{9D8B030D-6E8A-4147-A177-3AD203B41FA5}">
                          <a16:colId xmlns="" xmlns:a16="http://schemas.microsoft.com/office/drawing/2014/main" xmlns:a14="http://schemas.microsoft.com/office/drawing/2010/main" val="1899641356"/>
                        </a:ext>
                      </a:extLst>
                    </a:gridCol>
                    <a:gridCol w="995060">
                      <a:extLst>
                        <a:ext uri="{9D8B030D-6E8A-4147-A177-3AD203B41FA5}">
                          <a16:colId xmlns="" xmlns:a16="http://schemas.microsoft.com/office/drawing/2014/main" xmlns:a14="http://schemas.microsoft.com/office/drawing/2010/main" val="2297892757"/>
                        </a:ext>
                      </a:extLst>
                    </a:gridCol>
                    <a:gridCol w="1005213">
                      <a:extLst>
                        <a:ext uri="{9D8B030D-6E8A-4147-A177-3AD203B41FA5}">
                          <a16:colId xmlns="" xmlns:a16="http://schemas.microsoft.com/office/drawing/2014/main" xmlns:a14="http://schemas.microsoft.com/office/drawing/2010/main" val="833567873"/>
                        </a:ext>
                      </a:extLst>
                    </a:gridCol>
                    <a:gridCol w="915523">
                      <a:extLst>
                        <a:ext uri="{9D8B030D-6E8A-4147-A177-3AD203B41FA5}">
                          <a16:colId xmlns="" xmlns:a16="http://schemas.microsoft.com/office/drawing/2014/main" xmlns:a14="http://schemas.microsoft.com/office/drawing/2010/main" val="1205090596"/>
                        </a:ext>
                      </a:extLst>
                    </a:gridCol>
                  </a:tblGrid>
                  <a:tr h="568268">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730529800"/>
                      </a:ext>
                    </a:extLst>
                  </a:tr>
                  <a:tr h="568268">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Linear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100000" r="-92121" b="-498936"/>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761985241"/>
                      </a:ext>
                    </a:extLst>
                  </a:tr>
                  <a:tr h="568268">
                    <a:tc rowSpan="2">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3</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202151" r="-92121" b="-40430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458556908"/>
                      </a:ext>
                    </a:extLst>
                  </a:tr>
                  <a:tr h="568268">
                    <a:tc vMerge="1">
                      <a:txBody>
                        <a:bodyPr/>
                        <a:lstStyle/>
                        <a:p>
                          <a:endParaRPr lang="en-US"/>
                        </a:p>
                      </a:txBody>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planar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&lt;120°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298936" r="-92121" b="-300000"/>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084882276"/>
                      </a:ext>
                    </a:extLst>
                  </a:tr>
                  <a:tr h="568268">
                    <a:tc rowSpan="3">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4</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0</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403226" r="-92121" b="-203226"/>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440604518"/>
                      </a:ext>
                    </a:extLst>
                  </a:tr>
                  <a:tr h="568268">
                    <a:tc vMerge="1">
                      <a:txBody>
                        <a:bodyPr/>
                        <a:lstStyle/>
                        <a:p>
                          <a:endParaRPr lang="en-US"/>
                        </a:p>
                      </a:txBody>
                      <a:tcPr/>
                    </a:tc>
                    <a:tc>
                      <a:txBody>
                        <a:bodyPr/>
                        <a:lstStyle/>
                        <a:p>
                          <a:pPr algn="ctr" fontAlgn="t"/>
                          <a:r>
                            <a:rPr lang="en-US" sz="1500" u="none" strike="noStrike">
                              <a:effectLst/>
                            </a:rPr>
                            <a:t>3</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Tetrahedral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497872" r="-92121" b="-101064"/>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394726637"/>
                      </a:ext>
                    </a:extLst>
                  </a:tr>
                  <a:tr h="568268">
                    <a:tc vMerge="1">
                      <a:txBody>
                        <a:bodyPr/>
                        <a:lstStyle/>
                        <a:p>
                          <a:endParaRPr lang="en-US"/>
                        </a:p>
                      </a:txBody>
                      <a:tcPr/>
                    </a:tc>
                    <a:tc>
                      <a:txBody>
                        <a:bodyPr/>
                        <a:lstStyle/>
                        <a:p>
                          <a:pPr algn="ctr" fontAlgn="t"/>
                          <a:r>
                            <a:rPr lang="en-US" sz="1500" u="none" strike="noStrike">
                              <a:effectLst/>
                            </a:rPr>
                            <a:t>2</a:t>
                          </a:r>
                          <a:endParaRPr lang="en-US" sz="1500" b="1"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2</a:t>
                          </a:r>
                          <a:endParaRPr lang="en-US" sz="1500" b="1"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Tetrahedral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Bent</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&lt;109.5°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21212" t="-604301" r="-92121" b="-215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10350466"/>
                      </a:ext>
                    </a:extLst>
                  </a:tr>
                </a:tbl>
              </a:graphicData>
            </a:graphic>
          </p:graphicFrame>
        </mc:Fallback>
      </mc:AlternateContent>
      <p:pic>
        <p:nvPicPr>
          <p:cNvPr id="7" name="Picture 6" descr="A molecular model for  C O 2. It contains 2 electron domains, 2 bonded groups, 0 lone pairs. Electron geometry is linear; molecular geometry is linear. Bond angle(s): 180 degrees." title="Model: Column 8, Row 1">
            <a:extLst>
              <a:ext uri="{FF2B5EF4-FFF2-40B4-BE49-F238E27FC236}">
                <a16:creationId xmlns:a16="http://schemas.microsoft.com/office/drawing/2014/main" id="{DCD12B38-3DB9-44C4-B45C-F816F118BD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94570" y="2398275"/>
            <a:ext cx="604349" cy="213044"/>
          </a:xfrm>
          <a:prstGeom prst="rect">
            <a:avLst/>
          </a:prstGeom>
        </p:spPr>
      </p:pic>
      <p:pic>
        <p:nvPicPr>
          <p:cNvPr id="9" name="Picture 8" descr="A molecular model for  N O 3 minus. It contains 3 electron domains, 3 bonded groups, 0 lone pairs. Electron geometry is trigonal planar; molecular geometry is trigonal planar. Bond angle(s): 120 degrees." title="Model: Column 8, Row 2">
            <a:extLst>
              <a:ext uri="{FF2B5EF4-FFF2-40B4-BE49-F238E27FC236}">
                <a16:creationId xmlns:a16="http://schemas.microsoft.com/office/drawing/2014/main" id="{DA16C629-86E0-413F-A6A2-D1A449BC07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59073" y="2790296"/>
            <a:ext cx="475838" cy="476979"/>
          </a:xfrm>
          <a:prstGeom prst="rect">
            <a:avLst/>
          </a:prstGeom>
        </p:spPr>
      </p:pic>
      <p:pic>
        <p:nvPicPr>
          <p:cNvPr id="11" name="Picture 10" descr="A molecular model for  N O 2 minus. It contains 3 electron domains, 2 bonded groups, 1 lone pairs. Electron geometry is trigonal planar; molecular geometry is bent. Bond angle(s): &lt;120 degrees." title="Model: Column 8, Row 3">
            <a:extLst>
              <a:ext uri="{FF2B5EF4-FFF2-40B4-BE49-F238E27FC236}">
                <a16:creationId xmlns:a16="http://schemas.microsoft.com/office/drawing/2014/main" id="{509C880E-AF9C-4300-9D2C-701DBC14CD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94570" y="3433839"/>
            <a:ext cx="604349" cy="362320"/>
          </a:xfrm>
          <a:prstGeom prst="rect">
            <a:avLst/>
          </a:prstGeom>
        </p:spPr>
      </p:pic>
      <p:pic>
        <p:nvPicPr>
          <p:cNvPr id="13" name="Picture 12" descr="A molecular model for  C H 4. It contains 4 electron domains, 4 bonded groups, 0 lone pairs. Electron geometry is tetrahedral; molecular geometry is tetrahedral. Bond angle(s): 109.5 degrees." title="Model: Column 8, Row 4">
            <a:extLst>
              <a:ext uri="{FF2B5EF4-FFF2-40B4-BE49-F238E27FC236}">
                <a16:creationId xmlns:a16="http://schemas.microsoft.com/office/drawing/2014/main" id="{93988ADA-8C21-4082-A4C3-6B9B48199BB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72722" y="3950831"/>
            <a:ext cx="475341" cy="475341"/>
          </a:xfrm>
          <a:prstGeom prst="rect">
            <a:avLst/>
          </a:prstGeom>
        </p:spPr>
      </p:pic>
      <p:pic>
        <p:nvPicPr>
          <p:cNvPr id="15" name="Picture 14" descr="A molecular model for  N H 3. It contains 4 electron domains, 3 bonded groups, 1 lone pairs. Electron geometry is tetrahedral; molecular geometry is trigonal pyramidal. Bond angle(s): &lt;109.5 degrees." title="Model: Column 8, Row 5">
            <a:extLst>
              <a:ext uri="{FF2B5EF4-FFF2-40B4-BE49-F238E27FC236}">
                <a16:creationId xmlns:a16="http://schemas.microsoft.com/office/drawing/2014/main" id="{14182172-17C9-494C-A8B9-D853E33DC24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216" y="4552711"/>
            <a:ext cx="605798" cy="394204"/>
          </a:xfrm>
          <a:prstGeom prst="rect">
            <a:avLst/>
          </a:prstGeom>
        </p:spPr>
      </p:pic>
      <p:pic>
        <p:nvPicPr>
          <p:cNvPr id="17" name="Picture 16" descr="A molecular model for H 2 O. It contains 4 electron domains, 2 bonded groups, 2 lone pairs. Electron geometry is tetrahedral; molecular geometry is bent. Bond angle(s): &lt;109.5 degrees." title="Model: Column 8, Row 6">
            <a:extLst>
              <a:ext uri="{FF2B5EF4-FFF2-40B4-BE49-F238E27FC236}">
                <a16:creationId xmlns:a16="http://schemas.microsoft.com/office/drawing/2014/main" id="{FE88EEB3-9699-4A72-BC51-B3E6B678920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49160" y="5090838"/>
            <a:ext cx="605798" cy="424638"/>
          </a:xfrm>
          <a:prstGeom prst="rect">
            <a:avLst/>
          </a:prstGeom>
        </p:spPr>
      </p:pic>
    </p:spTree>
    <p:extLst>
      <p:ext uri="{BB962C8B-B14F-4D97-AF65-F5344CB8AC3E}">
        <p14:creationId xmlns:p14="http://schemas.microsoft.com/office/powerpoint/2010/main" val="150963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DD7D74-7520-4477-9B0D-19D5649CBAE9}"/>
              </a:ext>
            </a:extLst>
          </p:cNvPr>
          <p:cNvSpPr>
            <a:spLocks noGrp="1"/>
          </p:cNvSpPr>
          <p:nvPr>
            <p:ph type="title"/>
          </p:nvPr>
        </p:nvSpPr>
        <p:spPr/>
        <p:txBody>
          <a:bodyPr>
            <a:normAutofit/>
          </a:bodyPr>
          <a:lstStyle/>
          <a:p>
            <a:r>
              <a:rPr lang="en-US" dirty="0"/>
              <a:t>Determining Molecular Geometries</a:t>
            </a:r>
          </a:p>
        </p:txBody>
      </p:sp>
      <p:pic>
        <p:nvPicPr>
          <p:cNvPr id="3" name="Content Placeholder 2" descr="The Lewis structure for P C L 3. The layout is C L P C L, with the final C L placed under the P. Each C L atom is connected to the P atom by a single bond. The three remaining sides of each C L atom  are filled with lone pairs. P has one lone pair on its remaining side. The Lewis structure for O F 2. The layout is F O F. The F atoms are each connected to the O atom by a single bond and all the atoms are arranged in a line. Each F atom has three lone pairs, one on each of the atom's remaining sides. O has two lone pairs on either side of the line of atoms. A Lewis structure for C C L 2 B R 2. The layout is C L C C L, with B R atoms on either side of the C atom. The C L and B R atoms are each connected to the C atom by single bonds. The C L and B R atoms each have three lone pairs occupying their remaining sides. " title="(Example 7.1)">
            <a:extLst>
              <a:ext uri="{FF2B5EF4-FFF2-40B4-BE49-F238E27FC236}">
                <a16:creationId xmlns:a16="http://schemas.microsoft.com/office/drawing/2014/main" id="{B43AD0F9-F30B-4F3B-A44C-6B754625BC4E}"/>
              </a:ext>
            </a:extLst>
          </p:cNvPr>
          <p:cNvPicPr>
            <a:picLocks noGrp="1" noChangeAspect="1"/>
          </p:cNvPicPr>
          <p:nvPr>
            <p:ph sz="quarter" idx="1"/>
          </p:nvPr>
        </p:nvPicPr>
        <p:blipFill rotWithShape="1">
          <a:blip r:embed="rId2">
            <a:extLst>
              <a:ext uri="{28A0092B-C50C-407E-A947-70E740481C1C}">
                <a14:useLocalDpi xmlns:a14="http://schemas.microsoft.com/office/drawing/2010/main" val="0"/>
              </a:ext>
            </a:extLst>
          </a:blip>
          <a:stretch/>
        </p:blipFill>
        <p:spPr>
          <a:xfrm>
            <a:off x="612775" y="2942488"/>
            <a:ext cx="8153400" cy="1811223"/>
          </a:xfrm>
        </p:spPr>
      </p:pic>
      <p:sp>
        <p:nvSpPr>
          <p:cNvPr id="6" name="Title 4">
            <a:extLst>
              <a:ext uri="{FF2B5EF4-FFF2-40B4-BE49-F238E27FC236}">
                <a16:creationId xmlns:a16="http://schemas.microsoft.com/office/drawing/2014/main" id="{89DD7D74-7520-4477-9B0D-19D5649CBAE9}"/>
              </a:ext>
            </a:extLst>
          </p:cNvPr>
          <p:cNvSpPr txBox="1">
            <a:spLocks/>
          </p:cNvSpPr>
          <p:nvPr/>
        </p:nvSpPr>
        <p:spPr>
          <a:xfrm>
            <a:off x="612648" y="1585544"/>
            <a:ext cx="8153400" cy="990600"/>
          </a:xfrm>
          <a:prstGeom prst="rect">
            <a:avLst/>
          </a:prstGeom>
        </p:spPr>
        <p:txBody>
          <a:bodyPr vert="horz" anchor="ctr">
            <a:noAutofit/>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Determine the molecular geometries and bond angles for the molecules below.</a:t>
            </a:r>
            <a:endParaRPr lang="en-US" sz="2800" dirty="0">
              <a:solidFill>
                <a:schemeClr val="tx1"/>
              </a:solidFill>
            </a:endParaRPr>
          </a:p>
        </p:txBody>
      </p:sp>
    </p:spTree>
    <p:extLst>
      <p:ext uri="{BB962C8B-B14F-4D97-AF65-F5344CB8AC3E}">
        <p14:creationId xmlns:p14="http://schemas.microsoft.com/office/powerpoint/2010/main" val="801727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Determining Molecular Geometries</a:t>
            </a:r>
          </a:p>
        </p:txBody>
      </p:sp>
      <p:sp>
        <p:nvSpPr>
          <p:cNvPr id="3" name="Content Placeholder 2"/>
          <p:cNvSpPr>
            <a:spLocks noGrp="1"/>
          </p:cNvSpPr>
          <p:nvPr>
            <p:ph sz="quarter" idx="1"/>
          </p:nvPr>
        </p:nvSpPr>
        <p:spPr/>
        <p:txBody>
          <a:bodyPr/>
          <a:lstStyle/>
          <a:p>
            <a:pPr marL="0" indent="0">
              <a:buNone/>
            </a:pPr>
            <a:r>
              <a:rPr lang="en-US" sz="2400" dirty="0"/>
              <a:t>Predict the molecular geometry for a molecule with two bonded groups and two lone pairs.</a:t>
            </a:r>
            <a:endParaRPr lang="en-US" dirty="0"/>
          </a:p>
          <a:p>
            <a:pPr marL="514350" indent="-514350">
              <a:buFont typeface="+mj-lt"/>
              <a:buAutoNum type="alphaUcPeriod"/>
            </a:pPr>
            <a:endParaRPr lang="en-US" dirty="0"/>
          </a:p>
          <a:p>
            <a:pPr marL="514350" indent="-514350">
              <a:buFont typeface="+mj-lt"/>
              <a:buAutoNum type="alphaUcPeriod"/>
            </a:pPr>
            <a:r>
              <a:rPr lang="en-US" dirty="0"/>
              <a:t>linear</a:t>
            </a:r>
          </a:p>
          <a:p>
            <a:pPr marL="514350" indent="-514350">
              <a:buFont typeface="+mj-lt"/>
              <a:buAutoNum type="alphaUcPeriod"/>
            </a:pPr>
            <a:r>
              <a:rPr lang="en-US" dirty="0"/>
              <a:t>bent </a:t>
            </a:r>
          </a:p>
          <a:p>
            <a:pPr marL="514350" indent="-514350">
              <a:buFont typeface="+mj-lt"/>
              <a:buAutoNum type="alphaUcPeriod"/>
            </a:pPr>
            <a:r>
              <a:rPr lang="en-US" dirty="0"/>
              <a:t>trigonal planar</a:t>
            </a:r>
          </a:p>
          <a:p>
            <a:pPr marL="514350" indent="-514350">
              <a:buFont typeface="+mj-lt"/>
              <a:buAutoNum type="alphaUcPeriod"/>
            </a:pPr>
            <a:r>
              <a:rPr lang="en-US" dirty="0"/>
              <a:t>tetrahedral</a:t>
            </a:r>
          </a:p>
          <a:p>
            <a:pPr marL="514350" indent="-514350">
              <a:buFont typeface="+mj-lt"/>
              <a:buAutoNum type="alphaUcPeriod"/>
            </a:pPr>
            <a:r>
              <a:rPr lang="en-US" dirty="0"/>
              <a:t>trigonal bipyramidal</a:t>
            </a:r>
          </a:p>
        </p:txBody>
      </p:sp>
    </p:spTree>
    <p:extLst>
      <p:ext uri="{BB962C8B-B14F-4D97-AF65-F5344CB8AC3E}">
        <p14:creationId xmlns:p14="http://schemas.microsoft.com/office/powerpoint/2010/main" val="3810555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2176516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2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2 of 3)">
                <a:extLst>
                  <a:ext uri="{FF2B5EF4-FFF2-40B4-BE49-F238E27FC236}">
                    <a16:creationId xmlns:a16="http://schemas.microsoft.com/office/drawing/2014/main" id="{F8E0B0CC-0DF3-49DE-A2D7-7F94373F40C6}"/>
                  </a:ext>
                </a:extLst>
              </p:cNvPr>
              <p:cNvGraphicFramePr>
                <a:graphicFrameLocks noGrp="1"/>
              </p:cNvGraphicFramePr>
              <p:nvPr>
                <p:ph sz="quarter" idx="1"/>
              </p:nvPr>
            </p:nvGraphicFramePr>
            <p:xfrm>
              <a:off x="612775" y="1600200"/>
              <a:ext cx="8153404" cy="3987720"/>
            </p:xfrm>
            <a:graphic>
              <a:graphicData uri="http://schemas.openxmlformats.org/drawingml/2006/table">
                <a:tbl>
                  <a:tblPr firstRow="1" firstCol="1" bandRow="1">
                    <a:tableStyleId>{5A111915-BE36-4E01-A7E5-04B1672EAD32}</a:tableStyleId>
                  </a:tblPr>
                  <a:tblGrid>
                    <a:gridCol w="1019176">
                      <a:extLst>
                        <a:ext uri="{9D8B030D-6E8A-4147-A177-3AD203B41FA5}">
                          <a16:colId xmlns:a16="http://schemas.microsoft.com/office/drawing/2014/main" val="3120192216"/>
                        </a:ext>
                      </a:extLst>
                    </a:gridCol>
                    <a:gridCol w="929249">
                      <a:extLst>
                        <a:ext uri="{9D8B030D-6E8A-4147-A177-3AD203B41FA5}">
                          <a16:colId xmlns:a16="http://schemas.microsoft.com/office/drawing/2014/main" val="2330922698"/>
                        </a:ext>
                      </a:extLst>
                    </a:gridCol>
                    <a:gridCol w="679450">
                      <a:extLst>
                        <a:ext uri="{9D8B030D-6E8A-4147-A177-3AD203B41FA5}">
                          <a16:colId xmlns:a16="http://schemas.microsoft.com/office/drawing/2014/main" val="2148842245"/>
                        </a:ext>
                      </a:extLst>
                    </a:gridCol>
                    <a:gridCol w="1238997">
                      <a:extLst>
                        <a:ext uri="{9D8B030D-6E8A-4147-A177-3AD203B41FA5}">
                          <a16:colId xmlns:a16="http://schemas.microsoft.com/office/drawing/2014/main" val="2658940766"/>
                        </a:ext>
                      </a:extLst>
                    </a:gridCol>
                    <a:gridCol w="1248989">
                      <a:extLst>
                        <a:ext uri="{9D8B030D-6E8A-4147-A177-3AD203B41FA5}">
                          <a16:colId xmlns:a16="http://schemas.microsoft.com/office/drawing/2014/main" val="1487405426"/>
                        </a:ext>
                      </a:extLst>
                    </a:gridCol>
                    <a:gridCol w="1019176">
                      <a:extLst>
                        <a:ext uri="{9D8B030D-6E8A-4147-A177-3AD203B41FA5}">
                          <a16:colId xmlns:a16="http://schemas.microsoft.com/office/drawing/2014/main" val="532981702"/>
                        </a:ext>
                      </a:extLst>
                    </a:gridCol>
                    <a:gridCol w="999191">
                      <a:extLst>
                        <a:ext uri="{9D8B030D-6E8A-4147-A177-3AD203B41FA5}">
                          <a16:colId xmlns:a16="http://schemas.microsoft.com/office/drawing/2014/main" val="604198534"/>
                        </a:ext>
                      </a:extLst>
                    </a:gridCol>
                    <a:gridCol w="1019176">
                      <a:extLst>
                        <a:ext uri="{9D8B030D-6E8A-4147-A177-3AD203B41FA5}">
                          <a16:colId xmlns:a16="http://schemas.microsoft.com/office/drawing/2014/main" val="3999898585"/>
                        </a:ext>
                      </a:extLst>
                    </a:gridCol>
                  </a:tblGrid>
                  <a:tr h="797544">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5849046"/>
                      </a:ext>
                    </a:extLst>
                  </a:tr>
                  <a:tr h="797544">
                    <a:tc rowSpan="4">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120°,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PCl</m:t>
                                </m:r>
                                <m:r>
                                  <a:rPr lang="en-US" sz="1500" i="0" u="none" strike="noStrike" baseline="-25000" dirty="0">
                                    <a:effectLst/>
                                    <a:latin typeface="Cambria Math" panose="02040503050406030204" pitchFamily="18" charset="0"/>
                                  </a:rPr>
                                  <m:t>5</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4617555"/>
                      </a:ext>
                    </a:extLst>
                  </a:tr>
                  <a:tr h="797544">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Seesaw</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&lt;120°,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SF</m:t>
                                </m:r>
                                <m:r>
                                  <a:rPr lang="en-US" sz="1500" i="0" u="none" strike="noStrike" baseline="-25000" dirty="0">
                                    <a:effectLst/>
                                    <a:latin typeface="Cambria Math" panose="02040503050406030204" pitchFamily="18" charset="0"/>
                                  </a:rPr>
                                  <m:t>4</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3232004"/>
                      </a:ext>
                    </a:extLst>
                  </a:tr>
                  <a:tr h="797544">
                    <a:tc vMerge="1">
                      <a:txBody>
                        <a:bodyPr/>
                        <a:lstStyle/>
                        <a:p>
                          <a:endParaRPr lang="en-US"/>
                        </a:p>
                      </a:txBody>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T-shaped</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ClF</m:t>
                                </m:r>
                                <m:r>
                                  <a:rPr lang="en-US" sz="1500" i="0" u="none" strike="noStrike" baseline="-25000" dirty="0">
                                    <a:effectLst/>
                                    <a:latin typeface="Cambria Math" panose="02040503050406030204" pitchFamily="18" charset="0"/>
                                  </a:rPr>
                                  <m:t>3</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5384994"/>
                      </a:ext>
                    </a:extLst>
                  </a:tr>
                  <a:tr h="797544">
                    <a:tc vMerge="1">
                      <a:txBody>
                        <a:bodyPr/>
                        <a:lstStyle/>
                        <a:p>
                          <a:endParaRPr lang="en-US"/>
                        </a:p>
                      </a:txBody>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Trigonal bipyramidal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I</m:t>
                                </m:r>
                                <m:r>
                                  <a:rPr lang="en-US" sz="1500" i="0" u="none" strike="noStrike" baseline="-25000" dirty="0">
                                    <a:effectLst/>
                                    <a:latin typeface="Cambria Math" panose="02040503050406030204" pitchFamily="18" charset="0"/>
                                  </a:rPr>
                                  <m:t>3</m:t>
                                </m:r>
                                <m:r>
                                  <a:rPr lang="en-US" sz="1500" i="0" u="none" strike="noStrike" baseline="30000" dirty="0">
                                    <a:effectLst/>
                                    <a:latin typeface="Cambria Math" panose="02040503050406030204" pitchFamily="18" charset="0"/>
                                  </a:rPr>
                                  <m:t>−</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266049"/>
                      </a:ext>
                    </a:extLst>
                  </a:tr>
                </a:tbl>
              </a:graphicData>
            </a:graphic>
          </p:graphicFrame>
        </mc:Choice>
        <mc:Fallback xmlns="">
          <p:graphicFrame>
            <p:nvGraphicFramePr>
              <p:cNvPr id="5" name="Content Placeholder 4" descr="Summary of Electron and Molecular Geometries" title="Table 7.1 (2 of 3)">
                <a:extLst>
                  <a:ext uri="{FF2B5EF4-FFF2-40B4-BE49-F238E27FC236}">
                    <a16:creationId xmlns="" xmlns:a16="http://schemas.microsoft.com/office/drawing/2014/main" xmlns:a14="http://schemas.microsoft.com/office/drawing/2010/main" id="{F8E0B0CC-0DF3-49DE-A2D7-7F94373F40C6}"/>
                  </a:ext>
                </a:extLst>
              </p:cNvPr>
              <p:cNvGraphicFramePr>
                <a:graphicFrameLocks noGrp="1"/>
              </p:cNvGraphicFramePr>
              <p:nvPr>
                <p:ph sz="quarter" idx="1"/>
                <p:extLst>
                  <p:ext uri="{D42A27DB-BD31-4B8C-83A1-F6EECF244321}">
                    <p14:modId xmlns:p14="http://schemas.microsoft.com/office/powerpoint/2010/main" val="254445305"/>
                  </p:ext>
                </p:extLst>
              </p:nvPr>
            </p:nvGraphicFramePr>
            <p:xfrm>
              <a:off x="612775" y="1600200"/>
              <a:ext cx="8153404" cy="3987720"/>
            </p:xfrm>
            <a:graphic>
              <a:graphicData uri="http://schemas.openxmlformats.org/drawingml/2006/table">
                <a:tbl>
                  <a:tblPr firstRow="1" firstCol="1" bandRow="1">
                    <a:tableStyleId>{5A111915-BE36-4E01-A7E5-04B1672EAD32}</a:tableStyleId>
                  </a:tblPr>
                  <a:tblGrid>
                    <a:gridCol w="1019176">
                      <a:extLst>
                        <a:ext uri="{9D8B030D-6E8A-4147-A177-3AD203B41FA5}">
                          <a16:colId xmlns="" xmlns:a16="http://schemas.microsoft.com/office/drawing/2014/main" xmlns:a14="http://schemas.microsoft.com/office/drawing/2010/main" val="3120192216"/>
                        </a:ext>
                      </a:extLst>
                    </a:gridCol>
                    <a:gridCol w="929249">
                      <a:extLst>
                        <a:ext uri="{9D8B030D-6E8A-4147-A177-3AD203B41FA5}">
                          <a16:colId xmlns="" xmlns:a16="http://schemas.microsoft.com/office/drawing/2014/main" xmlns:a14="http://schemas.microsoft.com/office/drawing/2010/main" val="2330922698"/>
                        </a:ext>
                      </a:extLst>
                    </a:gridCol>
                    <a:gridCol w="679450">
                      <a:extLst>
                        <a:ext uri="{9D8B030D-6E8A-4147-A177-3AD203B41FA5}">
                          <a16:colId xmlns="" xmlns:a16="http://schemas.microsoft.com/office/drawing/2014/main" xmlns:a14="http://schemas.microsoft.com/office/drawing/2010/main" val="2148842245"/>
                        </a:ext>
                      </a:extLst>
                    </a:gridCol>
                    <a:gridCol w="1238997">
                      <a:extLst>
                        <a:ext uri="{9D8B030D-6E8A-4147-A177-3AD203B41FA5}">
                          <a16:colId xmlns="" xmlns:a16="http://schemas.microsoft.com/office/drawing/2014/main" xmlns:a14="http://schemas.microsoft.com/office/drawing/2010/main" val="2658940766"/>
                        </a:ext>
                      </a:extLst>
                    </a:gridCol>
                    <a:gridCol w="1248989">
                      <a:extLst>
                        <a:ext uri="{9D8B030D-6E8A-4147-A177-3AD203B41FA5}">
                          <a16:colId xmlns="" xmlns:a16="http://schemas.microsoft.com/office/drawing/2014/main" xmlns:a14="http://schemas.microsoft.com/office/drawing/2010/main" val="1487405426"/>
                        </a:ext>
                      </a:extLst>
                    </a:gridCol>
                    <a:gridCol w="1019176">
                      <a:extLst>
                        <a:ext uri="{9D8B030D-6E8A-4147-A177-3AD203B41FA5}">
                          <a16:colId xmlns="" xmlns:a16="http://schemas.microsoft.com/office/drawing/2014/main" xmlns:a14="http://schemas.microsoft.com/office/drawing/2010/main" val="532981702"/>
                        </a:ext>
                      </a:extLst>
                    </a:gridCol>
                    <a:gridCol w="999191">
                      <a:extLst>
                        <a:ext uri="{9D8B030D-6E8A-4147-A177-3AD203B41FA5}">
                          <a16:colId xmlns="" xmlns:a16="http://schemas.microsoft.com/office/drawing/2014/main" xmlns:a14="http://schemas.microsoft.com/office/drawing/2010/main" val="604198534"/>
                        </a:ext>
                      </a:extLst>
                    </a:gridCol>
                    <a:gridCol w="1019176">
                      <a:extLst>
                        <a:ext uri="{9D8B030D-6E8A-4147-A177-3AD203B41FA5}">
                          <a16:colId xmlns="" xmlns:a16="http://schemas.microsoft.com/office/drawing/2014/main" xmlns:a14="http://schemas.microsoft.com/office/drawing/2010/main" val="3999898585"/>
                        </a:ext>
                      </a:extLst>
                    </a:gridCol>
                  </a:tblGrid>
                  <a:tr h="797544">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255849046"/>
                      </a:ext>
                    </a:extLst>
                  </a:tr>
                  <a:tr h="797544">
                    <a:tc rowSpan="4">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120°,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100763" r="-103049" b="-3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824617555"/>
                      </a:ext>
                    </a:extLst>
                  </a:tr>
                  <a:tr h="797544">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Seesaw</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&lt;120°,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200763" r="-103049" b="-2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3213232004"/>
                      </a:ext>
                    </a:extLst>
                  </a:tr>
                  <a:tr h="797544">
                    <a:tc vMerge="1">
                      <a:txBody>
                        <a:bodyPr/>
                        <a:lstStyle/>
                        <a:p>
                          <a:endParaRPr lang="en-US"/>
                        </a:p>
                      </a:txBody>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Trigonal </a:t>
                          </a:r>
                          <a:r>
                            <a:rPr lang="en-US" sz="1500" u="none" strike="noStrike" dirty="0" err="1">
                              <a:effectLst/>
                            </a:rPr>
                            <a:t>bipyramidal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T-shaped</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300763" r="-103049" b="-10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595384994"/>
                      </a:ext>
                    </a:extLst>
                  </a:tr>
                  <a:tr h="797544">
                    <a:tc vMerge="1">
                      <a:txBody>
                        <a:bodyPr/>
                        <a:lstStyle/>
                        <a:p>
                          <a:endParaRPr lang="en-US"/>
                        </a:p>
                      </a:txBody>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3</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Trigonal bipyramidal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Linear</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3"/>
                          <a:stretch>
                            <a:fillRect l="-615244" t="-400763" r="-103049" b="-1527"/>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002266049"/>
                      </a:ext>
                    </a:extLst>
                  </a:tr>
                </a:tbl>
              </a:graphicData>
            </a:graphic>
          </p:graphicFrame>
        </mc:Fallback>
      </mc:AlternateContent>
      <p:pic>
        <p:nvPicPr>
          <p:cNvPr id="7" name="Picture 6" descr="A molecular model for P Cl 5. It contains 5 electron domains, 5 bonded groups, 0 lone pairs. Electron geometry is trigonal bipyramidal; molecular geometry is trigonal bipyramidal. Bond angle(s): 90 degrees, 120 degrees, 180 degrees." title="Model: Column 8, Row 1">
            <a:extLst>
              <a:ext uri="{FF2B5EF4-FFF2-40B4-BE49-F238E27FC236}">
                <a16:creationId xmlns:a16="http://schemas.microsoft.com/office/drawing/2014/main" id="{D72A5E76-D978-4C40-8214-87CA6F08EC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940394" y="2437065"/>
            <a:ext cx="599801" cy="717464"/>
          </a:xfrm>
          <a:prstGeom prst="rect">
            <a:avLst/>
          </a:prstGeom>
        </p:spPr>
      </p:pic>
      <p:pic>
        <p:nvPicPr>
          <p:cNvPr id="9" name="Picture 8" descr="A molecular model for  S F 4. It contains 5 electron domains, 4 bonded groups, 1 lone pairs. Electron geometry is trigonal bipyramidal; molecular geometry is seesaw. Bond angle(s): &lt;90 degrees, &lt;120 degrees, &lt;180 degrees." title="Model: Column 8, Row 2">
            <a:extLst>
              <a:ext uri="{FF2B5EF4-FFF2-40B4-BE49-F238E27FC236}">
                <a16:creationId xmlns:a16="http://schemas.microsoft.com/office/drawing/2014/main" id="{68B30EDC-3795-4810-A4AD-C36E3222A4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flipV="1">
            <a:off x="8035719" y="3258177"/>
            <a:ext cx="414689" cy="661714"/>
          </a:xfrm>
          <a:prstGeom prst="rect">
            <a:avLst/>
          </a:prstGeom>
        </p:spPr>
      </p:pic>
      <p:pic>
        <p:nvPicPr>
          <p:cNvPr id="11" name="Picture 10" descr="A molecular model for  Cl F 3. It contains 5 electron domains, 3 bonded groups, 2 lone pairs. Electron geometry is trigonal bipyramidal; molecular geometry is T-shaped. Bond angle(s): &lt;90 degrees, &lt;180 degrees." title="Model: Column 8, Row 3">
            <a:extLst>
              <a:ext uri="{FF2B5EF4-FFF2-40B4-BE49-F238E27FC236}">
                <a16:creationId xmlns:a16="http://schemas.microsoft.com/office/drawing/2014/main" id="{4EF49CAB-B579-4C96-AC19-794299B0545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V="1">
            <a:off x="8040041" y="4067678"/>
            <a:ext cx="424016" cy="635009"/>
          </a:xfrm>
          <a:prstGeom prst="rect">
            <a:avLst/>
          </a:prstGeom>
        </p:spPr>
      </p:pic>
      <p:pic>
        <p:nvPicPr>
          <p:cNvPr id="13" name="Picture 12" descr="A molecular model for I 3 minus. It contains 5 electron domains, 2 bonded groups, 3 lone pairs. Electron geometry is trigonal bipyramidal; molecular geometry is linear. Bond angle(s): 180 degrees." title="Model: Column 8, Row 4">
            <a:extLst>
              <a:ext uri="{FF2B5EF4-FFF2-40B4-BE49-F238E27FC236}">
                <a16:creationId xmlns:a16="http://schemas.microsoft.com/office/drawing/2014/main" id="{964EFDC3-D756-4954-9C7B-F7CEA1B867D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7974681" y="5114900"/>
            <a:ext cx="551786" cy="166726"/>
          </a:xfrm>
          <a:prstGeom prst="rect">
            <a:avLst/>
          </a:prstGeom>
        </p:spPr>
      </p:pic>
    </p:spTree>
    <p:extLst>
      <p:ext uri="{BB962C8B-B14F-4D97-AF65-F5344CB8AC3E}">
        <p14:creationId xmlns:p14="http://schemas.microsoft.com/office/powerpoint/2010/main" val="1110757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8C085D98-279E-43EA-B93B-88C4D54F809B}"/>
              </a:ext>
            </a:extLst>
          </p:cNvPr>
          <p:cNvSpPr>
            <a:spLocks noGrp="1"/>
          </p:cNvSpPr>
          <p:nvPr>
            <p:ph type="title"/>
          </p:nvPr>
        </p:nvSpPr>
        <p:spPr/>
        <p:txBody>
          <a:bodyPr>
            <a:normAutofit/>
          </a:bodyPr>
          <a:lstStyle/>
          <a:p>
            <a:r>
              <a:rPr lang="en-US" dirty="0"/>
              <a:t>Molecular Geometries (Part 3 of 3)</a:t>
            </a:r>
          </a:p>
        </p:txBody>
      </p:sp>
      <mc:AlternateContent xmlns:mc="http://schemas.openxmlformats.org/markup-compatibility/2006" xmlns:a14="http://schemas.microsoft.com/office/drawing/2010/main">
        <mc:Choice Requires="a14">
          <p:graphicFrame>
            <p:nvGraphicFramePr>
              <p:cNvPr id="5" name="Content Placeholder 4" descr="Summary of Electron and Molecular Geometries" title="Table 7.1 (3 of 3)">
                <a:extLst>
                  <a:ext uri="{FF2B5EF4-FFF2-40B4-BE49-F238E27FC236}">
                    <a16:creationId xmlns:a16="http://schemas.microsoft.com/office/drawing/2014/main" id="{F8E0B0CC-0DF3-49DE-A2D7-7F94373F40C6}"/>
                  </a:ext>
                </a:extLst>
              </p:cNvPr>
              <p:cNvGraphicFramePr>
                <a:graphicFrameLocks noGrp="1"/>
              </p:cNvGraphicFramePr>
              <p:nvPr>
                <p:ph sz="quarter" idx="1"/>
              </p:nvPr>
            </p:nvGraphicFramePr>
            <p:xfrm>
              <a:off x="612775" y="1600200"/>
              <a:ext cx="8153405" cy="2889860"/>
            </p:xfrm>
            <a:graphic>
              <a:graphicData uri="http://schemas.openxmlformats.org/drawingml/2006/table">
                <a:tbl>
                  <a:tblPr firstRow="1" firstCol="1" bandRow="1">
                    <a:tableStyleId>{5A111915-BE36-4E01-A7E5-04B1672EAD32}</a:tableStyleId>
                  </a:tblPr>
                  <a:tblGrid>
                    <a:gridCol w="1019176">
                      <a:extLst>
                        <a:ext uri="{9D8B030D-6E8A-4147-A177-3AD203B41FA5}">
                          <a16:colId xmlns:a16="http://schemas.microsoft.com/office/drawing/2014/main" val="3120192216"/>
                        </a:ext>
                      </a:extLst>
                    </a:gridCol>
                    <a:gridCol w="929249">
                      <a:extLst>
                        <a:ext uri="{9D8B030D-6E8A-4147-A177-3AD203B41FA5}">
                          <a16:colId xmlns:a16="http://schemas.microsoft.com/office/drawing/2014/main" val="2330922698"/>
                        </a:ext>
                      </a:extLst>
                    </a:gridCol>
                    <a:gridCol w="679450">
                      <a:extLst>
                        <a:ext uri="{9D8B030D-6E8A-4147-A177-3AD203B41FA5}">
                          <a16:colId xmlns:a16="http://schemas.microsoft.com/office/drawing/2014/main" val="2148842245"/>
                        </a:ext>
                      </a:extLst>
                    </a:gridCol>
                    <a:gridCol w="1308940">
                      <a:extLst>
                        <a:ext uri="{9D8B030D-6E8A-4147-A177-3AD203B41FA5}">
                          <a16:colId xmlns:a16="http://schemas.microsoft.com/office/drawing/2014/main" val="2658940766"/>
                        </a:ext>
                      </a:extLst>
                    </a:gridCol>
                    <a:gridCol w="1159062">
                      <a:extLst>
                        <a:ext uri="{9D8B030D-6E8A-4147-A177-3AD203B41FA5}">
                          <a16:colId xmlns:a16="http://schemas.microsoft.com/office/drawing/2014/main" val="1487405426"/>
                        </a:ext>
                      </a:extLst>
                    </a:gridCol>
                    <a:gridCol w="1019176">
                      <a:extLst>
                        <a:ext uri="{9D8B030D-6E8A-4147-A177-3AD203B41FA5}">
                          <a16:colId xmlns:a16="http://schemas.microsoft.com/office/drawing/2014/main" val="532981702"/>
                        </a:ext>
                      </a:extLst>
                    </a:gridCol>
                    <a:gridCol w="1019176">
                      <a:extLst>
                        <a:ext uri="{9D8B030D-6E8A-4147-A177-3AD203B41FA5}">
                          <a16:colId xmlns:a16="http://schemas.microsoft.com/office/drawing/2014/main" val="604198534"/>
                        </a:ext>
                      </a:extLst>
                    </a:gridCol>
                    <a:gridCol w="1019176">
                      <a:extLst>
                        <a:ext uri="{9D8B030D-6E8A-4147-A177-3AD203B41FA5}">
                          <a16:colId xmlns:a16="http://schemas.microsoft.com/office/drawing/2014/main" val="3999898585"/>
                        </a:ext>
                      </a:extLst>
                    </a:gridCol>
                  </a:tblGrid>
                  <a:tr h="722465">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Electron-Pair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5849046"/>
                      </a:ext>
                    </a:extLst>
                  </a:tr>
                  <a:tr h="722465">
                    <a:tc rowSpan="3">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SF</m:t>
                                </m:r>
                                <m:r>
                                  <a:rPr lang="en-US" sz="1500" i="0" u="none" strike="noStrike" baseline="-25000" dirty="0" smtClean="0">
                                    <a:effectLst/>
                                    <a:latin typeface="Cambria Math" panose="02040503050406030204" pitchFamily="18" charset="0"/>
                                  </a:rPr>
                                  <m:t>6</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105571"/>
                      </a:ext>
                    </a:extLst>
                  </a:tr>
                  <a:tr h="722465">
                    <a:tc vMerge="1">
                      <a:txBody>
                        <a:bodyPr/>
                        <a:lstStyle/>
                        <a:p>
                          <a:endParaRPr lang="en-US"/>
                        </a:p>
                      </a:txBody>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ClF</m:t>
                                </m:r>
                                <m:r>
                                  <a:rPr lang="en-US" sz="1500" i="0" u="none" strike="noStrike" baseline="-25000" dirty="0">
                                    <a:effectLst/>
                                    <a:latin typeface="Cambria Math" panose="02040503050406030204" pitchFamily="18" charset="0"/>
                                  </a:rPr>
                                  <m:t>5</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1158401"/>
                      </a:ext>
                    </a:extLst>
                  </a:tr>
                  <a:tr h="722465">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Octahedral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planar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14:m>
                            <m:oMathPara xmlns:m="http://schemas.openxmlformats.org/officeDocument/2006/math">
                              <m:oMathParaPr>
                                <m:jc m:val="centerGroup"/>
                              </m:oMathParaPr>
                              <m:oMath xmlns:m="http://schemas.openxmlformats.org/officeDocument/2006/math">
                                <m:r>
                                  <m:rPr>
                                    <m:sty m:val="p"/>
                                  </m:rPr>
                                  <a:rPr lang="en-US" sz="1500" i="0" u="none" strike="noStrike" dirty="0" smtClean="0">
                                    <a:effectLst/>
                                    <a:latin typeface="Cambria Math" panose="02040503050406030204" pitchFamily="18" charset="0"/>
                                  </a:rPr>
                                  <m:t>XeF</m:t>
                                </m:r>
                                <m:r>
                                  <a:rPr lang="en-US" sz="1500" i="0" u="none" strike="noStrike" baseline="-25000" dirty="0">
                                    <a:effectLst/>
                                    <a:latin typeface="Cambria Math" panose="02040503050406030204" pitchFamily="18" charset="0"/>
                                  </a:rPr>
                                  <m:t>4</m:t>
                                </m:r>
                              </m:oMath>
                            </m:oMathPara>
                          </a14:m>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66923"/>
                      </a:ext>
                    </a:extLst>
                  </a:tr>
                </a:tbl>
              </a:graphicData>
            </a:graphic>
          </p:graphicFrame>
        </mc:Choice>
        <mc:Fallback xmlns="">
          <p:graphicFrame>
            <p:nvGraphicFramePr>
              <p:cNvPr id="5" name="Content Placeholder 4" descr="Summary of Electron and Molecular Geometries" title="Table 7.1 (3 of 3)">
                <a:extLst>
                  <a:ext uri="{FF2B5EF4-FFF2-40B4-BE49-F238E27FC236}">
                    <a16:creationId xmlns="" xmlns:a16="http://schemas.microsoft.com/office/drawing/2014/main" xmlns:a14="http://schemas.microsoft.com/office/drawing/2010/main" id="{F8E0B0CC-0DF3-49DE-A2D7-7F94373F40C6}"/>
                  </a:ext>
                </a:extLst>
              </p:cNvPr>
              <p:cNvGraphicFramePr>
                <a:graphicFrameLocks noGrp="1"/>
              </p:cNvGraphicFramePr>
              <p:nvPr>
                <p:ph sz="quarter" idx="1"/>
                <p:extLst>
                  <p:ext uri="{D42A27DB-BD31-4B8C-83A1-F6EECF244321}">
                    <p14:modId xmlns:p14="http://schemas.microsoft.com/office/powerpoint/2010/main" val="4043897507"/>
                  </p:ext>
                </p:extLst>
              </p:nvPr>
            </p:nvGraphicFramePr>
            <p:xfrm>
              <a:off x="612775" y="1600200"/>
              <a:ext cx="8153405" cy="2889860"/>
            </p:xfrm>
            <a:graphic>
              <a:graphicData uri="http://schemas.openxmlformats.org/drawingml/2006/table">
                <a:tbl>
                  <a:tblPr firstRow="1" firstCol="1" bandRow="1">
                    <a:tableStyleId>{5A111915-BE36-4E01-A7E5-04B1672EAD32}</a:tableStyleId>
                  </a:tblPr>
                  <a:tblGrid>
                    <a:gridCol w="1019176">
                      <a:extLst>
                        <a:ext uri="{9D8B030D-6E8A-4147-A177-3AD203B41FA5}">
                          <a16:colId xmlns="" xmlns:a16="http://schemas.microsoft.com/office/drawing/2014/main" xmlns:a14="http://schemas.microsoft.com/office/drawing/2010/main" val="3120192216"/>
                        </a:ext>
                      </a:extLst>
                    </a:gridCol>
                    <a:gridCol w="929249">
                      <a:extLst>
                        <a:ext uri="{9D8B030D-6E8A-4147-A177-3AD203B41FA5}">
                          <a16:colId xmlns="" xmlns:a16="http://schemas.microsoft.com/office/drawing/2014/main" xmlns:a14="http://schemas.microsoft.com/office/drawing/2010/main" val="2330922698"/>
                        </a:ext>
                      </a:extLst>
                    </a:gridCol>
                    <a:gridCol w="679450">
                      <a:extLst>
                        <a:ext uri="{9D8B030D-6E8A-4147-A177-3AD203B41FA5}">
                          <a16:colId xmlns="" xmlns:a16="http://schemas.microsoft.com/office/drawing/2014/main" xmlns:a14="http://schemas.microsoft.com/office/drawing/2010/main" val="2148842245"/>
                        </a:ext>
                      </a:extLst>
                    </a:gridCol>
                    <a:gridCol w="1308940">
                      <a:extLst>
                        <a:ext uri="{9D8B030D-6E8A-4147-A177-3AD203B41FA5}">
                          <a16:colId xmlns="" xmlns:a16="http://schemas.microsoft.com/office/drawing/2014/main" xmlns:a14="http://schemas.microsoft.com/office/drawing/2010/main" val="2658940766"/>
                        </a:ext>
                      </a:extLst>
                    </a:gridCol>
                    <a:gridCol w="1159062">
                      <a:extLst>
                        <a:ext uri="{9D8B030D-6E8A-4147-A177-3AD203B41FA5}">
                          <a16:colId xmlns="" xmlns:a16="http://schemas.microsoft.com/office/drawing/2014/main" xmlns:a14="http://schemas.microsoft.com/office/drawing/2010/main" val="1487405426"/>
                        </a:ext>
                      </a:extLst>
                    </a:gridCol>
                    <a:gridCol w="1019176">
                      <a:extLst>
                        <a:ext uri="{9D8B030D-6E8A-4147-A177-3AD203B41FA5}">
                          <a16:colId xmlns="" xmlns:a16="http://schemas.microsoft.com/office/drawing/2014/main" xmlns:a14="http://schemas.microsoft.com/office/drawing/2010/main" val="532981702"/>
                        </a:ext>
                      </a:extLst>
                    </a:gridCol>
                    <a:gridCol w="1019176">
                      <a:extLst>
                        <a:ext uri="{9D8B030D-6E8A-4147-A177-3AD203B41FA5}">
                          <a16:colId xmlns="" xmlns:a16="http://schemas.microsoft.com/office/drawing/2014/main" xmlns:a14="http://schemas.microsoft.com/office/drawing/2010/main" val="604198534"/>
                        </a:ext>
                      </a:extLst>
                    </a:gridCol>
                    <a:gridCol w="1019176">
                      <a:extLst>
                        <a:ext uri="{9D8B030D-6E8A-4147-A177-3AD203B41FA5}">
                          <a16:colId xmlns="" xmlns:a16="http://schemas.microsoft.com/office/drawing/2014/main" xmlns:a14="http://schemas.microsoft.com/office/drawing/2010/main" val="3999898585"/>
                        </a:ext>
                      </a:extLst>
                    </a:gridCol>
                  </a:tblGrid>
                  <a:tr h="722465">
                    <a:tc>
                      <a:txBody>
                        <a:bodyPr/>
                        <a:lstStyle/>
                        <a:p>
                          <a:pPr algn="ctr"/>
                          <a:r>
                            <a:rPr lang="en-US" sz="1500" u="none" strike="noStrike" dirty="0">
                              <a:effectLst/>
                            </a:rPr>
                            <a:t>Electron Domains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Bonding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Lone Pairs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smtClean="0">
                              <a:effectLst/>
                            </a:rPr>
                            <a:t>Electron-Pair </a:t>
                          </a:r>
                          <a:r>
                            <a:rPr lang="en-US" sz="1500" u="none" strike="noStrike" dirty="0">
                              <a:effectLst/>
                            </a:rPr>
                            <a:t>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Molecular Geometry</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Bond Angles</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Example</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500" u="none" strike="noStrike" dirty="0">
                              <a:effectLst/>
                            </a:rPr>
                            <a:t>Model</a:t>
                          </a:r>
                          <a:endParaRPr lang="en-US" sz="1500" b="1" i="0" u="none" strike="noStrike" dirty="0">
                            <a:solidFill>
                              <a:srgbClr val="FFFFFF"/>
                            </a:solidFill>
                            <a:effectLst/>
                            <a:latin typeface="+mn-lt"/>
                          </a:endParaRPr>
                        </a:p>
                      </a:txBody>
                      <a:tcPr marL="54356" marR="65228"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255849046"/>
                      </a:ext>
                    </a:extLst>
                  </a:tr>
                  <a:tr h="722465">
                    <a:tc rowSpan="3">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6</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100840" r="-100595" b="-200840"/>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569105571"/>
                      </a:ext>
                    </a:extLst>
                  </a:tr>
                  <a:tr h="722465">
                    <a:tc vMerge="1">
                      <a:txBody>
                        <a:bodyPr/>
                        <a:lstStyle/>
                        <a:p>
                          <a:endParaRPr lang="en-US"/>
                        </a:p>
                      </a:txBody>
                      <a:tcPr/>
                    </a:tc>
                    <a:tc>
                      <a:txBody>
                        <a:bodyPr/>
                        <a:lstStyle/>
                        <a:p>
                          <a:pPr algn="ctr" fontAlgn="t"/>
                          <a:r>
                            <a:rPr lang="en-US" sz="1500" b="0" u="none" strike="noStrike" dirty="0">
                              <a:effectLst/>
                            </a:rPr>
                            <a:t>5</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1</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Octahedral</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pyramidal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dirty="0">
                              <a:effectLst/>
                            </a:rPr>
                            <a:t>&lt;90°,</a:t>
                          </a:r>
                          <a:br>
                            <a:rPr lang="en-US" sz="1500" u="none" strike="noStrike" dirty="0">
                              <a:effectLst/>
                            </a:rPr>
                          </a:br>
                          <a:r>
                            <a:rPr lang="en-US" sz="1500" u="none" strike="noStrike" dirty="0">
                              <a:effectLst/>
                            </a:rPr>
                            <a:t>&lt;180°</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202542" r="-100595" b="-102542"/>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2621158401"/>
                      </a:ext>
                    </a:extLst>
                  </a:tr>
                  <a:tr h="722465">
                    <a:tc vMerge="1">
                      <a:txBody>
                        <a:bodyPr/>
                        <a:lstStyle/>
                        <a:p>
                          <a:endParaRPr lang="en-US"/>
                        </a:p>
                      </a:txBody>
                      <a:tcPr/>
                    </a:tc>
                    <a:tc>
                      <a:txBody>
                        <a:bodyPr/>
                        <a:lstStyle/>
                        <a:p>
                          <a:pPr algn="ctr" fontAlgn="t"/>
                          <a:r>
                            <a:rPr lang="en-US" sz="1500" b="0" u="none" strike="noStrike">
                              <a:effectLst/>
                            </a:rPr>
                            <a:t>4</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b="0" u="none" strike="noStrike" dirty="0">
                              <a:effectLst/>
                            </a:rPr>
                            <a:t>2</a:t>
                          </a:r>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Octahedral</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Square planar</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en-US" sz="1500" u="none" strike="noStrike">
                              <a:effectLst/>
                            </a:rPr>
                            <a:t>90°, 180°</a:t>
                          </a:r>
                          <a:endParaRPr lang="en-US" sz="1500" b="0" i="0" u="none" strike="noStrike">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98214" t="-300000" r="-100595" b="-1681"/>
                          </a:stretch>
                        </a:blipFill>
                      </a:tcPr>
                    </a:tc>
                    <a:tc>
                      <a:txBody>
                        <a:bodyPr/>
                        <a:lstStyle/>
                        <a:p>
                          <a:pPr algn="ctr" fontAlgn="t"/>
                          <a:endParaRPr lang="en-US" sz="1500" b="0" i="0" u="none" strike="noStrike" dirty="0">
                            <a:solidFill>
                              <a:srgbClr val="000000"/>
                            </a:solidFill>
                            <a:effectLst/>
                            <a:latin typeface="+mn-lt"/>
                          </a:endParaRPr>
                        </a:p>
                      </a:txBody>
                      <a:tcPr marL="54356" marR="54356" marT="38100" marB="381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xmlns:a14="http://schemas.microsoft.com/office/drawing/2010/main" val="1522866923"/>
                      </a:ext>
                    </a:extLst>
                  </a:tr>
                </a:tbl>
              </a:graphicData>
            </a:graphic>
          </p:graphicFrame>
        </mc:Fallback>
      </mc:AlternateContent>
      <p:pic>
        <p:nvPicPr>
          <p:cNvPr id="6" name="Picture 5" descr="A molecular model for  S F 6. It contains 6 electron domains, 6 bonded groups, 0 lone pairs. Electron geometry is octahedral; molecular geometry is octahedral. Bond angle(s): 90 degrees, 180 degrees." title="Model: Column 8, Row 1">
            <a:extLst>
              <a:ext uri="{FF2B5EF4-FFF2-40B4-BE49-F238E27FC236}">
                <a16:creationId xmlns:a16="http://schemas.microsoft.com/office/drawing/2014/main" id="{DE2D7EF6-7316-4AA4-B1BB-A368AF71DD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93377" y="2394897"/>
            <a:ext cx="507353" cy="609554"/>
          </a:xfrm>
          <a:prstGeom prst="rect">
            <a:avLst/>
          </a:prstGeom>
        </p:spPr>
      </p:pic>
      <p:pic>
        <p:nvPicPr>
          <p:cNvPr id="8" name="Picture 7" descr="A molecular model for  Cl F 5. It contains 6 electron domains, 5 bonded groups, 1 lone pairs. Electron geometry is octahedral; molecular geometry is square pyramidal. Bond angle(s): &lt;90 degrees, &lt;180 degrees." title="Model: Column 8, Row 2">
            <a:extLst>
              <a:ext uri="{FF2B5EF4-FFF2-40B4-BE49-F238E27FC236}">
                <a16:creationId xmlns:a16="http://schemas.microsoft.com/office/drawing/2014/main" id="{A42C35D1-3EC4-45F8-85DD-EC29847A78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9580" y="3110717"/>
            <a:ext cx="714948" cy="572645"/>
          </a:xfrm>
          <a:prstGeom prst="rect">
            <a:avLst/>
          </a:prstGeom>
        </p:spPr>
      </p:pic>
      <p:pic>
        <p:nvPicPr>
          <p:cNvPr id="10" name="Picture 9" descr="A molecular model for  Xe F 4. It contains 6 electron domains, 4 bonded groups, 2 lone pairs. Electron geometry is octahedral; molecular geometry is square planar. Bond angle(s): 90 degrees, 180 degrees." title="Model: Column 8, Row 3">
            <a:extLst>
              <a:ext uri="{FF2B5EF4-FFF2-40B4-BE49-F238E27FC236}">
                <a16:creationId xmlns:a16="http://schemas.microsoft.com/office/drawing/2014/main" id="{4F7C2D8C-DECF-4BF2-B754-B6C307A671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0927" y="3975793"/>
            <a:ext cx="714948" cy="286322"/>
          </a:xfrm>
          <a:prstGeom prst="rect">
            <a:avLst/>
          </a:prstGeom>
        </p:spPr>
      </p:pic>
    </p:spTree>
    <p:extLst>
      <p:ext uri="{BB962C8B-B14F-4D97-AF65-F5344CB8AC3E}">
        <p14:creationId xmlns:p14="http://schemas.microsoft.com/office/powerpoint/2010/main" val="37414385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Lewis structure for X E F 2. The layout is F X E F. The atoms are arranged in a line and are connected by single bonds. Each F atom has three lone pairs surrounding it. The X E atom also has three lone pairs, two at diagonals above the X E atom and one below the X E atom.   A Lewis structure for B R F 3. The layout is F B R F, with the final F atom below the B R atom. Single bonds connect the B R atom to each F atom. Each F atom is surrounded by three lone pairs, and B R has two lone pairs above it. A Lewis structure for I F 5. The F atoms are laid out around a circle, with F atoms at the 10 o'clock, 12 o'clock, 2 o'clock, 4 o'clock, and 6 o'clock positions. Single bonds connect the I atom to each F atom by.  Each F atom has three lone pairs, while the I atom has one lone pair at approximately the 9 o'clock position. " title="(Example 7.3)">
            <a:extLst>
              <a:ext uri="{FF2B5EF4-FFF2-40B4-BE49-F238E27FC236}">
                <a16:creationId xmlns:a16="http://schemas.microsoft.com/office/drawing/2014/main" id="{405239B5-1F19-4B01-8F54-AEB744F69C6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5966" r="13774"/>
          <a:stretch/>
        </p:blipFill>
        <p:spPr>
          <a:xfrm>
            <a:off x="628650" y="2693859"/>
            <a:ext cx="7886700" cy="2637095"/>
          </a:xfrm>
        </p:spPr>
      </p:pic>
      <p:sp>
        <p:nvSpPr>
          <p:cNvPr id="2" name="Title 1"/>
          <p:cNvSpPr>
            <a:spLocks noGrp="1"/>
          </p:cNvSpPr>
          <p:nvPr>
            <p:ph type="title"/>
          </p:nvPr>
        </p:nvSpPr>
        <p:spPr/>
        <p:txBody>
          <a:bodyPr/>
          <a:lstStyle/>
          <a:p>
            <a:r>
              <a:rPr lang="en-US" dirty="0"/>
              <a:t>Determining Molecular Geometries</a:t>
            </a:r>
          </a:p>
        </p:txBody>
      </p:sp>
      <p:sp>
        <p:nvSpPr>
          <p:cNvPr id="5" name="Title 4">
            <a:extLst>
              <a:ext uri="{FF2B5EF4-FFF2-40B4-BE49-F238E27FC236}">
                <a16:creationId xmlns:a16="http://schemas.microsoft.com/office/drawing/2014/main" id="{89DD7D74-7520-4477-9B0D-19D5649CBAE9}"/>
              </a:ext>
            </a:extLst>
          </p:cNvPr>
          <p:cNvSpPr txBox="1">
            <a:spLocks/>
          </p:cNvSpPr>
          <p:nvPr/>
        </p:nvSpPr>
        <p:spPr>
          <a:xfrm>
            <a:off x="612648" y="1585544"/>
            <a:ext cx="8153400" cy="990600"/>
          </a:xfrm>
          <a:prstGeom prst="rect">
            <a:avLst/>
          </a:prstGeom>
        </p:spPr>
        <p:txBody>
          <a:bodyPr vert="horz" anchor="ctr">
            <a:noAutofit/>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Determine the molecular geometries and bond angles for the molecules below.</a:t>
            </a:r>
            <a:endParaRPr lang="en-US" sz="2800" dirty="0">
              <a:solidFill>
                <a:schemeClr val="tx1"/>
              </a:solidFill>
            </a:endParaRPr>
          </a:p>
        </p:txBody>
      </p:sp>
    </p:spTree>
    <p:extLst>
      <p:ext uri="{BB962C8B-B14F-4D97-AF65-F5344CB8AC3E}">
        <p14:creationId xmlns:p14="http://schemas.microsoft.com/office/powerpoint/2010/main" val="1668847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Determining Molecular Geometries</a:t>
            </a:r>
          </a:p>
        </p:txBody>
      </p:sp>
      <p:sp>
        <p:nvSpPr>
          <p:cNvPr id="3" name="Content Placeholder 2"/>
          <p:cNvSpPr>
            <a:spLocks noGrp="1"/>
          </p:cNvSpPr>
          <p:nvPr>
            <p:ph sz="quarter" idx="1"/>
          </p:nvPr>
        </p:nvSpPr>
        <p:spPr/>
        <p:txBody>
          <a:bodyPr/>
          <a:lstStyle/>
          <a:p>
            <a:pPr marL="0" indent="0">
              <a:buNone/>
            </a:pPr>
            <a:r>
              <a:rPr lang="en-US" sz="2180" dirty="0"/>
              <a:t>Predict the molecular geometry for the SeF</a:t>
            </a:r>
            <a:r>
              <a:rPr lang="en-US" sz="2180" baseline="-25000" dirty="0"/>
              <a:t>4</a:t>
            </a:r>
            <a:r>
              <a:rPr lang="en-US" sz="2180" dirty="0"/>
              <a:t> molecule.</a:t>
            </a:r>
          </a:p>
          <a:p>
            <a:pPr marL="514350" indent="-514350">
              <a:buFont typeface="+mj-lt"/>
              <a:buAutoNum type="alphaUcPeriod"/>
            </a:pPr>
            <a:endParaRPr lang="en-US" sz="2180" dirty="0"/>
          </a:p>
          <a:p>
            <a:pPr marL="514350" indent="-514350">
              <a:buFont typeface="+mj-lt"/>
              <a:buAutoNum type="alphaUcPeriod"/>
            </a:pPr>
            <a:r>
              <a:rPr lang="en-US" sz="2180" dirty="0"/>
              <a:t>tetrahedral</a:t>
            </a:r>
          </a:p>
          <a:p>
            <a:pPr marL="514350" indent="-514350">
              <a:buFont typeface="+mj-lt"/>
              <a:buAutoNum type="alphaUcPeriod"/>
            </a:pPr>
            <a:r>
              <a:rPr lang="en-US" sz="2180" dirty="0"/>
              <a:t>trigonal bipyramidal</a:t>
            </a:r>
          </a:p>
          <a:p>
            <a:pPr marL="514350" indent="-514350">
              <a:buFont typeface="+mj-lt"/>
              <a:buAutoNum type="alphaUcPeriod"/>
            </a:pPr>
            <a:r>
              <a:rPr lang="en-US" sz="2180" dirty="0"/>
              <a:t>seesaw</a:t>
            </a:r>
          </a:p>
          <a:p>
            <a:pPr marL="514350" indent="-514350">
              <a:buFont typeface="+mj-lt"/>
              <a:buAutoNum type="alphaUcPeriod"/>
            </a:pPr>
            <a:r>
              <a:rPr lang="en-US" sz="2180" dirty="0"/>
              <a:t>square pyramidal</a:t>
            </a:r>
          </a:p>
          <a:p>
            <a:pPr marL="514350" indent="-514350">
              <a:buFont typeface="+mj-lt"/>
              <a:buAutoNum type="alphaUcPeriod"/>
            </a:pPr>
            <a:r>
              <a:rPr lang="en-US" sz="2180" dirty="0"/>
              <a:t>square planar</a:t>
            </a:r>
          </a:p>
          <a:p>
            <a:pPr marL="514350" indent="-514350">
              <a:buFont typeface="+mj-lt"/>
              <a:buAutoNum type="alphaUcPeriod"/>
            </a:pPr>
            <a:endParaRPr lang="en-US" dirty="0"/>
          </a:p>
        </p:txBody>
      </p:sp>
    </p:spTree>
    <p:extLst>
      <p:ext uri="{BB962C8B-B14F-4D97-AF65-F5344CB8AC3E}">
        <p14:creationId xmlns:p14="http://schemas.microsoft.com/office/powerpoint/2010/main" val="3382723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Valence-Shell Electron-Pair Repulsion</a:t>
            </a:r>
          </a:p>
        </p:txBody>
      </p:sp>
      <p:sp>
        <p:nvSpPr>
          <p:cNvPr id="3" name="Content Placeholder 2"/>
          <p:cNvSpPr>
            <a:spLocks noGrp="1"/>
          </p:cNvSpPr>
          <p:nvPr>
            <p:ph sz="quarter" idx="1"/>
          </p:nvPr>
        </p:nvSpPr>
        <p:spPr/>
        <p:txBody>
          <a:bodyPr>
            <a:normAutofit/>
          </a:bodyPr>
          <a:lstStyle/>
          <a:p>
            <a:r>
              <a:rPr lang="en-US" sz="2000" dirty="0"/>
              <a:t>Valence-Shell Electron-Pair Repulsion theory (VSEPR theory, pronounced “</a:t>
            </a:r>
            <a:r>
              <a:rPr lang="en-US" sz="2000" dirty="0" err="1"/>
              <a:t>Vehs-pur</a:t>
            </a:r>
            <a:r>
              <a:rPr lang="en-US" sz="2000" dirty="0"/>
              <a:t>”) is used to predict the three dimensional shapes of molecules from their Lewis structures.  </a:t>
            </a:r>
          </a:p>
        </p:txBody>
      </p:sp>
    </p:spTree>
    <p:extLst>
      <p:ext uri="{BB962C8B-B14F-4D97-AF65-F5344CB8AC3E}">
        <p14:creationId xmlns:p14="http://schemas.microsoft.com/office/powerpoint/2010/main" val="1301970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F7B91-D021-48DA-8A7A-AB5455535EE7}"/>
              </a:ext>
            </a:extLst>
          </p:cNvPr>
          <p:cNvSpPr>
            <a:spLocks noGrp="1"/>
          </p:cNvSpPr>
          <p:nvPr>
            <p:ph type="title"/>
          </p:nvPr>
        </p:nvSpPr>
        <p:spPr/>
        <p:txBody>
          <a:bodyPr/>
          <a:lstStyle/>
          <a:p>
            <a:r>
              <a:rPr lang="en-US" dirty="0"/>
              <a:t>Larger Molecules</a:t>
            </a:r>
          </a:p>
        </p:txBody>
      </p:sp>
      <p:sp>
        <p:nvSpPr>
          <p:cNvPr id="3" name="Content Placeholder 2">
            <a:extLst>
              <a:ext uri="{FF2B5EF4-FFF2-40B4-BE49-F238E27FC236}">
                <a16:creationId xmlns:a16="http://schemas.microsoft.com/office/drawing/2014/main" id="{76CE1549-DFC2-4AEE-8EC4-F78F6E8FB5FA}"/>
              </a:ext>
            </a:extLst>
          </p:cNvPr>
          <p:cNvSpPr>
            <a:spLocks noGrp="1"/>
          </p:cNvSpPr>
          <p:nvPr>
            <p:ph idx="1"/>
          </p:nvPr>
        </p:nvSpPr>
        <p:spPr/>
        <p:txBody>
          <a:bodyPr/>
          <a:lstStyle/>
          <a:p>
            <a:r>
              <a:rPr lang="en-US" dirty="0"/>
              <a:t>Shapes of larger molecules are usually described as a series of smaller shapes linked together.</a:t>
            </a:r>
          </a:p>
          <a:p>
            <a:r>
              <a:rPr lang="en-US" dirty="0"/>
              <a:t>Any nonterminal atom can be considered a central atom.</a:t>
            </a:r>
          </a:p>
          <a:p>
            <a:r>
              <a:rPr lang="en-US" dirty="0"/>
              <a:t>The shape around each central atom can be determined by the number of electron domains, bonding groups, and lone pairs.</a:t>
            </a:r>
          </a:p>
        </p:txBody>
      </p:sp>
    </p:spTree>
    <p:extLst>
      <p:ext uri="{BB962C8B-B14F-4D97-AF65-F5344CB8AC3E}">
        <p14:creationId xmlns:p14="http://schemas.microsoft.com/office/powerpoint/2010/main" val="2408152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D1DA-2236-4B52-874B-BD4495317CF1}"/>
              </a:ext>
            </a:extLst>
          </p:cNvPr>
          <p:cNvSpPr>
            <a:spLocks noGrp="1"/>
          </p:cNvSpPr>
          <p:nvPr>
            <p:ph type="title"/>
          </p:nvPr>
        </p:nvSpPr>
        <p:spPr/>
        <p:txBody>
          <a:bodyPr>
            <a:normAutofit/>
          </a:bodyPr>
          <a:lstStyle/>
          <a:p>
            <a:r>
              <a:rPr lang="en-US" dirty="0"/>
              <a:t>Determining the Molecular Geometry </a:t>
            </a:r>
          </a:p>
        </p:txBody>
      </p:sp>
      <p:sp>
        <p:nvSpPr>
          <p:cNvPr id="5" name="Title 1">
            <a:extLst>
              <a:ext uri="{FF2B5EF4-FFF2-40B4-BE49-F238E27FC236}">
                <a16:creationId xmlns:a16="http://schemas.microsoft.com/office/drawing/2014/main" id="{23D9D1DA-2236-4B52-874B-BD4495317CF1}"/>
              </a:ext>
            </a:extLst>
          </p:cNvPr>
          <p:cNvSpPr txBox="1">
            <a:spLocks/>
          </p:cNvSpPr>
          <p:nvPr/>
        </p:nvSpPr>
        <p:spPr>
          <a:xfrm>
            <a:off x="609600" y="1546358"/>
            <a:ext cx="8153400" cy="990600"/>
          </a:xfrm>
          <a:prstGeom prst="rect">
            <a:avLst/>
          </a:prstGeom>
        </p:spPr>
        <p:txBody>
          <a:bodyPr vert="horz" anchor="ctr">
            <a:normAutofit fontScale="97500"/>
          </a:bodyPr>
          <a:lstStyle>
            <a:lvl1pPr algn="l" rtl="0" eaLnBrk="1" latinLnBrk="0" hangingPunct="1">
              <a:spcBef>
                <a:spcPct val="0"/>
              </a:spcBef>
              <a:buNone/>
              <a:defRPr kumimoji="0" sz="3300" kern="1200">
                <a:solidFill>
                  <a:schemeClr val="tx2"/>
                </a:solidFill>
                <a:latin typeface="+mj-lt"/>
                <a:ea typeface="+mj-ea"/>
                <a:cs typeface="+mj-cs"/>
              </a:defRPr>
            </a:lvl1pPr>
          </a:lstStyle>
          <a:p>
            <a:r>
              <a:rPr lang="en-US" sz="2400" dirty="0">
                <a:solidFill>
                  <a:schemeClr val="tx1"/>
                </a:solidFill>
              </a:rPr>
              <a:t>Describe the geometry around each carbon atom in propanol, CH</a:t>
            </a:r>
            <a:r>
              <a:rPr lang="en-US" sz="2400" baseline="-25000" dirty="0">
                <a:solidFill>
                  <a:schemeClr val="tx1"/>
                </a:solidFill>
              </a:rPr>
              <a:t>3</a:t>
            </a:r>
            <a:r>
              <a:rPr lang="en-US" sz="2400" dirty="0">
                <a:solidFill>
                  <a:schemeClr val="tx1"/>
                </a:solidFill>
              </a:rPr>
              <a:t>CH</a:t>
            </a:r>
            <a:r>
              <a:rPr lang="en-US" sz="2400" baseline="-25000" dirty="0">
                <a:solidFill>
                  <a:schemeClr val="tx1"/>
                </a:solidFill>
              </a:rPr>
              <a:t>2</a:t>
            </a:r>
            <a:r>
              <a:rPr lang="en-US" sz="2400" dirty="0">
                <a:solidFill>
                  <a:schemeClr val="tx1"/>
                </a:solidFill>
              </a:rPr>
              <a:t>CHO, using the Lewis structure below.</a:t>
            </a:r>
          </a:p>
        </p:txBody>
      </p:sp>
      <p:sp>
        <p:nvSpPr>
          <p:cNvPr id="9" name="TextBox 8" descr="In red text, &quot;a&quot; indicates first carbon atom, &quot;b&quot; indicates second carbon atom. &quot;c&quot; indicates third carbon atom; overlayed over Example 7.2, Solution figure." title="Text Box">
            <a:extLst>
              <a:ext uri="{FF2B5EF4-FFF2-40B4-BE49-F238E27FC236}">
                <a16:creationId xmlns:a16="http://schemas.microsoft.com/office/drawing/2014/main" id="{F468AD93-5CA8-402A-A1CE-D13E1B0EC93B}"/>
              </a:ext>
            </a:extLst>
          </p:cNvPr>
          <p:cNvSpPr txBox="1"/>
          <p:nvPr/>
        </p:nvSpPr>
        <p:spPr>
          <a:xfrm>
            <a:off x="1624649" y="3232792"/>
            <a:ext cx="2890202" cy="415498"/>
          </a:xfrm>
          <a:prstGeom prst="rect">
            <a:avLst/>
          </a:prstGeom>
          <a:noFill/>
        </p:spPr>
        <p:txBody>
          <a:bodyPr wrap="square" rtlCol="0">
            <a:spAutoFit/>
          </a:bodyPr>
          <a:lstStyle/>
          <a:p>
            <a:r>
              <a:rPr lang="en-US" sz="2100" dirty="0">
                <a:solidFill>
                  <a:srgbClr val="FF0000"/>
                </a:solidFill>
              </a:rPr>
              <a:t>a       b        c</a:t>
            </a:r>
          </a:p>
        </p:txBody>
      </p:sp>
      <p:pic>
        <p:nvPicPr>
          <p:cNvPr id="10" name="Content Placeholder 7" descr="A molecular model for C H 3 C H 2 C H O. " title="(Example 7.2, Solution)">
            <a:extLst>
              <a:ext uri="{FF2B5EF4-FFF2-40B4-BE49-F238E27FC236}">
                <a16:creationId xmlns:a16="http://schemas.microsoft.com/office/drawing/2014/main" id="{81C9C770-0854-4B29-A69E-FC757A225076}"/>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7699" r="27556"/>
          <a:stretch/>
        </p:blipFill>
        <p:spPr>
          <a:xfrm>
            <a:off x="841357" y="2864116"/>
            <a:ext cx="2649977" cy="1463774"/>
          </a:xfrm>
        </p:spPr>
      </p:pic>
    </p:spTree>
    <p:extLst>
      <p:ext uri="{BB962C8B-B14F-4D97-AF65-F5344CB8AC3E}">
        <p14:creationId xmlns:p14="http://schemas.microsoft.com/office/powerpoint/2010/main" val="1262141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a:t>
            </a:r>
            <a:r>
              <a:rPr lang="en-US" sz="2000" dirty="0"/>
              <a:t>central 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endParaRPr lang="en-US" sz="2000" dirty="0"/>
          </a:p>
          <a:p>
            <a:pPr marL="754380" lvl="1" indent="-514350">
              <a:buFont typeface="+mj-lt"/>
              <a:buAutoNum type="arabicPeriod"/>
            </a:pPr>
            <a:endParaRPr lang="en-US" sz="1775" dirty="0"/>
          </a:p>
        </p:txBody>
      </p:sp>
    </p:spTree>
    <p:extLst>
      <p:ext uri="{BB962C8B-B14F-4D97-AF65-F5344CB8AC3E}">
        <p14:creationId xmlns:p14="http://schemas.microsoft.com/office/powerpoint/2010/main" val="3377444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Finding the number of electron domains</a:t>
            </a:r>
          </a:p>
        </p:txBody>
      </p:sp>
      <p:sp>
        <p:nvSpPr>
          <p:cNvPr id="3" name="Content Placeholder 2"/>
          <p:cNvSpPr>
            <a:spLocks noGrp="1"/>
          </p:cNvSpPr>
          <p:nvPr>
            <p:ph sz="quarter" idx="1"/>
          </p:nvPr>
        </p:nvSpPr>
        <p:spPr/>
        <p:txBody>
          <a:bodyPr>
            <a:normAutofit/>
          </a:bodyPr>
          <a:lstStyle/>
          <a:p>
            <a:pPr>
              <a:buNone/>
            </a:pPr>
            <a:r>
              <a:rPr lang="en-US" sz="2400" dirty="0"/>
              <a:t>CH</a:t>
            </a:r>
            <a:r>
              <a:rPr lang="en-US" sz="2400" baseline="-25000" dirty="0"/>
              <a:t>4</a:t>
            </a:r>
            <a:r>
              <a:rPr lang="en-US" sz="2400" dirty="0"/>
              <a:t>, H</a:t>
            </a:r>
            <a:r>
              <a:rPr lang="en-US" sz="2400" baseline="-25000" dirty="0"/>
              <a:t>2</a:t>
            </a:r>
            <a:r>
              <a:rPr lang="en-US" sz="2400" dirty="0"/>
              <a:t>O, HCN, ClF</a:t>
            </a:r>
            <a:r>
              <a:rPr lang="en-US" sz="2400" baseline="-25000" dirty="0"/>
              <a:t>3</a:t>
            </a:r>
          </a:p>
        </p:txBody>
      </p:sp>
    </p:spTree>
    <p:extLst>
      <p:ext uri="{BB962C8B-B14F-4D97-AF65-F5344CB8AC3E}">
        <p14:creationId xmlns:p14="http://schemas.microsoft.com/office/powerpoint/2010/main" val="3741688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Domains</a:t>
            </a:r>
          </a:p>
        </p:txBody>
      </p:sp>
      <p:sp>
        <p:nvSpPr>
          <p:cNvPr id="3" name="Content Placeholder 2"/>
          <p:cNvSpPr>
            <a:spLocks noGrp="1"/>
          </p:cNvSpPr>
          <p:nvPr>
            <p:ph sz="quarter" idx="1"/>
          </p:nvPr>
        </p:nvSpPr>
        <p:spPr/>
        <p:txBody>
          <a:bodyPr>
            <a:normAutofit/>
          </a:bodyPr>
          <a:lstStyle/>
          <a:p>
            <a:pPr>
              <a:buNone/>
            </a:pPr>
            <a:r>
              <a:rPr lang="en-US" sz="2000" dirty="0"/>
              <a:t>How many electron domains are on the central atom of XeF</a:t>
            </a:r>
            <a:r>
              <a:rPr lang="en-US" sz="2000" baseline="-25000" dirty="0"/>
              <a:t>2</a:t>
            </a:r>
            <a:r>
              <a:rPr lang="en-US" sz="2000" dirty="0"/>
              <a:t>?</a:t>
            </a:r>
          </a:p>
          <a:p>
            <a:pPr>
              <a:buNone/>
            </a:pPr>
            <a:endParaRPr lang="en-US" sz="2000" dirty="0"/>
          </a:p>
          <a:p>
            <a:pPr marL="514350" indent="-514350">
              <a:buFont typeface="+mj-lt"/>
              <a:buAutoNum type="alphaUcPeriod"/>
            </a:pPr>
            <a:r>
              <a:rPr lang="en-US" sz="2000" dirty="0"/>
              <a:t>3</a:t>
            </a:r>
          </a:p>
          <a:p>
            <a:pPr marL="514350" indent="-514350">
              <a:buFont typeface="+mj-lt"/>
              <a:buAutoNum type="alphaUcPeriod"/>
            </a:pPr>
            <a:r>
              <a:rPr lang="en-US" sz="2000" dirty="0"/>
              <a:t>4</a:t>
            </a:r>
          </a:p>
          <a:p>
            <a:pPr marL="514350" indent="-514350">
              <a:buFont typeface="+mj-lt"/>
              <a:buAutoNum type="alphaUcPeriod"/>
            </a:pPr>
            <a:r>
              <a:rPr lang="en-US" sz="2000" dirty="0"/>
              <a:t>5</a:t>
            </a:r>
          </a:p>
          <a:p>
            <a:pPr marL="514350" indent="-514350">
              <a:buFont typeface="+mj-lt"/>
              <a:buAutoNum type="alphaUcPeriod"/>
            </a:pPr>
            <a:r>
              <a:rPr lang="en-US" sz="2000" dirty="0"/>
              <a:t>6</a:t>
            </a:r>
          </a:p>
        </p:txBody>
      </p:sp>
    </p:spTree>
    <p:extLst>
      <p:ext uri="{BB962C8B-B14F-4D97-AF65-F5344CB8AC3E}">
        <p14:creationId xmlns:p14="http://schemas.microsoft.com/office/powerpoint/2010/main" val="2447704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VSEPR theory works</a:t>
            </a:r>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sz="2000" dirty="0"/>
              <a:t>Find the number of electron domains around </a:t>
            </a:r>
            <a:r>
              <a:rPr lang="en-US" sz="2000" dirty="0" smtClean="0"/>
              <a:t>the central </a:t>
            </a:r>
            <a:r>
              <a:rPr lang="en-US" sz="2000" dirty="0"/>
              <a:t>atom</a:t>
            </a:r>
          </a:p>
          <a:p>
            <a:pPr marL="754380" lvl="1" indent="-514350">
              <a:buFont typeface="+mj-lt"/>
              <a:buAutoNum type="arabicPeriod"/>
            </a:pPr>
            <a:r>
              <a:rPr lang="en-US" sz="1775" dirty="0"/>
              <a:t>Draw the Lewis structure of the molecule</a:t>
            </a:r>
          </a:p>
          <a:p>
            <a:pPr marL="754380" lvl="1" indent="-514350">
              <a:buFont typeface="+mj-lt"/>
              <a:buAutoNum type="arabicPeriod"/>
            </a:pPr>
            <a:r>
              <a:rPr lang="en-US" sz="1775" dirty="0"/>
              <a:t>Lone pairs count as one electron domain</a:t>
            </a:r>
          </a:p>
          <a:p>
            <a:pPr marL="754380" lvl="1" indent="-514350">
              <a:buFont typeface="+mj-lt"/>
              <a:buAutoNum type="arabicPeriod"/>
            </a:pPr>
            <a:r>
              <a:rPr lang="en-US" sz="1775" dirty="0"/>
              <a:t>Any type of bond (single, double, or triple) counts as one electron domain</a:t>
            </a:r>
          </a:p>
          <a:p>
            <a:pPr marL="514350" indent="-514350">
              <a:buFont typeface="+mj-lt"/>
              <a:buAutoNum type="arabicPeriod"/>
            </a:pPr>
            <a:r>
              <a:rPr lang="en-US" sz="2000" dirty="0"/>
              <a:t>Based the number of electron </a:t>
            </a:r>
            <a:r>
              <a:rPr lang="en-US" sz="2000" dirty="0" smtClean="0"/>
              <a:t>domains around the central atom, </a:t>
            </a:r>
            <a:r>
              <a:rPr lang="en-US" sz="2000" dirty="0"/>
              <a:t>determine the electron-pair geometry</a:t>
            </a:r>
          </a:p>
        </p:txBody>
      </p:sp>
    </p:spTree>
    <p:extLst>
      <p:ext uri="{BB962C8B-B14F-4D97-AF65-F5344CB8AC3E}">
        <p14:creationId xmlns:p14="http://schemas.microsoft.com/office/powerpoint/2010/main" val="3454213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00962-16E0-4508-BF58-C0A14B7151EF}"/>
              </a:ext>
            </a:extLst>
          </p:cNvPr>
          <p:cNvSpPr>
            <a:spLocks noGrp="1"/>
          </p:cNvSpPr>
          <p:nvPr>
            <p:ph type="title"/>
          </p:nvPr>
        </p:nvSpPr>
        <p:spPr/>
        <p:txBody>
          <a:bodyPr>
            <a:normAutofit/>
          </a:bodyPr>
          <a:lstStyle/>
          <a:p>
            <a:r>
              <a:rPr lang="en-US" sz="3200" dirty="0"/>
              <a:t>Molecular and Electron Geometry Interactive</a:t>
            </a:r>
          </a:p>
        </p:txBody>
      </p:sp>
      <p:pic>
        <p:nvPicPr>
          <p:cNvPr id="7" name="Shape 136" descr="There are two modes: Model and Real molecules. In Model mode, there is a three dimensional representation of a generic molecule, with a central atom connected to two outer atoms by sticks. The outer atoms are directly across from each other. Clicking the checkboxes to show molecule geometry and electron geometry names reveal that both are called linear in this case. Clicking the checkbox to show bond angles reveals that the two sticks are at a 180.0 degree angle. Additional controls add or remove outer atoms and lone pairs, represented by a balloon-shaped lobe with two dots in it. An outer atom can be connected to the central atom by a single, double, or triple bond, represented by one, two, or three sticks. In all cases, using a double or triple bond instead of a single bond results in the same geometry names and bond angles. In all cases, the molecule geometry has the same name as the electron geometry if there are only bonded atoms and no lone pairs. Using a lone pair in place of a bonded atom results in the same bond angles and same electron geometry, but a different molecule geometry. For example, four bonded atoms has a molecule geometry and an electron geometry of tetrahedral. The four bonds do not form a two dimensional plus sign, but rather spread out into three dimensions for bond angles of 109.5 degrees. Swapping two of the bonded atoms for lone pairs results in the same electron geometry and bond angles, but the molecule geometry is called bent. In Real molecules mode, there are no controls to add or remove bonds or lone pairs. Instead, there is a dropdown menu to change the molecule with choices such as H 2 O, C O 2, and N H 3. The H 2 O structure looks the same as the model that had two outer atoms and two lone pairs, and the geometry names are the same, but the bond angle is 104.5 degrees. In all cases, when a lone pair is involved, the real bond angle is slightly smaller than that of the model." title="Figure 7.8">
            <a:hlinkClick r:id="rId3"/>
            <a:extLst>
              <a:ext uri="{FF2B5EF4-FFF2-40B4-BE49-F238E27FC236}">
                <a16:creationId xmlns:a16="http://schemas.microsoft.com/office/drawing/2014/main" id="{44FEF607-8811-43E6-85DF-3EC272F5BC38}"/>
              </a:ext>
            </a:extLst>
          </p:cNvPr>
          <p:cNvPicPr preferRelativeResize="0">
            <a:picLocks noGrp="1"/>
          </p:cNvPicPr>
          <p:nvPr>
            <p:ph idx="1"/>
          </p:nvPr>
        </p:nvPicPr>
        <p:blipFill rotWithShape="1">
          <a:blip r:embed="rId4">
            <a:alphaModFix/>
          </a:blip>
          <a:stretch/>
        </p:blipFill>
        <p:spPr>
          <a:xfrm>
            <a:off x="2191974" y="2226469"/>
            <a:ext cx="4760052" cy="3263504"/>
          </a:xfrm>
          <a:prstGeom prst="rect">
            <a:avLst/>
          </a:prstGeom>
          <a:noFill/>
          <a:ln>
            <a:noFill/>
          </a:ln>
        </p:spPr>
      </p:pic>
    </p:spTree>
    <p:extLst>
      <p:ext uri="{BB962C8B-B14F-4D97-AF65-F5344CB8AC3E}">
        <p14:creationId xmlns:p14="http://schemas.microsoft.com/office/powerpoint/2010/main" val="2245840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Electron-pair geometry</a:t>
            </a:r>
          </a:p>
        </p:txBody>
      </p:sp>
      <p:sp>
        <p:nvSpPr>
          <p:cNvPr id="3" name="TextBox 2"/>
          <p:cNvSpPr txBox="1"/>
          <p:nvPr/>
        </p:nvSpPr>
        <p:spPr>
          <a:xfrm>
            <a:off x="191766" y="1695124"/>
            <a:ext cx="2160588" cy="923330"/>
          </a:xfrm>
          <a:prstGeom prst="rect">
            <a:avLst/>
          </a:prstGeom>
          <a:noFill/>
        </p:spPr>
        <p:txBody>
          <a:bodyPr wrap="square" rtlCol="0">
            <a:spAutoFit/>
          </a:bodyPr>
          <a:lstStyle/>
          <a:p>
            <a:pPr algn="ctr">
              <a:lnSpc>
                <a:spcPct val="150000"/>
              </a:lnSpc>
            </a:pPr>
            <a:r>
              <a:rPr lang="en-US" dirty="0"/>
              <a:t>2 Electron domains</a:t>
            </a:r>
          </a:p>
          <a:p>
            <a:pPr algn="ctr">
              <a:lnSpc>
                <a:spcPct val="150000"/>
              </a:lnSpc>
            </a:pPr>
            <a:r>
              <a:rPr lang="en-US" dirty="0"/>
              <a:t>Linear</a:t>
            </a:r>
          </a:p>
        </p:txBody>
      </p:sp>
      <p:sp>
        <p:nvSpPr>
          <p:cNvPr id="5" name="TextBox 4"/>
          <p:cNvSpPr txBox="1"/>
          <p:nvPr/>
        </p:nvSpPr>
        <p:spPr>
          <a:xfrm>
            <a:off x="6755643" y="1720804"/>
            <a:ext cx="2133075" cy="871970"/>
          </a:xfrm>
          <a:prstGeom prst="rect">
            <a:avLst/>
          </a:prstGeom>
          <a:noFill/>
        </p:spPr>
        <p:txBody>
          <a:bodyPr wrap="square" rtlCol="0">
            <a:spAutoFit/>
          </a:bodyPr>
          <a:lstStyle/>
          <a:p>
            <a:pPr algn="ctr">
              <a:lnSpc>
                <a:spcPct val="150000"/>
              </a:lnSpc>
            </a:pPr>
            <a:r>
              <a:rPr lang="en-US" dirty="0"/>
              <a:t>4 Electron domains</a:t>
            </a:r>
          </a:p>
          <a:p>
            <a:pPr algn="ctr">
              <a:lnSpc>
                <a:spcPct val="150000"/>
              </a:lnSpc>
            </a:pPr>
            <a:r>
              <a:rPr lang="en-US" dirty="0"/>
              <a:t>Tetrahedral</a:t>
            </a:r>
          </a:p>
        </p:txBody>
      </p:sp>
      <p:sp>
        <p:nvSpPr>
          <p:cNvPr id="6" name="TextBox 5"/>
          <p:cNvSpPr txBox="1"/>
          <p:nvPr/>
        </p:nvSpPr>
        <p:spPr>
          <a:xfrm>
            <a:off x="3567295" y="1695124"/>
            <a:ext cx="2164762" cy="1200329"/>
          </a:xfrm>
          <a:prstGeom prst="rect">
            <a:avLst/>
          </a:prstGeom>
          <a:noFill/>
        </p:spPr>
        <p:txBody>
          <a:bodyPr wrap="square" rtlCol="0">
            <a:spAutoFit/>
          </a:bodyPr>
          <a:lstStyle/>
          <a:p>
            <a:pPr algn="ctr">
              <a:lnSpc>
                <a:spcPct val="150000"/>
              </a:lnSpc>
            </a:pPr>
            <a:r>
              <a:rPr lang="en-US" dirty="0"/>
              <a:t>3 Electron domains</a:t>
            </a:r>
          </a:p>
          <a:p>
            <a:pPr algn="ctr">
              <a:lnSpc>
                <a:spcPct val="150000"/>
              </a:lnSpc>
            </a:pPr>
            <a:r>
              <a:rPr lang="en-US" dirty="0"/>
              <a:t>Trigonal Planar</a:t>
            </a:r>
          </a:p>
          <a:p>
            <a:endParaRPr lang="en-US" dirty="0"/>
          </a:p>
        </p:txBody>
      </p:sp>
      <p:sp>
        <p:nvSpPr>
          <p:cNvPr id="7" name="TextBox 6"/>
          <p:cNvSpPr txBox="1"/>
          <p:nvPr/>
        </p:nvSpPr>
        <p:spPr>
          <a:xfrm>
            <a:off x="1824445" y="4080196"/>
            <a:ext cx="2270760" cy="923330"/>
          </a:xfrm>
          <a:prstGeom prst="rect">
            <a:avLst/>
          </a:prstGeom>
          <a:noFill/>
        </p:spPr>
        <p:txBody>
          <a:bodyPr wrap="square" rtlCol="0">
            <a:spAutoFit/>
          </a:bodyPr>
          <a:lstStyle/>
          <a:p>
            <a:pPr algn="ctr">
              <a:lnSpc>
                <a:spcPct val="150000"/>
              </a:lnSpc>
            </a:pPr>
            <a:r>
              <a:rPr lang="en-US" dirty="0"/>
              <a:t>5 Electron domains</a:t>
            </a:r>
          </a:p>
          <a:p>
            <a:pPr algn="ctr">
              <a:lnSpc>
                <a:spcPct val="150000"/>
              </a:lnSpc>
            </a:pPr>
            <a:r>
              <a:rPr lang="en-US" dirty="0"/>
              <a:t>Trigonal </a:t>
            </a:r>
            <a:r>
              <a:rPr lang="en-US" dirty="0" err="1"/>
              <a:t>Bipyramidal</a:t>
            </a:r>
            <a:endParaRPr lang="en-US" dirty="0"/>
          </a:p>
        </p:txBody>
      </p:sp>
      <p:sp>
        <p:nvSpPr>
          <p:cNvPr id="8" name="TextBox 7"/>
          <p:cNvSpPr txBox="1"/>
          <p:nvPr/>
        </p:nvSpPr>
        <p:spPr>
          <a:xfrm>
            <a:off x="5208851" y="4080196"/>
            <a:ext cx="2119997" cy="923330"/>
          </a:xfrm>
          <a:prstGeom prst="rect">
            <a:avLst/>
          </a:prstGeom>
          <a:noFill/>
        </p:spPr>
        <p:txBody>
          <a:bodyPr wrap="square" rtlCol="0">
            <a:spAutoFit/>
          </a:bodyPr>
          <a:lstStyle/>
          <a:p>
            <a:pPr algn="ctr">
              <a:lnSpc>
                <a:spcPct val="150000"/>
              </a:lnSpc>
            </a:pPr>
            <a:r>
              <a:rPr lang="en-US" dirty="0"/>
              <a:t>6 Electron domains</a:t>
            </a:r>
          </a:p>
          <a:p>
            <a:pPr algn="ctr">
              <a:lnSpc>
                <a:spcPct val="150000"/>
              </a:lnSpc>
            </a:pPr>
            <a:r>
              <a:rPr lang="en-US" dirty="0"/>
              <a:t>Octahedral</a:t>
            </a:r>
          </a:p>
        </p:txBody>
      </p:sp>
      <p:pic>
        <p:nvPicPr>
          <p:cNvPr id="9" name="Shape 97" descr="Two petal shaped electron domains on either side of an atom." title="Figure 7.2">
            <a:hlinkClick r:id="rId3"/>
            <a:extLst>
              <a:ext uri="{FF2B5EF4-FFF2-40B4-BE49-F238E27FC236}">
                <a16:creationId xmlns:a16="http://schemas.microsoft.com/office/drawing/2014/main" id="{CB214FFD-B18B-4F24-8BF6-E957BD7875FE}"/>
              </a:ext>
            </a:extLst>
          </p:cNvPr>
          <p:cNvPicPr preferRelativeResize="0">
            <a:picLocks noGrp="1" noChangeAspect="1"/>
          </p:cNvPicPr>
          <p:nvPr>
            <p:ph sz="quarter" idx="1"/>
          </p:nvPr>
        </p:nvPicPr>
        <p:blipFill rotWithShape="1">
          <a:blip r:embed="rId4">
            <a:alphaModFix/>
          </a:blip>
          <a:stretch/>
        </p:blipFill>
        <p:spPr>
          <a:xfrm>
            <a:off x="418923" y="2374782"/>
            <a:ext cx="1949087" cy="1949087"/>
          </a:xfrm>
          <a:prstGeom prst="rect">
            <a:avLst/>
          </a:prstGeom>
          <a:noFill/>
          <a:ln>
            <a:noFill/>
          </a:ln>
        </p:spPr>
      </p:pic>
      <p:pic>
        <p:nvPicPr>
          <p:cNvPr id="10" name="Shape 115" descr="An atom with four domains. Each domain is petal shaped." title="Figure 7.5">
            <a:hlinkClick r:id="rId5"/>
            <a:extLst>
              <a:ext uri="{FF2B5EF4-FFF2-40B4-BE49-F238E27FC236}">
                <a16:creationId xmlns:a16="http://schemas.microsoft.com/office/drawing/2014/main" id="{ED0DDBF2-333B-42DE-B2CE-095458656962}"/>
              </a:ext>
            </a:extLst>
          </p:cNvPr>
          <p:cNvPicPr preferRelativeResize="0">
            <a:picLocks noChangeAspect="1"/>
          </p:cNvPicPr>
          <p:nvPr/>
        </p:nvPicPr>
        <p:blipFill rotWithShape="1">
          <a:blip r:embed="rId6">
            <a:alphaModFix/>
          </a:blip>
          <a:srcRect l="12933" t="8829" r="12933" b="8829"/>
          <a:stretch/>
        </p:blipFill>
        <p:spPr>
          <a:xfrm>
            <a:off x="7134968" y="2512182"/>
            <a:ext cx="1631080" cy="1811687"/>
          </a:xfrm>
          <a:prstGeom prst="rect">
            <a:avLst/>
          </a:prstGeom>
          <a:noFill/>
          <a:ln>
            <a:noFill/>
          </a:ln>
        </p:spPr>
      </p:pic>
      <p:pic>
        <p:nvPicPr>
          <p:cNvPr id="11" name="Shape 103" descr="Three petal shaped electron domains arranged around a central atom." title="Figure 7.3">
            <a:hlinkClick r:id="rId7"/>
            <a:extLst>
              <a:ext uri="{FF2B5EF4-FFF2-40B4-BE49-F238E27FC236}">
                <a16:creationId xmlns:a16="http://schemas.microsoft.com/office/drawing/2014/main" id="{8A62B0B5-5B55-49E3-AE98-2EDCC4F45F80}"/>
              </a:ext>
            </a:extLst>
          </p:cNvPr>
          <p:cNvPicPr preferRelativeResize="0">
            <a:picLocks noChangeAspect="1"/>
          </p:cNvPicPr>
          <p:nvPr/>
        </p:nvPicPr>
        <p:blipFill rotWithShape="1">
          <a:blip r:embed="rId8">
            <a:alphaModFix/>
          </a:blip>
          <a:stretch/>
        </p:blipFill>
        <p:spPr>
          <a:xfrm>
            <a:off x="3567295" y="2246241"/>
            <a:ext cx="2252072" cy="2250272"/>
          </a:xfrm>
          <a:prstGeom prst="rect">
            <a:avLst/>
          </a:prstGeom>
          <a:noFill/>
          <a:ln>
            <a:noFill/>
          </a:ln>
        </p:spPr>
      </p:pic>
      <p:pic>
        <p:nvPicPr>
          <p:cNvPr id="12" name="Shape 157" descr="An atom with five domains. Each domain is petal shaped." title="Figure 7.11, Image 1">
            <a:extLst>
              <a:ext uri="{FF2B5EF4-FFF2-40B4-BE49-F238E27FC236}">
                <a16:creationId xmlns:a16="http://schemas.microsoft.com/office/drawing/2014/main" id="{16708F4E-4A91-40F3-A049-74E6636F80C9}"/>
              </a:ext>
            </a:extLst>
          </p:cNvPr>
          <p:cNvPicPr preferRelativeResize="0">
            <a:picLocks/>
          </p:cNvPicPr>
          <p:nvPr/>
        </p:nvPicPr>
        <p:blipFill rotWithShape="1">
          <a:blip r:embed="rId9">
            <a:alphaModFix/>
          </a:blip>
          <a:stretch/>
        </p:blipFill>
        <p:spPr>
          <a:xfrm>
            <a:off x="1824445" y="4655914"/>
            <a:ext cx="2302073" cy="2300233"/>
          </a:xfrm>
          <a:prstGeom prst="rect">
            <a:avLst/>
          </a:prstGeom>
          <a:noFill/>
          <a:ln>
            <a:noFill/>
          </a:ln>
        </p:spPr>
      </p:pic>
      <p:pic>
        <p:nvPicPr>
          <p:cNvPr id="13" name="Shape 164" descr="An atom with six domains. The central atom lies at the origin of a cartesian coordinate system, with the electron domains lying along the x, y and z axes in both the positive and negative directions. " title="Figure 7.12, Image 1">
            <a:extLst>
              <a:ext uri="{FF2B5EF4-FFF2-40B4-BE49-F238E27FC236}">
                <a16:creationId xmlns:a16="http://schemas.microsoft.com/office/drawing/2014/main" id="{D3088728-8918-44D1-B1F7-4FC925607950}"/>
              </a:ext>
            </a:extLst>
          </p:cNvPr>
          <p:cNvPicPr preferRelativeResize="0">
            <a:picLocks/>
          </p:cNvPicPr>
          <p:nvPr/>
        </p:nvPicPr>
        <p:blipFill rotWithShape="1">
          <a:blip r:embed="rId10">
            <a:alphaModFix/>
          </a:blip>
          <a:stretch/>
        </p:blipFill>
        <p:spPr>
          <a:xfrm>
            <a:off x="5208851" y="4630962"/>
            <a:ext cx="2350135" cy="2350135"/>
          </a:xfrm>
          <a:prstGeom prst="rect">
            <a:avLst/>
          </a:prstGeom>
          <a:noFill/>
          <a:ln>
            <a:noFill/>
          </a:ln>
        </p:spPr>
      </p:pic>
    </p:spTree>
    <p:extLst>
      <p:ext uri="{BB962C8B-B14F-4D97-AF65-F5344CB8AC3E}">
        <p14:creationId xmlns:p14="http://schemas.microsoft.com/office/powerpoint/2010/main" val="2253436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Electron-pair geometries</a:t>
            </a:r>
          </a:p>
        </p:txBody>
      </p:sp>
      <p:sp>
        <p:nvSpPr>
          <p:cNvPr id="3" name="Content Placeholder 2"/>
          <p:cNvSpPr>
            <a:spLocks noGrp="1"/>
          </p:cNvSpPr>
          <p:nvPr>
            <p:ph sz="quarter" idx="1"/>
          </p:nvPr>
        </p:nvSpPr>
        <p:spPr/>
        <p:txBody>
          <a:bodyPr/>
          <a:lstStyle/>
          <a:p>
            <a:pPr marL="0">
              <a:buNone/>
            </a:pPr>
            <a:r>
              <a:rPr lang="en-US" sz="2000" dirty="0"/>
              <a:t>Determine the electron pair geometries of the following molecules</a:t>
            </a:r>
          </a:p>
          <a:p>
            <a:pPr>
              <a:buNone/>
            </a:pPr>
            <a:endParaRPr lang="en-US" sz="2000" dirty="0"/>
          </a:p>
          <a:p>
            <a:pPr marL="457200" indent="-457200">
              <a:buFont typeface="+mj-lt"/>
              <a:buAutoNum type="alphaUcPeriod"/>
            </a:pPr>
            <a:r>
              <a:rPr lang="en-US" sz="2000" dirty="0"/>
              <a:t>O</a:t>
            </a:r>
            <a:r>
              <a:rPr lang="en-US" sz="2000" baseline="-25000" dirty="0"/>
              <a:t>3</a:t>
            </a:r>
          </a:p>
          <a:p>
            <a:pPr marL="457200" indent="-457200">
              <a:buFont typeface="+mj-lt"/>
              <a:buAutoNum type="alphaUcPeriod"/>
            </a:pPr>
            <a:r>
              <a:rPr lang="en-US" sz="2000" dirty="0"/>
              <a:t>IF</a:t>
            </a:r>
            <a:r>
              <a:rPr lang="en-US" sz="2000" baseline="-25000" dirty="0"/>
              <a:t>5</a:t>
            </a:r>
          </a:p>
          <a:p>
            <a:pPr marL="457200" indent="-457200">
              <a:buFont typeface="+mj-lt"/>
              <a:buAutoNum type="alphaUcPeriod"/>
            </a:pPr>
            <a:r>
              <a:rPr lang="en-US" sz="2000" dirty="0"/>
              <a:t>SeF</a:t>
            </a:r>
            <a:r>
              <a:rPr lang="en-US" sz="2000" baseline="-25000" dirty="0"/>
              <a:t>6</a:t>
            </a:r>
          </a:p>
          <a:p>
            <a:pPr marL="457200" indent="-457200">
              <a:buFont typeface="+mj-lt"/>
              <a:buAutoNum type="alphaUcPeriod"/>
            </a:pPr>
            <a:r>
              <a:rPr lang="en-US" sz="2000" dirty="0"/>
              <a:t>SH</a:t>
            </a:r>
            <a:r>
              <a:rPr lang="en-US" sz="2000" baseline="-25000" dirty="0"/>
              <a:t>2</a:t>
            </a:r>
          </a:p>
          <a:p>
            <a:pPr>
              <a:buNone/>
            </a:pPr>
            <a:endParaRPr lang="en-US" dirty="0"/>
          </a:p>
        </p:txBody>
      </p:sp>
    </p:spTree>
    <p:extLst>
      <p:ext uri="{BB962C8B-B14F-4D97-AF65-F5344CB8AC3E}">
        <p14:creationId xmlns:p14="http://schemas.microsoft.com/office/powerpoint/2010/main" val="423582904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4613</TotalTime>
  <Words>657</Words>
  <Application>Microsoft Office PowerPoint</Application>
  <PresentationFormat>On-screen Show (4:3)</PresentationFormat>
  <Paragraphs>199</Paragraphs>
  <Slides>21</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Cambria Math</vt:lpstr>
      <vt:lpstr>Wingdings</vt:lpstr>
      <vt:lpstr>Wingdings 2</vt:lpstr>
      <vt:lpstr>Median</vt:lpstr>
      <vt:lpstr>Chapter 7 Part 4</vt:lpstr>
      <vt:lpstr>Valence-Shell Electron-Pair Repulsion</vt:lpstr>
      <vt:lpstr>How VSEPR theory works</vt:lpstr>
      <vt:lpstr>Finding the number of electron domains</vt:lpstr>
      <vt:lpstr>Electron Domains</vt:lpstr>
      <vt:lpstr>How VSEPR theory works</vt:lpstr>
      <vt:lpstr>Molecular and Electron Geometry Interactive</vt:lpstr>
      <vt:lpstr>Electron-pair geometry</vt:lpstr>
      <vt:lpstr>Electron-pair geometries</vt:lpstr>
      <vt:lpstr>How VSEPR theory works</vt:lpstr>
      <vt:lpstr>Molecular and Electron Geometry Interactive</vt:lpstr>
      <vt:lpstr>Molecular Geometries (Part 1 of 3)</vt:lpstr>
      <vt:lpstr>Determining Molecular Geometries</vt:lpstr>
      <vt:lpstr>Determining Molecular Geometries</vt:lpstr>
      <vt:lpstr>Molecular and Electron Geometry Interactive</vt:lpstr>
      <vt:lpstr>Molecular Geometries (Part 2 of 3)</vt:lpstr>
      <vt:lpstr>Molecular Geometries (Part 3 of 3)</vt:lpstr>
      <vt:lpstr>Determining Molecular Geometries</vt:lpstr>
      <vt:lpstr>Determining Molecular Geometries</vt:lpstr>
      <vt:lpstr>Larger Molecules</vt:lpstr>
      <vt:lpstr>Determining the Molecular Geometry </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Part 2</dc:title>
  <dc:creator>Walter Turner</dc:creator>
  <cp:lastModifiedBy>Turner, Walter</cp:lastModifiedBy>
  <cp:revision>100</cp:revision>
  <dcterms:created xsi:type="dcterms:W3CDTF">2017-10-23T01:57:11Z</dcterms:created>
  <dcterms:modified xsi:type="dcterms:W3CDTF">2022-11-02T15:14:08Z</dcterms:modified>
</cp:coreProperties>
</file>