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340" r:id="rId3"/>
    <p:sldId id="344" r:id="rId4"/>
    <p:sldId id="341" r:id="rId5"/>
    <p:sldId id="345" r:id="rId6"/>
    <p:sldId id="302" r:id="rId7"/>
    <p:sldId id="349" r:id="rId8"/>
    <p:sldId id="361" r:id="rId9"/>
    <p:sldId id="363" r:id="rId10"/>
    <p:sldId id="353" r:id="rId11"/>
    <p:sldId id="365" r:id="rId12"/>
    <p:sldId id="354" r:id="rId13"/>
    <p:sldId id="356" r:id="rId14"/>
    <p:sldId id="367" r:id="rId15"/>
    <p:sldId id="3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947EB-1DC5-4416-849A-427485D7E490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78CC8-3FAE-46DF-96EC-72FF70CBF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4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78CC8-3FAE-46DF-96EC-72FF70CBFD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42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2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143B86B-3A36-415D-A51F-B9DFACBA9B80}" type="datetime1">
              <a:rPr lang="en-US" smtClean="0"/>
              <a:t>11/3/2022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951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2D66-2E48-4005-8E4F-9319506D337E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07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53E0CC81-68B0-4651-B1AE-4B3F0AC17A79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27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224D-D2B9-4366-B8F2-ACDB03BF682D}" type="datetime1">
              <a:rPr lang="en-US" smtClean="0"/>
              <a:t>11/3/2022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6806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DFC3-E3EE-40AA-B626-3A719D17FBF1}" type="datetime1">
              <a:rPr lang="en-US" smtClean="0"/>
              <a:t>11/3/2022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095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7EF2CC0-9537-4FA5-AA6C-1AD6837E8A54}" type="datetime1">
              <a:rPr lang="en-US" smtClean="0"/>
              <a:t>11/3/2022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2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54AA15C-1A69-47A6-BA4D-DB282B333809}" type="datetime1">
              <a:rPr lang="en-US" smtClean="0"/>
              <a:t>11/3/2022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124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87B6-864B-46A9-AF52-9C36AEA8B64A}" type="datetime1">
              <a:rPr lang="en-US" smtClean="0"/>
              <a:t>11/3/2022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98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0E6D-5C4A-4CA5-908B-34E4F287AABC}" type="datetime1">
              <a:rPr lang="en-US" smtClean="0"/>
              <a:t>11/3/2022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2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CA4C-3F67-4CD8-A392-0E5D9CD2B0D8}" type="datetime1">
              <a:rPr lang="en-US" smtClean="0"/>
              <a:t>11/3/2022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7247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CBDD75D3-BB7C-4854-BB36-D0CCA3DCC6D0}" type="datetime1">
              <a:rPr lang="en-US" smtClean="0"/>
              <a:t>11/3/2022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81985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D494B965-A517-465D-904A-4CED759C4176}" type="datetime1">
              <a:rPr lang="en-US" smtClean="0"/>
              <a:t>11/3/2022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2B1B588-3BB1-4A78-AA7B-112245430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65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avi-cdn.macmillantech.com/brightcove/index.html?videoId=576238380200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9 </a:t>
            </a:r>
            <a:r>
              <a:rPr lang="en-US" dirty="0"/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1390685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mass in the 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nRT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Note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that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so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This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can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be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rearranged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to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lang="en-US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Thus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RT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gRT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3718096" y="4705845"/>
            <a:ext cx="1942503" cy="47575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878114" y="4971703"/>
            <a:ext cx="731520" cy="4738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43966" y="5273178"/>
            <a:ext cx="2131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Memorize this</a:t>
            </a:r>
          </a:p>
        </p:txBody>
      </p:sp>
    </p:spTree>
    <p:extLst>
      <p:ext uri="{BB962C8B-B14F-4D97-AF65-F5344CB8AC3E}">
        <p14:creationId xmlns:p14="http://schemas.microsoft.com/office/powerpoint/2010/main" val="3603849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What pressure (in </a:t>
                </a:r>
                <a:r>
                  <a:rPr lang="en-US" dirty="0" err="1"/>
                  <a:t>atm</a:t>
                </a:r>
                <a:r>
                  <a:rPr lang="en-US" dirty="0"/>
                  <a:t>) is exerted by 129.5 g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in a 0.3900 L steel container at 215.7 K?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264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How many grams of oxygen, O</a:t>
            </a:r>
            <a:r>
              <a:rPr lang="en-US" sz="2180" baseline="-25000" dirty="0"/>
              <a:t>2</a:t>
            </a:r>
            <a:r>
              <a:rPr lang="en-US" sz="2180" dirty="0"/>
              <a:t>, are there in a 50.0-L gas cylinder at 21.00 </a:t>
            </a:r>
            <a:r>
              <a:rPr lang="en-US" sz="2180" b="1" dirty="0"/>
              <a:t>°</a:t>
            </a:r>
            <a:r>
              <a:rPr lang="en-US" sz="2180" dirty="0"/>
              <a:t>C when the oxygen pressure is 15.7 </a:t>
            </a:r>
            <a:r>
              <a:rPr lang="en-US" sz="2180" dirty="0" err="1"/>
              <a:t>atm</a:t>
            </a:r>
            <a:r>
              <a:rPr lang="en-US" sz="2180" dirty="0"/>
              <a:t>? 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7863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density in the 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3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gRT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lnSpc>
                    <a:spcPct val="3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RT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lnSpc>
                    <a:spcPct val="3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DRT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3754166" y="4721628"/>
            <a:ext cx="1870364" cy="565267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37088" y="5365068"/>
            <a:ext cx="2131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Memorize this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7920" y="2425129"/>
            <a:ext cx="2548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mass divided by volume which is density in g/L.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896149" y="5004261"/>
            <a:ext cx="731520" cy="4738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03769" y="2807515"/>
            <a:ext cx="856209" cy="6157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918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density in the Ideal Gas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A 6.00 mole sample of helium is confined in a container with a pressure of 3.0 </a:t>
            </a:r>
            <a:r>
              <a:rPr lang="en-US" sz="2180" dirty="0" err="1"/>
              <a:t>atm</a:t>
            </a:r>
            <a:r>
              <a:rPr lang="en-US" sz="2180" dirty="0"/>
              <a:t> and a density of 5.3 g/L.  What is the temperature of the sample in Kelvin?</a:t>
            </a:r>
          </a:p>
          <a:p>
            <a:pPr marL="0">
              <a:buNone/>
            </a:pPr>
            <a:endParaRPr lang="en-US" sz="2180" dirty="0"/>
          </a:p>
          <a:p>
            <a:pPr marL="0">
              <a:buNone/>
            </a:pPr>
            <a:endParaRPr lang="en-US" sz="2180" dirty="0"/>
          </a:p>
          <a:p>
            <a:pPr marL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95870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density in the Ideal Gas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97162"/>
          </a:xfrm>
        </p:spPr>
        <p:txBody>
          <a:bodyPr/>
          <a:lstStyle/>
          <a:p>
            <a:pPr marL="0" indent="0">
              <a:buNone/>
            </a:pPr>
            <a:r>
              <a:rPr lang="en-US" sz="2180" dirty="0"/>
              <a:t>A laboratory technician forgot what the color coding on a commercial cylinder of gas meant, but remembered that the tank contained one of the following gases: He, Ne, </a:t>
            </a:r>
            <a:r>
              <a:rPr lang="en-US" sz="2180" dirty="0" err="1"/>
              <a:t>Ar</a:t>
            </a:r>
            <a:r>
              <a:rPr lang="en-US" sz="2180" dirty="0"/>
              <a:t>, or Kr.  Density measurements at STP were made on the gas from the cylinder, and was found to be 0.178 g/L.  Which of these gases was present in the  tank?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22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00FEF-F490-48D7-866F-A66008ADE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 of Gases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338BB-9D32-4C43-AF89-67A7D35B1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Matter occurs in three states, or phases: solid, liquid, and gas.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A gas does not have a definite volume; a gas expands to fill the entire volume of its container.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Gas particles are far apart; gases have much lower densities than solids or liquids.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Gas particles are in constant motion and collide with each other and with any surfaces in contact with the gas sample.</a:t>
            </a:r>
          </a:p>
        </p:txBody>
      </p:sp>
      <p:pic>
        <p:nvPicPr>
          <p:cNvPr id="4" name="Shape 91" descr="Animation: States of Matter Video" title="Figure 11.1">
            <a:hlinkClick r:id="rId2"/>
            <a:extLst>
              <a:ext uri="{FF2B5EF4-FFF2-40B4-BE49-F238E27FC236}">
                <a16:creationId xmlns:a16="http://schemas.microsoft.com/office/drawing/2014/main" id="{09CEEC27-90CA-45E7-840C-091EF0F0192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tretch/>
        </p:blipFill>
        <p:spPr>
          <a:xfrm>
            <a:off x="1774835" y="4454080"/>
            <a:ext cx="5124729" cy="2022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9103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Units of Pressure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287501"/>
              </p:ext>
            </p:extLst>
          </p:nvPr>
        </p:nvGraphicFramePr>
        <p:xfrm>
          <a:off x="1157756" y="3044431"/>
          <a:ext cx="6828488" cy="202692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616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180" dirty="0"/>
                        <a:t>1 </a:t>
                      </a:r>
                      <a:r>
                        <a:rPr lang="en-US" sz="2180" dirty="0" err="1"/>
                        <a:t>atm</a:t>
                      </a:r>
                      <a:r>
                        <a:rPr lang="en-US" sz="2180" dirty="0"/>
                        <a:t> (atmosphere)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80" dirty="0"/>
                        <a:t>= 1.013 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1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80" dirty="0"/>
                        <a:t>= 101.3 </a:t>
                      </a:r>
                      <a:r>
                        <a:rPr lang="en-US" sz="2180" dirty="0" err="1"/>
                        <a:t>kPa</a:t>
                      </a:r>
                      <a:r>
                        <a:rPr lang="en-US" sz="2180" dirty="0"/>
                        <a:t> (kilopascal)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1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80" dirty="0"/>
                        <a:t>= 760 mm Hg (millimeters of mercury)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18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80" dirty="0"/>
                        <a:t>= 760 </a:t>
                      </a:r>
                      <a:r>
                        <a:rPr lang="en-US" sz="2180" dirty="0" err="1"/>
                        <a:t>torr</a:t>
                      </a:r>
                      <a:endParaRPr lang="en-US" sz="218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 flipV="1">
            <a:off x="5636029" y="5253644"/>
            <a:ext cx="91440" cy="66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1186925" y="3075708"/>
            <a:ext cx="2502206" cy="37168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772929" y="3899338"/>
            <a:ext cx="3741967" cy="117201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687484" y="3524596"/>
            <a:ext cx="899536" cy="17955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415384" y="4316949"/>
            <a:ext cx="1199678" cy="10031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8200" y="5425190"/>
            <a:ext cx="3174200" cy="109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80" dirty="0"/>
              <a:t>Memorize these!  (I will give you any other pressure conversions.)</a:t>
            </a:r>
          </a:p>
        </p:txBody>
      </p:sp>
    </p:spTree>
    <p:extLst>
      <p:ext uri="{BB962C8B-B14F-4D97-AF65-F5344CB8AC3E}">
        <p14:creationId xmlns:p14="http://schemas.microsoft.com/office/powerpoint/2010/main" val="253821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63C83-74FF-4F04-997B-2E0681512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Pressure Conversions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3559A-3D68-4CE0-BAFE-D96685605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Convert a pressure of 648 torr to atm.</a:t>
            </a:r>
          </a:p>
          <a:p>
            <a:pPr marL="0" indent="0">
              <a:buNone/>
            </a:pPr>
            <a:endParaRPr lang="en-US" i="0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590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63C83-74FF-4F04-997B-2E0681512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Pressure Conversions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3559A-3D68-4CE0-BAFE-D96685605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Convert 105 kPa to </a:t>
            </a:r>
            <a:r>
              <a:rPr lang="en-US" dirty="0" err="1"/>
              <a:t>atm</a:t>
            </a:r>
            <a:r>
              <a:rPr lang="en-US" dirty="0"/>
              <a:t> if 1 </a:t>
            </a:r>
            <a:r>
              <a:rPr lang="en-US" dirty="0" err="1"/>
              <a:t>atm</a:t>
            </a:r>
            <a:r>
              <a:rPr lang="en-US" dirty="0"/>
              <a:t> = 101.325 </a:t>
            </a:r>
            <a:r>
              <a:rPr lang="en-US" dirty="0" err="1"/>
              <a:t>kPa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i="0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sv-SE" i="0" dirty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808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PV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nRT</m:t>
                      </m:r>
                    </m:oMath>
                  </m:oMathPara>
                </a14:m>
                <a:endParaRPr lang="en-US" sz="32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180" dirty="0"/>
                  <a:t>P is pressure and must be in units of atmospheres (</a:t>
                </a:r>
                <a:r>
                  <a:rPr lang="en-US" sz="2180" dirty="0" err="1"/>
                  <a:t>atm</a:t>
                </a:r>
                <a:r>
                  <a:rPr lang="en-US" sz="2180" dirty="0"/>
                  <a:t>)</a:t>
                </a:r>
              </a:p>
              <a:p>
                <a:r>
                  <a:rPr lang="en-US" sz="2180" dirty="0"/>
                  <a:t>V is volume and must be in units of liters (L)</a:t>
                </a:r>
              </a:p>
              <a:p>
                <a:r>
                  <a:rPr lang="en-US" sz="2180" dirty="0"/>
                  <a:t>n is the number of moles of gas (mol)</a:t>
                </a:r>
              </a:p>
              <a:p>
                <a:r>
                  <a:rPr lang="en-US" sz="2180" dirty="0"/>
                  <a:t>R is the ideal gas constant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0.0821</m:t>
                        </m:r>
                        <m:f>
                          <m:fPr>
                            <m:ctrlPr>
                              <a:rPr lang="en-US" sz="218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atm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mol</m:t>
                            </m:r>
                            <m: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den>
                        </m:f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180" dirty="0"/>
              </a:p>
              <a:p>
                <a:r>
                  <a:rPr lang="en-US" sz="2180" dirty="0"/>
                  <a:t>T is the temperature and must be in units of Kelvin (K)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198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Ideal Gas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quantities are inversely proportional to each other?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pressure and temperature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pressure and moles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volume and temperature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volume and moles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pressure and volume</a:t>
            </a:r>
          </a:p>
        </p:txBody>
      </p:sp>
    </p:spTree>
    <p:extLst>
      <p:ext uri="{BB962C8B-B14F-4D97-AF65-F5344CB8AC3E}">
        <p14:creationId xmlns:p14="http://schemas.microsoft.com/office/powerpoint/2010/main" val="1822784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What volume (in L) is occupied by 0.445 </a:t>
                </a:r>
                <a:r>
                  <a:rPr lang="en-US" dirty="0" err="1"/>
                  <a:t>mol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at 397.0 K and 973 mmHg?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lv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6072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Gas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 sample of carbon dioxide gas has a pressure of 1.89 </a:t>
                </a:r>
                <a:r>
                  <a:rPr lang="en-US" dirty="0" err="1"/>
                  <a:t>atm</a:t>
                </a:r>
                <a:r>
                  <a:rPr lang="en-US" dirty="0"/>
                  <a:t> and a volume of 21.5 mL at a temperature of 76.2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dirty="0"/>
                  <a:t>.  How many molecules of carbon dioxide gas are in the sample?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3884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7559</TotalTime>
  <Words>569</Words>
  <Application>Microsoft Office PowerPoint</Application>
  <PresentationFormat>On-screen Show (4:3)</PresentationFormat>
  <Paragraphs>69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Cambria Math</vt:lpstr>
      <vt:lpstr>Wingdings</vt:lpstr>
      <vt:lpstr>Wingdings 2</vt:lpstr>
      <vt:lpstr>Median1</vt:lpstr>
      <vt:lpstr>Chapter 9 Part 1</vt:lpstr>
      <vt:lpstr>Properties of Gases</vt:lpstr>
      <vt:lpstr>Units of Pressure</vt:lpstr>
      <vt:lpstr>Pressure Conversions</vt:lpstr>
      <vt:lpstr>Pressure Conversions</vt:lpstr>
      <vt:lpstr>Ideal Gas Law</vt:lpstr>
      <vt:lpstr>Ideal Gas Law</vt:lpstr>
      <vt:lpstr>Ideal Gas Law</vt:lpstr>
      <vt:lpstr>Ideal Gas Law</vt:lpstr>
      <vt:lpstr>Using mass in the Ideal Gas Law</vt:lpstr>
      <vt:lpstr>Ideal Gas Law</vt:lpstr>
      <vt:lpstr>Ideal Gas Law</vt:lpstr>
      <vt:lpstr>Using density in the Ideal Gas Law</vt:lpstr>
      <vt:lpstr>Using density in the Ideal Gas Law</vt:lpstr>
      <vt:lpstr>Using density in the Ideal Gas Law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Part 1</dc:title>
  <dc:creator>ITS</dc:creator>
  <cp:lastModifiedBy>Walter Turner</cp:lastModifiedBy>
  <cp:revision>70</cp:revision>
  <dcterms:created xsi:type="dcterms:W3CDTF">2017-11-15T20:12:22Z</dcterms:created>
  <dcterms:modified xsi:type="dcterms:W3CDTF">2022-11-03T16:58:58Z</dcterms:modified>
</cp:coreProperties>
</file>