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345" r:id="rId3"/>
    <p:sldId id="346" r:id="rId4"/>
    <p:sldId id="348" r:id="rId5"/>
    <p:sldId id="398" r:id="rId6"/>
    <p:sldId id="389" r:id="rId7"/>
    <p:sldId id="390" r:id="rId8"/>
    <p:sldId id="383" r:id="rId9"/>
    <p:sldId id="353" r:id="rId10"/>
    <p:sldId id="397" r:id="rId11"/>
    <p:sldId id="391" r:id="rId12"/>
    <p:sldId id="392" r:id="rId13"/>
    <p:sldId id="388" r:id="rId14"/>
    <p:sldId id="380" r:id="rId15"/>
    <p:sldId id="395" r:id="rId16"/>
    <p:sldId id="385" r:id="rId17"/>
    <p:sldId id="381" r:id="rId18"/>
    <p:sldId id="396" r:id="rId19"/>
    <p:sldId id="393" r:id="rId20"/>
    <p:sldId id="394" r:id="rId21"/>
    <p:sldId id="387" r:id="rId22"/>
    <p:sldId id="382" r:id="rId23"/>
    <p:sldId id="358" r:id="rId24"/>
    <p:sldId id="360" r:id="rId25"/>
    <p:sldId id="362" r:id="rId26"/>
    <p:sldId id="36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40FBF-835C-4EC4-9ABF-ACC034E7862A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EA0E0-F5A5-4B81-8079-28A104E56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17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EA0E0-F5A5-4B81-8079-28A104E566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33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848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3117A739-4E4D-48EB-80A2-73051A1BAB37}" type="datetime1">
              <a:rPr lang="en-US" smtClean="0"/>
              <a:t>11/3/2022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951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DAFB-4E62-42D0-A30A-966E5AF1C626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07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E1869237-AB8F-4554-B4DF-04D0ED07F16D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11A3-6F22-442D-A6C4-E6D0BAF89247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6806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7B46-4496-4BDD-BDC5-174891610D8B}" type="datetime1">
              <a:rPr lang="en-US" smtClean="0"/>
              <a:t>11/3/2022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09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213B81-A8B3-481F-94EA-C3777AECD123}" type="datetime1">
              <a:rPr lang="en-US" smtClean="0"/>
              <a:t>11/3/2022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2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176C0B9-2EFF-46B3-AA82-62D6ACDA12F5}" type="datetime1">
              <a:rPr lang="en-US" smtClean="0"/>
              <a:t>11/3/2022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124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CA60C-E2C1-454F-8EA8-CBB6CDA52FAE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98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A93F6-2FC1-417D-B8E4-93AECF223E9C}" type="datetime1">
              <a:rPr lang="en-US" smtClean="0"/>
              <a:t>11/3/2022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2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4C6D3-D6EC-4403-865E-5253563C76DD}" type="datetime1">
              <a:rPr lang="en-US" smtClean="0"/>
              <a:t>11/3/2022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7247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EE6CFEA5-7AD3-446C-84AD-101E88D0A258}" type="datetime1">
              <a:rPr lang="en-US" smtClean="0"/>
              <a:t>11/3/2022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81985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6562D7F3-E890-477A-9FEB-BBB86AA5F459}" type="datetime1">
              <a:rPr lang="en-US" smtClean="0"/>
              <a:t>11/3/2022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6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savi-cdn.macmillantech.com/brightcove/index.html?videoId=5807564317001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savi-cdn.macmillantech.com/brightcove/index.html?videoId=576235850700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savi-cdn.macmillantech.com/brightcove/index.html?videoId=5762356656001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9 </a:t>
            </a:r>
            <a:r>
              <a:rPr lang="en-US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1390685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Volume and Temperature: Charles’s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3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Volume and temperature are directly proportional</a:t>
                </a:r>
              </a:p>
              <a:p>
                <a:r>
                  <a:rPr lang="en-US" dirty="0"/>
                  <a:t>Volume may be in any units 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are in the same units</a:t>
                </a:r>
              </a:p>
              <a:p>
                <a:r>
                  <a:rPr lang="en-US" dirty="0"/>
                  <a:t>Temperature must be in Kelvin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8740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Charles’s Law</a:t>
            </a:r>
          </a:p>
        </p:txBody>
      </p:sp>
      <p:pic>
        <p:nvPicPr>
          <p:cNvPr id="5" name="Shape 130" descr="Animation: Charles’s Law Video I" title="Figure 11.7">
            <a:hlinkClick r:id="rId2"/>
            <a:extLst>
              <a:ext uri="{FF2B5EF4-FFF2-40B4-BE49-F238E27FC236}">
                <a16:creationId xmlns:a16="http://schemas.microsoft.com/office/drawing/2014/main" id="{42F6C030-ECCF-4473-8942-58BB076446F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tretch/>
        </p:blipFill>
        <p:spPr>
          <a:xfrm>
            <a:off x="2568936" y="2103120"/>
            <a:ext cx="4520845" cy="38327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9352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Charles’s Law</a:t>
            </a:r>
          </a:p>
        </p:txBody>
      </p:sp>
      <p:pic>
        <p:nvPicPr>
          <p:cNvPr id="3" name="Shape 150" descr="Two beakers of the same size, both holding the same gas with the same number of molecules. In each beaker, pistons are weighed down with 2 kilograms of mass. The temperature of the first beaker is 200 Kelvin while the temperature of the second beaker is 400 Kelvin. The gas in the second beaker has a volume double that of the first beaker." title="Figure 11.10">
            <a:extLst>
              <a:ext uri="{FF2B5EF4-FFF2-40B4-BE49-F238E27FC236}">
                <a16:creationId xmlns:a16="http://schemas.microsoft.com/office/drawing/2014/main" id="{7A98B92F-7154-4E1B-A516-A17B4FC8471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tretch/>
        </p:blipFill>
        <p:spPr>
          <a:xfrm>
            <a:off x="2600230" y="1719791"/>
            <a:ext cx="3892011" cy="4814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9098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Charles’s Law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lvl="0" indent="0">
                  <a:buNone/>
                </a:pPr>
                <a:r>
                  <a:rPr lang="en-US" dirty="0"/>
                  <a:t>A 3.75 L sample of nitrogen gas at 25.00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 is heated at constant pressure to a final volume of 8.33 L. What is the final temperature in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5266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this we see several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>
            <a:off x="2465144" y="2604887"/>
            <a:ext cx="1072341" cy="498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713622" y="4787042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622" y="4787042"/>
                <a:ext cx="1647725" cy="7188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740967" y="4795041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0967" y="4795041"/>
                <a:ext cx="1647725" cy="7188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  <a:blipFill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 flipH="1">
            <a:off x="3585141" y="2854172"/>
            <a:ext cx="639360" cy="18445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20487" y="2870573"/>
            <a:ext cx="603715" cy="1828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61296" y="23636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T are constant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03615" y="40135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P are constant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36123" y="4109521"/>
            <a:ext cx="1143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is constant</a:t>
            </a:r>
          </a:p>
        </p:txBody>
      </p:sp>
      <p:sp>
        <p:nvSpPr>
          <p:cNvPr id="3" name="Rectangle 2"/>
          <p:cNvSpPr/>
          <p:nvPr/>
        </p:nvSpPr>
        <p:spPr>
          <a:xfrm>
            <a:off x="7121170" y="5303520"/>
            <a:ext cx="1790074" cy="1303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V and P may be in any units but T must be in Kelvin</a:t>
            </a:r>
          </a:p>
        </p:txBody>
      </p:sp>
    </p:spTree>
    <p:extLst>
      <p:ext uri="{BB962C8B-B14F-4D97-AF65-F5344CB8AC3E}">
        <p14:creationId xmlns:p14="http://schemas.microsoft.com/office/powerpoint/2010/main" val="1762271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Relating Pressure, Volume, and Temperature: The Combined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3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Pressure and Volume may be in any units 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are in the same units,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are in the same units</a:t>
                </a:r>
              </a:p>
              <a:p>
                <a:r>
                  <a:rPr lang="en-US" dirty="0"/>
                  <a:t>Temperature must be in Kelvin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11900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Combined Gas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9009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180" dirty="0"/>
              <a:t>If 10.1 L of nitrogen gas at 23.00 </a:t>
            </a:r>
            <a:r>
              <a:rPr lang="en-US" sz="2180" b="1" dirty="0"/>
              <a:t>°</a:t>
            </a:r>
            <a:r>
              <a:rPr lang="en-US" sz="2180" dirty="0"/>
              <a:t>C has a pressure of 746 mmHg, what is the volume in L of nitrogen gas at 0.00 </a:t>
            </a:r>
            <a:r>
              <a:rPr lang="en-US" sz="2180" b="1" dirty="0"/>
              <a:t>°</a:t>
            </a:r>
            <a:r>
              <a:rPr lang="en-US" sz="2180" dirty="0"/>
              <a:t>C and 760 mmHg?</a:t>
            </a:r>
          </a:p>
        </p:txBody>
      </p:sp>
    </p:spTree>
    <p:extLst>
      <p:ext uri="{BB962C8B-B14F-4D97-AF65-F5344CB8AC3E}">
        <p14:creationId xmlns:p14="http://schemas.microsoft.com/office/powerpoint/2010/main" val="3900510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this we see several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>
            <a:off x="2465144" y="2604887"/>
            <a:ext cx="1072341" cy="498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522001" y="2990861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2001" y="2990861"/>
                <a:ext cx="1647725" cy="7188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713622" y="4787042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622" y="4787042"/>
                <a:ext cx="1647725" cy="7188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740967" y="4795041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0967" y="4795041"/>
                <a:ext cx="1647725" cy="7188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  <a:blipFill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>
            <a:off x="5564830" y="2602255"/>
            <a:ext cx="1101981" cy="5366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585141" y="2854172"/>
            <a:ext cx="639360" cy="18445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20487" y="2870573"/>
            <a:ext cx="603715" cy="1828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61296" y="23636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T are constant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94923" y="2242794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P and T are constant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03615" y="40135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P are constant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36123" y="4109521"/>
            <a:ext cx="1143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is constant</a:t>
            </a:r>
          </a:p>
        </p:txBody>
      </p:sp>
      <p:sp>
        <p:nvSpPr>
          <p:cNvPr id="3" name="Rectangle 2"/>
          <p:cNvSpPr/>
          <p:nvPr/>
        </p:nvSpPr>
        <p:spPr>
          <a:xfrm>
            <a:off x="7121170" y="5303520"/>
            <a:ext cx="1790074" cy="1303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V and P may be in any units but T must be in Kelvin</a:t>
            </a:r>
          </a:p>
        </p:txBody>
      </p:sp>
    </p:spTree>
    <p:extLst>
      <p:ext uri="{BB962C8B-B14F-4D97-AF65-F5344CB8AC3E}">
        <p14:creationId xmlns:p14="http://schemas.microsoft.com/office/powerpoint/2010/main" val="2929802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Relating Moles and Volume: Avogadro’s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36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3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Volume and moles are directly proportional</a:t>
                </a:r>
              </a:p>
              <a:p>
                <a:r>
                  <a:rPr lang="en-US" dirty="0"/>
                  <a:t>Volume may be in any units 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are in the same units</a:t>
                </a:r>
              </a:p>
              <a:p>
                <a:r>
                  <a:rPr lang="en-US" dirty="0"/>
                  <a:t>Moles must be in moles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21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Avogadro’s Law</a:t>
            </a:r>
          </a:p>
        </p:txBody>
      </p:sp>
      <p:pic>
        <p:nvPicPr>
          <p:cNvPr id="4" name="Shape 162" descr="Animation: Avogadro’s Law Video" title="Figure 11.12">
            <a:hlinkClick r:id="rId2"/>
            <a:extLst>
              <a:ext uri="{FF2B5EF4-FFF2-40B4-BE49-F238E27FC236}">
                <a16:creationId xmlns:a16="http://schemas.microsoft.com/office/drawing/2014/main" id="{638BF2D5-F7CA-476B-A6ED-6A08AE5C291C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tretch/>
        </p:blipFill>
        <p:spPr>
          <a:xfrm>
            <a:off x="1169964" y="2593571"/>
            <a:ext cx="6831239" cy="3258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480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nRT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PV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nT</m:t>
                          </m:r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R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PV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nT</m:t>
                          </m:r>
                        </m:den>
                      </m:f>
                      <m:r>
                        <a:rPr lang="en-US" sz="2400" i="0">
                          <a:latin typeface="Cambria Math" panose="02040503050406030204" pitchFamily="18" charset="0"/>
                        </a:rPr>
                        <m:t>=0.082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atm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mol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i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3158836" y="3308465"/>
            <a:ext cx="3084022" cy="106403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878676" y="4372495"/>
            <a:ext cx="1155469" cy="6816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9135" y="4921135"/>
            <a:ext cx="17955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This is true regardless of what P, V, n, and T are</a:t>
            </a:r>
          </a:p>
        </p:txBody>
      </p:sp>
    </p:spTree>
    <p:extLst>
      <p:ext uri="{BB962C8B-B14F-4D97-AF65-F5344CB8AC3E}">
        <p14:creationId xmlns:p14="http://schemas.microsoft.com/office/powerpoint/2010/main" val="237212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Avogadro’s Law</a:t>
            </a:r>
          </a:p>
        </p:txBody>
      </p:sp>
      <p:pic>
        <p:nvPicPr>
          <p:cNvPr id="3" name="Shape 169" descr="Two beakers of the same size, both holding the same gas. Both beakers have a temperature of 200 Kelvins and each have a piston weighed down with 2 kilogram weights. The first beaker has ten molecules of the gas while the second beaker has twenty molecules of the gas. The second beaker has a volume double that of the first beaker." title="Figure 11.13">
            <a:extLst>
              <a:ext uri="{FF2B5EF4-FFF2-40B4-BE49-F238E27FC236}">
                <a16:creationId xmlns:a16="http://schemas.microsoft.com/office/drawing/2014/main" id="{C0AE1550-0ABC-426A-BC37-5AAE7795DEDE}"/>
              </a:ext>
            </a:extLst>
          </p:cNvPr>
          <p:cNvPicPr preferRelativeResize="0">
            <a:picLocks noGrp="1" noChangeAspect="1"/>
          </p:cNvPicPr>
          <p:nvPr>
            <p:ph sz="half" idx="4294967295"/>
          </p:nvPr>
        </p:nvPicPr>
        <p:blipFill rotWithShape="1">
          <a:blip r:embed="rId2">
            <a:alphaModFix/>
          </a:blip>
          <a:srcRect l="10374" t="11109" r="14927" b="9558"/>
          <a:stretch/>
        </p:blipFill>
        <p:spPr>
          <a:xfrm>
            <a:off x="2921923" y="1995054"/>
            <a:ext cx="3178290" cy="44140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0992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Avogadro’s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80" dirty="0"/>
              <a:t>A gas sample containing 75.2 g of methane (CH</a:t>
            </a:r>
            <a:r>
              <a:rPr lang="en-US" sz="2180" baseline="-25000" dirty="0"/>
              <a:t>4</a:t>
            </a:r>
            <a:r>
              <a:rPr lang="en-US" sz="2180" dirty="0"/>
              <a:t>) occupies a volume of 10.3 L. Assuming no change in temperature or pressure, how many grams of methane must be added to increase the volume to 15.0 L?</a:t>
            </a:r>
          </a:p>
        </p:txBody>
      </p:sp>
    </p:spTree>
    <p:extLst>
      <p:ext uri="{BB962C8B-B14F-4D97-AF65-F5344CB8AC3E}">
        <p14:creationId xmlns:p14="http://schemas.microsoft.com/office/powerpoint/2010/main" val="1170826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this we see several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>
            <a:off x="2465144" y="2604887"/>
            <a:ext cx="1072341" cy="498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522001" y="2990861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2001" y="2990861"/>
                <a:ext cx="1647725" cy="7188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713622" y="4787042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622" y="4787042"/>
                <a:ext cx="1647725" cy="7188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740967" y="4795041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0967" y="4795041"/>
                <a:ext cx="1647725" cy="7188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  <a:blipFill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>
            <a:off x="5564830" y="2602255"/>
            <a:ext cx="1101981" cy="5366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585141" y="2854172"/>
            <a:ext cx="639360" cy="18445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20487" y="2870573"/>
            <a:ext cx="603715" cy="1828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61296" y="23636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T are constant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94923" y="2242794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P and T are constant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03615" y="40135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P are constant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36123" y="4109521"/>
            <a:ext cx="1143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is constant</a:t>
            </a:r>
          </a:p>
        </p:txBody>
      </p:sp>
      <p:sp>
        <p:nvSpPr>
          <p:cNvPr id="3" name="Rectangle 2"/>
          <p:cNvSpPr/>
          <p:nvPr/>
        </p:nvSpPr>
        <p:spPr>
          <a:xfrm>
            <a:off x="7121170" y="5303520"/>
            <a:ext cx="1790074" cy="1303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V and P may be in any units but T must be in Kelvin</a:t>
            </a:r>
          </a:p>
        </p:txBody>
      </p:sp>
    </p:spTree>
    <p:extLst>
      <p:ext uri="{BB962C8B-B14F-4D97-AF65-F5344CB8AC3E}">
        <p14:creationId xmlns:p14="http://schemas.microsoft.com/office/powerpoint/2010/main" val="1296924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180" dirty="0"/>
              <a:t>A cylinder containing 44 L of helium gas at a pressure of 170. </a:t>
            </a:r>
            <a:r>
              <a:rPr lang="en-US" sz="2180" dirty="0" err="1"/>
              <a:t>atm</a:t>
            </a:r>
            <a:r>
              <a:rPr lang="en-US" sz="2180" dirty="0"/>
              <a:t> is to be used to fill toy balloons to a pressure of 1.1 atm.  Each inflated balloon has a volume of 2.0 L.  What is the maximum number of balloons that can be inflated?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05373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At a certain pressure and temperature, a gas occupies 20 L. If pressure and temperature are held constant, what will be the volume if half the gas sample escapes?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 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10 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20 L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40 L</a:t>
            </a:r>
          </a:p>
        </p:txBody>
      </p:sp>
    </p:spTree>
    <p:extLst>
      <p:ext uri="{BB962C8B-B14F-4D97-AF65-F5344CB8AC3E}">
        <p14:creationId xmlns:p14="http://schemas.microsoft.com/office/powerpoint/2010/main" val="2847512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Standard Temperature and Pressure (STP)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180" dirty="0"/>
              <a:t>Under standard temperature and pressure</a:t>
            </a:r>
          </a:p>
          <a:p>
            <a:pPr lvl="1"/>
            <a:r>
              <a:rPr lang="en-US" sz="2180" dirty="0"/>
              <a:t>P = 1.00 </a:t>
            </a:r>
            <a:r>
              <a:rPr lang="en-US" sz="2180" dirty="0" err="1"/>
              <a:t>atm</a:t>
            </a:r>
            <a:endParaRPr lang="en-US" sz="2180" dirty="0"/>
          </a:p>
          <a:p>
            <a:pPr lvl="1"/>
            <a:r>
              <a:rPr lang="en-US" sz="2180" dirty="0"/>
              <a:t>T = 273.15 K</a:t>
            </a:r>
          </a:p>
        </p:txBody>
      </p:sp>
    </p:spTree>
    <p:extLst>
      <p:ext uri="{BB962C8B-B14F-4D97-AF65-F5344CB8AC3E}">
        <p14:creationId xmlns:p14="http://schemas.microsoft.com/office/powerpoint/2010/main" val="12834395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Laws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180" dirty="0"/>
              <a:t>A sample of hydrogen occupies 375 mL at STP.  If the temperature were increased to 819.00°C, what final pressure would be necessary to keep the volume constant at 375 mL?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157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777926" y="2513326"/>
                <a:ext cx="2299732" cy="656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=0.082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atm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mol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926" y="2513326"/>
                <a:ext cx="2299732" cy="65620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023344" y="2507896"/>
                <a:ext cx="2289088" cy="656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=0.082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atm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mol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344" y="2507896"/>
                <a:ext cx="2289088" cy="6562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81234" y="2652102"/>
                <a:ext cx="6575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So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if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234" y="2652102"/>
                <a:ext cx="65755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786881" y="2652102"/>
                <a:ext cx="6046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and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81" y="2652102"/>
                <a:ext cx="60465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257045" y="3669025"/>
                <a:ext cx="68159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then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7045" y="3669025"/>
                <a:ext cx="68159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873734" y="4541742"/>
                <a:ext cx="1448217" cy="656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3734" y="4541742"/>
                <a:ext cx="1448217" cy="65620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058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this we see several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>
            <a:off x="2465144" y="2604887"/>
            <a:ext cx="1072341" cy="498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  <a:blipFill>
                <a:blip r:embed="rId3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1761296" y="23636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T are constant</a:t>
            </a:r>
          </a:p>
        </p:txBody>
      </p:sp>
      <p:sp>
        <p:nvSpPr>
          <p:cNvPr id="8" name="Rectangle 7"/>
          <p:cNvSpPr/>
          <p:nvPr/>
        </p:nvSpPr>
        <p:spPr>
          <a:xfrm>
            <a:off x="7121170" y="5303520"/>
            <a:ext cx="1790074" cy="1303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V and P may be in any units but T must be in Kelvin</a:t>
            </a:r>
          </a:p>
        </p:txBody>
      </p:sp>
    </p:spTree>
    <p:extLst>
      <p:ext uri="{BB962C8B-B14F-4D97-AF65-F5344CB8AC3E}">
        <p14:creationId xmlns:p14="http://schemas.microsoft.com/office/powerpoint/2010/main" val="634806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Relating Pressure and Volume: Boyle’s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Pressure and volume are inversely proportional</a:t>
                </a:r>
              </a:p>
              <a:p>
                <a:r>
                  <a:rPr lang="en-US" dirty="0"/>
                  <a:t>Pressure and Volume may be in any units as long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are in the same units,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are in the same units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4715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Boyle’s Law</a:t>
            </a:r>
          </a:p>
        </p:txBody>
      </p:sp>
      <p:pic>
        <p:nvPicPr>
          <p:cNvPr id="5" name="Shape 104" descr="Animation: Boyle’s Law Video" title="Figure 11.3 ">
            <a:hlinkClick r:id="rId2"/>
            <a:extLst>
              <a:ext uri="{FF2B5EF4-FFF2-40B4-BE49-F238E27FC236}">
                <a16:creationId xmlns:a16="http://schemas.microsoft.com/office/drawing/2014/main" id="{414DF51E-D214-48D5-84EB-4079A017264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tretch/>
        </p:blipFill>
        <p:spPr>
          <a:xfrm>
            <a:off x="2198161" y="2186246"/>
            <a:ext cx="4976277" cy="3756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1589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Boyle’s Law</a:t>
            </a:r>
          </a:p>
        </p:txBody>
      </p:sp>
      <p:pic>
        <p:nvPicPr>
          <p:cNvPr id="3" name="Shape 111" descr="Three beakers of the same gas, each with ten particles of the gas. The gas is compressed by weights of various mass on a piston. The first beaker of gas is weighted down by a 1 kilogram weight and has a volume of 8 liters. The second beaker of gas is weighed down by a 2 kilogram weight and has a volume of 4 liters. The third beaker of gas is weighed down by a 4 kilogram weight and has a volume of 2 liters." title="Figure 11.4">
            <a:extLst>
              <a:ext uri="{FF2B5EF4-FFF2-40B4-BE49-F238E27FC236}">
                <a16:creationId xmlns:a16="http://schemas.microsoft.com/office/drawing/2014/main" id="{4F1E2FAA-543D-4E2E-90E8-E49F470BBCB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71460" y="1745673"/>
            <a:ext cx="5629680" cy="48380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6335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Boyle’s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180" dirty="0"/>
              <a:t>A volume of air occupying 12.0 cm</a:t>
            </a:r>
            <a:r>
              <a:rPr lang="en-US" sz="2180" baseline="30000" dirty="0"/>
              <a:t>3</a:t>
            </a:r>
            <a:r>
              <a:rPr lang="en-US" sz="2180" dirty="0"/>
              <a:t> at 98.9 </a:t>
            </a:r>
            <a:r>
              <a:rPr lang="en-US" sz="2180" dirty="0" err="1"/>
              <a:t>kPa</a:t>
            </a:r>
            <a:r>
              <a:rPr lang="en-US" sz="2180" dirty="0"/>
              <a:t> is compressed to a pressure of 119.0 </a:t>
            </a:r>
            <a:r>
              <a:rPr lang="en-US" sz="2180" dirty="0" err="1"/>
              <a:t>kPa</a:t>
            </a:r>
            <a:r>
              <a:rPr lang="en-US" sz="2180" dirty="0"/>
              <a:t>.  The temperature remains constant.  What is the new volume in cm</a:t>
            </a:r>
            <a:r>
              <a:rPr lang="en-US" sz="2180" baseline="30000" dirty="0"/>
              <a:t>3</a:t>
            </a:r>
            <a:r>
              <a:rPr lang="en-US" sz="2180" dirty="0"/>
              <a:t>?</a:t>
            </a:r>
          </a:p>
          <a:p>
            <a:pPr marL="0">
              <a:buNone/>
            </a:pPr>
            <a:endParaRPr lang="en-US" sz="2000" dirty="0"/>
          </a:p>
          <a:p>
            <a:pPr marL="0">
              <a:lnSpc>
                <a:spcPct val="150000"/>
              </a:lnSpc>
              <a:buNone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089107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this we see several 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138" y="1823480"/>
                <a:ext cx="1647725" cy="7188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>
            <a:off x="2465144" y="2604887"/>
            <a:ext cx="1072341" cy="498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713622" y="4787042"/>
                <a:ext cx="1647725" cy="718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622" y="4787042"/>
                <a:ext cx="1647725" cy="7188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38892"/>
                <a:ext cx="1647725" cy="400110"/>
              </a:xfrm>
              <a:prstGeom prst="rect">
                <a:avLst/>
              </a:prstGeom>
              <a:blipFill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 flipH="1">
            <a:off x="3585141" y="2854172"/>
            <a:ext cx="639360" cy="18445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61296" y="23636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T are constant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03615" y="4013536"/>
            <a:ext cx="114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 and P are constant</a:t>
            </a:r>
          </a:p>
        </p:txBody>
      </p:sp>
      <p:sp>
        <p:nvSpPr>
          <p:cNvPr id="3" name="Rectangle 2"/>
          <p:cNvSpPr/>
          <p:nvPr/>
        </p:nvSpPr>
        <p:spPr>
          <a:xfrm>
            <a:off x="7121170" y="5303520"/>
            <a:ext cx="1790074" cy="130373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V and P may be in any units but T must be in Kelvin</a:t>
            </a:r>
          </a:p>
        </p:txBody>
      </p:sp>
    </p:spTree>
    <p:extLst>
      <p:ext uri="{BB962C8B-B14F-4D97-AF65-F5344CB8AC3E}">
        <p14:creationId xmlns:p14="http://schemas.microsoft.com/office/powerpoint/2010/main" val="3383438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8452</TotalTime>
  <Words>790</Words>
  <Application>Microsoft Office PowerPoint</Application>
  <PresentationFormat>On-screen Show (4:3)</PresentationFormat>
  <Paragraphs>111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Calibri</vt:lpstr>
      <vt:lpstr>Cambria Math</vt:lpstr>
      <vt:lpstr>Wingdings</vt:lpstr>
      <vt:lpstr>Wingdings 2</vt:lpstr>
      <vt:lpstr>Median1</vt:lpstr>
      <vt:lpstr>Chapter 9 Part 2</vt:lpstr>
      <vt:lpstr>Ideal Gas Law</vt:lpstr>
      <vt:lpstr>Ideal Gas Law</vt:lpstr>
      <vt:lpstr>From this we see several relations</vt:lpstr>
      <vt:lpstr>Relating Pressure and Volume: Boyle’s Law</vt:lpstr>
      <vt:lpstr>Boyle’s Law</vt:lpstr>
      <vt:lpstr>Boyle’s Law</vt:lpstr>
      <vt:lpstr>Boyle’s Law</vt:lpstr>
      <vt:lpstr>From this we see several relations</vt:lpstr>
      <vt:lpstr>Relating Volume and Temperature: Charles’s Law</vt:lpstr>
      <vt:lpstr>Charles’s Law</vt:lpstr>
      <vt:lpstr>Charles’s Law</vt:lpstr>
      <vt:lpstr>Charles’s Law</vt:lpstr>
      <vt:lpstr>From this we see several relations</vt:lpstr>
      <vt:lpstr>Relating Pressure, Volume, and Temperature: The Combined Gas Law</vt:lpstr>
      <vt:lpstr>The Combined Gas Law</vt:lpstr>
      <vt:lpstr>From this we see several relations</vt:lpstr>
      <vt:lpstr>Relating Moles and Volume: Avogadro’s Law</vt:lpstr>
      <vt:lpstr>Avogadro’s Law</vt:lpstr>
      <vt:lpstr>Avogadro’s Law</vt:lpstr>
      <vt:lpstr>Avogadro’s Law</vt:lpstr>
      <vt:lpstr>From this we see several relations</vt:lpstr>
      <vt:lpstr>Gas Laws</vt:lpstr>
      <vt:lpstr>Gas Laws</vt:lpstr>
      <vt:lpstr>Standard Temperature and Pressure (STP)</vt:lpstr>
      <vt:lpstr>Gas Laws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Part 1</dc:title>
  <dc:creator>ITS</dc:creator>
  <cp:lastModifiedBy>Walter Turner</cp:lastModifiedBy>
  <cp:revision>71</cp:revision>
  <dcterms:created xsi:type="dcterms:W3CDTF">2017-11-15T20:12:22Z</dcterms:created>
  <dcterms:modified xsi:type="dcterms:W3CDTF">2022-11-03T16:46:34Z</dcterms:modified>
</cp:coreProperties>
</file>