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06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0F8CF-692C-4963-8B5E-D1C0928CF1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9612" y="1013984"/>
            <a:ext cx="7714388" cy="3260635"/>
          </a:xfrm>
        </p:spPr>
        <p:txBody>
          <a:bodyPr anchor="b"/>
          <a:lstStyle>
            <a:lvl1pPr algn="l"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419655-1613-4CC0-BBE9-BD2CB2C3C7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9612" y="4848464"/>
            <a:ext cx="7714388" cy="1085849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67FFF-6BC4-4DF0-BC55-B2C3BFD8E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89830-A1B7-484B-832C-F64A558BD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8F727-72C8-47A9-8E54-AD8459028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ED5540-64E5-4258-ABA4-753F07B71B38}"/>
              </a:ext>
            </a:extLst>
          </p:cNvPr>
          <p:cNvCxnSpPr>
            <a:cxnSpLocks/>
          </p:cNvCxnSpPr>
          <p:nvPr/>
        </p:nvCxnSpPr>
        <p:spPr>
          <a:xfrm>
            <a:off x="1524000" y="457150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369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8A5DE-E5C6-4DB9-AD28-8F1EAC6F5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63E08E-9B2D-4740-9AC6-D5E1CFB95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429566" y="2229957"/>
            <a:ext cx="9238434" cy="386604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E3736-E8AA-4F58-9D3A-27050B287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95E84-15BC-478B-9DAB-15025867B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9D98F-E0A8-4254-A957-7F17811D0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49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DE70F5-2276-4F91-9FC2-8DA4B52881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44000" y="1467699"/>
            <a:ext cx="1758461" cy="4628301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1856C5-C2FD-45E4-A631-AC06B5495B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82312" y="1467699"/>
            <a:ext cx="7839379" cy="4628301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336EA-B6DD-4115-9C67-79A24C866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A668B-1DAB-449C-9BA4-7B1572A22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6567E-119D-4C98-93FF-73A332803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41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EF94C-BCB1-4F4C-AF70-DD2A5C4E3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45445"/>
            <a:ext cx="9238434" cy="857559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09B75-A057-44B5-872F-DF01BDC8EA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9566" y="2286000"/>
            <a:ext cx="9238434" cy="381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6260C-3219-4812-88F2-3162D37F2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62B73-9C01-4BE3-A199-782BE6EB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61492-EB56-4454-9D2A-8BB94AACB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329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980A128-A52A-402C-865B-1BF08D7F04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900447-3778-4AB7-ACB3-7C2313FE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745" y="1287554"/>
            <a:ext cx="8284963" cy="3113064"/>
          </a:xfrm>
        </p:spPr>
        <p:txBody>
          <a:bodyPr anchor="t"/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B910C9-BA3C-4D31-9C62-2C2408591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1744" y="4619707"/>
            <a:ext cx="7722256" cy="1476293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42E8A-6B69-406B-A3DF-0A1B76832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665CF-4461-4BB8-8F3A-ED1CB108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98B27-5EF3-49F4-B3CE-F3CF419AE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039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3F3BA-5AD5-4F15-97B2-E4652D1D4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13411"/>
            <a:ext cx="9238434" cy="88959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997B8-1FD3-40E6-A486-256EB41DB7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29566" y="2135565"/>
            <a:ext cx="4495800" cy="39604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83F4D8-AA9A-4AF7-86EA-E4D797B98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35565"/>
            <a:ext cx="4495800" cy="39604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08823E-BC08-4810-9BFF-35D2EA2AE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DD2BFB-BB2C-4C4A-A6E1-DD223C2BE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369B2-12F8-4583-8A7F-523C9A3EF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275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C717F-84B9-44BA-8DD6-680394AB1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79150"/>
            <a:ext cx="9238434" cy="8239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217D6-7448-4625-964F-5D82F65F1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9567" y="2013217"/>
            <a:ext cx="4495799" cy="704232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3A534C-0B54-4327-99C0-4F0019FD21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29567" y="3048000"/>
            <a:ext cx="4495800" cy="30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9D4A63-0795-4B74-8C11-5FE7944118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13215"/>
            <a:ext cx="4495800" cy="70423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3D16F3-F747-441B-9854-27225954DE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48000"/>
            <a:ext cx="4495800" cy="30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8168E2-6B97-486E-B0E4-4E7F5CDBB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5D3E2B-2F4E-4347-A8E9-27EB7D035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1FC4F5-6876-414E-9E30-84706A3F5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0D2F04-5474-46B9-B838-858CDF4AB2D2}"/>
              </a:ext>
            </a:extLst>
          </p:cNvPr>
          <p:cNvCxnSpPr>
            <a:cxnSpLocks/>
          </p:cNvCxnSpPr>
          <p:nvPr/>
        </p:nvCxnSpPr>
        <p:spPr>
          <a:xfrm>
            <a:off x="6270727" y="2876662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ADEE893-BE45-47F3-BCF0-02424B3503CC}"/>
              </a:ext>
            </a:extLst>
          </p:cNvPr>
          <p:cNvSpPr/>
          <p:nvPr/>
        </p:nvSpPr>
        <p:spPr>
          <a:xfrm>
            <a:off x="-1171838" y="4592406"/>
            <a:ext cx="808262" cy="3897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FB5178A-4501-4B56-8BF1-D083D7B021CE}"/>
              </a:ext>
            </a:extLst>
          </p:cNvPr>
          <p:cNvCxnSpPr>
            <a:cxnSpLocks/>
          </p:cNvCxnSpPr>
          <p:nvPr/>
        </p:nvCxnSpPr>
        <p:spPr>
          <a:xfrm>
            <a:off x="1524000" y="2876662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8570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52109C6-041C-42BA-B507-8EA298046E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7BF877-20DD-40F4-AEA8-E1B6D5350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7DC874-15B5-4338-B7D1-8E393AB4C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66BAE3-24C5-483F-9141-D860A265E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9AEEB4-66F8-4008-B616-804FB9D91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685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6C975-8FFB-4A4B-9213-774EE3901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BA744F-475D-4105-8E4A-025815549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3FA64C-7966-4D6F-88D7-4B89F2A1D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390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4ED5F-AB94-4DCF-8971-B8B2B55AF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740" y="1558944"/>
            <a:ext cx="3279689" cy="1864196"/>
          </a:xfrm>
        </p:spPr>
        <p:txBody>
          <a:bodyPr anchor="b"/>
          <a:lstStyle>
            <a:lvl1pPr algn="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EE4CB-68CF-4BF3-A891-8277AFD13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762000"/>
            <a:ext cx="5333999" cy="5334000"/>
          </a:xfrm>
        </p:spPr>
        <p:txBody>
          <a:bodyPr anchor="ctr"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292E72-B66D-40EE-B182-5585382A6D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43741" y="3649682"/>
            <a:ext cx="3233096" cy="1933605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73B694-B050-45F3-AE6F-A86A129F1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E423-9CA5-46B3-96B1-7586AD020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4B973D-F1F7-47BC-996D-6100B7C89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329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E9949-4A1F-4DA9-9B75-A6180F954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543" y="1383126"/>
            <a:ext cx="3289886" cy="2045874"/>
          </a:xfrm>
        </p:spPr>
        <p:txBody>
          <a:bodyPr anchor="b"/>
          <a:lstStyle>
            <a:lvl1pPr algn="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A8D794-C670-4569-93D9-0FF8B35AA7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4001" y="762000"/>
            <a:ext cx="5333999" cy="5334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2486F6-AE67-4B34-B8E2-0B7576DC2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33544" y="3649682"/>
            <a:ext cx="3243292" cy="1684317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8B11C-BB63-49A6-B488-29D4FBF8E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07E4-CDF9-4C88-A2F3-04620E58224D}" type="datetimeFigureOut">
              <a:rPr lang="en-US" smtClean="0"/>
              <a:t>11/5/2022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4B9166-6D36-4F0A-9ADD-33D49A0C3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22B8F-7760-41B3-9053-DD90255B9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479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84152A-7FE0-4708-B7C1-DBEC8F133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41621"/>
            <a:ext cx="9238434" cy="86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11AB53-BAF9-439D-9451-47193CF2F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9566" y="2285999"/>
            <a:ext cx="9238434" cy="3810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96D9F-562A-496F-A530-A561994DC5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471087" y="4891318"/>
            <a:ext cx="26732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 cap="all" spc="300" baseline="0">
                <a:solidFill>
                  <a:schemeClr val="tx1"/>
                </a:solidFill>
              </a:defRPr>
            </a:lvl1pPr>
          </a:lstStyle>
          <a:p>
            <a:fld id="{3C2B07E4-CDF9-4C88-A2F3-04620E58224D}" type="datetimeFigureOut">
              <a:rPr lang="en-US" smtClean="0"/>
              <a:pPr/>
              <a:t>11/5/2022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060FE-AAC3-4FAE-9EB4-BCAE72D95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473021" y="1609893"/>
            <a:ext cx="2669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7EDB2-8F31-42FA-B253-62D2414663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2908" y="3219853"/>
            <a:ext cx="629653" cy="4298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EFE71E98-A417-4ECC-ACEB-C0490C20D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1599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2800" b="1" kern="1200" cap="all" spc="6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130000"/>
        </a:lnSpc>
        <a:spcBef>
          <a:spcPts val="1000"/>
        </a:spcBef>
        <a:buSzPct val="8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30000"/>
        </a:lnSpc>
        <a:spcBef>
          <a:spcPts val="500"/>
        </a:spcBef>
        <a:buSzPct val="85000"/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18288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466344" indent="0" algn="l" defTabSz="914400" rtl="0" eaLnBrk="1" latinLnBrk="0" hangingPunct="1">
        <a:lnSpc>
          <a:spcPct val="130000"/>
        </a:lnSpc>
        <a:spcBef>
          <a:spcPts val="500"/>
        </a:spcBef>
        <a:buSzPct val="85000"/>
        <a:buFontTx/>
        <a:buNone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640080" indent="-18288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36ACF6A-FC06-4E10-819E-2E7BC69788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60E4C7-47B8-4356-ABCA-CC9C79E2D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Oval 12">
            <a:extLst>
              <a:ext uri="{FF2B5EF4-FFF2-40B4-BE49-F238E27FC236}">
                <a16:creationId xmlns:a16="http://schemas.microsoft.com/office/drawing/2014/main" id="{5C3A0317-07C5-421D-8353-23737ABDC4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3197" y="1113411"/>
            <a:ext cx="4629606" cy="462960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D9CF00-1EE5-1D2E-E4E5-CB5C917D55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8569" y="2286000"/>
            <a:ext cx="3936275" cy="1351706"/>
          </a:xfrm>
        </p:spPr>
        <p:txBody>
          <a:bodyPr anchor="b">
            <a:normAutofit/>
          </a:bodyPr>
          <a:lstStyle/>
          <a:p>
            <a:pPr algn="ctr"/>
            <a:r>
              <a:rPr lang="en-US" dirty="0"/>
              <a:t>Training Models – Part 1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1E80E9-8041-0A90-DA48-4EABB0CD1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49360"/>
            <a:ext cx="3048000" cy="877585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dirty="0"/>
              <a:t>CAC 350</a:t>
            </a:r>
          </a:p>
          <a:p>
            <a:pPr algn="ctr">
              <a:lnSpc>
                <a:spcPct val="120000"/>
              </a:lnSpc>
            </a:pPr>
            <a:r>
              <a:rPr lang="en-US" dirty="0"/>
              <a:t>Anthony Winchester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32BE8C-A59F-83D4-577D-CB409B700E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480" r="9632"/>
          <a:stretch/>
        </p:blipFill>
        <p:spPr>
          <a:xfrm>
            <a:off x="6096000" y="-2357"/>
            <a:ext cx="6096000" cy="685800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14C5C93-B9E9-4392-ADCF-ABF21209D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562423" y="396058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30479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EED5540-64E5-4258-ABA4-753F07B71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000" y="457150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69544AB-4770-4210-ABAD-B88756DB1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448D61-FD92-4997-B065-204334124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2555A4C0-F746-4932-ABD3-024F4B231E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2000" y="762000"/>
            <a:ext cx="10668000" cy="533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57095B-B918-8E13-141C-128AA1C99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0" y="1746913"/>
            <a:ext cx="7619999" cy="188339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800"/>
              <a:t>There are several training models in data science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82B702-0C05-EADC-427B-65D57B0B7D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6000" y="4290868"/>
            <a:ext cx="7619999" cy="1043132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Will split our discussion into at least 2 parts (maybe </a:t>
            </a:r>
            <a:r>
              <a:rPr lang="en-US">
                <a:solidFill>
                  <a:schemeClr val="tx1"/>
                </a:solidFill>
              </a:rPr>
              <a:t>more than 2) to </a:t>
            </a:r>
            <a:r>
              <a:rPr lang="en-US" dirty="0">
                <a:solidFill>
                  <a:schemeClr val="tx1"/>
                </a:solidFill>
              </a:rPr>
              <a:t>go through all of them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651A8F8-7445-4C49-926D-816D687651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10423" y="396058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217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0DB4423-716D-4B40-9498-69F5F3E5E0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B339CD8-1850-4DF2-BCDF-1CAAE5F872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3197" y="1113411"/>
            <a:ext cx="4629606" cy="462960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55080C-21E6-599E-E2A9-2F52D493C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4054" y="2286000"/>
            <a:ext cx="3965456" cy="2285999"/>
          </a:xfrm>
        </p:spPr>
        <p:txBody>
          <a:bodyPr anchor="ctr"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Benefits of understanding training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84C71-B999-2A3D-E567-CE2F5EEF2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762000"/>
            <a:ext cx="4572000" cy="5334000"/>
          </a:xfrm>
        </p:spPr>
        <p:txBody>
          <a:bodyPr anchor="ctr">
            <a:normAutofit/>
          </a:bodyPr>
          <a:lstStyle/>
          <a:p>
            <a:r>
              <a:rPr lang="en-US" dirty="0"/>
              <a:t>Can choose the correct training algorithm for the situation</a:t>
            </a:r>
          </a:p>
          <a:p>
            <a:r>
              <a:rPr lang="en-US" dirty="0"/>
              <a:t>Can allow you to determine the right parameter set for the situation</a:t>
            </a:r>
          </a:p>
          <a:p>
            <a:r>
              <a:rPr lang="en-US" dirty="0"/>
              <a:t>Can help you debug issues</a:t>
            </a:r>
          </a:p>
          <a:p>
            <a:r>
              <a:rPr lang="en-US" dirty="0"/>
              <a:t>Catalyst of neural network creation</a:t>
            </a:r>
          </a:p>
          <a:p>
            <a:pPr lvl="1"/>
            <a:r>
              <a:rPr lang="en-US" dirty="0"/>
              <a:t>Takes input and develops output without programmed rules</a:t>
            </a:r>
          </a:p>
          <a:p>
            <a:pPr lvl="1"/>
            <a:r>
              <a:rPr lang="en-US" dirty="0"/>
              <a:t>Solves problems through trial and error</a:t>
            </a:r>
          </a:p>
        </p:txBody>
      </p:sp>
    </p:spTree>
    <p:extLst>
      <p:ext uri="{BB962C8B-B14F-4D97-AF65-F5344CB8AC3E}">
        <p14:creationId xmlns:p14="http://schemas.microsoft.com/office/powerpoint/2010/main" val="39330934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A027DD1-A31E-4BED-83B8-ED31F386F0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195ED9-15F9-4A18-B356-696821BFF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926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61C2FB6-1414-4D9D-BE7A-1FF2A7AAEC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1999" y="762000"/>
            <a:ext cx="10664151" cy="5334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5FC152-D6CB-9603-4432-DA29391EC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4" y="1524000"/>
            <a:ext cx="3466532" cy="3810000"/>
          </a:xfrm>
        </p:spPr>
        <p:txBody>
          <a:bodyPr anchor="ctr">
            <a:normAutofit/>
          </a:bodyPr>
          <a:lstStyle/>
          <a:p>
            <a:pPr algn="r"/>
            <a:r>
              <a:rPr lang="en-US" dirty="0"/>
              <a:t>Linear Regression Model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BDD39-8899-17E8-A062-4C6FC98FD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1524000"/>
            <a:ext cx="5334000" cy="3810000"/>
          </a:xfrm>
        </p:spPr>
        <p:txBody>
          <a:bodyPr anchor="ctr">
            <a:normAutofit/>
          </a:bodyPr>
          <a:lstStyle/>
          <a:p>
            <a:r>
              <a:rPr lang="en-US" dirty="0"/>
              <a:t>Model that makes a prediction by computing a weighted sum of the input features, plus a constant term</a:t>
            </a:r>
          </a:p>
          <a:p>
            <a:r>
              <a:rPr lang="en-US" dirty="0"/>
              <a:t>Constant known as bias term or intercept term</a:t>
            </a:r>
          </a:p>
          <a:p>
            <a:r>
              <a:rPr lang="en-US" dirty="0"/>
              <a:t>Goal of Linear Regression model: To obtain a line that best fits the data</a:t>
            </a:r>
          </a:p>
          <a:p>
            <a:r>
              <a:rPr lang="en-US" dirty="0"/>
              <a:t>Total distance of all data points from our regression line should be minimal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740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FD75D-4ABC-751E-0CE2-3BEE7B48E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Equation for Linear Regression Model</a:t>
            </a:r>
          </a:p>
        </p:txBody>
      </p:sp>
      <p:pic>
        <p:nvPicPr>
          <p:cNvPr id="5" name="Content Placeholder 4" descr="A picture containing text">
            <a:extLst>
              <a:ext uri="{FF2B5EF4-FFF2-40B4-BE49-F238E27FC236}">
                <a16:creationId xmlns:a16="http://schemas.microsoft.com/office/drawing/2014/main" id="{6C5A7DD3-8F1B-77C0-25D3-9E58CCC519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87" t="1802" r="48752" b="6306"/>
          <a:stretch/>
        </p:blipFill>
        <p:spPr>
          <a:xfrm rot="5400000">
            <a:off x="5514174" y="-955032"/>
            <a:ext cx="1069217" cy="800122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3AC8FC7-AD19-8F02-CEF0-89287650677B}"/>
                  </a:ext>
                </a:extLst>
              </p:cNvPr>
              <p:cNvSpPr txBox="1"/>
              <p:nvPr/>
            </p:nvSpPr>
            <p:spPr>
              <a:xfrm>
                <a:off x="1548189" y="4088190"/>
                <a:ext cx="9238433" cy="15104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dirty="0"/>
                  <a:t> = predicted value</a:t>
                </a:r>
              </a:p>
              <a:p>
                <a:r>
                  <a:rPr lang="en-US" dirty="0"/>
                  <a:t>n = number of features</a:t>
                </a:r>
              </a:p>
              <a:p>
                <a:r>
                  <a:rPr lang="en-US" dirty="0"/>
                  <a:t>x</a:t>
                </a:r>
                <a:r>
                  <a:rPr lang="en-US" baseline="-25000" dirty="0"/>
                  <a:t>i</a:t>
                </a:r>
                <a:r>
                  <a:rPr lang="en-US" dirty="0"/>
                  <a:t> = </a:t>
                </a:r>
                <a:r>
                  <a:rPr lang="en-US" dirty="0" err="1"/>
                  <a:t>i</a:t>
                </a:r>
                <a:r>
                  <a:rPr lang="en-US" baseline="30000" dirty="0" err="1"/>
                  <a:t>th</a:t>
                </a:r>
                <a:r>
                  <a:rPr lang="en-US" dirty="0"/>
                  <a:t> feature value</a:t>
                </a:r>
              </a:p>
              <a:p>
                <a:r>
                  <a:rPr lang="en-US" dirty="0">
                    <a:sym typeface="Symbol" panose="05050102010706020507" pitchFamily="18" charset="2"/>
                  </a:rPr>
                  <a:t></a:t>
                </a:r>
                <a:r>
                  <a:rPr lang="en-US" baseline="-25000" dirty="0"/>
                  <a:t>j</a:t>
                </a:r>
                <a:r>
                  <a:rPr lang="en-US" dirty="0"/>
                  <a:t>= the </a:t>
                </a:r>
                <a:r>
                  <a:rPr lang="en-US" dirty="0" err="1"/>
                  <a:t>j</a:t>
                </a:r>
                <a:r>
                  <a:rPr lang="en-US" baseline="30000" dirty="0" err="1"/>
                  <a:t>th</a:t>
                </a:r>
                <a:r>
                  <a:rPr lang="en-US" dirty="0"/>
                  <a:t> model parameter, including the bias term </a:t>
                </a:r>
                <a:r>
                  <a:rPr lang="en-US" dirty="0">
                    <a:sym typeface="Symbol" panose="05050102010706020507" pitchFamily="18" charset="2"/>
                  </a:rPr>
                  <a:t></a:t>
                </a:r>
                <a:r>
                  <a:rPr lang="en-US" baseline="-25000" dirty="0"/>
                  <a:t>0</a:t>
                </a:r>
                <a:r>
                  <a:rPr lang="en-US" dirty="0"/>
                  <a:t> and each feature weight value (</a:t>
                </a:r>
                <a:r>
                  <a:rPr lang="en-US" dirty="0">
                    <a:sym typeface="Symbol" panose="05050102010706020507" pitchFamily="18" charset="2"/>
                  </a:rPr>
                  <a:t></a:t>
                </a:r>
                <a:r>
                  <a:rPr lang="en-US" baseline="-25000" dirty="0"/>
                  <a:t>0</a:t>
                </a:r>
                <a:r>
                  <a:rPr lang="en-US" dirty="0"/>
                  <a:t> through </a:t>
                </a:r>
                <a:r>
                  <a:rPr lang="en-US" dirty="0">
                    <a:sym typeface="Symbol" panose="05050102010706020507" pitchFamily="18" charset="2"/>
                  </a:rPr>
                  <a:t></a:t>
                </a:r>
                <a:r>
                  <a:rPr lang="en-US" baseline="-25000" dirty="0"/>
                  <a:t>n</a:t>
                </a:r>
                <a:r>
                  <a:rPr lang="en-US" dirty="0"/>
                  <a:t>)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3AC8FC7-AD19-8F02-CEF0-8928765067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8189" y="4088190"/>
                <a:ext cx="9238433" cy="1510478"/>
              </a:xfrm>
              <a:prstGeom prst="rect">
                <a:avLst/>
              </a:prstGeom>
              <a:blipFill>
                <a:blip r:embed="rId3"/>
                <a:stretch>
                  <a:fillRect l="-594" t="-2429" b="-36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3225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7DD8518-4289-43CE-9E36-8E7E0D7DDF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520865-6237-CB56-E483-0AA72E781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897" y="762001"/>
            <a:ext cx="4991103" cy="1141004"/>
          </a:xfrm>
        </p:spPr>
        <p:txBody>
          <a:bodyPr>
            <a:normAutofit/>
          </a:bodyPr>
          <a:lstStyle/>
          <a:p>
            <a:r>
              <a:rPr lang="en-US" dirty="0"/>
              <a:t>Training linear regression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B8448-2996-4F3B-407D-6A1F17CC6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897" y="2286000"/>
            <a:ext cx="4991103" cy="3809999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sz="1700"/>
              <a:t>We train this model by setting parameters so that model best fits training set</a:t>
            </a:r>
          </a:p>
          <a:p>
            <a:pPr>
              <a:lnSpc>
                <a:spcPct val="120000"/>
              </a:lnSpc>
            </a:pPr>
            <a:r>
              <a:rPr lang="en-US" sz="1700"/>
              <a:t>Most common performance measure = Root Mean Square Error (RMSE)</a:t>
            </a:r>
          </a:p>
          <a:p>
            <a:pPr lvl="1">
              <a:lnSpc>
                <a:spcPct val="120000"/>
              </a:lnSpc>
            </a:pPr>
            <a:r>
              <a:rPr lang="en-US" sz="1700"/>
              <a:t>Shows how far predictions fall from measured true values</a:t>
            </a:r>
          </a:p>
          <a:p>
            <a:pPr lvl="1">
              <a:lnSpc>
                <a:spcPct val="120000"/>
              </a:lnSpc>
            </a:pPr>
            <a:r>
              <a:rPr lang="en-US" sz="1700"/>
              <a:t>Evaluates quality of predictions</a:t>
            </a:r>
          </a:p>
          <a:p>
            <a:pPr lvl="1">
              <a:lnSpc>
                <a:spcPct val="120000"/>
              </a:lnSpc>
            </a:pPr>
            <a:r>
              <a:rPr lang="en-US" sz="1700"/>
              <a:t>Standard deviation of the residual values</a:t>
            </a:r>
          </a:p>
          <a:p>
            <a:pPr lvl="1">
              <a:lnSpc>
                <a:spcPct val="120000"/>
              </a:lnSpc>
            </a:pPr>
            <a:r>
              <a:rPr lang="en-US" sz="1700"/>
              <a:t>Important to have single number to judge model’s performance</a:t>
            </a:r>
          </a:p>
          <a:p>
            <a:pPr>
              <a:lnSpc>
                <a:spcPct val="120000"/>
              </a:lnSpc>
            </a:pPr>
            <a:r>
              <a:rPr lang="en-US" sz="1700"/>
              <a:t>Find the value of </a:t>
            </a:r>
            <a:r>
              <a:rPr lang="en-US" sz="1700">
                <a:sym typeface="Symbol" panose="05050102010706020507" pitchFamily="18" charset="2"/>
              </a:rPr>
              <a:t></a:t>
            </a:r>
            <a:r>
              <a:rPr lang="en-US" sz="1700"/>
              <a:t> that minimizes the RMSE</a:t>
            </a:r>
          </a:p>
          <a:p>
            <a:pPr lvl="1">
              <a:lnSpc>
                <a:spcPct val="120000"/>
              </a:lnSpc>
            </a:pPr>
            <a:endParaRPr lang="en-US" sz="1700"/>
          </a:p>
          <a:p>
            <a:pPr>
              <a:lnSpc>
                <a:spcPct val="120000"/>
              </a:lnSpc>
            </a:pPr>
            <a:endParaRPr lang="en-US" sz="1700"/>
          </a:p>
        </p:txBody>
      </p:sp>
      <p:pic>
        <p:nvPicPr>
          <p:cNvPr id="7" name="Graphic 6" descr="Teacher">
            <a:extLst>
              <a:ext uri="{FF2B5EF4-FFF2-40B4-BE49-F238E27FC236}">
                <a16:creationId xmlns:a16="http://schemas.microsoft.com/office/drawing/2014/main" id="{0197255D-41B8-04D6-B2D7-CC62B6B9FA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58001" y="1140012"/>
            <a:ext cx="4577976" cy="457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1610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669F72C-E3FB-4C48-AEBD-AF7AC0D749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CA22715-D05D-465E-A9CB-5AD7BC6C9C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3197" y="1114197"/>
            <a:ext cx="4629606" cy="462960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1A8313-ED5D-AEDB-0D3F-989F2FDB6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180" y="2288987"/>
            <a:ext cx="4009639" cy="2283013"/>
          </a:xfrm>
        </p:spPr>
        <p:txBody>
          <a:bodyPr anchor="ctr"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Looking at the Normal Equation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2D72D5-CEC8-4361-607D-E4DAA7E8D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7435" y="762000"/>
            <a:ext cx="4338577" cy="3048000"/>
          </a:xfrm>
        </p:spPr>
        <p:txBody>
          <a:bodyPr anchor="ctr">
            <a:normAutofit/>
          </a:bodyPr>
          <a:lstStyle/>
          <a:p>
            <a:r>
              <a:rPr lang="en-US" dirty="0"/>
              <a:t>Value of theta that minimizes the cost function</a:t>
            </a:r>
          </a:p>
          <a:p>
            <a:r>
              <a:rPr lang="en-US" dirty="0"/>
              <a:t>What is a Cost Function?</a:t>
            </a:r>
          </a:p>
          <a:p>
            <a:pPr lvl="1"/>
            <a:r>
              <a:rPr lang="en-US" dirty="0"/>
              <a:t>Used to measure how badly your model is behaving/predicting</a:t>
            </a:r>
          </a:p>
        </p:txBody>
      </p:sp>
      <p:pic>
        <p:nvPicPr>
          <p:cNvPr id="5" name="Picture 4" descr="Theta equals X to the T power times X, all to the minus 1 power, times X to the T power, times y&#10;">
            <a:extLst>
              <a:ext uri="{FF2B5EF4-FFF2-40B4-BE49-F238E27FC236}">
                <a16:creationId xmlns:a16="http://schemas.microsoft.com/office/drawing/2014/main" id="{57A40BD9-EC08-5BC9-7DD5-F64E5F1DC6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435" y="3607322"/>
            <a:ext cx="4401385" cy="12907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AAA7EA-F17A-C07D-3910-2E05402841A7}"/>
              </a:ext>
            </a:extLst>
          </p:cNvPr>
          <p:cNvSpPr txBox="1"/>
          <p:nvPr/>
        </p:nvSpPr>
        <p:spPr>
          <a:xfrm>
            <a:off x="6747435" y="5172670"/>
            <a:ext cx="4917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</a:t>
            </a:r>
            <a:r>
              <a:rPr lang="en-US" dirty="0"/>
              <a:t> = parameters that minimize the cost function X</a:t>
            </a:r>
          </a:p>
          <a:p>
            <a:r>
              <a:rPr lang="en-US" dirty="0"/>
              <a:t>X = input feature values</a:t>
            </a:r>
          </a:p>
          <a:p>
            <a:r>
              <a:rPr lang="en-US" dirty="0"/>
              <a:t>Y = vector of output values for each instance</a:t>
            </a:r>
          </a:p>
        </p:txBody>
      </p:sp>
    </p:spTree>
    <p:extLst>
      <p:ext uri="{BB962C8B-B14F-4D97-AF65-F5344CB8AC3E}">
        <p14:creationId xmlns:p14="http://schemas.microsoft.com/office/powerpoint/2010/main" val="33157389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EED5540-64E5-4258-ABA4-753F07B71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000" y="457150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F448D61-FD92-4997-B065-204334124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A6E8733-E311-4642-A372-FFA72CF198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Oval 13">
            <a:extLst>
              <a:ext uri="{FF2B5EF4-FFF2-40B4-BE49-F238E27FC236}">
                <a16:creationId xmlns:a16="http://schemas.microsoft.com/office/drawing/2014/main" id="{ED903D6B-9D52-4138-9E24-EB3F7AFA8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17864" y="760144"/>
            <a:ext cx="5356272" cy="53562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982EAC-DF9B-8EB4-15F3-4C9EB9F87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1541" y="1746913"/>
            <a:ext cx="4148919" cy="188339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800"/>
              <a:t>Now let’s work on a linear regression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08DB98-2D87-063E-97F9-71CEB960C6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87275" y="4290867"/>
            <a:ext cx="3217451" cy="1209175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Open up Jupyter Notebook and let’s create this type of model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651A8F8-7445-4C49-926D-816D687651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10423" y="396058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4465464"/>
      </p:ext>
    </p:extLst>
  </p:cSld>
  <p:clrMapOvr>
    <a:masterClrMapping/>
  </p:clrMapOvr>
</p:sld>
</file>

<file path=ppt/theme/theme1.xml><?xml version="1.0" encoding="utf-8"?>
<a:theme xmlns:a="http://schemas.openxmlformats.org/drawingml/2006/main" name="PortalVTI">
  <a:themeElements>
    <a:clrScheme name="AnalogousFromRegularSeedLeftStep">
      <a:dk1>
        <a:srgbClr val="000000"/>
      </a:dk1>
      <a:lt1>
        <a:srgbClr val="FFFFFF"/>
      </a:lt1>
      <a:dk2>
        <a:srgbClr val="1E2A35"/>
      </a:dk2>
      <a:lt2>
        <a:srgbClr val="E8E2E6"/>
      </a:lt2>
      <a:accent1>
        <a:srgbClr val="21B853"/>
      </a:accent1>
      <a:accent2>
        <a:srgbClr val="22BB14"/>
      </a:accent2>
      <a:accent3>
        <a:srgbClr val="69B320"/>
      </a:accent3>
      <a:accent4>
        <a:srgbClr val="9CA912"/>
      </a:accent4>
      <a:accent5>
        <a:srgbClr val="D09725"/>
      </a:accent5>
      <a:accent6>
        <a:srgbClr val="D54717"/>
      </a:accent6>
      <a:hlink>
        <a:srgbClr val="BF3F94"/>
      </a:hlink>
      <a:folHlink>
        <a:srgbClr val="7F7F7F"/>
      </a:folHlink>
    </a:clrScheme>
    <a:fontScheme name="Earth">
      <a:majorFont>
        <a:latin typeface="Trade Gothic Next Cond"/>
        <a:ea typeface=""/>
        <a:cs typeface=""/>
      </a:majorFont>
      <a:minorFont>
        <a:latin typeface="Trade Gothic N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rtalVTI" id="{0E0D5035-C7F2-4607-91F4-D5D5F886A15A}" vid="{EAFF3D8B-AC13-4E90-80A9-182200FBC86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330</Words>
  <Application>Microsoft Office PowerPoint</Application>
  <PresentationFormat>Widescreen</PresentationFormat>
  <Paragraphs>39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Cambria Math</vt:lpstr>
      <vt:lpstr>Trade Gothic Next Cond</vt:lpstr>
      <vt:lpstr>Trade Gothic Next Light</vt:lpstr>
      <vt:lpstr>PortalVTI</vt:lpstr>
      <vt:lpstr>Training Models – Part 1</vt:lpstr>
      <vt:lpstr>There are several training models in data science</vt:lpstr>
      <vt:lpstr>Benefits of understanding training models</vt:lpstr>
      <vt:lpstr>Linear Regression Model</vt:lpstr>
      <vt:lpstr>Equation for Linear Regression Model</vt:lpstr>
      <vt:lpstr>Training linear regression model</vt:lpstr>
      <vt:lpstr>Looking at the Normal Equation</vt:lpstr>
      <vt:lpstr>Now let’s work on a linear regression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Models – Part 1</dc:title>
  <dc:creator>Anthony Winchester</dc:creator>
  <cp:lastModifiedBy>Anthony Winchester</cp:lastModifiedBy>
  <cp:revision>8</cp:revision>
  <dcterms:created xsi:type="dcterms:W3CDTF">2022-11-05T16:41:19Z</dcterms:created>
  <dcterms:modified xsi:type="dcterms:W3CDTF">2022-11-05T22:25:49Z</dcterms:modified>
</cp:coreProperties>
</file>