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sldIdLst>
    <p:sldId id="257" r:id="rId2"/>
    <p:sldId id="268" r:id="rId3"/>
    <p:sldId id="269" r:id="rId4"/>
    <p:sldId id="270" r:id="rId5"/>
    <p:sldId id="271" r:id="rId6"/>
    <p:sldId id="272" r:id="rId7"/>
    <p:sldId id="273" r:id="rId8"/>
    <p:sldId id="275" r:id="rId9"/>
    <p:sldId id="262" r:id="rId10"/>
    <p:sldId id="259" r:id="rId11"/>
    <p:sldId id="260" r:id="rId12"/>
    <p:sldId id="261" r:id="rId13"/>
    <p:sldId id="267" r:id="rId14"/>
    <p:sldId id="276" r:id="rId15"/>
    <p:sldId id="274" r:id="rId16"/>
    <p:sldId id="25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 showGuides="1">
      <p:cViewPr varScale="1">
        <p:scale>
          <a:sx n="121" d="100"/>
          <a:sy n="121" d="100"/>
        </p:scale>
        <p:origin x="69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74FE0-F994-C123-98F0-1B2D2B8D5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F72499-E3E6-8180-364C-8E2CD0731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E0576-C01C-AADD-F997-432D24E2C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801E5-E9D7-80FA-1AA2-0F6392FB4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1BA23-464B-9313-5A1B-6D2F8D86E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65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875F0-594A-F216-91A1-AF7E39DF5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F2C038-2123-4F73-80A9-2AF7ED38EF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A3C43-9D62-113E-EDBD-961229409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1600C-7487-042D-8CF2-04E9762CC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DEEBE-D358-63FB-3E9E-6DBAD00D7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46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2D7AE5-9B37-495C-8B03-CB678BB558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278979-C655-2D87-672F-B957C090C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B35BD-BDC6-6959-8302-F8247421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905DD-5F9C-DF5B-146E-9601C972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B5E6C-2EB9-7111-8D3F-91D276060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08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5737D5DF-1267-3544-9742-59ECF86C76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22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393D-C45A-CA66-34FA-8E54DEE68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09DB5-7A43-A46A-CC3B-175C95F33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DFE01C-58A4-DF14-50CA-C15FFE9C1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9BF3A-80C2-2BC3-22C5-415749409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3B529-2227-6BC5-D437-49CF169E9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08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6C2A-6AD5-0527-3AB4-3262091EF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37E61-9D83-B3DF-DA6F-4605F9284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5A7FF-7CC5-E52F-D272-E4773638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7609A-711E-148B-86FA-CC3E33E98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CE219-7F14-DDDF-9E6A-0B1DC916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8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AB824-D7CF-5727-AC98-70AF28D4C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B1DD9-618C-11B3-2535-EA807BE4F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2E1CC8-A3E0-68AD-8DE5-2985BF2E3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C29261-4962-BD75-7440-3ADF2B1C3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099BB-8458-066A-3A0E-AC44AD19F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12B15E-CB3A-0EEA-C6F4-E70D54E68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8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44EAF-A119-9DFF-5B30-9DA4E9B8B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B1F391-1E1A-EDF3-3266-0C3DB4CDA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00A439-C247-0193-74D2-6194793F2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81A85C-558D-83C8-3C92-766050A549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B6A239-7813-B74D-BB8D-761BFEB1D9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CBCE50-DE12-94A2-1A40-5283A2B41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ED008B-7B16-46FB-6389-1B3C76D84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76974B-7FD1-8D08-9660-49141849A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29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0441-CD04-5DE2-A693-D841E6340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8BF3D5-010F-84BE-9402-3428EFB76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CE0A6F-2648-7837-DDB1-6C4E4B2D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8AE55-F215-6A9B-87FB-2EA714C51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25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8B49CA-B34C-D1AB-79F3-5BE332E3D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338278-E539-DE57-4779-9867A8CB1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639F5-C52D-BAC1-CF42-B43C4ADC8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95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10217-AA8F-77F5-FC02-7369D9E3E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81561-CAB6-4EF2-BAD9-CDAEAC6D0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96049D-3373-A0EE-F02E-D8C5A6C5B5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8485A3-286B-B8FA-5EF1-1F22B9966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D156A5-0722-6156-A8BD-484406C7A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56956-DE75-5456-F7A8-3B74CBDE0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3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15D6B-679E-4571-AAAD-6F9E87114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D327D2-28E8-EAE6-532F-213F9C2E2B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D9A37-8878-E3FD-35DE-B0AEFDEC3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E611CB-38B5-4AFD-323E-99EA66EFB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2B37D-312C-E9E3-D478-37317C62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A124B0-4004-C186-E43A-5DADBBDBD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80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89CFB9-C290-BD53-DC55-825E42BFA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CF29C-9EAA-9550-8CBA-891FD88D7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5C3BD-7544-D1D9-73A0-043DD0F7F3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EA710-DE96-6941-A695-D3BF81C123DC}" type="datetimeFigureOut">
              <a:rPr lang="en-US" smtClean="0"/>
              <a:t>11/6/22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1651A-6016-15D0-5775-48412041C7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77F45-2EF1-D065-BDA9-832B98146B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7C4F1-CF23-8347-9ACE-7BBC0AF2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1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EBLVzdvp8q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Music in the Private Sphere: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Early-Mid 17th Century</a:t>
            </a:r>
            <a:endParaRPr lang="en-US" u="sng" dirty="0">
              <a:solidFill>
                <a:schemeClr val="tx1"/>
              </a:solidFill>
            </a:endParaRPr>
          </a:p>
        </p:txBody>
      </p:sp>
      <p:pic>
        <p:nvPicPr>
          <p:cNvPr id="2052" name="Picture 4" descr="consort_HansVredeman#820A6C.jpg                                007FC884 Ruckers 3                      BC99A5F3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8619" y="1884330"/>
            <a:ext cx="5660569" cy="4520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</a:t>
            </a:r>
            <a:r>
              <a:rPr lang="en-US" b="1" dirty="0"/>
              <a:t>cantata </a:t>
            </a:r>
            <a:r>
              <a:rPr lang="en-US" dirty="0"/>
              <a:t>[It. “</a:t>
            </a:r>
            <a:r>
              <a:rPr lang="en-US" dirty="0" err="1"/>
              <a:t>Cantare</a:t>
            </a:r>
            <a:r>
              <a:rPr lang="en-US" dirty="0"/>
              <a:t>”: “to sing”]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93105"/>
            <a:ext cx="7848600" cy="46289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{Secular} composition for solo voice(s) + continuo</a:t>
            </a:r>
          </a:p>
          <a:p>
            <a:pPr>
              <a:lnSpc>
                <a:spcPct val="90000"/>
              </a:lnSpc>
            </a:pPr>
            <a:r>
              <a:rPr lang="en-US" dirty="0"/>
              <a:t>Quasi-dramatic text</a:t>
            </a:r>
          </a:p>
          <a:p>
            <a:pPr>
              <a:lnSpc>
                <a:spcPct val="90000"/>
              </a:lnSpc>
            </a:pPr>
            <a:r>
              <a:rPr lang="en-US" dirty="0"/>
              <a:t>Form: successive sections of recitative, arioso and aria</a:t>
            </a:r>
          </a:p>
          <a:p>
            <a:pPr>
              <a:lnSpc>
                <a:spcPct val="90000"/>
              </a:lnSpc>
            </a:pPr>
            <a:r>
              <a:rPr lang="en-US" dirty="0"/>
              <a:t>More complex style than opera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elaborate harmony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virtuosic singing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recitative with lots of lyrical characteristics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46" name="Rectangle 14345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" y="325369"/>
            <a:ext cx="3276451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300"/>
              <a:t>Barbara Strozzi (1619-1677)</a:t>
            </a:r>
          </a:p>
        </p:txBody>
      </p:sp>
      <p:sp>
        <p:nvSpPr>
          <p:cNvPr id="1434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60" y="2586994"/>
            <a:ext cx="2606040" cy="18288"/>
          </a:xfrm>
          <a:custGeom>
            <a:avLst/>
            <a:gdLst>
              <a:gd name="connsiteX0" fmla="*/ 0 w 2606040"/>
              <a:gd name="connsiteY0" fmla="*/ 0 h 18288"/>
              <a:gd name="connsiteX1" fmla="*/ 625450 w 2606040"/>
              <a:gd name="connsiteY1" fmla="*/ 0 h 18288"/>
              <a:gd name="connsiteX2" fmla="*/ 1224839 w 2606040"/>
              <a:gd name="connsiteY2" fmla="*/ 0 h 18288"/>
              <a:gd name="connsiteX3" fmla="*/ 1824228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02409 w 2606040"/>
              <a:gd name="connsiteY6" fmla="*/ 18288 h 18288"/>
              <a:gd name="connsiteX7" fmla="*/ 1276960 w 2606040"/>
              <a:gd name="connsiteY7" fmla="*/ 18288 h 18288"/>
              <a:gd name="connsiteX8" fmla="*/ 67757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  <a:gd name="connsiteX0" fmla="*/ 0 w 2606040"/>
              <a:gd name="connsiteY0" fmla="*/ 0 h 18288"/>
              <a:gd name="connsiteX1" fmla="*/ 599389 w 2606040"/>
              <a:gd name="connsiteY1" fmla="*/ 0 h 18288"/>
              <a:gd name="connsiteX2" fmla="*/ 1303020 w 2606040"/>
              <a:gd name="connsiteY2" fmla="*/ 0 h 18288"/>
              <a:gd name="connsiteX3" fmla="*/ 1876349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80590 w 2606040"/>
              <a:gd name="connsiteY6" fmla="*/ 18288 h 18288"/>
              <a:gd name="connsiteX7" fmla="*/ 1276960 w 2606040"/>
              <a:gd name="connsiteY7" fmla="*/ 18288 h 18288"/>
              <a:gd name="connsiteX8" fmla="*/ 65151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11079" y="-22080"/>
                  <a:pt x="479378" y="-26537"/>
                  <a:pt x="625450" y="0"/>
                </a:cubicBezTo>
                <a:cubicBezTo>
                  <a:pt x="925937" y="-4758"/>
                  <a:pt x="973176" y="15739"/>
                  <a:pt x="1224839" y="0"/>
                </a:cubicBezTo>
                <a:cubicBezTo>
                  <a:pt x="1479663" y="-11328"/>
                  <a:pt x="1566636" y="18697"/>
                  <a:pt x="1824228" y="0"/>
                </a:cubicBezTo>
                <a:cubicBezTo>
                  <a:pt x="2086799" y="-72665"/>
                  <a:pt x="2306223" y="-891"/>
                  <a:pt x="2606040" y="0"/>
                </a:cubicBezTo>
                <a:cubicBezTo>
                  <a:pt x="2606645" y="4461"/>
                  <a:pt x="2607031" y="13181"/>
                  <a:pt x="2606040" y="18288"/>
                </a:cubicBezTo>
                <a:cubicBezTo>
                  <a:pt x="2260204" y="29342"/>
                  <a:pt x="2175708" y="5614"/>
                  <a:pt x="1902409" y="18288"/>
                </a:cubicBezTo>
                <a:cubicBezTo>
                  <a:pt x="1638502" y="41064"/>
                  <a:pt x="1460923" y="-16269"/>
                  <a:pt x="1276960" y="18288"/>
                </a:cubicBezTo>
                <a:cubicBezTo>
                  <a:pt x="1057717" y="14361"/>
                  <a:pt x="867956" y="2320"/>
                  <a:pt x="677570" y="18288"/>
                </a:cubicBezTo>
                <a:cubicBezTo>
                  <a:pt x="457951" y="33373"/>
                  <a:pt x="189752" y="55388"/>
                  <a:pt x="0" y="18288"/>
                </a:cubicBezTo>
                <a:cubicBezTo>
                  <a:pt x="1586" y="13022"/>
                  <a:pt x="-95" y="4569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72759" y="3236"/>
                  <a:pt x="361166" y="-13413"/>
                  <a:pt x="599389" y="0"/>
                </a:cubicBezTo>
                <a:cubicBezTo>
                  <a:pt x="841226" y="37042"/>
                  <a:pt x="968991" y="14587"/>
                  <a:pt x="1303020" y="0"/>
                </a:cubicBezTo>
                <a:cubicBezTo>
                  <a:pt x="1643101" y="-7120"/>
                  <a:pt x="1717813" y="7213"/>
                  <a:pt x="1876349" y="0"/>
                </a:cubicBezTo>
                <a:cubicBezTo>
                  <a:pt x="2036762" y="-14138"/>
                  <a:pt x="2426397" y="-4451"/>
                  <a:pt x="2606040" y="0"/>
                </a:cubicBezTo>
                <a:cubicBezTo>
                  <a:pt x="2606314" y="8448"/>
                  <a:pt x="2606550" y="14527"/>
                  <a:pt x="2606040" y="18288"/>
                </a:cubicBezTo>
                <a:cubicBezTo>
                  <a:pt x="2344840" y="2643"/>
                  <a:pt x="2192043" y="7399"/>
                  <a:pt x="1980590" y="18288"/>
                </a:cubicBezTo>
                <a:cubicBezTo>
                  <a:pt x="1783984" y="-9745"/>
                  <a:pt x="1487673" y="45908"/>
                  <a:pt x="1276960" y="18288"/>
                </a:cubicBezTo>
                <a:cubicBezTo>
                  <a:pt x="1088134" y="-41257"/>
                  <a:pt x="877974" y="49968"/>
                  <a:pt x="651510" y="18288"/>
                </a:cubicBezTo>
                <a:cubicBezTo>
                  <a:pt x="430798" y="-27764"/>
                  <a:pt x="132889" y="-33467"/>
                  <a:pt x="0" y="18288"/>
                </a:cubicBezTo>
                <a:cubicBezTo>
                  <a:pt x="212" y="10845"/>
                  <a:pt x="-833" y="6193"/>
                  <a:pt x="0" y="0"/>
                </a:cubicBezTo>
                <a:close/>
              </a:path>
              <a:path w="2606040" h="18288" fill="none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27712" y="6878"/>
                  <a:pt x="971143" y="7084"/>
                  <a:pt x="1224839" y="0"/>
                </a:cubicBezTo>
                <a:cubicBezTo>
                  <a:pt x="1477775" y="-16815"/>
                  <a:pt x="1569904" y="19146"/>
                  <a:pt x="1824228" y="0"/>
                </a:cubicBezTo>
                <a:cubicBezTo>
                  <a:pt x="2055206" y="24867"/>
                  <a:pt x="2317192" y="-62872"/>
                  <a:pt x="2606040" y="0"/>
                </a:cubicBezTo>
                <a:cubicBezTo>
                  <a:pt x="2606166" y="3680"/>
                  <a:pt x="2606905" y="11461"/>
                  <a:pt x="2606040" y="18288"/>
                </a:cubicBezTo>
                <a:cubicBezTo>
                  <a:pt x="2234648" y="26976"/>
                  <a:pt x="2180202" y="-10361"/>
                  <a:pt x="1902409" y="18288"/>
                </a:cubicBezTo>
                <a:cubicBezTo>
                  <a:pt x="1635562" y="47194"/>
                  <a:pt x="1477339" y="4794"/>
                  <a:pt x="1276960" y="18288"/>
                </a:cubicBezTo>
                <a:cubicBezTo>
                  <a:pt x="1058094" y="66922"/>
                  <a:pt x="904206" y="-20636"/>
                  <a:pt x="677570" y="18288"/>
                </a:cubicBezTo>
                <a:cubicBezTo>
                  <a:pt x="485746" y="14713"/>
                  <a:pt x="195925" y="33005"/>
                  <a:pt x="0" y="18288"/>
                </a:cubicBezTo>
                <a:cubicBezTo>
                  <a:pt x="1168" y="12774"/>
                  <a:pt x="-229" y="374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2606040"/>
                      <a:gd name="connsiteY0" fmla="*/ 0 h 18288"/>
                      <a:gd name="connsiteX1" fmla="*/ 625450 w 2606040"/>
                      <a:gd name="connsiteY1" fmla="*/ 0 h 18288"/>
                      <a:gd name="connsiteX2" fmla="*/ 1224839 w 2606040"/>
                      <a:gd name="connsiteY2" fmla="*/ 0 h 18288"/>
                      <a:gd name="connsiteX3" fmla="*/ 1824228 w 2606040"/>
                      <a:gd name="connsiteY3" fmla="*/ 0 h 18288"/>
                      <a:gd name="connsiteX4" fmla="*/ 2606040 w 2606040"/>
                      <a:gd name="connsiteY4" fmla="*/ 0 h 18288"/>
                      <a:gd name="connsiteX5" fmla="*/ 2606040 w 2606040"/>
                      <a:gd name="connsiteY5" fmla="*/ 18288 h 18288"/>
                      <a:gd name="connsiteX6" fmla="*/ 1902409 w 2606040"/>
                      <a:gd name="connsiteY6" fmla="*/ 18288 h 18288"/>
                      <a:gd name="connsiteX7" fmla="*/ 1276960 w 2606040"/>
                      <a:gd name="connsiteY7" fmla="*/ 18288 h 18288"/>
                      <a:gd name="connsiteX8" fmla="*/ 677570 w 2606040"/>
                      <a:gd name="connsiteY8" fmla="*/ 18288 h 18288"/>
                      <a:gd name="connsiteX9" fmla="*/ 0 w 2606040"/>
                      <a:gd name="connsiteY9" fmla="*/ 18288 h 18288"/>
                      <a:gd name="connsiteX10" fmla="*/ 0 w 2606040"/>
                      <a:gd name="connsiteY10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06040" h="18288" fill="none" extrusionOk="0">
                        <a:moveTo>
                          <a:pt x="0" y="0"/>
                        </a:moveTo>
                        <a:cubicBezTo>
                          <a:pt x="266776" y="-600"/>
                          <a:pt x="322756" y="3201"/>
                          <a:pt x="625450" y="0"/>
                        </a:cubicBezTo>
                        <a:cubicBezTo>
                          <a:pt x="928144" y="-3201"/>
                          <a:pt x="968141" y="9269"/>
                          <a:pt x="1224839" y="0"/>
                        </a:cubicBezTo>
                        <a:cubicBezTo>
                          <a:pt x="1481537" y="-9269"/>
                          <a:pt x="1569059" y="21947"/>
                          <a:pt x="1824228" y="0"/>
                        </a:cubicBezTo>
                        <a:cubicBezTo>
                          <a:pt x="2079397" y="-21947"/>
                          <a:pt x="2326053" y="-10194"/>
                          <a:pt x="2606040" y="0"/>
                        </a:cubicBezTo>
                        <a:cubicBezTo>
                          <a:pt x="2605462" y="4771"/>
                          <a:pt x="2606793" y="12323"/>
                          <a:pt x="2606040" y="18288"/>
                        </a:cubicBezTo>
                        <a:cubicBezTo>
                          <a:pt x="2256758" y="31410"/>
                          <a:pt x="2173673" y="-12878"/>
                          <a:pt x="1902409" y="18288"/>
                        </a:cubicBezTo>
                        <a:cubicBezTo>
                          <a:pt x="1631145" y="49454"/>
                          <a:pt x="1461378" y="5466"/>
                          <a:pt x="1276960" y="18288"/>
                        </a:cubicBezTo>
                        <a:cubicBezTo>
                          <a:pt x="1092542" y="31110"/>
                          <a:pt x="890442" y="13213"/>
                          <a:pt x="677570" y="18288"/>
                        </a:cubicBezTo>
                        <a:cubicBezTo>
                          <a:pt x="464698" y="23364"/>
                          <a:pt x="187648" y="35837"/>
                          <a:pt x="0" y="18288"/>
                        </a:cubicBezTo>
                        <a:cubicBezTo>
                          <a:pt x="841" y="12879"/>
                          <a:pt x="-726" y="3977"/>
                          <a:pt x="0" y="0"/>
                        </a:cubicBezTo>
                        <a:close/>
                      </a:path>
                      <a:path w="2606040" h="18288" stroke="0" extrusionOk="0">
                        <a:moveTo>
                          <a:pt x="0" y="0"/>
                        </a:moveTo>
                        <a:cubicBezTo>
                          <a:pt x="197231" y="3803"/>
                          <a:pt x="358914" y="-9291"/>
                          <a:pt x="599389" y="0"/>
                        </a:cubicBezTo>
                        <a:cubicBezTo>
                          <a:pt x="839864" y="9291"/>
                          <a:pt x="979371" y="8509"/>
                          <a:pt x="1303020" y="0"/>
                        </a:cubicBezTo>
                        <a:cubicBezTo>
                          <a:pt x="1626669" y="-8509"/>
                          <a:pt x="1726300" y="7440"/>
                          <a:pt x="1876349" y="0"/>
                        </a:cubicBezTo>
                        <a:cubicBezTo>
                          <a:pt x="2026398" y="-7440"/>
                          <a:pt x="2430712" y="17957"/>
                          <a:pt x="2606040" y="0"/>
                        </a:cubicBezTo>
                        <a:cubicBezTo>
                          <a:pt x="2605426" y="8857"/>
                          <a:pt x="2606544" y="13619"/>
                          <a:pt x="2606040" y="18288"/>
                        </a:cubicBezTo>
                        <a:cubicBezTo>
                          <a:pt x="2393024" y="2241"/>
                          <a:pt x="2191161" y="39259"/>
                          <a:pt x="1980590" y="18288"/>
                        </a:cubicBezTo>
                        <a:cubicBezTo>
                          <a:pt x="1770019" y="-2683"/>
                          <a:pt x="1476440" y="36114"/>
                          <a:pt x="1276960" y="18288"/>
                        </a:cubicBezTo>
                        <a:cubicBezTo>
                          <a:pt x="1077480" y="463"/>
                          <a:pt x="880988" y="42125"/>
                          <a:pt x="651510" y="18288"/>
                        </a:cubicBezTo>
                        <a:cubicBezTo>
                          <a:pt x="422032" y="-5549"/>
                          <a:pt x="130744" y="-1947"/>
                          <a:pt x="0" y="18288"/>
                        </a:cubicBezTo>
                        <a:cubicBezTo>
                          <a:pt x="-487" y="10816"/>
                          <a:pt x="-839" y="605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0060" y="2872899"/>
            <a:ext cx="3182691" cy="3320668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/>
            <a:r>
              <a:rPr lang="en-US" sz="1900" u="sng"/>
              <a:t>Bio Bites</a:t>
            </a:r>
            <a:endParaRPr lang="en-US" sz="1900"/>
          </a:p>
          <a:p>
            <a:pPr indent="-228600" defTabSz="914400"/>
            <a:r>
              <a:rPr lang="en-US" sz="1900"/>
              <a:t>Venetian, daughter of poet Giulio Strozzi</a:t>
            </a:r>
          </a:p>
          <a:p>
            <a:pPr indent="-228600" defTabSz="914400"/>
            <a:r>
              <a:rPr lang="en-US" sz="1900"/>
              <a:t>Student of Cavalli</a:t>
            </a:r>
          </a:p>
          <a:p>
            <a:pPr indent="-228600" defTabSz="914400"/>
            <a:r>
              <a:rPr lang="en-US" sz="1900"/>
              <a:t>Sang her compositions in her father’s academy</a:t>
            </a:r>
          </a:p>
          <a:p>
            <a:pPr indent="-228600" defTabSz="914400"/>
            <a:r>
              <a:rPr lang="en-US" sz="1900"/>
              <a:t>Works: cantatas, madrigals, arias, motets</a:t>
            </a:r>
          </a:p>
        </p:txBody>
      </p:sp>
      <p:pic>
        <p:nvPicPr>
          <p:cNvPr id="14341" name="Picture 5" descr="strozzi.jpg                                                    007FC884 Ruckers 3                      BC99A5F3: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/>
          <a:srcRect r="4169"/>
          <a:stretch/>
        </p:blipFill>
        <p:spPr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Strozzi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i="1" dirty="0" err="1">
                <a:solidFill>
                  <a:schemeClr val="tx1"/>
                </a:solidFill>
              </a:rPr>
              <a:t>Lagrime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mie</a:t>
            </a:r>
            <a:r>
              <a:rPr lang="en-US" dirty="0">
                <a:solidFill>
                  <a:schemeClr val="tx1"/>
                </a:solidFill>
              </a:rPr>
              <a:t> [Tears of mine]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Secular composition for solo voice + continuo</a:t>
            </a:r>
          </a:p>
          <a:p>
            <a:pPr>
              <a:lnSpc>
                <a:spcPct val="90000"/>
              </a:lnSpc>
            </a:pPr>
            <a:r>
              <a:rPr lang="en-US" dirty="0"/>
              <a:t>Text: Lover’s lament</a:t>
            </a:r>
          </a:p>
          <a:p>
            <a:pPr>
              <a:lnSpc>
                <a:spcPct val="90000"/>
              </a:lnSpc>
            </a:pPr>
            <a:r>
              <a:rPr lang="en-US" dirty="0"/>
              <a:t>Form: successive sections of recitative, arioso and aria</a:t>
            </a:r>
          </a:p>
          <a:p>
            <a:pPr>
              <a:lnSpc>
                <a:spcPct val="90000"/>
              </a:lnSpc>
            </a:pPr>
            <a:r>
              <a:rPr lang="en-US" dirty="0"/>
              <a:t>More complex style than opera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elaborate harmony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virtuosic singing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recitative with lots of lyrical characteristics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French Chamber Music:</a:t>
            </a:r>
            <a:br>
              <a:rPr lang="en-US" dirty="0"/>
            </a:br>
            <a:r>
              <a:rPr lang="en-US" dirty="0"/>
              <a:t>Airs de </a:t>
            </a:r>
            <a:r>
              <a:rPr lang="en-US" dirty="0" err="1"/>
              <a:t>cour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Air de </a:t>
            </a:r>
            <a:r>
              <a:rPr lang="en-US" dirty="0" err="1"/>
              <a:t>cour</a:t>
            </a:r>
            <a:r>
              <a:rPr lang="en-US" dirty="0"/>
              <a:t> = “court air”</a:t>
            </a:r>
          </a:p>
          <a:p>
            <a:r>
              <a:rPr lang="en-US" dirty="0"/>
              <a:t>Popular 1600-1650</a:t>
            </a:r>
          </a:p>
          <a:p>
            <a:r>
              <a:rPr lang="en-US" dirty="0"/>
              <a:t>Poetry: courtly love topics</a:t>
            </a:r>
          </a:p>
          <a:p>
            <a:pPr lvl="1"/>
            <a:r>
              <a:rPr lang="en-US" dirty="0"/>
              <a:t>Sung by amateurs</a:t>
            </a:r>
          </a:p>
          <a:p>
            <a:r>
              <a:rPr lang="en-US" dirty="0"/>
              <a:t>Two forms typical</a:t>
            </a:r>
          </a:p>
          <a:p>
            <a:pPr lvl="1"/>
            <a:r>
              <a:rPr lang="en-US" dirty="0"/>
              <a:t>4 vocal parts (SATB) </a:t>
            </a:r>
            <a:r>
              <a:rPr lang="en-US" dirty="0" err="1"/>
              <a:t>w</a:t>
            </a:r>
            <a:r>
              <a:rPr lang="en-US" dirty="0"/>
              <a:t>/out continuo</a:t>
            </a:r>
          </a:p>
          <a:p>
            <a:pPr lvl="1"/>
            <a:r>
              <a:rPr lang="en-US" dirty="0"/>
              <a:t>Transcription for S + written-out lute </a:t>
            </a:r>
            <a:r>
              <a:rPr lang="en-US" dirty="0" err="1"/>
              <a:t>accomp</a:t>
            </a:r>
            <a:r>
              <a:rPr lang="en-US" dirty="0"/>
              <a:t>.</a:t>
            </a:r>
          </a:p>
          <a:p>
            <a:r>
              <a:rPr lang="en-US" dirty="0"/>
              <a:t>Form: Binary</a:t>
            </a:r>
          </a:p>
          <a:p>
            <a:r>
              <a:rPr lang="en-US" dirty="0"/>
              <a:t>Vocal style: Syllabic, little </a:t>
            </a:r>
            <a:r>
              <a:rPr lang="en-US" dirty="0" err="1"/>
              <a:t>chromaticism</a:t>
            </a:r>
            <a:r>
              <a:rPr lang="en-US" dirty="0"/>
              <a:t>, dissonance, coloratura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93377-263F-73EE-3831-B3448AD4D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err="1"/>
              <a:t>Guédron</a:t>
            </a:r>
            <a:r>
              <a:rPr lang="en-US" dirty="0"/>
              <a:t>, </a:t>
            </a:r>
            <a:r>
              <a:rPr lang="en-US" i="1" dirty="0"/>
              <a:t>Je </a:t>
            </a:r>
            <a:r>
              <a:rPr lang="en-US" i="1" dirty="0" err="1"/>
              <a:t>suis</a:t>
            </a:r>
            <a:r>
              <a:rPr lang="en-US" i="1" dirty="0"/>
              <a:t> bon garçon </a:t>
            </a:r>
            <a:r>
              <a:rPr lang="en-US" dirty="0"/>
              <a:t>(1613)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B3845-224E-0BD0-57E1-4B13FC4AA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6745"/>
            <a:ext cx="7886700" cy="4351338"/>
          </a:xfrm>
        </p:spPr>
        <p:txBody>
          <a:bodyPr/>
          <a:lstStyle/>
          <a:p>
            <a:r>
              <a:rPr lang="en-US" dirty="0" err="1"/>
              <a:t>Guédron</a:t>
            </a:r>
            <a:r>
              <a:rPr lang="en-US" dirty="0"/>
              <a:t>: famous composer of airs de </a:t>
            </a:r>
            <a:r>
              <a:rPr lang="en-US" dirty="0" err="1"/>
              <a:t>cour</a:t>
            </a:r>
            <a:r>
              <a:rPr lang="en-US" dirty="0"/>
              <a:t> </a:t>
            </a:r>
          </a:p>
          <a:p>
            <a:r>
              <a:rPr lang="en-US" dirty="0"/>
              <a:t>Polyphonic secular song with instruments possible (viols, lutes, recorders, flutes… chamber instruments)</a:t>
            </a:r>
          </a:p>
          <a:p>
            <a:r>
              <a:rPr lang="en-US" dirty="0"/>
              <a:t>Text: “I’m a good lad. I don’t give it any mind as I leave St. Nicolas’s… nor does anyone bother to greet me. … if you’ve got a fair lady, may the Lord God keep you. I’m a good lad.”</a:t>
            </a:r>
          </a:p>
        </p:txBody>
      </p:sp>
    </p:spTree>
    <p:extLst>
      <p:ext uri="{BB962C8B-B14F-4D97-AF65-F5344CB8AC3E}">
        <p14:creationId xmlns:p14="http://schemas.microsoft.com/office/powerpoint/2010/main" val="3382851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Sacred and Secular Music </a:t>
            </a:r>
            <a:br>
              <a:rPr lang="en-US" dirty="0"/>
            </a:br>
            <a:r>
              <a:rPr lang="en-US" dirty="0"/>
              <a:t>BOTH aim to: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Move the listener</a:t>
            </a:r>
            <a:r>
              <a:rPr lang="en-US" dirty="0"/>
              <a:t> through dramatic rendering of text, using particular musical techniques.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Some of the more important:</a:t>
            </a:r>
          </a:p>
          <a:p>
            <a:r>
              <a:rPr lang="en-US" dirty="0"/>
              <a:t>Dissonance: pain, sorrow, desire</a:t>
            </a:r>
          </a:p>
          <a:p>
            <a:r>
              <a:rPr lang="en-US" dirty="0" err="1"/>
              <a:t>Chromaticism</a:t>
            </a:r>
            <a:r>
              <a:rPr lang="en-US" dirty="0"/>
              <a:t>: upset</a:t>
            </a:r>
          </a:p>
          <a:p>
            <a:r>
              <a:rPr lang="en-US" dirty="0"/>
              <a:t>Triple time (</a:t>
            </a:r>
            <a:r>
              <a:rPr lang="en-US" dirty="0" err="1"/>
              <a:t>dancy</a:t>
            </a:r>
            <a:r>
              <a:rPr lang="en-US" dirty="0"/>
              <a:t>): celebration, happiness</a:t>
            </a:r>
          </a:p>
          <a:p>
            <a:r>
              <a:rPr lang="en-US" dirty="0"/>
              <a:t>Triple time (slow): love, lamentation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BE ABLE to ID these by ear!</a:t>
            </a:r>
          </a:p>
        </p:txBody>
      </p:sp>
    </p:spTree>
    <p:extLst>
      <p:ext uri="{BB962C8B-B14F-4D97-AF65-F5344CB8AC3E}">
        <p14:creationId xmlns:p14="http://schemas.microsoft.com/office/powerpoint/2010/main" val="1942662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Concerted Madrigal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/>
              <a:t>Ex.: </a:t>
            </a:r>
            <a:r>
              <a:rPr lang="en-US" sz="2800" dirty="0"/>
              <a:t>Monteverdi, </a:t>
            </a:r>
            <a:r>
              <a:rPr lang="en-US" sz="2800" i="1" dirty="0" err="1"/>
              <a:t>Combattimento</a:t>
            </a:r>
            <a:r>
              <a:rPr lang="en-US" sz="2800" i="1" dirty="0"/>
              <a:t> </a:t>
            </a:r>
            <a:r>
              <a:rPr lang="en-US" sz="2800" i="1" dirty="0" err="1"/>
              <a:t>di</a:t>
            </a:r>
            <a:r>
              <a:rPr lang="en-US" sz="2800" i="1" dirty="0"/>
              <a:t> </a:t>
            </a:r>
            <a:r>
              <a:rPr lang="en-US" sz="2800" i="1" dirty="0" err="1"/>
              <a:t>Tancredi</a:t>
            </a:r>
            <a:r>
              <a:rPr lang="en-US" sz="2800" i="1" dirty="0"/>
              <a:t> </a:t>
            </a:r>
            <a:r>
              <a:rPr lang="en-US" sz="2800" i="1" dirty="0" err="1"/>
              <a:t>e</a:t>
            </a:r>
            <a:r>
              <a:rPr lang="en-US" sz="2800" i="1" dirty="0"/>
              <a:t> </a:t>
            </a:r>
            <a:r>
              <a:rPr lang="en-US" sz="2800" i="1" dirty="0" err="1"/>
              <a:t>Clorinda</a:t>
            </a:r>
            <a:r>
              <a:rPr lang="en-US" sz="2800" dirty="0"/>
              <a:t> from Book 8 madrigals (1638)</a:t>
            </a:r>
          </a:p>
          <a:p>
            <a:pPr lvl="1"/>
            <a:r>
              <a:rPr lang="en-US" sz="2400" dirty="0"/>
              <a:t>Venice 1624, before a small audience</a:t>
            </a:r>
          </a:p>
          <a:p>
            <a:pPr lvl="1"/>
            <a:r>
              <a:rPr lang="en-US" sz="2400" dirty="0"/>
              <a:t>Semi-theatrical madrigal for 3 solo singers + strings</a:t>
            </a:r>
          </a:p>
          <a:p>
            <a:pPr lvl="1"/>
            <a:r>
              <a:rPr lang="en-US" sz="2400" u="sng" dirty="0"/>
              <a:t>stile </a:t>
            </a:r>
            <a:r>
              <a:rPr lang="en-US" sz="2400" u="sng" dirty="0" err="1"/>
              <a:t>concitato</a:t>
            </a:r>
            <a:r>
              <a:rPr lang="en-US" sz="2400" dirty="0"/>
              <a:t> [excited style]: tremolo or repeated pitches in strings, very fast declamation for singer.</a:t>
            </a:r>
          </a:p>
          <a:p>
            <a:pPr lvl="1"/>
            <a:r>
              <a:rPr lang="en-US" sz="2400" dirty="0"/>
              <a:t>Libretto: </a:t>
            </a:r>
            <a:r>
              <a:rPr lang="en-US" sz="2400" dirty="0" err="1"/>
              <a:t>Tancredi</a:t>
            </a:r>
            <a:r>
              <a:rPr lang="en-US" sz="2400" dirty="0"/>
              <a:t> is a Crusader whose lover is a Saracen named </a:t>
            </a:r>
            <a:r>
              <a:rPr lang="en-US" sz="2400" dirty="0" err="1"/>
              <a:t>Clorinda</a:t>
            </a:r>
            <a:r>
              <a:rPr lang="en-US" sz="2400" dirty="0"/>
              <a:t>. They meet in battle (armor obscuring their faces) and </a:t>
            </a:r>
            <a:r>
              <a:rPr lang="en-US" sz="2400" dirty="0" err="1"/>
              <a:t>Tancredi</a:t>
            </a:r>
            <a:r>
              <a:rPr lang="en-US" sz="2400" dirty="0"/>
              <a:t> mortally wounds </a:t>
            </a:r>
            <a:r>
              <a:rPr lang="en-US" sz="2400" dirty="0" err="1"/>
              <a:t>Clorina</a:t>
            </a:r>
            <a:r>
              <a:rPr lang="en-US" sz="2400" dirty="0"/>
              <a:t>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248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Heinrich </a:t>
            </a:r>
            <a:r>
              <a:rPr lang="en-US" dirty="0" err="1">
                <a:solidFill>
                  <a:schemeClr val="tx1"/>
                </a:solidFill>
              </a:rPr>
              <a:t>Schütz</a:t>
            </a:r>
            <a:r>
              <a:rPr lang="en-US" dirty="0">
                <a:solidFill>
                  <a:schemeClr val="tx1"/>
                </a:solidFill>
              </a:rPr>
              <a:t> (1585-1672)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86520"/>
            <a:ext cx="4419600" cy="4419600"/>
          </a:xfrm>
        </p:spPr>
        <p:txBody>
          <a:bodyPr>
            <a:normAutofit/>
          </a:bodyPr>
          <a:lstStyle/>
          <a:p>
            <a:r>
              <a:rPr lang="en-US" sz="2800" dirty="0"/>
              <a:t>German composer</a:t>
            </a:r>
          </a:p>
          <a:p>
            <a:r>
              <a:rPr lang="en-US" sz="2800" dirty="0"/>
              <a:t>1609-12: Studied in Venice with </a:t>
            </a:r>
            <a:r>
              <a:rPr lang="en-US" sz="2800" dirty="0" err="1"/>
              <a:t>Gabrieli</a:t>
            </a:r>
            <a:endParaRPr lang="en-US" sz="2800" dirty="0"/>
          </a:p>
          <a:p>
            <a:r>
              <a:rPr lang="en-US" sz="2800" dirty="0"/>
              <a:t>1617-72:</a:t>
            </a:r>
            <a:r>
              <a:rPr lang="en-US" sz="2800" i="1" dirty="0"/>
              <a:t> Kapellmeister</a:t>
            </a:r>
            <a:r>
              <a:rPr lang="en-US" sz="2800" dirty="0"/>
              <a:t> (chapel master) to the Elector of Saxony, Dresden (Eastern Germany)</a:t>
            </a:r>
          </a:p>
          <a:p>
            <a:r>
              <a:rPr lang="en-US" sz="2800" dirty="0"/>
              <a:t>Works all sacred: grand and small sacred concertos</a:t>
            </a:r>
          </a:p>
          <a:p>
            <a:pPr>
              <a:buFontTx/>
              <a:buNone/>
            </a:pPr>
            <a:endParaRPr lang="en-US" sz="2800" dirty="0"/>
          </a:p>
        </p:txBody>
      </p:sp>
      <p:pic>
        <p:nvPicPr>
          <p:cNvPr id="11269" name="Picture 5" descr="&#10;schutz.bmp                                                     007FC884 Ruckers 3                      BC99A5F3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11952" y="1644546"/>
            <a:ext cx="3120848" cy="4761984"/>
          </a:xfrm>
        </p:spPr>
      </p:pic>
    </p:spTree>
    <p:extLst>
      <p:ext uri="{BB962C8B-B14F-4D97-AF65-F5344CB8AC3E}">
        <p14:creationId xmlns:p14="http://schemas.microsoft.com/office/powerpoint/2010/main" val="2174627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Rhetorical Theory of Musical Expression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Rhetoric = Oratory; the art of public speaking</a:t>
            </a:r>
          </a:p>
          <a:p>
            <a:r>
              <a:rPr lang="en-US" dirty="0"/>
              <a:t>Theory important in music: 16th to 18th Cs</a:t>
            </a:r>
          </a:p>
          <a:p>
            <a:pPr lvl="1"/>
            <a:r>
              <a:rPr lang="en-US" dirty="0"/>
              <a:t>Esp. in Germany</a:t>
            </a:r>
          </a:p>
        </p:txBody>
      </p:sp>
    </p:spTree>
    <p:extLst>
      <p:ext uri="{BB962C8B-B14F-4D97-AF65-F5344CB8AC3E}">
        <p14:creationId xmlns:p14="http://schemas.microsoft.com/office/powerpoint/2010/main" val="3773076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Rhetorical Figures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Musical Figures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1558"/>
            <a:ext cx="77724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Rhetorical Figures = figures of speech, expressions, even puns…</a:t>
            </a:r>
          </a:p>
          <a:p>
            <a:pPr lvl="1"/>
            <a:r>
              <a:rPr lang="en-US" dirty="0"/>
              <a:t>Purpose: manipulate the emotions of the audience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Theory of </a:t>
            </a:r>
            <a:r>
              <a:rPr lang="en-US" b="1" dirty="0"/>
              <a:t>musical figures</a:t>
            </a:r>
            <a:r>
              <a:rPr lang="en-US" dirty="0"/>
              <a:t> = attempt to explain </a:t>
            </a:r>
            <a:r>
              <a:rPr lang="en-US" i="1" dirty="0" err="1"/>
              <a:t>seconda</a:t>
            </a:r>
            <a:r>
              <a:rPr lang="en-US" i="1" dirty="0"/>
              <a:t> </a:t>
            </a:r>
            <a:r>
              <a:rPr lang="en-US" i="1" dirty="0" err="1"/>
              <a:t>prattica</a:t>
            </a:r>
            <a:r>
              <a:rPr lang="en-US" dirty="0"/>
              <a:t> techniques </a:t>
            </a:r>
          </a:p>
          <a:p>
            <a:pPr lvl="1"/>
            <a:r>
              <a:rPr lang="en-US" dirty="0"/>
              <a:t>Music figures = particular techniques designed to express the text</a:t>
            </a:r>
          </a:p>
        </p:txBody>
      </p:sp>
    </p:spTree>
    <p:extLst>
      <p:ext uri="{BB962C8B-B14F-4D97-AF65-F5344CB8AC3E}">
        <p14:creationId xmlns:p14="http://schemas.microsoft.com/office/powerpoint/2010/main" val="592049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German Theory of Musical Figures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54464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err="1"/>
              <a:t>Christoph</a:t>
            </a:r>
            <a:r>
              <a:rPr lang="en-US" dirty="0"/>
              <a:t> Bernard (1627-92)</a:t>
            </a:r>
          </a:p>
          <a:p>
            <a:pPr lvl="1"/>
            <a:r>
              <a:rPr lang="en-US" dirty="0"/>
              <a:t>Student of </a:t>
            </a:r>
            <a:r>
              <a:rPr lang="en-US" dirty="0" err="1"/>
              <a:t>Schütz</a:t>
            </a:r>
            <a:r>
              <a:rPr lang="en-US" dirty="0"/>
              <a:t>, composer</a:t>
            </a:r>
          </a:p>
          <a:p>
            <a:pPr>
              <a:buFont typeface="Wingdings" pitchFamily="33" charset="2"/>
              <a:buNone/>
            </a:pPr>
            <a:r>
              <a:rPr lang="en-US" dirty="0"/>
              <a:t>	Identifies and names many figures</a:t>
            </a:r>
          </a:p>
          <a:p>
            <a:pPr lvl="1">
              <a:buFontTx/>
              <a:buChar char="-"/>
            </a:pPr>
            <a:r>
              <a:rPr lang="en-US" dirty="0"/>
              <a:t>Aspiration: melodic pauses</a:t>
            </a:r>
          </a:p>
          <a:p>
            <a:pPr lvl="1">
              <a:buFontTx/>
              <a:buChar char="-"/>
            </a:pPr>
            <a:r>
              <a:rPr lang="en-US" dirty="0"/>
              <a:t>Climax: repetition at higher pitch </a:t>
            </a:r>
            <a:r>
              <a:rPr lang="en-US" dirty="0" err="1"/>
              <a:t>level(s</a:t>
            </a:r>
            <a:r>
              <a:rPr lang="en-US" dirty="0"/>
              <a:t>)</a:t>
            </a:r>
          </a:p>
          <a:p>
            <a:pPr lvl="1">
              <a:buFontTx/>
              <a:buChar char="-"/>
            </a:pPr>
            <a:r>
              <a:rPr lang="en-US" dirty="0" err="1"/>
              <a:t>Saltus</a:t>
            </a:r>
            <a:r>
              <a:rPr lang="en-US" dirty="0"/>
              <a:t> </a:t>
            </a:r>
            <a:r>
              <a:rPr lang="en-US" dirty="0" err="1"/>
              <a:t>duriusculus</a:t>
            </a:r>
            <a:r>
              <a:rPr lang="en-US" dirty="0"/>
              <a:t>: leap to or from a dissonance </a:t>
            </a:r>
          </a:p>
        </p:txBody>
      </p:sp>
    </p:spTree>
    <p:extLst>
      <p:ext uri="{BB962C8B-B14F-4D97-AF65-F5344CB8AC3E}">
        <p14:creationId xmlns:p14="http://schemas.microsoft.com/office/powerpoint/2010/main" val="3415029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chemeClr val="tx1"/>
                </a:solidFill>
              </a:rPr>
              <a:t>Saul, Was </a:t>
            </a:r>
            <a:r>
              <a:rPr lang="en-US" i="1" dirty="0" err="1">
                <a:solidFill>
                  <a:schemeClr val="tx1"/>
                </a:solidFill>
              </a:rPr>
              <a:t>verfolgst</a:t>
            </a:r>
            <a:r>
              <a:rPr lang="en-US" i="1" dirty="0">
                <a:solidFill>
                  <a:schemeClr val="tx1"/>
                </a:solidFill>
              </a:rPr>
              <a:t> du </a:t>
            </a:r>
            <a:r>
              <a:rPr lang="en-US" i="1" dirty="0" err="1">
                <a:solidFill>
                  <a:schemeClr val="tx1"/>
                </a:solidFill>
              </a:rPr>
              <a:t>mich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Sacred concerto published in </a:t>
            </a:r>
            <a:r>
              <a:rPr lang="en-US" i="1" dirty="0" err="1"/>
              <a:t>Symphoniae</a:t>
            </a:r>
            <a:r>
              <a:rPr lang="en-US" i="1" dirty="0"/>
              <a:t> </a:t>
            </a:r>
            <a:r>
              <a:rPr lang="en-US" i="1" dirty="0" err="1"/>
              <a:t>sacrae</a:t>
            </a:r>
            <a:r>
              <a:rPr lang="en-US" dirty="0"/>
              <a:t> (1650) 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Text: Conversion of Saul [in German]</a:t>
            </a:r>
          </a:p>
          <a:p>
            <a:pPr>
              <a:buFontTx/>
              <a:buNone/>
            </a:pPr>
            <a:r>
              <a:rPr lang="en-US" dirty="0"/>
              <a:t>	Uses different figures to express the text</a:t>
            </a:r>
          </a:p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147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Schütz</a:t>
            </a:r>
            <a:r>
              <a:rPr lang="en-US" dirty="0"/>
              <a:t>, </a:t>
            </a:r>
            <a:r>
              <a:rPr lang="en-US" i="1" dirty="0"/>
              <a:t>O </a:t>
            </a:r>
            <a:r>
              <a:rPr lang="en-US" i="1" dirty="0" err="1"/>
              <a:t>lieber</a:t>
            </a:r>
            <a:r>
              <a:rPr lang="en-US" i="1" dirty="0"/>
              <a:t> </a:t>
            </a:r>
            <a:r>
              <a:rPr lang="en-US" i="1" dirty="0" err="1"/>
              <a:t>Herre</a:t>
            </a:r>
            <a:r>
              <a:rPr lang="en-US" i="1" dirty="0"/>
              <a:t> Gott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</a:t>
            </a:r>
            <a:r>
              <a:rPr lang="en-US" i="1" dirty="0" err="1"/>
              <a:t>Kleine</a:t>
            </a:r>
            <a:r>
              <a:rPr lang="en-US" i="1" dirty="0"/>
              <a:t> </a:t>
            </a:r>
            <a:r>
              <a:rPr lang="en-US" i="1" dirty="0" err="1"/>
              <a:t>Geistliche</a:t>
            </a:r>
            <a:r>
              <a:rPr lang="en-US" i="1" dirty="0"/>
              <a:t> </a:t>
            </a:r>
            <a:r>
              <a:rPr lang="en-US" i="1" dirty="0" err="1"/>
              <a:t>Konzerte</a:t>
            </a:r>
            <a:r>
              <a:rPr lang="en-US" dirty="0"/>
              <a:t> [Little Sacred Concertos] (</a:t>
            </a:r>
            <a:r>
              <a:rPr lang="en-US" dirty="0" err="1"/>
              <a:t>ca</a:t>
            </a:r>
            <a:r>
              <a:rPr lang="en-US" dirty="0"/>
              <a:t> 1636)</a:t>
            </a:r>
          </a:p>
          <a:p>
            <a:pPr lvl="1"/>
            <a:r>
              <a:rPr lang="en-US" dirty="0"/>
              <a:t>Concertos for 1-5 solo voices</a:t>
            </a:r>
          </a:p>
          <a:p>
            <a:pPr lvl="1"/>
            <a:r>
              <a:rPr lang="en-US" dirty="0"/>
              <a:t>Published during 30-years’ war (1618-48) when there was little money for music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798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202D8-0A2F-DF13-0024-7006C262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Thirty Years War (1618–1648)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1AB4179-DD6E-E745-92E4-992A3D7FB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Video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872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</a:t>
            </a:r>
            <a:r>
              <a:rPr lang="en-US" baseline="30000" dirty="0"/>
              <a:t>th</a:t>
            </a:r>
            <a:r>
              <a:rPr lang="en-US" dirty="0"/>
              <a:t>-C </a:t>
            </a:r>
            <a:r>
              <a:rPr lang="en-US" dirty="0">
                <a:solidFill>
                  <a:schemeClr val="tx1"/>
                </a:solidFill>
              </a:rPr>
              <a:t>Vocal Chamber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Main types:</a:t>
            </a:r>
          </a:p>
          <a:p>
            <a:pPr lvl="1">
              <a:buNone/>
            </a:pPr>
            <a:r>
              <a:rPr lang="en-US" dirty="0"/>
              <a:t>Italy: concerted madrigal and cantata</a:t>
            </a:r>
          </a:p>
          <a:p>
            <a:pPr lvl="1">
              <a:buNone/>
            </a:pPr>
            <a:r>
              <a:rPr lang="en-US" dirty="0"/>
              <a:t>France: air de </a:t>
            </a:r>
            <a:r>
              <a:rPr lang="en-US" dirty="0" err="1"/>
              <a:t>cour</a:t>
            </a:r>
            <a:r>
              <a:rPr lang="en-US" dirty="0"/>
              <a:t> [court air]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Venue: Chamber </a:t>
            </a:r>
          </a:p>
          <a:p>
            <a:pPr lvl="1">
              <a:buNone/>
            </a:pPr>
            <a:r>
              <a:rPr lang="en-US" dirty="0"/>
              <a:t>small room, select audience</a:t>
            </a:r>
          </a:p>
          <a:p>
            <a:pPr>
              <a:buNone/>
            </a:pPr>
            <a:r>
              <a:rPr lang="en-US" dirty="0"/>
              <a:t>Performers: </a:t>
            </a:r>
            <a:r>
              <a:rPr lang="en-US" dirty="0" err="1"/>
              <a:t>profis</a:t>
            </a:r>
            <a:r>
              <a:rPr lang="en-US" dirty="0"/>
              <a:t> or amateurs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2091</TotalTime>
  <Words>579</Words>
  <Application>Microsoft Office PowerPoint</Application>
  <PresentationFormat>On-screen Show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Music in the Private Sphere: Early-Mid 17th Century</vt:lpstr>
      <vt:lpstr>Heinrich Schütz (1585-1672)</vt:lpstr>
      <vt:lpstr>Rhetorical Theory of Musical Expression</vt:lpstr>
      <vt:lpstr>Rhetorical Figures  Musical Figures</vt:lpstr>
      <vt:lpstr>German Theory of Musical Figures</vt:lpstr>
      <vt:lpstr>Saul, Was verfolgst du mich</vt:lpstr>
      <vt:lpstr>Schütz, O lieber Herre Gott</vt:lpstr>
      <vt:lpstr>Thirty Years War (1618–1648)</vt:lpstr>
      <vt:lpstr>17th-C Vocal Chamber Music</vt:lpstr>
      <vt:lpstr>The cantata [It. “Cantare”: “to sing”]</vt:lpstr>
      <vt:lpstr>Barbara Strozzi (1619-1677)</vt:lpstr>
      <vt:lpstr>Strozzi, Lagrime mie [Tears of mine]</vt:lpstr>
      <vt:lpstr>French Chamber Music: Airs de cour</vt:lpstr>
      <vt:lpstr>Pierre Guédron, Je suis bon garçon (1613)</vt:lpstr>
      <vt:lpstr>Sacred and Secular Music  BOTH aim to:</vt:lpstr>
      <vt:lpstr>Concerted Madrigal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in the Private Sphere: Early-Mid 17th Century</dc:title>
  <dc:creator>Don Fader</dc:creator>
  <cp:lastModifiedBy>Tyler Jones</cp:lastModifiedBy>
  <cp:revision>13</cp:revision>
  <dcterms:created xsi:type="dcterms:W3CDTF">2013-02-03T19:02:44Z</dcterms:created>
  <dcterms:modified xsi:type="dcterms:W3CDTF">2022-11-06T16:11:15Z</dcterms:modified>
</cp:coreProperties>
</file>