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1"/>
  </p:sldMasterIdLst>
  <p:notesMasterIdLst>
    <p:notesMasterId r:id="rId27"/>
  </p:notesMasterIdLst>
  <p:sldIdLst>
    <p:sldId id="306" r:id="rId2"/>
    <p:sldId id="290" r:id="rId3"/>
    <p:sldId id="380" r:id="rId4"/>
    <p:sldId id="265" r:id="rId5"/>
    <p:sldId id="362" r:id="rId6"/>
    <p:sldId id="266" r:id="rId7"/>
    <p:sldId id="388" r:id="rId8"/>
    <p:sldId id="389" r:id="rId9"/>
    <p:sldId id="378" r:id="rId10"/>
    <p:sldId id="357" r:id="rId11"/>
    <p:sldId id="269" r:id="rId12"/>
    <p:sldId id="373" r:id="rId13"/>
    <p:sldId id="372" r:id="rId14"/>
    <p:sldId id="272" r:id="rId15"/>
    <p:sldId id="390" r:id="rId16"/>
    <p:sldId id="391" r:id="rId17"/>
    <p:sldId id="392" r:id="rId18"/>
    <p:sldId id="393" r:id="rId19"/>
    <p:sldId id="381" r:id="rId20"/>
    <p:sldId id="382" r:id="rId21"/>
    <p:sldId id="383" r:id="rId22"/>
    <p:sldId id="384" r:id="rId23"/>
    <p:sldId id="385" r:id="rId24"/>
    <p:sldId id="386" r:id="rId25"/>
    <p:sldId id="387" r:id="rId2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868" autoAdjust="0"/>
    <p:restoredTop sz="94545" autoAdjust="0"/>
  </p:normalViewPr>
  <p:slideViewPr>
    <p:cSldViewPr>
      <p:cViewPr varScale="1">
        <p:scale>
          <a:sx n="93" d="100"/>
          <a:sy n="93" d="100"/>
        </p:scale>
        <p:origin x="208" y="7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FDE3A9C7-5995-AF28-5A4E-6242EAF8A04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C9B38D57-647E-F518-B46F-BDBBA7111F3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CE7AF883-E06E-C042-D014-0907F75B230B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Rectangle 5">
            <a:extLst>
              <a:ext uri="{FF2B5EF4-FFF2-40B4-BE49-F238E27FC236}">
                <a16:creationId xmlns:a16="http://schemas.microsoft.com/office/drawing/2014/main" id="{79FCB8E0-A015-7D58-B5A9-6B702A8ACFA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0422" name="Rectangle 6">
            <a:extLst>
              <a:ext uri="{FF2B5EF4-FFF2-40B4-BE49-F238E27FC236}">
                <a16:creationId xmlns:a16="http://schemas.microsoft.com/office/drawing/2014/main" id="{C1D6A073-D723-FDDD-A074-77132A21E7C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3" name="Rectangle 7">
            <a:extLst>
              <a:ext uri="{FF2B5EF4-FFF2-40B4-BE49-F238E27FC236}">
                <a16:creationId xmlns:a16="http://schemas.microsoft.com/office/drawing/2014/main" id="{E4058232-2D12-E39C-9133-0D9855F207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A2FD177-34D8-0841-BBF7-123A1CD2FF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:a16="http://schemas.microsoft.com/office/drawing/2014/main" id="{E1F5E003-8393-B7D2-8AE5-014979DF05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A98A409-1B6C-6D47-A485-A34F6562D901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623F3FFE-1894-2C7A-908D-185611ED67C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E9F93D54-83E6-C9AD-21D1-6997A61449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news.artnet.com</a:t>
            </a:r>
            <a:r>
              <a:rPr lang="en-US" dirty="0"/>
              <a:t>/art-world/pompeii-in-color-frescoes-2066763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A2FD177-34D8-0841-BBF7-123A1CD2FFE8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9469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:a16="http://schemas.microsoft.com/office/drawing/2014/main" id="{AD2F3E82-E939-B92A-07B2-156A41AE0B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FB42A42-7A7E-EA42-949E-084A6F5B178B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A48C52D0-B48B-7742-DD65-1D9E0070958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7B5AF4CB-F6D4-4CCD-7BE0-758C6C1BFA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:a16="http://schemas.microsoft.com/office/drawing/2014/main" id="{0FA8D044-9102-AF74-DE17-58EA801D68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9BC6CC3-DFA9-A04C-8A03-EB34AC7DFECA}" type="slidenum"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4</a:t>
            </a:fld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D1CB2AAD-9CA8-65EB-EEFF-E70143D16AA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08F724AD-42EF-918A-500E-759E288A36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>
            <a:extLst>
              <a:ext uri="{FF2B5EF4-FFF2-40B4-BE49-F238E27FC236}">
                <a16:creationId xmlns:a16="http://schemas.microsoft.com/office/drawing/2014/main" id="{7C546593-EE71-14E3-F017-3588B486BA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425AD51-B6BA-5240-996A-45FAABFEF9EF}" type="slidenum"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6</a:t>
            </a:fld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id="{15ED4A63-D811-7781-B034-49E73796FBA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8EE75A7F-1CF3-A378-E5D2-43D19CAF07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>
            <a:extLst>
              <a:ext uri="{FF2B5EF4-FFF2-40B4-BE49-F238E27FC236}">
                <a16:creationId xmlns:a16="http://schemas.microsoft.com/office/drawing/2014/main" id="{A02865C8-EB98-F457-0940-408EF3849D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>
            <a:extLst>
              <a:ext uri="{FF2B5EF4-FFF2-40B4-BE49-F238E27FC236}">
                <a16:creationId xmlns:a16="http://schemas.microsoft.com/office/drawing/2014/main" id="{0FC301A7-97A2-4BBC-04CC-780309D68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5603" name="Slide Number Placeholder 3">
            <a:extLst>
              <a:ext uri="{FF2B5EF4-FFF2-40B4-BE49-F238E27FC236}">
                <a16:creationId xmlns:a16="http://schemas.microsoft.com/office/drawing/2014/main" id="{DEF3499F-3A2D-6170-D8F2-28D22227DF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9359FED-A100-CB46-AD5F-6495F8A26B42}" type="slidenum"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10</a:t>
            </a:fld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>
            <a:extLst>
              <a:ext uri="{FF2B5EF4-FFF2-40B4-BE49-F238E27FC236}">
                <a16:creationId xmlns:a16="http://schemas.microsoft.com/office/drawing/2014/main" id="{C68CB5F0-2B0C-3664-4C86-3EF2AB53243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61D7D1F-0B16-A541-BEEC-B0F78D67CE37}" type="slidenum"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11</a:t>
            </a:fld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EF7F1924-7EEF-8D8C-DDB7-98A7C2B73BA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7DE33DD7-D0CE-7370-7CC7-CD01CC240E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>
            <a:extLst>
              <a:ext uri="{FF2B5EF4-FFF2-40B4-BE49-F238E27FC236}">
                <a16:creationId xmlns:a16="http://schemas.microsoft.com/office/drawing/2014/main" id="{054DC8C4-B8C4-1954-2019-99BDC84383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8A88DC7-4DAF-694C-856C-F2F134963D1E}" type="slidenum"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</a:pPr>
              <a:t>14</a:t>
            </a:fld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7F3880D0-CC08-2018-9492-2DA6FADD4ED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6B4C5260-200D-FFB3-58B1-01EE1D5C78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=SEzDiejb1a0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A2FD177-34D8-0841-BBF7-123A1CD2FFE8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3366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www.khanacademy.org</a:t>
            </a:r>
            <a:r>
              <a:rPr lang="en-US" dirty="0"/>
              <a:t>/humanities/ancient-art-civilizations/roman/wall-painting/v/painted-garden-villa-of-</a:t>
            </a:r>
            <a:r>
              <a:rPr lang="en-US" dirty="0" err="1"/>
              <a:t>livia</a:t>
            </a:r>
            <a:endParaRPr lang="en-US" dirty="0"/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</a:t>
            </a:r>
            <a:r>
              <a:rPr lang="en-US" dirty="0" err="1"/>
              <a:t>BqLuhNTUYek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A2FD177-34D8-0841-BBF7-123A1CD2FFE8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8731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34E9BAF-DFC1-65CB-F02F-529617A6F6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8D206BA-D90C-F56B-8F6B-9F2D2070D7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9E105A-7234-AA0F-A215-0A8207B5CF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72427-4089-A044-A2A3-1AE9C7277A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4407213"/>
      </p:ext>
    </p:extLst>
  </p:cSld>
  <p:clrMapOvr>
    <a:masterClrMapping/>
  </p:clrMapOvr>
  <p:transition spd="med"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4F298E9-C55F-5146-5E3A-49EC5F7C32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BF77F42-43E8-54B6-8133-A7778F82BD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0B8B76D-A683-45EB-05C6-4D6F03D096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5212B-62AC-574F-9450-60C7E3E0F5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7063855"/>
      </p:ext>
    </p:extLst>
  </p:cSld>
  <p:clrMapOvr>
    <a:masterClrMapping/>
  </p:clrMapOvr>
  <p:transition spd="med"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4606AD8-AD76-27C8-1412-1EC532DB41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B659D74-8BAC-A0D9-3A7A-2E07A77470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5EC57ED-CE11-6F74-EC1E-9F59395C82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E9EF0-517C-3048-A86D-83C7674FA3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2724875"/>
      </p:ext>
    </p:extLst>
  </p:cSld>
  <p:clrMapOvr>
    <a:masterClrMapping/>
  </p:clrMapOvr>
  <p:transition spd="med"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D9A0EE-1BAA-B400-269B-7EC87D3A36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26AD8CC-5E0B-7C3A-3A72-3B286AE45D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4C1B94B-58C4-049D-9782-902E4B8C84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AC677-54EE-DF4C-B6E5-231875A7E8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1559102"/>
      </p:ext>
    </p:extLst>
  </p:cSld>
  <p:clrMapOvr>
    <a:masterClrMapping/>
  </p:clrMapOvr>
  <p:transition spd="med"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09A1E86-A258-15DD-40F7-71F9719F86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D0A8344-4606-E67D-0050-E32F9C6F72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FF57777-133B-7BB2-29E3-4A335D0DCA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9C8E5-E6C7-7C42-A6E2-73AE5D7CF9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856568"/>
      </p:ext>
    </p:extLst>
  </p:cSld>
  <p:clrMapOvr>
    <a:masterClrMapping/>
  </p:clrMapOvr>
  <p:transition spd="med"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5BB4A8-6AA6-DDDC-8521-5E56F5CDCE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C76D04-5816-AF91-E0C1-CA690B25BA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E73839-9300-4BFF-F24A-851BCCE670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79241-FADD-984A-8431-6E6438BE79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8753113"/>
      </p:ext>
    </p:extLst>
  </p:cSld>
  <p:clrMapOvr>
    <a:masterClrMapping/>
  </p:clrMapOvr>
  <p:transition spd="med"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A7B7481-F050-CA07-381F-5C2FBB2DB4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FB7A633-E3E7-2AA9-2E38-FD15A05D76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3B9E757-1BC5-51B1-E27F-0657AD727F3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8889C-516B-3E4E-8C14-CF64FC6897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7963557"/>
      </p:ext>
    </p:extLst>
  </p:cSld>
  <p:clrMapOvr>
    <a:masterClrMapping/>
  </p:clrMapOvr>
  <p:transition spd="med"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38A6F89-50E1-C733-4CD9-5CF812C469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EE00010-790E-923E-ACB9-2A6A8036C0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C28218B-8696-CCF7-FCD6-C7686B10DE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076F8-FD15-8B40-9DB2-9872842910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6607462"/>
      </p:ext>
    </p:extLst>
  </p:cSld>
  <p:clrMapOvr>
    <a:masterClrMapping/>
  </p:clrMapOvr>
  <p:transition spd="med"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61C2BD8-4A8E-A6F9-6B5A-C9B70C6364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8E94F92-C395-38EC-EE67-F1738DA823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DC26A20-46E4-E7D5-B311-7AE6D2ADE7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22BB3-38C1-3B49-BAB5-A4FC711C51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4620479"/>
      </p:ext>
    </p:extLst>
  </p:cSld>
  <p:clrMapOvr>
    <a:masterClrMapping/>
  </p:clrMapOvr>
  <p:transition spd="med"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8CDF31-EE0C-657B-311F-E8DDFE8B18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D67799-111D-39E9-654B-FC8607FE2C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8AF623-6D36-EA27-8541-BF5B619307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27301-E855-374F-A091-0C106EB74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916184"/>
      </p:ext>
    </p:extLst>
  </p:cSld>
  <p:clrMapOvr>
    <a:masterClrMapping/>
  </p:clrMapOvr>
  <p:transition spd="med"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B7BFD99-B954-51C5-9858-A733A8C901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2A22B2-AAE3-D68C-E2BF-4426EA4382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E83C4D-3921-0F14-76B3-F5FB2884A6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F8179-DBC4-2F4F-B3F6-7262BA200F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0133202"/>
      </p:ext>
    </p:extLst>
  </p:cSld>
  <p:clrMapOvr>
    <a:masterClrMapping/>
  </p:clrMapOvr>
  <p:transition spd="med"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D4C0435-169D-5168-2B8C-734DAF095C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AAC8229-C636-BFB8-CCEF-3F2CBB5529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5EB191E-F712-D75F-168E-F12553EE20C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5919C34-57E1-891E-6969-143F306A87D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2F9A526-95E2-19DD-0D8D-481019F02F1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47E4357-B663-7540-983D-6AC9076A53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4">
            <a:extLst>
              <a:ext uri="{FF2B5EF4-FFF2-40B4-BE49-F238E27FC236}">
                <a16:creationId xmlns:a16="http://schemas.microsoft.com/office/drawing/2014/main" id="{29B6ADE0-EFE5-0B75-B439-F99E5CB3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0"/>
            <a:ext cx="4913313" cy="678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TextBox 1">
            <a:extLst>
              <a:ext uri="{FF2B5EF4-FFF2-40B4-BE49-F238E27FC236}">
                <a16:creationId xmlns:a16="http://schemas.microsoft.com/office/drawing/2014/main" id="{3CE59C44-31FA-8EEE-135E-CD1D4B3F2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85800"/>
            <a:ext cx="2438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4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4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4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4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800"/>
              <a:t>Map of   Ancient Italy</a:t>
            </a:r>
          </a:p>
        </p:txBody>
      </p:sp>
    </p:spTree>
  </p:cSld>
  <p:clrMapOvr>
    <a:masterClrMapping/>
  </p:clrMapOvr>
  <p:transition spd="med">
    <p:pull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Content Placeholder 5" descr="portunus.jpg">
            <a:extLst>
              <a:ext uri="{FF2B5EF4-FFF2-40B4-BE49-F238E27FC236}">
                <a16:creationId xmlns:a16="http://schemas.microsoft.com/office/drawing/2014/main" id="{BAC99AD5-C6F3-4041-E8D3-33B6E07CC0A4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143500" cy="6858000"/>
          </a:xfrm>
        </p:spPr>
      </p:pic>
      <p:sp>
        <p:nvSpPr>
          <p:cNvPr id="24578" name="Rectangle 7">
            <a:extLst>
              <a:ext uri="{FF2B5EF4-FFF2-40B4-BE49-F238E27FC236}">
                <a16:creationId xmlns:a16="http://schemas.microsoft.com/office/drawing/2014/main" id="{B7D56724-3AA7-DD9B-B729-11D76CABF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533400"/>
            <a:ext cx="39624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ea typeface="ＭＳ Ｐゴシック" panose="020B0600070205080204" pitchFamily="34" charset="-128"/>
              </a:rPr>
              <a:t>Temple of Portunus     (aka Fortuna Virilis), Rome,                         120-80 BCE</a:t>
            </a:r>
          </a:p>
        </p:txBody>
      </p:sp>
    </p:spTree>
  </p:cSld>
  <p:clrMapOvr>
    <a:masterClrMapping/>
  </p:clrMapOvr>
  <p:transition spd="med">
    <p:pull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Roman Republic - Temple of Portunus plan">
            <a:extLst>
              <a:ext uri="{FF2B5EF4-FFF2-40B4-BE49-F238E27FC236}">
                <a16:creationId xmlns:a16="http://schemas.microsoft.com/office/drawing/2014/main" id="{BBB0A57E-95E2-8A9C-31D8-DA0175165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3338"/>
            <a:ext cx="5114925" cy="667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Text Box 5">
            <a:extLst>
              <a:ext uri="{FF2B5EF4-FFF2-40B4-BE49-F238E27FC236}">
                <a16:creationId xmlns:a16="http://schemas.microsoft.com/office/drawing/2014/main" id="{5D60B56F-F990-1196-1419-4ACE7F863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914400"/>
            <a:ext cx="35052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600">
                <a:solidFill>
                  <a:schemeClr val="bg1"/>
                </a:solidFill>
                <a:ea typeface="ＭＳ Ｐゴシック" panose="020B0600070205080204" pitchFamily="34" charset="-128"/>
              </a:rPr>
              <a:t>Plan,           Temple of Portunus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QItalia 🇮🇹 on Twitter: &quot;#Temple of #Portunus, is one of best pres">
            <a:extLst>
              <a:ext uri="{FF2B5EF4-FFF2-40B4-BE49-F238E27FC236}">
                <a16:creationId xmlns:a16="http://schemas.microsoft.com/office/drawing/2014/main" id="{0C284938-5BAB-3AD1-C51A-93F8B2B7E7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3813"/>
            <a:ext cx="5638800" cy="664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TextBox 1">
            <a:extLst>
              <a:ext uri="{FF2B5EF4-FFF2-40B4-BE49-F238E27FC236}">
                <a16:creationId xmlns:a16="http://schemas.microsoft.com/office/drawing/2014/main" id="{865DB008-874E-BFAF-29B7-CC7BCB983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457200"/>
            <a:ext cx="289560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ea typeface="ＭＳ Ｐゴシック" panose="020B0600070205080204" pitchFamily="34" charset="-128"/>
              </a:rPr>
              <a:t>Entrance Façade, Temple of Portunus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ea typeface="ＭＳ Ｐゴシック" panose="020B0600070205080204" pitchFamily="34" charset="-128"/>
              </a:rPr>
              <a:t>Frontality!</a:t>
            </a:r>
          </a:p>
        </p:txBody>
      </p:sp>
    </p:spTree>
  </p:cSld>
  <p:clrMapOvr>
    <a:masterClrMapping/>
  </p:clrMapOvr>
  <p:transition spd="med">
    <p:pull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emple of Portunus | World Monuments Fund">
            <a:extLst>
              <a:ext uri="{FF2B5EF4-FFF2-40B4-BE49-F238E27FC236}">
                <a16:creationId xmlns:a16="http://schemas.microsoft.com/office/drawing/2014/main" id="{4C86315C-95F7-22E8-1063-F2D4FCCF9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7950"/>
            <a:ext cx="5257800" cy="659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TextBox 1">
            <a:extLst>
              <a:ext uri="{FF2B5EF4-FFF2-40B4-BE49-F238E27FC236}">
                <a16:creationId xmlns:a16="http://schemas.microsoft.com/office/drawing/2014/main" id="{0B4E7408-3024-551D-39F0-EF0DB56FB5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381000"/>
            <a:ext cx="3200400" cy="569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ea typeface="ＭＳ Ｐゴシック" panose="020B0600070205080204" pitchFamily="34" charset="-128"/>
              </a:rPr>
              <a:t>Porch,             Temple of Portunus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ea typeface="ＭＳ Ｐゴシック" panose="020B0600070205080204" pitchFamily="34" charset="-128"/>
              </a:rPr>
              <a:t>engaged columns</a:t>
            </a:r>
          </a:p>
        </p:txBody>
      </p:sp>
    </p:spTree>
  </p:cSld>
  <p:clrMapOvr>
    <a:masterClrMapping/>
  </p:clrMapOvr>
  <p:transition spd="med">
    <p:pull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6" descr="Boston summer Rome September and NY DEcember 067">
            <a:extLst>
              <a:ext uri="{FF2B5EF4-FFF2-40B4-BE49-F238E27FC236}">
                <a16:creationId xmlns:a16="http://schemas.microsoft.com/office/drawing/2014/main" id="{E1638237-7DDF-C1F8-2123-2E3054944EED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875" y="685800"/>
            <a:ext cx="7848600" cy="5886450"/>
          </a:xfrm>
        </p:spPr>
      </p:pic>
      <p:sp>
        <p:nvSpPr>
          <p:cNvPr id="36866" name="Text Box 4">
            <a:extLst>
              <a:ext uri="{FF2B5EF4-FFF2-40B4-BE49-F238E27FC236}">
                <a16:creationId xmlns:a16="http://schemas.microsoft.com/office/drawing/2014/main" id="{06D26561-3632-9F94-E245-25A06D5E21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5" y="36513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ea typeface="ＭＳ Ｐゴシック" panose="020B0600070205080204" pitchFamily="34" charset="-128"/>
              </a:rPr>
              <a:t>Side and Rear View, Temple of </a:t>
            </a:r>
            <a:r>
              <a:rPr lang="en-US" altLang="en-US" sz="2800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Portunus</a:t>
            </a:r>
            <a:endParaRPr lang="en-US" altLang="en-US" sz="2800" dirty="0">
              <a:solidFill>
                <a:schemeClr val="bg1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C5E08C-1EEC-28AC-69CD-9B47B9FFC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927" y="0"/>
            <a:ext cx="5628146" cy="61722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D6EBFC-78B2-5AA0-4E6F-FF67463C13C6}"/>
              </a:ext>
            </a:extLst>
          </p:cNvPr>
          <p:cNvSpPr txBox="1"/>
          <p:nvPr/>
        </p:nvSpPr>
        <p:spPr>
          <a:xfrm>
            <a:off x="228600" y="6179127"/>
            <a:ext cx="22669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Pompeii today</a:t>
            </a:r>
          </a:p>
        </p:txBody>
      </p:sp>
    </p:spTree>
    <p:extLst>
      <p:ext uri="{BB962C8B-B14F-4D97-AF65-F5344CB8AC3E}">
        <p14:creationId xmlns:p14="http://schemas.microsoft.com/office/powerpoint/2010/main" val="1620103792"/>
      </p:ext>
    </p:extLst>
  </p:cSld>
  <p:clrMapOvr>
    <a:masterClrMapping/>
  </p:clrMapOvr>
  <p:transition spd="med">
    <p:pull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6AF99F-400A-248E-91AE-B19538715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57200"/>
            <a:ext cx="8630502" cy="575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556297"/>
      </p:ext>
    </p:extLst>
  </p:cSld>
  <p:clrMapOvr>
    <a:masterClrMapping/>
  </p:clrMapOvr>
  <p:transition spd="med">
    <p:pull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E9A8EE-DABF-8317-E109-265AA4DDE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709"/>
            <a:ext cx="5431563" cy="36210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B59F41-EA88-6157-79B3-308FFDA564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3143250"/>
            <a:ext cx="49530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386930"/>
      </p:ext>
    </p:extLst>
  </p:cSld>
  <p:clrMapOvr>
    <a:masterClrMapping/>
  </p:clrMapOvr>
  <p:transition spd="med">
    <p:pull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DED338-B463-829A-4D90-DDF11FD89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0"/>
            <a:ext cx="5867400" cy="5867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3461B40-15FA-B69D-C3C1-4F43D567EF6B}"/>
              </a:ext>
            </a:extLst>
          </p:cNvPr>
          <p:cNvSpPr txBox="1"/>
          <p:nvPr/>
        </p:nvSpPr>
        <p:spPr>
          <a:xfrm>
            <a:off x="1293666" y="6019800"/>
            <a:ext cx="6556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The house of the Silver Wedding in Pompeii</a:t>
            </a:r>
          </a:p>
        </p:txBody>
      </p:sp>
    </p:spTree>
    <p:extLst>
      <p:ext uri="{BB962C8B-B14F-4D97-AF65-F5344CB8AC3E}">
        <p14:creationId xmlns:p14="http://schemas.microsoft.com/office/powerpoint/2010/main" val="2158453105"/>
      </p:ext>
    </p:extLst>
  </p:cSld>
  <p:clrMapOvr>
    <a:masterClrMapping/>
  </p:clrMapOvr>
  <p:transition spd="med">
    <p:pull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04DC16-AC72-6F82-6EA1-191160937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19100"/>
            <a:ext cx="3325856" cy="6019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16D1F2C-4AF8-E206-2880-4CA21B20F460}"/>
              </a:ext>
            </a:extLst>
          </p:cNvPr>
          <p:cNvSpPr txBox="1"/>
          <p:nvPr/>
        </p:nvSpPr>
        <p:spPr>
          <a:xfrm>
            <a:off x="4827546" y="2090172"/>
            <a:ext cx="39277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First Style wall painting in the </a:t>
            </a:r>
            <a:r>
              <a:rPr lang="en-US" sz="2800" b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fauces</a:t>
            </a:r>
            <a:r>
              <a:rPr lang="en-US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of the Samnite House, Herculaneum, Italy,</a:t>
            </a:r>
          </a:p>
          <a:p>
            <a:endParaRPr lang="en-US" sz="28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late 2</a:t>
            </a:r>
            <a:r>
              <a:rPr lang="en-US" sz="2800" b="1" baseline="30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nd</a:t>
            </a:r>
            <a:r>
              <a:rPr lang="en-US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century BCE</a:t>
            </a:r>
            <a:r>
              <a:rPr lang="en-US" sz="2800" dirty="0">
                <a:effectLst/>
                <a:cs typeface="Times New Roman" panose="02020603050405020304" pitchFamily="18" charset="0"/>
              </a:rPr>
              <a:t> </a:t>
            </a:r>
            <a:endParaRPr lang="en-US" sz="28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205435"/>
      </p:ext>
    </p:extLst>
  </p:cSld>
  <p:clrMapOvr>
    <a:masterClrMapping/>
  </p:clrMapOvr>
  <p:transition spd="med">
    <p:pull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FCE8639-9787-D4E1-F6A0-D0014D124B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/>
          <a:lstStyle/>
          <a:p>
            <a:pPr eaLnBrk="1" hangingPunct="1"/>
            <a:r>
              <a:rPr lang="en-US" altLang="en-US" sz="3600" u="sng">
                <a:solidFill>
                  <a:schemeClr val="bg1"/>
                </a:solidFill>
              </a:rPr>
              <a:t>Early Roman Chronology</a:t>
            </a:r>
          </a:p>
        </p:txBody>
      </p:sp>
      <p:sp>
        <p:nvSpPr>
          <p:cNvPr id="16386" name="Rectangle 3">
            <a:extLst>
              <a:ext uri="{FF2B5EF4-FFF2-40B4-BE49-F238E27FC236}">
                <a16:creationId xmlns:a16="http://schemas.microsoft.com/office/drawing/2014/main" id="{64C27CF5-FF28-FB83-5F54-2768884CFA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7772400" cy="5715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>
                <a:solidFill>
                  <a:schemeClr val="bg1"/>
                </a:solidFill>
              </a:rPr>
              <a:t>	</a:t>
            </a:r>
            <a:r>
              <a:rPr lang="en-US" altLang="en-US" sz="2800" b="1">
                <a:solidFill>
                  <a:schemeClr val="bg1"/>
                </a:solidFill>
              </a:rPr>
              <a:t>753 BCE = Legendary Founding of Rome</a:t>
            </a:r>
            <a:r>
              <a:rPr lang="en-US" altLang="en-US" sz="2800">
                <a:solidFill>
                  <a:schemeClr val="bg1"/>
                </a:solidFill>
              </a:rPr>
              <a:t>          (by Romulus and Remus)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2800">
              <a:solidFill>
                <a:schemeClr val="bg1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753 - 509 BCE = Archaic Rome</a:t>
            </a:r>
            <a:r>
              <a:rPr lang="en-US" altLang="en-US" sz="2800">
                <a:solidFill>
                  <a:schemeClr val="bg1"/>
                </a:solidFill>
              </a:rPr>
              <a:t>                         (Period of the Kings)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2800">
              <a:solidFill>
                <a:schemeClr val="bg1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509 - 27 BCE = Roman Republic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28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44 BCE = Assassination of Julius Caesar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28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31 BCE = Battle of Actium</a:t>
            </a:r>
            <a:r>
              <a:rPr lang="en-US" altLang="en-US" sz="2800">
                <a:solidFill>
                  <a:schemeClr val="bg1"/>
                </a:solidFill>
              </a:rPr>
              <a:t>                           (Octavian vs. M. Antony and Cleopatra)</a:t>
            </a:r>
          </a:p>
        </p:txBody>
      </p:sp>
    </p:spTree>
  </p:cSld>
  <p:clrMapOvr>
    <a:masterClrMapping/>
  </p:clrMapOvr>
  <p:transition spd="med">
    <p:comb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7967DBC-B1C3-7AAF-B6A4-1647DB899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374" y="152400"/>
            <a:ext cx="7567852" cy="5334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52521B4-213A-766B-D94A-69AEC23F3AFC}"/>
              </a:ext>
            </a:extLst>
          </p:cNvPr>
          <p:cNvSpPr txBox="1"/>
          <p:nvPr/>
        </p:nvSpPr>
        <p:spPr>
          <a:xfrm>
            <a:off x="228600" y="5715000"/>
            <a:ext cx="8915400" cy="1547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Dionysiac mystery frieze, Second Style wall painting, The Villa of the Mysteries, Pompeii, Italy,</a:t>
            </a:r>
            <a:r>
              <a:rPr lang="en-US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ca. 60-50 BCE.</a:t>
            </a:r>
            <a:endParaRPr lang="en-US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8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852380"/>
      </p:ext>
    </p:extLst>
  </p:cSld>
  <p:clrMapOvr>
    <a:masterClrMapping/>
  </p:clrMapOvr>
  <p:transition spd="med">
    <p:pull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6831F9-FB5A-5C78-CE80-5B16E7AD69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11150"/>
            <a:ext cx="5004271" cy="65468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62A6457-7C6C-D540-D37D-F9BC83BDDE65}"/>
              </a:ext>
            </a:extLst>
          </p:cNvPr>
          <p:cNvSpPr txBox="1"/>
          <p:nvPr/>
        </p:nvSpPr>
        <p:spPr>
          <a:xfrm>
            <a:off x="5486400" y="290368"/>
            <a:ext cx="3505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Second Style wall paintings from the Villa of Publius </a:t>
            </a:r>
            <a:r>
              <a:rPr lang="en-US" sz="2800" dirty="0" err="1"/>
              <a:t>Fannius</a:t>
            </a:r>
            <a:r>
              <a:rPr lang="en-US" sz="2800" dirty="0"/>
              <a:t> </a:t>
            </a:r>
            <a:r>
              <a:rPr lang="en-US" sz="2800" dirty="0" err="1"/>
              <a:t>Synistor</a:t>
            </a:r>
            <a:r>
              <a:rPr lang="en-US" sz="2800" dirty="0"/>
              <a:t>, </a:t>
            </a:r>
            <a:r>
              <a:rPr lang="en-US" sz="2800" dirty="0" err="1"/>
              <a:t>Boscoreale</a:t>
            </a:r>
            <a:r>
              <a:rPr lang="en-US" sz="2800" dirty="0"/>
              <a:t>, Italy, ca. 50-40 BCE.</a:t>
            </a:r>
          </a:p>
        </p:txBody>
      </p:sp>
    </p:spTree>
    <p:extLst>
      <p:ext uri="{BB962C8B-B14F-4D97-AF65-F5344CB8AC3E}">
        <p14:creationId xmlns:p14="http://schemas.microsoft.com/office/powerpoint/2010/main" val="2563922605"/>
      </p:ext>
    </p:extLst>
  </p:cSld>
  <p:clrMapOvr>
    <a:masterClrMapping/>
  </p:clrMapOvr>
  <p:transition spd="med">
    <p:pull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A4C86D-6A03-6FEA-E8AD-BC226FD48271}"/>
              </a:ext>
            </a:extLst>
          </p:cNvPr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/>
              <a:t>Gardenscape</a:t>
            </a:r>
            <a:r>
              <a:rPr lang="en-US" sz="2800" dirty="0"/>
              <a:t>, Second Style wall paintings, from the Villa of Livia, </a:t>
            </a:r>
            <a:r>
              <a:rPr lang="en-US" sz="2800" dirty="0" err="1"/>
              <a:t>Primaporta</a:t>
            </a:r>
            <a:r>
              <a:rPr lang="en-US" sz="2800" dirty="0"/>
              <a:t>, Italy, ca. 30-20 BCE.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F38059-A872-4BD5-A40C-915830A743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94" y="1219200"/>
            <a:ext cx="911330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00766"/>
      </p:ext>
    </p:extLst>
  </p:cSld>
  <p:clrMapOvr>
    <a:masterClrMapping/>
  </p:clrMapOvr>
  <p:transition spd="med">
    <p:pull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794790-7EC3-AB11-C673-5BF5BA0E7EA8}"/>
              </a:ext>
            </a:extLst>
          </p:cNvPr>
          <p:cNvSpPr txBox="1"/>
          <p:nvPr/>
        </p:nvSpPr>
        <p:spPr>
          <a:xfrm>
            <a:off x="228600" y="152400"/>
            <a:ext cx="29129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Compare/Contrast: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628D0E-682A-DA4E-7A10-5A659E270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9108" y="1771650"/>
            <a:ext cx="3670256" cy="33147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4A6FCF9-6522-6BB8-152D-1055E0D8D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0213" y="1771650"/>
            <a:ext cx="5729321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846809"/>
      </p:ext>
    </p:extLst>
  </p:cSld>
  <p:clrMapOvr>
    <a:masterClrMapping/>
  </p:clrMapOvr>
  <p:transition spd="med">
    <p:pull dir="r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4E8B59-98BE-9B3F-5AD3-0A3B7CDCD7AF}"/>
              </a:ext>
            </a:extLst>
          </p:cNvPr>
          <p:cNvSpPr txBox="1"/>
          <p:nvPr/>
        </p:nvSpPr>
        <p:spPr>
          <a:xfrm>
            <a:off x="7010399" y="1143000"/>
            <a:ext cx="2438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Detail of a Third Style wall painting, the Villa of Agrippa </a:t>
            </a:r>
            <a:r>
              <a:rPr lang="en-US" sz="2800" dirty="0" err="1"/>
              <a:t>Postumus</a:t>
            </a:r>
            <a:r>
              <a:rPr lang="en-US" sz="2800" dirty="0"/>
              <a:t>, </a:t>
            </a:r>
            <a:r>
              <a:rPr lang="en-US" sz="2800" dirty="0" err="1"/>
              <a:t>Boscotrecase</a:t>
            </a:r>
            <a:r>
              <a:rPr lang="en-US" sz="2800" dirty="0"/>
              <a:t>, Italy, ca. 10 BCE.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D39C8B-D58C-7DB4-9027-BCCC7301A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" y="27708"/>
            <a:ext cx="6830291" cy="683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164509"/>
      </p:ext>
    </p:extLst>
  </p:cSld>
  <p:clrMapOvr>
    <a:masterClrMapping/>
  </p:clrMapOvr>
  <p:transition spd="med">
    <p:pull dir="r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D8A10B-E4AF-1B1A-C8B3-02CD30FBA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0"/>
            <a:ext cx="5605611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692272-1B24-44E2-0214-00B14F34AE28}"/>
              </a:ext>
            </a:extLst>
          </p:cNvPr>
          <p:cNvSpPr txBox="1"/>
          <p:nvPr/>
        </p:nvSpPr>
        <p:spPr>
          <a:xfrm>
            <a:off x="6040582" y="2590800"/>
            <a:ext cx="3124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Fourth Style wall paintings in the Ixion Room of the House of the </a:t>
            </a:r>
            <a:r>
              <a:rPr lang="en-US" sz="2800" dirty="0" err="1"/>
              <a:t>Vettii</a:t>
            </a:r>
            <a:r>
              <a:rPr lang="en-US" sz="2800" dirty="0"/>
              <a:t>, Pompeii, Italy, ca. 70-79 CE.</a:t>
            </a:r>
          </a:p>
        </p:txBody>
      </p:sp>
    </p:spTree>
    <p:extLst>
      <p:ext uri="{BB962C8B-B14F-4D97-AF65-F5344CB8AC3E}">
        <p14:creationId xmlns:p14="http://schemas.microsoft.com/office/powerpoint/2010/main" val="1296446770"/>
      </p:ext>
    </p:extLst>
  </p:cSld>
  <p:clrMapOvr>
    <a:masterClrMapping/>
  </p:clrMapOvr>
  <p:transition spd="med">
    <p:pull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00789-06BE-99B5-0B36-D1A0E7072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100"/>
            <a:ext cx="7772400" cy="1143000"/>
          </a:xfrm>
        </p:spPr>
        <p:txBody>
          <a:bodyPr/>
          <a:lstStyle/>
          <a:p>
            <a:r>
              <a:rPr lang="en-US" sz="3200" i="1" dirty="0">
                <a:solidFill>
                  <a:schemeClr val="bg1"/>
                </a:solidFill>
              </a:rPr>
              <a:t>Capitoline Wolf</a:t>
            </a:r>
            <a:r>
              <a:rPr lang="en-US" sz="3200" dirty="0">
                <a:solidFill>
                  <a:schemeClr val="bg1"/>
                </a:solidFill>
              </a:rPr>
              <a:t>, from Rome, Italy, 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ca 500-480 B.C.E. Bronze.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E36DDA-F817-6770-1094-9F3553FD9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1220560"/>
            <a:ext cx="72517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52328"/>
      </p:ext>
    </p:extLst>
  </p:cSld>
  <p:clrMapOvr>
    <a:masterClrMapping/>
  </p:clrMapOvr>
  <p:transition spd="med">
    <p:pull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6" descr="C:\Users\Tim\Pictures\Toolbox\2009-09-19\Scan10020.JPG">
            <a:extLst>
              <a:ext uri="{FF2B5EF4-FFF2-40B4-BE49-F238E27FC236}">
                <a16:creationId xmlns:a16="http://schemas.microsoft.com/office/drawing/2014/main" id="{B29DA3CE-42F2-CCB2-40A2-EC66AA274A0C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3400" y="1143000"/>
            <a:ext cx="4076700" cy="5424488"/>
          </a:xfrm>
          <a:noFill/>
        </p:spPr>
      </p:pic>
      <p:pic>
        <p:nvPicPr>
          <p:cNvPr id="18434" name="Picture 5" descr="10-07">
            <a:extLst>
              <a:ext uri="{FF2B5EF4-FFF2-40B4-BE49-F238E27FC236}">
                <a16:creationId xmlns:a16="http://schemas.microsoft.com/office/drawing/2014/main" id="{1EBB839F-48E0-07E8-F5E8-4CE218B9FD9E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860800" cy="6858000"/>
          </a:xfrm>
          <a:noFill/>
        </p:spPr>
      </p:pic>
      <p:sp>
        <p:nvSpPr>
          <p:cNvPr id="18435" name="Text Box 4">
            <a:extLst>
              <a:ext uri="{FF2B5EF4-FFF2-40B4-BE49-F238E27FC236}">
                <a16:creationId xmlns:a16="http://schemas.microsoft.com/office/drawing/2014/main" id="{F1083EE2-D7BC-1CC0-33A4-171BE8640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0"/>
            <a:ext cx="533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ea typeface="ＭＳ Ｐゴシック" panose="020B0600070205080204" pitchFamily="34" charset="-128"/>
              </a:rPr>
              <a:t>Roman Patrician with Two Busts     (Barbarini Patrician),                           Late 1</a:t>
            </a:r>
            <a:r>
              <a:rPr lang="en-US" altLang="en-US" sz="2400" baseline="30000">
                <a:solidFill>
                  <a:schemeClr val="bg1"/>
                </a:solidFill>
                <a:ea typeface="ＭＳ Ｐゴシック" panose="020B0600070205080204" pitchFamily="34" charset="-128"/>
              </a:rPr>
              <a:t>st</a:t>
            </a:r>
            <a:r>
              <a:rPr lang="en-US" altLang="en-US" sz="2400">
                <a:solidFill>
                  <a:schemeClr val="bg1"/>
                </a:solidFill>
                <a:ea typeface="ＭＳ Ｐゴシック" panose="020B0600070205080204" pitchFamily="34" charset="-128"/>
              </a:rPr>
              <a:t> Century BCE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>
            <a:extLst>
              <a:ext uri="{FF2B5EF4-FFF2-40B4-BE49-F238E27FC236}">
                <a16:creationId xmlns:a16="http://schemas.microsoft.com/office/drawing/2014/main" id="{AFF7E0C9-F3CE-C728-A32E-67D698D33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2" t="8649" r="14053" b="2568"/>
          <a:stretch>
            <a:fillRect/>
          </a:stretch>
        </p:blipFill>
        <p:spPr bwMode="auto">
          <a:xfrm>
            <a:off x="5334000" y="1036638"/>
            <a:ext cx="30480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>
            <a:extLst>
              <a:ext uri="{FF2B5EF4-FFF2-40B4-BE49-F238E27FC236}">
                <a16:creationId xmlns:a16="http://schemas.microsoft.com/office/drawing/2014/main" id="{FA1611C9-127E-820A-AD04-02A5EA8C25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3" r="17183" b="16667"/>
          <a:stretch>
            <a:fillRect/>
          </a:stretch>
        </p:blipFill>
        <p:spPr bwMode="auto">
          <a:xfrm>
            <a:off x="609600" y="1066800"/>
            <a:ext cx="3581400" cy="554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3">
            <a:extLst>
              <a:ext uri="{FF2B5EF4-FFF2-40B4-BE49-F238E27FC236}">
                <a16:creationId xmlns:a16="http://schemas.microsoft.com/office/drawing/2014/main" id="{0CD63FA8-772A-91CC-7C22-08D9B154B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28600"/>
            <a:ext cx="8839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ea typeface="ＭＳ Ｐゴシック" panose="020B0600070205080204" pitchFamily="34" charset="-128"/>
              </a:rPr>
              <a:t>Details of Roman Patrician with Two Busts</a:t>
            </a:r>
          </a:p>
        </p:txBody>
      </p:sp>
    </p:spTree>
  </p:cSld>
  <p:clrMapOvr>
    <a:masterClrMapping/>
  </p:clrMapOvr>
  <p:transition spd="med">
    <p:pull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6">
            <a:extLst>
              <a:ext uri="{FF2B5EF4-FFF2-40B4-BE49-F238E27FC236}">
                <a16:creationId xmlns:a16="http://schemas.microsoft.com/office/drawing/2014/main" id="{D1EA558D-0BD3-66C2-CC4D-FB57F54B92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88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chemeClr val="bg1"/>
                </a:solidFill>
                <a:ea typeface="ＭＳ Ｐゴシック" panose="020B0600070205080204" pitchFamily="34" charset="-128"/>
              </a:rPr>
              <a:t>Head of an Old Man, ca. 50 BCE (left) and Head of a Priest, ca. 50-30 BCE (right)</a:t>
            </a:r>
          </a:p>
        </p:txBody>
      </p:sp>
      <p:pic>
        <p:nvPicPr>
          <p:cNvPr id="21506" name="Picture 6" descr="1007">
            <a:extLst>
              <a:ext uri="{FF2B5EF4-FFF2-40B4-BE49-F238E27FC236}">
                <a16:creationId xmlns:a16="http://schemas.microsoft.com/office/drawing/2014/main" id="{5DFAEB04-4DF6-336C-7256-033B87A71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6" t="10461" r="7246" b="6792"/>
          <a:stretch>
            <a:fillRect/>
          </a:stretch>
        </p:blipFill>
        <p:spPr bwMode="auto">
          <a:xfrm>
            <a:off x="457200" y="682625"/>
            <a:ext cx="3886200" cy="527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1">
            <a:extLst>
              <a:ext uri="{FF2B5EF4-FFF2-40B4-BE49-F238E27FC236}">
                <a16:creationId xmlns:a16="http://schemas.microsoft.com/office/drawing/2014/main" id="{331C54DD-09B9-0C80-B4CC-3CB8A6CB80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777875"/>
            <a:ext cx="3371850" cy="53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2">
            <a:extLst>
              <a:ext uri="{FF2B5EF4-FFF2-40B4-BE49-F238E27FC236}">
                <a16:creationId xmlns:a16="http://schemas.microsoft.com/office/drawing/2014/main" id="{7F4020AB-36D9-B616-0098-736B74444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4205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ea typeface="ＭＳ Ｐゴシック" panose="020B0600070205080204" pitchFamily="34" charset="-128"/>
              </a:rPr>
              <a:t>verism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C6B4AB-25AC-E941-FEF7-25C903DE7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28600"/>
            <a:ext cx="7010400" cy="35433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B955A4-BFC5-6E6A-82A6-53AF5DC35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3574473"/>
            <a:ext cx="2382316" cy="3276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36C6E2-8C16-816B-4A70-EB702FA203CB}"/>
              </a:ext>
            </a:extLst>
          </p:cNvPr>
          <p:cNvSpPr txBox="1"/>
          <p:nvPr/>
        </p:nvSpPr>
        <p:spPr>
          <a:xfrm>
            <a:off x="457200" y="3951744"/>
            <a:ext cx="5486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Top: Funerary Procession, </a:t>
            </a:r>
            <a:r>
              <a:rPr lang="en-US" sz="2800" dirty="0" err="1"/>
              <a:t>Amiternum</a:t>
            </a:r>
            <a:r>
              <a:rPr lang="en-US" sz="2800" dirty="0"/>
              <a:t>, ca. 50-1 BCE</a:t>
            </a:r>
          </a:p>
          <a:p>
            <a:endParaRPr lang="en-US" sz="2800" dirty="0"/>
          </a:p>
          <a:p>
            <a:r>
              <a:rPr lang="en-US" sz="2800" dirty="0"/>
              <a:t>Right: Funerary Amphora with Scenes of Mourning, 720-200 BCE (Geometric Era, Greek)</a:t>
            </a:r>
          </a:p>
        </p:txBody>
      </p:sp>
    </p:spTree>
    <p:extLst>
      <p:ext uri="{BB962C8B-B14F-4D97-AF65-F5344CB8AC3E}">
        <p14:creationId xmlns:p14="http://schemas.microsoft.com/office/powerpoint/2010/main" val="196315787"/>
      </p:ext>
    </p:extLst>
  </p:cSld>
  <p:clrMapOvr>
    <a:masterClrMapping/>
  </p:clrMapOvr>
  <p:transition spd="med">
    <p:pull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AE33E0-F2D9-64D4-9673-4C0878704B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33" y="1752600"/>
            <a:ext cx="8862934" cy="3143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477D79-6FD7-F8CF-741B-9747246F59D9}"/>
              </a:ext>
            </a:extLst>
          </p:cNvPr>
          <p:cNvSpPr txBox="1"/>
          <p:nvPr/>
        </p:nvSpPr>
        <p:spPr>
          <a:xfrm>
            <a:off x="1066800" y="5334000"/>
            <a:ext cx="762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Funerary relief with portraits of </a:t>
            </a:r>
            <a:r>
              <a:rPr lang="en-US" sz="2800" dirty="0" err="1"/>
              <a:t>Gessii</a:t>
            </a:r>
            <a:r>
              <a:rPr lang="en-US" sz="2800" dirty="0"/>
              <a:t>, from Rome, Italy, ca. 30 BCE</a:t>
            </a:r>
          </a:p>
        </p:txBody>
      </p:sp>
    </p:spTree>
    <p:extLst>
      <p:ext uri="{BB962C8B-B14F-4D97-AF65-F5344CB8AC3E}">
        <p14:creationId xmlns:p14="http://schemas.microsoft.com/office/powerpoint/2010/main" val="1848406241"/>
      </p:ext>
    </p:extLst>
  </p:cSld>
  <p:clrMapOvr>
    <a:masterClrMapping/>
  </p:clrMapOvr>
  <p:transition spd="med">
    <p:pull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s://upload.wikimedia.org/wikipedia/commons/thumb/9/9b/Piazza_del_Bocca_della_Verit%C3%A0_-_panoramio_%281%29.jpg/1280px-Piazza_del_Bocca_della_Verit%C3%A0_-_panoramio_%281%29.jpg">
            <a:extLst>
              <a:ext uri="{FF2B5EF4-FFF2-40B4-BE49-F238E27FC236}">
                <a16:creationId xmlns:a16="http://schemas.microsoft.com/office/drawing/2014/main" id="{CCF1D2DE-322B-136A-A458-BDB50B027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600"/>
            <a:ext cx="8839200" cy="589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Rectangle 1">
            <a:extLst>
              <a:ext uri="{FF2B5EF4-FFF2-40B4-BE49-F238E27FC236}">
                <a16:creationId xmlns:a16="http://schemas.microsoft.com/office/drawing/2014/main" id="{14110DFB-DA25-3A03-0E0D-A2507C94CF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ea typeface="ＭＳ Ｐゴシック" panose="020B0600070205080204" pitchFamily="34" charset="-128"/>
              </a:rPr>
              <a:t>Temple of Portunus </a:t>
            </a:r>
          </a:p>
        </p:txBody>
      </p:sp>
    </p:spTree>
  </p:cSld>
  <p:clrMapOvr>
    <a:masterClrMapping/>
  </p:clrMapOvr>
  <p:transition spd="med">
    <p:pull dir="rd"/>
  </p:transition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2339</TotalTime>
  <Words>431</Words>
  <Application>Microsoft Macintosh PowerPoint</Application>
  <PresentationFormat>On-screen Show (4:3)</PresentationFormat>
  <Paragraphs>71</Paragraphs>
  <Slides>25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Times New Roman</vt:lpstr>
      <vt:lpstr>Arial</vt:lpstr>
      <vt:lpstr>ＭＳ Ｐゴシック</vt:lpstr>
      <vt:lpstr>Default Design</vt:lpstr>
      <vt:lpstr>PowerPoint Presentation</vt:lpstr>
      <vt:lpstr>Early Roman Chronology</vt:lpstr>
      <vt:lpstr>Capitoline Wolf, from Rome, Italy,  ca 500-480 B.C.E. Bronze.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smith</dc:creator>
  <cp:lastModifiedBy>Claire LeSar</cp:lastModifiedBy>
  <cp:revision>35</cp:revision>
  <dcterms:created xsi:type="dcterms:W3CDTF">2004-06-28T18:39:11Z</dcterms:created>
  <dcterms:modified xsi:type="dcterms:W3CDTF">2022-11-03T13:03:33Z</dcterms:modified>
</cp:coreProperties>
</file>