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420" r:id="rId2"/>
    <p:sldId id="445" r:id="rId3"/>
    <p:sldId id="446" r:id="rId4"/>
    <p:sldId id="265" r:id="rId5"/>
    <p:sldId id="322" r:id="rId6"/>
    <p:sldId id="320" r:id="rId7"/>
    <p:sldId id="449" r:id="rId8"/>
    <p:sldId id="450" r:id="rId9"/>
    <p:sldId id="451" r:id="rId10"/>
    <p:sldId id="483" r:id="rId11"/>
    <p:sldId id="310" r:id="rId12"/>
    <p:sldId id="311" r:id="rId13"/>
    <p:sldId id="481" r:id="rId14"/>
    <p:sldId id="482" r:id="rId15"/>
    <p:sldId id="485" r:id="rId16"/>
    <p:sldId id="486" r:id="rId17"/>
    <p:sldId id="45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6242" autoAdjust="0"/>
  </p:normalViewPr>
  <p:slideViewPr>
    <p:cSldViewPr snapToGrid="0">
      <p:cViewPr varScale="1">
        <p:scale>
          <a:sx n="87" d="100"/>
          <a:sy n="87" d="100"/>
        </p:scale>
        <p:origin x="103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8C9CA9-871D-4CD2-9322-6B491E6467F7}" type="datetimeFigureOut">
              <a:rPr lang="en-US" smtClean="0"/>
              <a:t>11/14/2022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1112A-3E30-4948-8275-768EC2DC96F7}" type="slidenum">
              <a:rPr lang="en-US" smtClean="0"/>
              <a:t>‹#›</a:t>
            </a:fld>
            <a:endParaRPr lang="en-US"/>
          </a:p>
        </p:txBody>
      </p:sp>
    </p:spTree>
    <p:extLst>
      <p:ext uri="{BB962C8B-B14F-4D97-AF65-F5344CB8AC3E}">
        <p14:creationId xmlns:p14="http://schemas.microsoft.com/office/powerpoint/2010/main" val="2613272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21BD0DED-8060-47E5-8FE7-FBBDA6D04D7A}" type="slidenum">
              <a:rPr lang="en-US" smtClean="0"/>
              <a:t>10</a:t>
            </a:fld>
            <a:endParaRPr lang="en-US" dirty="0"/>
          </a:p>
        </p:txBody>
      </p:sp>
    </p:spTree>
    <p:extLst>
      <p:ext uri="{BB962C8B-B14F-4D97-AF65-F5344CB8AC3E}">
        <p14:creationId xmlns:p14="http://schemas.microsoft.com/office/powerpoint/2010/main" val="2850579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B4F7A21E-2FE5-4409-9E33-BAE2E7EB4AF1}" type="datetime1">
              <a:rPr lang="en-US" smtClean="0"/>
              <a:t>11/14/2022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69827636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DF7FA9AD-231A-4B11-B99D-50EB2A093A42}" type="datetime1">
              <a:rPr lang="en-US" smtClean="0"/>
              <a:t>11/14/2022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089202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FD124E62-B874-44ED-B160-81BC237EA9C0}" type="datetime1">
              <a:rPr lang="en-US" smtClean="0"/>
              <a:t>11/14/2022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87250493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9208DB5C-107C-4513-80D2-2C41C53D9CEA}" type="datetime1">
              <a:rPr lang="en-US" smtClean="0"/>
              <a:t>11/14/2022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622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B6DB9CE-B305-4C74-A4D1-00908E766D9F}" type="datetime1">
              <a:rPr lang="en-US" smtClean="0"/>
              <a:t>11/14/2022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653341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4053157C-EE4B-4F4C-A0E4-A91D5EEDB566}" type="datetime1">
              <a:rPr lang="en-US" smtClean="0"/>
              <a:t>11/14/2022</a:t>
            </a:fld>
            <a:endParaRPr lang="en-US"/>
          </a:p>
        </p:txBody>
      </p:sp>
      <p:sp>
        <p:nvSpPr>
          <p:cNvPr id="10" name="Slide Number Placeholder 9"/>
          <p:cNvSpPr>
            <a:spLocks noGrp="1"/>
          </p:cNvSpPr>
          <p:nvPr>
            <p:ph type="sldNum" sz="quarter" idx="16"/>
          </p:nvPr>
        </p:nvSpPr>
        <p:spPr/>
        <p:txBody>
          <a:bodyPr rtlCol="0"/>
          <a:lstStyle/>
          <a:p>
            <a:fld id="{28E5CFBD-577D-4BC8-97B9-14D67999BA3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96573985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27BF9D58-8AFC-4145-ADD1-BE74D56B2EE1}" type="datetime1">
              <a:rPr lang="en-US" smtClean="0"/>
              <a:t>11/14/2022</a:t>
            </a:fld>
            <a:endParaRPr lang="en-US"/>
          </a:p>
        </p:txBody>
      </p:sp>
      <p:sp>
        <p:nvSpPr>
          <p:cNvPr id="12" name="Slide Number Placeholder 11"/>
          <p:cNvSpPr>
            <a:spLocks noGrp="1"/>
          </p:cNvSpPr>
          <p:nvPr>
            <p:ph type="sldNum" sz="quarter" idx="16"/>
          </p:nvPr>
        </p:nvSpPr>
        <p:spPr/>
        <p:txBody>
          <a:bodyPr rtlCol="0"/>
          <a:lstStyle/>
          <a:p>
            <a:fld id="{28E5CFBD-577D-4BC8-97B9-14D67999BA3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405668104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FF65961-6176-4CA5-9A15-AA214A506C11}" type="datetime1">
              <a:rPr lang="en-US" smtClean="0"/>
              <a:t>11/14/2022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392755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E0483F-CF24-465A-873A-900B89E9494C}" type="datetime1">
              <a:rPr lang="en-US" smtClean="0"/>
              <a:t>11/14/2022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413006824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23751412-0DBF-49FC-8E8E-A927C2DBCEEF}" type="datetime1">
              <a:rPr lang="en-US" smtClean="0"/>
              <a:t>11/14/2022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449692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E55A5ED0-0246-4C3D-A542-3E22F9AE0153}" type="datetime1">
              <a:rPr lang="en-US" smtClean="0"/>
              <a:t>11/14/2022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17092263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DA8AFFEF-6150-41D9-87CF-0B4DE1FD26DD}" type="datetime1">
              <a:rPr lang="en-US" smtClean="0"/>
              <a:t>11/14/2022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003963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savi-cdn.macmillantech.com/brightcove/index.html?videoId=576235682600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savi-cdn.macmillantech.com/brightcove/index.html?videoId=5762346199001"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p:txBody>
      </p:sp>
      <p:sp>
        <p:nvSpPr>
          <p:cNvPr id="4" name="Title 3"/>
          <p:cNvSpPr>
            <a:spLocks noGrp="1"/>
          </p:cNvSpPr>
          <p:nvPr>
            <p:ph type="title"/>
          </p:nvPr>
        </p:nvSpPr>
        <p:spPr>
          <a:ln>
            <a:solidFill>
              <a:schemeClr val="accent1"/>
            </a:solidFill>
          </a:ln>
        </p:spPr>
        <p:txBody>
          <a:bodyPr>
            <a:normAutofit/>
          </a:bodyPr>
          <a:lstStyle/>
          <a:p>
            <a:r>
              <a:rPr lang="en-US" dirty="0"/>
              <a:t>Chapter 8 </a:t>
            </a:r>
            <a:r>
              <a:rPr lang="en-US"/>
              <a:t>Part 1</a:t>
            </a:r>
            <a:endParaRPr lang="en-US" dirty="0"/>
          </a:p>
        </p:txBody>
      </p:sp>
    </p:spTree>
    <p:extLst>
      <p:ext uri="{BB962C8B-B14F-4D97-AF65-F5344CB8AC3E}">
        <p14:creationId xmlns:p14="http://schemas.microsoft.com/office/powerpoint/2010/main" val="828600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Bond Composition</a:t>
            </a:r>
          </a:p>
        </p:txBody>
      </p:sp>
      <p:sp>
        <p:nvSpPr>
          <p:cNvPr id="3" name="Content Placeholder 2"/>
          <p:cNvSpPr>
            <a:spLocks noGrp="1"/>
          </p:cNvSpPr>
          <p:nvPr>
            <p:ph sz="quarter" idx="1"/>
          </p:nvPr>
        </p:nvSpPr>
        <p:spPr/>
        <p:txBody>
          <a:bodyPr/>
          <a:lstStyle/>
          <a:p>
            <a:pPr marL="0" indent="0">
              <a:buNone/>
            </a:pPr>
            <a:r>
              <a:rPr lang="en-US" sz="2180" dirty="0"/>
              <a:t>Identify the number of sigma (</a:t>
            </a:r>
            <a:r>
              <a:rPr lang="el-GR" sz="2180" dirty="0"/>
              <a:t>σ</a:t>
            </a:r>
            <a:r>
              <a:rPr lang="en-US" sz="2180" dirty="0"/>
              <a:t>) and pi (</a:t>
            </a:r>
            <a:r>
              <a:rPr lang="el-GR" sz="2180" dirty="0"/>
              <a:t>π</a:t>
            </a:r>
            <a:r>
              <a:rPr lang="en-US" sz="2180" dirty="0"/>
              <a:t>) bonds in the CS</a:t>
            </a:r>
            <a:r>
              <a:rPr lang="en-US" sz="2180" baseline="-25000" dirty="0"/>
              <a:t>2</a:t>
            </a:r>
            <a:r>
              <a:rPr lang="en-US" sz="2180" dirty="0"/>
              <a:t> molecule.</a:t>
            </a:r>
          </a:p>
          <a:p>
            <a:pPr marL="514350" indent="-514350">
              <a:buFont typeface="+mj-lt"/>
              <a:buAutoNum type="alphaUcPeriod"/>
            </a:pPr>
            <a:endParaRPr lang="en-US" sz="2180" dirty="0"/>
          </a:p>
          <a:p>
            <a:pPr marL="514350" indent="-514350">
              <a:buFont typeface="+mj-lt"/>
              <a:buAutoNum type="alphaUcPeriod"/>
            </a:pPr>
            <a:r>
              <a:rPr lang="en-US" sz="2180" dirty="0"/>
              <a:t>1 </a:t>
            </a:r>
            <a:r>
              <a:rPr lang="el-GR" sz="2180" dirty="0"/>
              <a:t>σ</a:t>
            </a:r>
            <a:r>
              <a:rPr lang="en-US" sz="2180" dirty="0"/>
              <a:t> bond; 1 </a:t>
            </a:r>
            <a:r>
              <a:rPr lang="el-GR" sz="2180" dirty="0"/>
              <a:t>π </a:t>
            </a:r>
            <a:r>
              <a:rPr lang="en-US" sz="2180" dirty="0"/>
              <a:t>bond</a:t>
            </a:r>
          </a:p>
          <a:p>
            <a:pPr marL="514350" indent="-514350">
              <a:buFont typeface="+mj-lt"/>
              <a:buAutoNum type="alphaUcPeriod"/>
            </a:pPr>
            <a:r>
              <a:rPr lang="en-US" sz="2180" dirty="0"/>
              <a:t>0 </a:t>
            </a:r>
            <a:r>
              <a:rPr lang="el-GR" sz="2180" dirty="0"/>
              <a:t>σ</a:t>
            </a:r>
            <a:r>
              <a:rPr lang="en-US" sz="2180" dirty="0"/>
              <a:t> bonds; 2 </a:t>
            </a:r>
            <a:r>
              <a:rPr lang="el-GR" sz="2180" dirty="0"/>
              <a:t>π </a:t>
            </a:r>
            <a:r>
              <a:rPr lang="en-US" sz="2180" dirty="0"/>
              <a:t>bonds</a:t>
            </a:r>
          </a:p>
          <a:p>
            <a:pPr marL="514350" indent="-514350">
              <a:buFont typeface="+mj-lt"/>
              <a:buAutoNum type="alphaUcPeriod"/>
            </a:pPr>
            <a:r>
              <a:rPr lang="en-US" sz="2180" dirty="0"/>
              <a:t>2 </a:t>
            </a:r>
            <a:r>
              <a:rPr lang="el-GR" sz="2180" dirty="0"/>
              <a:t>σ</a:t>
            </a:r>
            <a:r>
              <a:rPr lang="en-US" sz="2180" dirty="0"/>
              <a:t> bonds; 2 </a:t>
            </a:r>
            <a:r>
              <a:rPr lang="el-GR" sz="2180" dirty="0"/>
              <a:t>π</a:t>
            </a:r>
            <a:r>
              <a:rPr lang="en-US" sz="2180" dirty="0"/>
              <a:t> bonds</a:t>
            </a:r>
            <a:r>
              <a:rPr lang="el-GR" sz="2180" dirty="0"/>
              <a:t> </a:t>
            </a:r>
            <a:endParaRPr lang="en-US" sz="2180" dirty="0"/>
          </a:p>
          <a:p>
            <a:pPr marL="514350" indent="-514350">
              <a:buFont typeface="+mj-lt"/>
              <a:buAutoNum type="alphaUcPeriod"/>
            </a:pPr>
            <a:r>
              <a:rPr lang="en-US" sz="2180" dirty="0"/>
              <a:t>4 </a:t>
            </a:r>
            <a:r>
              <a:rPr lang="el-GR" sz="2180" dirty="0"/>
              <a:t>σ</a:t>
            </a:r>
            <a:r>
              <a:rPr lang="en-US" sz="2180" dirty="0"/>
              <a:t> bonds; 0 </a:t>
            </a:r>
            <a:r>
              <a:rPr lang="el-GR" sz="2180" dirty="0"/>
              <a:t>π</a:t>
            </a:r>
            <a:r>
              <a:rPr lang="en-US" sz="2180" dirty="0"/>
              <a:t> bonds</a:t>
            </a:r>
            <a:r>
              <a:rPr lang="el-GR" sz="2180" dirty="0"/>
              <a:t> </a:t>
            </a:r>
            <a:endParaRPr lang="en-US" sz="2180" dirty="0"/>
          </a:p>
          <a:p>
            <a:pPr marL="514350" indent="-514350">
              <a:buFont typeface="+mj-lt"/>
              <a:buAutoNum type="alphaUcPeriod"/>
            </a:pPr>
            <a:endParaRPr lang="en-US" dirty="0"/>
          </a:p>
        </p:txBody>
      </p:sp>
      <p:pic>
        <p:nvPicPr>
          <p:cNvPr id="4" name="Picture 3">
            <a:extLst>
              <a:ext uri="{FF2B5EF4-FFF2-40B4-BE49-F238E27FC236}">
                <a16:creationId xmlns:a16="http://schemas.microsoft.com/office/drawing/2014/main" id="{6307D716-4105-7846-B79C-EEDBDD12F0C4}"/>
              </a:ext>
            </a:extLst>
          </p:cNvPr>
          <p:cNvPicPr>
            <a:picLocks noChangeAspect="1"/>
          </p:cNvPicPr>
          <p:nvPr/>
        </p:nvPicPr>
        <p:blipFill>
          <a:blip r:embed="rId3"/>
          <a:stretch>
            <a:fillRect/>
          </a:stretch>
        </p:blipFill>
        <p:spPr>
          <a:xfrm>
            <a:off x="4689348" y="2483588"/>
            <a:ext cx="3911600" cy="1364512"/>
          </a:xfrm>
          <a:prstGeom prst="rect">
            <a:avLst/>
          </a:prstGeom>
        </p:spPr>
      </p:pic>
    </p:spTree>
    <p:extLst>
      <p:ext uri="{BB962C8B-B14F-4D97-AF65-F5344CB8AC3E}">
        <p14:creationId xmlns:p14="http://schemas.microsoft.com/office/powerpoint/2010/main" val="2481169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Sigma bonds: another look</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000" dirty="0"/>
                  <a:t>A sigma </a:t>
                </a:r>
                <a14:m>
                  <m:oMath xmlns:m="http://schemas.openxmlformats.org/officeDocument/2006/math">
                    <m:r>
                      <a:rPr lang="en-US" sz="2000" i="0" dirty="0" smtClean="0">
                        <a:latin typeface="Cambria Math" panose="02040503050406030204" pitchFamily="18" charset="0"/>
                      </a:rPr>
                      <m:t>(</m:t>
                    </m:r>
                    <m:r>
                      <m:rPr>
                        <m:sty m:val="p"/>
                      </m:rPr>
                      <a:rPr lang="el-GR" sz="2000" i="0" dirty="0">
                        <a:latin typeface="Cambria Math" panose="02040503050406030204" pitchFamily="18" charset="0"/>
                        <a:cs typeface="Times New Roman"/>
                      </a:rPr>
                      <m:t>σ</m:t>
                    </m:r>
                    <m:r>
                      <a:rPr lang="en-US" sz="2000" i="0" dirty="0">
                        <a:latin typeface="Cambria Math" panose="02040503050406030204" pitchFamily="18" charset="0"/>
                      </a:rPr>
                      <m:t>)</m:t>
                    </m:r>
                  </m:oMath>
                </a14:m>
                <a:r>
                  <a:rPr lang="en-US" sz="2000" dirty="0"/>
                  <a:t> bond has one region of overlap</a:t>
                </a:r>
              </a:p>
              <a:p>
                <a:r>
                  <a:rPr lang="en-US" sz="2000" dirty="0"/>
                  <a:t>A sigma bond has electron density concentrated in the region along the bond axis</a:t>
                </a:r>
              </a:p>
              <a:p>
                <a:r>
                  <a:rPr lang="en-US" sz="2000" dirty="0"/>
                  <a:t>Sigma bonds allow free rotation around bonds</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t="-814" r="-524"/>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1747472" y="3338634"/>
            <a:ext cx="5695950" cy="1790700"/>
          </a:xfrm>
          <a:prstGeom prst="rect">
            <a:avLst/>
          </a:prstGeom>
        </p:spPr>
      </p:pic>
    </p:spTree>
    <p:extLst>
      <p:ext uri="{BB962C8B-B14F-4D97-AF65-F5344CB8AC3E}">
        <p14:creationId xmlns:p14="http://schemas.microsoft.com/office/powerpoint/2010/main" val="227122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Pi bonds: another look</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normAutofit/>
              </a:bodyPr>
              <a:lstStyle/>
              <a:p>
                <a:r>
                  <a:rPr lang="en-US" sz="2000" dirty="0"/>
                  <a:t>A pi </a:t>
                </a:r>
                <a14:m>
                  <m:oMath xmlns:m="http://schemas.openxmlformats.org/officeDocument/2006/math">
                    <m:r>
                      <a:rPr lang="en-US" sz="2000" dirty="0">
                        <a:latin typeface="Cambria Math" panose="02040503050406030204" pitchFamily="18" charset="0"/>
                      </a:rPr>
                      <m:t>(</m:t>
                    </m:r>
                    <m:r>
                      <m:rPr>
                        <m:sty m:val="p"/>
                      </m:rPr>
                      <a:rPr lang="el-GR" sz="2000" dirty="0">
                        <a:latin typeface="Cambria Math" panose="02040503050406030204" pitchFamily="18" charset="0"/>
                        <a:cs typeface="Times New Roman"/>
                      </a:rPr>
                      <m:t>π</m:t>
                    </m:r>
                    <m:r>
                      <a:rPr lang="en-US" sz="2000" dirty="0">
                        <a:latin typeface="Cambria Math" panose="02040503050406030204" pitchFamily="18" charset="0"/>
                      </a:rPr>
                      <m:t>)</m:t>
                    </m:r>
                  </m:oMath>
                </a14:m>
                <a:r>
                  <a:rPr lang="en-US" sz="2000" dirty="0"/>
                  <a:t> bond has two regions of overlap</a:t>
                </a:r>
              </a:p>
              <a:p>
                <a:r>
                  <a:rPr lang="en-US" sz="2000" dirty="0"/>
                  <a:t>A pi bond has an electron distribution above and below the bond axis</a:t>
                </a:r>
              </a:p>
              <a:p>
                <a:r>
                  <a:rPr lang="en-US" sz="2000" dirty="0"/>
                  <a:t>Pi bonds prevent free rotation around bonds</a:t>
                </a:r>
              </a:p>
              <a:p>
                <a:endParaRPr lang="en-US" sz="2400"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t="-814"/>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3843338" y="3524739"/>
            <a:ext cx="1457325" cy="1371600"/>
          </a:xfrm>
          <a:prstGeom prst="rect">
            <a:avLst/>
          </a:prstGeom>
        </p:spPr>
      </p:pic>
    </p:spTree>
    <p:extLst>
      <p:ext uri="{BB962C8B-B14F-4D97-AF65-F5344CB8AC3E}">
        <p14:creationId xmlns:p14="http://schemas.microsoft.com/office/powerpoint/2010/main" val="2761751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7D60B94F-0C5E-4015-96A8-4C47D4B0B0A8}"/>
              </a:ext>
            </a:extLst>
          </p:cNvPr>
          <p:cNvSpPr>
            <a:spLocks noGrp="1"/>
          </p:cNvSpPr>
          <p:nvPr>
            <p:ph type="title"/>
          </p:nvPr>
        </p:nvSpPr>
        <p:spPr/>
        <p:txBody>
          <a:bodyPr>
            <a:normAutofit/>
          </a:bodyPr>
          <a:lstStyle/>
          <a:p>
            <a:r>
              <a:rPr lang="az-Cyrl-AZ" dirty="0">
                <a:latin typeface="+mn-lt"/>
                <a:cs typeface="Calibri" panose="020F0502020204030204" pitchFamily="34" charset="0"/>
              </a:rPr>
              <a:t>п</a:t>
            </a:r>
            <a:r>
              <a:rPr lang="en-US" dirty="0">
                <a:latin typeface="+mn-lt"/>
                <a:cs typeface="Calibri" panose="020F0502020204030204" pitchFamily="34" charset="0"/>
              </a:rPr>
              <a:t> Bond Animation: </a:t>
            </a:r>
            <a:r>
              <a:rPr lang="en-US" dirty="0"/>
              <a:t>Double Bond</a:t>
            </a:r>
            <a:endParaRPr lang="en-US" dirty="0">
              <a:latin typeface="+mn-lt"/>
            </a:endParaRPr>
          </a:p>
        </p:txBody>
      </p:sp>
      <p:pic>
        <p:nvPicPr>
          <p:cNvPr id="7" name="Content Placeholder 6" descr="Animation: п Bond Animation: sp2" title="Figure 7.25">
            <a:hlinkClick r:id="rId2"/>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5114" y="2331302"/>
            <a:ext cx="5953773" cy="3053838"/>
          </a:xfrm>
          <a:prstGeom prst="rect">
            <a:avLst/>
          </a:prstGeom>
        </p:spPr>
      </p:pic>
    </p:spTree>
    <p:extLst>
      <p:ext uri="{BB962C8B-B14F-4D97-AF65-F5344CB8AC3E}">
        <p14:creationId xmlns:p14="http://schemas.microsoft.com/office/powerpoint/2010/main" val="1925404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9606D-7444-4830-8EAE-F477088B8914}"/>
              </a:ext>
            </a:extLst>
          </p:cNvPr>
          <p:cNvSpPr>
            <a:spLocks noGrp="1"/>
          </p:cNvSpPr>
          <p:nvPr>
            <p:ph type="title"/>
          </p:nvPr>
        </p:nvSpPr>
        <p:spPr/>
        <p:txBody>
          <a:bodyPr>
            <a:normAutofit/>
          </a:bodyPr>
          <a:lstStyle/>
          <a:p>
            <a:r>
              <a:rPr lang="az-Cyrl-AZ" dirty="0">
                <a:cs typeface="Calibri" panose="020F0502020204030204" pitchFamily="34" charset="0"/>
              </a:rPr>
              <a:t>п</a:t>
            </a:r>
            <a:r>
              <a:rPr lang="en-US" dirty="0">
                <a:cs typeface="Calibri" panose="020F0502020204030204" pitchFamily="34" charset="0"/>
              </a:rPr>
              <a:t> Bond Animation: </a:t>
            </a:r>
            <a:r>
              <a:rPr lang="en-US" dirty="0"/>
              <a:t>Triple Bond</a:t>
            </a:r>
            <a:endParaRPr lang="en-US" i="1" dirty="0">
              <a:latin typeface="+mn-lt"/>
            </a:endParaRPr>
          </a:p>
        </p:txBody>
      </p:sp>
      <p:pic>
        <p:nvPicPr>
          <p:cNvPr id="5" name="Shape 258" descr="Animation: π Bond Animation: sp" title="Figure 7.27">
            <a:hlinkClick r:id="rId2"/>
            <a:extLst>
              <a:ext uri="{FF2B5EF4-FFF2-40B4-BE49-F238E27FC236}">
                <a16:creationId xmlns:a16="http://schemas.microsoft.com/office/drawing/2014/main" id="{567788FF-F974-484A-88C8-66CC1CDDED5F}"/>
              </a:ext>
            </a:extLst>
          </p:cNvPr>
          <p:cNvPicPr preferRelativeResize="0">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8986" y="2184050"/>
            <a:ext cx="6946029" cy="3348341"/>
          </a:xfrm>
          <a:prstGeom prst="rect">
            <a:avLst/>
          </a:prstGeom>
          <a:noFill/>
          <a:ln>
            <a:noFill/>
          </a:ln>
        </p:spPr>
      </p:pic>
    </p:spTree>
    <p:extLst>
      <p:ext uri="{BB962C8B-B14F-4D97-AF65-F5344CB8AC3E}">
        <p14:creationId xmlns:p14="http://schemas.microsoft.com/office/powerpoint/2010/main" val="903473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Rotation Around Sigma Bonds</a:t>
            </a:r>
            <a:endParaRPr lang="en-US" dirty="0"/>
          </a:p>
        </p:txBody>
      </p:sp>
      <p:pic>
        <p:nvPicPr>
          <p:cNvPr id="4" name="Shape 271" descr="A molecular model for C 4 H 10. All bonds are single bonds. In the first image, the second and third carbon atoms are in a line, and the first and last carbon atoms are on opposite sides of that line. A circular arrow demonstrates rotation around the middle carbon-carbon bond. An arrow follows this image, which is followed by the same model after it has been rotated. The first and fourth C atoms are now on the same side of the 2nd and 3rd C atom bond." title="Figure 7.29">
            <a:extLst>
              <a:ext uri="{FF2B5EF4-FFF2-40B4-BE49-F238E27FC236}">
                <a16:creationId xmlns:a16="http://schemas.microsoft.com/office/drawing/2014/main" id="{FAE76965-8BEA-42A3-BF33-7015C2D9E6C2}"/>
              </a:ext>
            </a:extLst>
          </p:cNvPr>
          <p:cNvPicPr preferRelativeResize="0">
            <a:picLocks noGrp="1" noChangeAspect="1"/>
          </p:cNvPicPr>
          <p:nvPr>
            <p:ph idx="1"/>
          </p:nvPr>
        </p:nvPicPr>
        <p:blipFill rotWithShape="1">
          <a:blip r:embed="rId2">
            <a:alphaModFix/>
          </a:blip>
          <a:stretch/>
        </p:blipFill>
        <p:spPr>
          <a:xfrm>
            <a:off x="1" y="2078287"/>
            <a:ext cx="9144000" cy="4170331"/>
          </a:xfrm>
          <a:prstGeom prst="rect">
            <a:avLst/>
          </a:prstGeom>
          <a:noFill/>
          <a:ln>
            <a:noFill/>
          </a:ln>
        </p:spPr>
      </p:pic>
    </p:spTree>
    <p:extLst>
      <p:ext uri="{BB962C8B-B14F-4D97-AF65-F5344CB8AC3E}">
        <p14:creationId xmlns:p14="http://schemas.microsoft.com/office/powerpoint/2010/main" val="892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Rotation Around Pi Bonds</a:t>
            </a:r>
            <a:endParaRPr lang="en-US" dirty="0"/>
          </a:p>
        </p:txBody>
      </p:sp>
      <p:pic>
        <p:nvPicPr>
          <p:cNvPr id="4" name="Shape 277" descr="A center point has three green lobes around it arranged in trigonal planar shape and two purple lobes in a linear shape, perpendicular to the plane of the green lobes. A second set of green and purple lobes, identical to the first, is oriented such that a green lobe form one set can collide head on with a green lobe form the other set. Because of the overlap of these green lobes, the parallel sets of purple lobes can now interact as well, as shown by a cloudy purple fill between adjacent lobes. In a second frame of this image, one of the sets of three green lobes has been rotated so that the two sets of purple lobes are now perpendicular instead of parallel, and the lobes can no longer interact with each other, so the connecting cloud is gone." title="Figure 7.30">
            <a:extLst>
              <a:ext uri="{FF2B5EF4-FFF2-40B4-BE49-F238E27FC236}">
                <a16:creationId xmlns:a16="http://schemas.microsoft.com/office/drawing/2014/main" id="{29138845-0579-46B6-87EB-F2AC15C16966}"/>
              </a:ext>
            </a:extLst>
          </p:cNvPr>
          <p:cNvPicPr preferRelativeResize="0">
            <a:picLocks noGrp="1"/>
          </p:cNvPicPr>
          <p:nvPr>
            <p:ph idx="1"/>
          </p:nvPr>
        </p:nvPicPr>
        <p:blipFill>
          <a:blip r:embed="rId2">
            <a:alphaModFix/>
          </a:blip>
          <a:stretch>
            <a:fillRect/>
          </a:stretch>
        </p:blipFill>
        <p:spPr>
          <a:xfrm>
            <a:off x="222776" y="2776250"/>
            <a:ext cx="8719542" cy="2566930"/>
          </a:xfrm>
          <a:prstGeom prst="rect">
            <a:avLst/>
          </a:prstGeom>
          <a:noFill/>
          <a:ln>
            <a:noFill/>
          </a:ln>
        </p:spPr>
      </p:pic>
    </p:spTree>
    <p:extLst>
      <p:ext uri="{BB962C8B-B14F-4D97-AF65-F5344CB8AC3E}">
        <p14:creationId xmlns:p14="http://schemas.microsoft.com/office/powerpoint/2010/main" val="3642324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Sigma and pi bonding</a:t>
            </a:r>
          </a:p>
        </p:txBody>
      </p:sp>
      <p:sp>
        <p:nvSpPr>
          <p:cNvPr id="3" name="Content Placeholder 2"/>
          <p:cNvSpPr>
            <a:spLocks noGrp="1"/>
          </p:cNvSpPr>
          <p:nvPr>
            <p:ph sz="quarter" idx="1"/>
          </p:nvPr>
        </p:nvSpPr>
        <p:spPr>
          <a:xfrm>
            <a:off x="612648" y="1600200"/>
            <a:ext cx="8153400" cy="5257800"/>
          </a:xfrm>
        </p:spPr>
        <p:txBody>
          <a:bodyPr/>
          <a:lstStyle/>
          <a:p>
            <a:pPr>
              <a:buNone/>
            </a:pPr>
            <a:r>
              <a:rPr lang="en-US" sz="2000" dirty="0"/>
              <a:t>Which molecule has free rotation around the carbon-oxygen bond?</a:t>
            </a:r>
          </a:p>
          <a:p>
            <a:pPr>
              <a:buNone/>
            </a:pPr>
            <a:endParaRPr lang="en-US" sz="2000" dirty="0"/>
          </a:p>
          <a:p>
            <a:pPr>
              <a:buNone/>
            </a:pPr>
            <a:endParaRPr lang="en-US" sz="2000" dirty="0"/>
          </a:p>
          <a:p>
            <a:pPr>
              <a:buNone/>
            </a:pPr>
            <a:endParaRPr lang="en-US" sz="2000" dirty="0"/>
          </a:p>
          <a:p>
            <a:pPr>
              <a:buNone/>
            </a:pPr>
            <a:endParaRPr lang="en-US" sz="2000" dirty="0"/>
          </a:p>
          <a:p>
            <a:pPr>
              <a:buNone/>
            </a:pPr>
            <a:endParaRPr lang="en-US" sz="2000" dirty="0"/>
          </a:p>
          <a:p>
            <a:pPr>
              <a:buNone/>
            </a:pPr>
            <a:endParaRPr lang="en-US" sz="2000" dirty="0"/>
          </a:p>
          <a:p>
            <a:pPr marL="514350" indent="-514350">
              <a:buFont typeface="+mj-lt"/>
              <a:buAutoNum type="alphaUcPeriod"/>
            </a:pPr>
            <a:r>
              <a:rPr lang="en-US" sz="2000" dirty="0"/>
              <a:t>dimethyl ether</a:t>
            </a:r>
          </a:p>
          <a:p>
            <a:pPr marL="514350" indent="-514350">
              <a:buFont typeface="+mj-lt"/>
              <a:buAutoNum type="alphaUcPeriod"/>
            </a:pPr>
            <a:r>
              <a:rPr lang="en-US" sz="2000" dirty="0"/>
              <a:t>acetaldehyde</a:t>
            </a:r>
          </a:p>
          <a:p>
            <a:pPr marL="514350" indent="-514350">
              <a:buFont typeface="+mj-lt"/>
              <a:buAutoNum type="alphaUcPeriod"/>
            </a:pPr>
            <a:r>
              <a:rPr lang="en-US" sz="2000" dirty="0"/>
              <a:t>Both have free rotation around the carbon-oxygen bond.</a:t>
            </a:r>
          </a:p>
          <a:p>
            <a:pPr marL="514350" indent="-514350">
              <a:buFont typeface="+mj-lt"/>
              <a:buAutoNum type="alphaUcPeriod"/>
            </a:pPr>
            <a:r>
              <a:rPr lang="en-US" sz="2000" dirty="0"/>
              <a:t>Neither have free rotation around the carbon-oxygen bond</a:t>
            </a:r>
          </a:p>
          <a:p>
            <a:pPr marL="514350" indent="-514350">
              <a:buFont typeface="+mj-lt"/>
              <a:buAutoNum type="alphaUcPeriod"/>
            </a:pPr>
            <a:endParaRPr lang="en-US" dirty="0"/>
          </a:p>
        </p:txBody>
      </p:sp>
      <p:grpSp>
        <p:nvGrpSpPr>
          <p:cNvPr id="4" name="Group 3">
            <a:extLst>
              <a:ext uri="{FF2B5EF4-FFF2-40B4-BE49-F238E27FC236}">
                <a16:creationId xmlns:a16="http://schemas.microsoft.com/office/drawing/2014/main" id="{63770C98-6C0C-4FDA-B9D9-6AA0B447753E}"/>
              </a:ext>
            </a:extLst>
          </p:cNvPr>
          <p:cNvGrpSpPr/>
          <p:nvPr/>
        </p:nvGrpSpPr>
        <p:grpSpPr>
          <a:xfrm>
            <a:off x="1603437" y="2107474"/>
            <a:ext cx="2421912" cy="1832322"/>
            <a:chOff x="1456044" y="1828800"/>
            <a:chExt cx="2421912" cy="1832322"/>
          </a:xfrm>
        </p:grpSpPr>
        <p:pic>
          <p:nvPicPr>
            <p:cNvPr id="5" name="Picture 4">
              <a:extLst>
                <a:ext uri="{FF2B5EF4-FFF2-40B4-BE49-F238E27FC236}">
                  <a16:creationId xmlns:a16="http://schemas.microsoft.com/office/drawing/2014/main" id="{E92687ED-5C68-430B-9D7E-A9E8B5AD98DF}"/>
                </a:ext>
              </a:extLst>
            </p:cNvPr>
            <p:cNvPicPr>
              <a:picLocks noChangeAspect="1"/>
            </p:cNvPicPr>
            <p:nvPr/>
          </p:nvPicPr>
          <p:blipFill>
            <a:blip r:embed="rId2"/>
            <a:stretch>
              <a:fillRect/>
            </a:stretch>
          </p:blipFill>
          <p:spPr>
            <a:xfrm>
              <a:off x="1456044" y="1828800"/>
              <a:ext cx="2421912" cy="1418311"/>
            </a:xfrm>
            <a:prstGeom prst="rect">
              <a:avLst/>
            </a:prstGeom>
          </p:spPr>
        </p:pic>
        <p:sp>
          <p:nvSpPr>
            <p:cNvPr id="6" name="TextBox 5">
              <a:extLst>
                <a:ext uri="{FF2B5EF4-FFF2-40B4-BE49-F238E27FC236}">
                  <a16:creationId xmlns:a16="http://schemas.microsoft.com/office/drawing/2014/main" id="{6355CE84-B117-4080-BF27-20C53BF20627}"/>
                </a:ext>
              </a:extLst>
            </p:cNvPr>
            <p:cNvSpPr txBox="1"/>
            <p:nvPr/>
          </p:nvSpPr>
          <p:spPr>
            <a:xfrm>
              <a:off x="1820556" y="3261012"/>
              <a:ext cx="2057400" cy="400110"/>
            </a:xfrm>
            <a:prstGeom prst="rect">
              <a:avLst/>
            </a:prstGeom>
            <a:noFill/>
          </p:spPr>
          <p:txBody>
            <a:bodyPr wrap="square" rtlCol="0">
              <a:spAutoFit/>
            </a:bodyPr>
            <a:lstStyle/>
            <a:p>
              <a:r>
                <a:rPr lang="en-US" sz="2000" b="1" dirty="0"/>
                <a:t>dimethyl ether</a:t>
              </a:r>
            </a:p>
          </p:txBody>
        </p:sp>
      </p:grpSp>
      <p:grpSp>
        <p:nvGrpSpPr>
          <p:cNvPr id="7" name="Group 6">
            <a:extLst>
              <a:ext uri="{FF2B5EF4-FFF2-40B4-BE49-F238E27FC236}">
                <a16:creationId xmlns:a16="http://schemas.microsoft.com/office/drawing/2014/main" id="{40A16466-74BC-4F9F-804E-2A6BCB8CCCDA}"/>
              </a:ext>
            </a:extLst>
          </p:cNvPr>
          <p:cNvGrpSpPr/>
          <p:nvPr/>
        </p:nvGrpSpPr>
        <p:grpSpPr>
          <a:xfrm>
            <a:off x="5004751" y="1950719"/>
            <a:ext cx="2647406" cy="2268453"/>
            <a:chOff x="4876800" y="1371600"/>
            <a:chExt cx="2864608" cy="2462193"/>
          </a:xfrm>
        </p:grpSpPr>
        <p:pic>
          <p:nvPicPr>
            <p:cNvPr id="8" name="Picture 7">
              <a:extLst>
                <a:ext uri="{FF2B5EF4-FFF2-40B4-BE49-F238E27FC236}">
                  <a16:creationId xmlns:a16="http://schemas.microsoft.com/office/drawing/2014/main" id="{A0AA0C7F-A317-4D53-93D8-09C75113493C}"/>
                </a:ext>
              </a:extLst>
            </p:cNvPr>
            <p:cNvPicPr>
              <a:picLocks noChangeAspect="1"/>
            </p:cNvPicPr>
            <p:nvPr/>
          </p:nvPicPr>
          <p:blipFill>
            <a:blip r:embed="rId3"/>
            <a:stretch>
              <a:fillRect/>
            </a:stretch>
          </p:blipFill>
          <p:spPr>
            <a:xfrm>
              <a:off x="4876800" y="1371600"/>
              <a:ext cx="2864608" cy="2099255"/>
            </a:xfrm>
            <a:prstGeom prst="rect">
              <a:avLst/>
            </a:prstGeom>
          </p:spPr>
        </p:pic>
        <p:sp>
          <p:nvSpPr>
            <p:cNvPr id="9" name="TextBox 8">
              <a:extLst>
                <a:ext uri="{FF2B5EF4-FFF2-40B4-BE49-F238E27FC236}">
                  <a16:creationId xmlns:a16="http://schemas.microsoft.com/office/drawing/2014/main" id="{7D031968-3869-46FC-BF3E-52CA835434F3}"/>
                </a:ext>
              </a:extLst>
            </p:cNvPr>
            <p:cNvSpPr txBox="1"/>
            <p:nvPr/>
          </p:nvSpPr>
          <p:spPr>
            <a:xfrm>
              <a:off x="5486400" y="3399511"/>
              <a:ext cx="2057400" cy="434282"/>
            </a:xfrm>
            <a:prstGeom prst="rect">
              <a:avLst/>
            </a:prstGeom>
            <a:noFill/>
          </p:spPr>
          <p:txBody>
            <a:bodyPr wrap="square" rtlCol="0">
              <a:spAutoFit/>
            </a:bodyPr>
            <a:lstStyle/>
            <a:p>
              <a:r>
                <a:rPr lang="en-US" sz="2000" b="1" dirty="0"/>
                <a:t>acetaldehyde</a:t>
              </a:r>
            </a:p>
          </p:txBody>
        </p:sp>
      </p:grpSp>
    </p:spTree>
    <p:extLst>
      <p:ext uri="{BB962C8B-B14F-4D97-AF65-F5344CB8AC3E}">
        <p14:creationId xmlns:p14="http://schemas.microsoft.com/office/powerpoint/2010/main" val="4160128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Hybridization </a:t>
            </a:r>
          </a:p>
        </p:txBody>
      </p:sp>
      <p:graphicFrame>
        <p:nvGraphicFramePr>
          <p:cNvPr id="4" name="Content Placeholder 3"/>
          <p:cNvGraphicFramePr>
            <a:graphicFrameLocks noGrp="1"/>
          </p:cNvGraphicFramePr>
          <p:nvPr>
            <p:ph sz="quarter" idx="1"/>
          </p:nvPr>
        </p:nvGraphicFramePr>
        <p:xfrm>
          <a:off x="1164452" y="2514600"/>
          <a:ext cx="6815101" cy="2494280"/>
        </p:xfrm>
        <a:graphic>
          <a:graphicData uri="http://schemas.openxmlformats.org/drawingml/2006/table">
            <a:tbl>
              <a:tblPr firstRow="1">
                <a:tableStyleId>{3B4B98B0-60AC-42C2-AFA5-B58CD77FA1E5}</a:tableStyleId>
              </a:tblPr>
              <a:tblGrid>
                <a:gridCol w="2282091">
                  <a:extLst>
                    <a:ext uri="{9D8B030D-6E8A-4147-A177-3AD203B41FA5}">
                      <a16:colId xmlns:a16="http://schemas.microsoft.com/office/drawing/2014/main" val="3775237957"/>
                    </a:ext>
                  </a:extLst>
                </a:gridCol>
                <a:gridCol w="1750646">
                  <a:extLst>
                    <a:ext uri="{9D8B030D-6E8A-4147-A177-3AD203B41FA5}">
                      <a16:colId xmlns:a16="http://schemas.microsoft.com/office/drawing/2014/main" val="1948632621"/>
                    </a:ext>
                  </a:extLst>
                </a:gridCol>
                <a:gridCol w="2782364">
                  <a:extLst>
                    <a:ext uri="{9D8B030D-6E8A-4147-A177-3AD203B41FA5}">
                      <a16:colId xmlns:a16="http://schemas.microsoft.com/office/drawing/2014/main" val="20001"/>
                    </a:ext>
                  </a:extLst>
                </a:gridCol>
              </a:tblGrid>
              <a:tr h="370840">
                <a:tc>
                  <a:txBody>
                    <a:bodyPr/>
                    <a:lstStyle/>
                    <a:p>
                      <a:r>
                        <a:rPr lang="en-US" dirty="0"/>
                        <a:t>Number of Electron Pairs</a:t>
                      </a:r>
                    </a:p>
                  </a:txBody>
                  <a:tcPr/>
                </a:tc>
                <a:tc>
                  <a:txBody>
                    <a:bodyPr/>
                    <a:lstStyle/>
                    <a:p>
                      <a:r>
                        <a:rPr lang="en-US" dirty="0"/>
                        <a:t>Hybridization</a:t>
                      </a:r>
                      <a:endParaRPr lang="en-US" baseline="0" dirty="0"/>
                    </a:p>
                  </a:txBody>
                  <a:tcPr/>
                </a:tc>
                <a:tc>
                  <a:txBody>
                    <a:bodyPr/>
                    <a:lstStyle/>
                    <a:p>
                      <a:r>
                        <a:rPr lang="en-US" dirty="0"/>
                        <a:t>Electron-pair</a:t>
                      </a:r>
                      <a:r>
                        <a:rPr lang="en-US" baseline="0" dirty="0"/>
                        <a:t> Geometry</a:t>
                      </a:r>
                      <a:endParaRPr lang="en-US" dirty="0"/>
                    </a:p>
                  </a:txBody>
                  <a:tcPr/>
                </a:tc>
                <a:extLst>
                  <a:ext uri="{0D108BD9-81ED-4DB2-BD59-A6C34878D82A}">
                    <a16:rowId xmlns:a16="http://schemas.microsoft.com/office/drawing/2014/main" val="10000"/>
                  </a:ext>
                </a:extLst>
              </a:tr>
              <a:tr h="370840">
                <a:tc>
                  <a:txBody>
                    <a:bodyPr/>
                    <a:lstStyle/>
                    <a:p>
                      <a:r>
                        <a:rPr lang="en-US" dirty="0"/>
                        <a:t>2</a:t>
                      </a:r>
                    </a:p>
                  </a:txBody>
                  <a:tcPr/>
                </a:tc>
                <a:tc>
                  <a:txBody>
                    <a:bodyPr/>
                    <a:lstStyle/>
                    <a:p>
                      <a:r>
                        <a:rPr lang="en-US" i="1" dirty="0"/>
                        <a:t>sp</a:t>
                      </a:r>
                    </a:p>
                  </a:txBody>
                  <a:tcPr/>
                </a:tc>
                <a:tc>
                  <a:txBody>
                    <a:bodyPr/>
                    <a:lstStyle/>
                    <a:p>
                      <a:r>
                        <a:rPr lang="en-US" dirty="0"/>
                        <a:t>Linear</a:t>
                      </a:r>
                    </a:p>
                  </a:txBody>
                  <a:tcPr/>
                </a:tc>
                <a:extLst>
                  <a:ext uri="{0D108BD9-81ED-4DB2-BD59-A6C34878D82A}">
                    <a16:rowId xmlns:a16="http://schemas.microsoft.com/office/drawing/2014/main" val="10001"/>
                  </a:ext>
                </a:extLst>
              </a:tr>
              <a:tr h="370840">
                <a:tc>
                  <a:txBody>
                    <a:bodyPr/>
                    <a:lstStyle/>
                    <a:p>
                      <a:r>
                        <a:rPr lang="en-US" dirty="0"/>
                        <a:t>3</a:t>
                      </a:r>
                    </a:p>
                  </a:txBody>
                  <a:tcPr/>
                </a:tc>
                <a:tc>
                  <a:txBody>
                    <a:bodyPr/>
                    <a:lstStyle/>
                    <a:p>
                      <a:r>
                        <a:rPr lang="en-US" i="1" dirty="0"/>
                        <a:t>sp</a:t>
                      </a:r>
                      <a:r>
                        <a:rPr lang="en-US" i="1" baseline="30000" dirty="0"/>
                        <a:t>2</a:t>
                      </a:r>
                    </a:p>
                  </a:txBody>
                  <a:tcPr/>
                </a:tc>
                <a:tc>
                  <a:txBody>
                    <a:bodyPr/>
                    <a:lstStyle/>
                    <a:p>
                      <a:r>
                        <a:rPr lang="en-US" dirty="0" err="1"/>
                        <a:t>Trigonal</a:t>
                      </a:r>
                      <a:r>
                        <a:rPr lang="en-US" baseline="0" dirty="0"/>
                        <a:t> planar</a:t>
                      </a:r>
                      <a:endParaRPr lang="en-US" dirty="0"/>
                    </a:p>
                  </a:txBody>
                  <a:tcPr/>
                </a:tc>
                <a:extLst>
                  <a:ext uri="{0D108BD9-81ED-4DB2-BD59-A6C34878D82A}">
                    <a16:rowId xmlns:a16="http://schemas.microsoft.com/office/drawing/2014/main" val="10002"/>
                  </a:ext>
                </a:extLst>
              </a:tr>
              <a:tr h="370840">
                <a:tc>
                  <a:txBody>
                    <a:bodyPr/>
                    <a:lstStyle/>
                    <a:p>
                      <a:r>
                        <a:rPr lang="en-US" dirty="0"/>
                        <a:t>4</a:t>
                      </a:r>
                    </a:p>
                  </a:txBody>
                  <a:tcPr/>
                </a:tc>
                <a:tc>
                  <a:txBody>
                    <a:bodyPr/>
                    <a:lstStyle/>
                    <a:p>
                      <a:r>
                        <a:rPr lang="en-US" i="1" dirty="0"/>
                        <a:t>sp</a:t>
                      </a:r>
                      <a:r>
                        <a:rPr lang="en-US" i="1" baseline="30000" dirty="0"/>
                        <a:t>3</a:t>
                      </a:r>
                    </a:p>
                  </a:txBody>
                  <a:tcPr/>
                </a:tc>
                <a:tc>
                  <a:txBody>
                    <a:bodyPr/>
                    <a:lstStyle/>
                    <a:p>
                      <a:r>
                        <a:rPr lang="en-US" dirty="0"/>
                        <a:t>Tetrahedral</a:t>
                      </a:r>
                    </a:p>
                  </a:txBody>
                  <a:tcPr/>
                </a:tc>
                <a:extLst>
                  <a:ext uri="{0D108BD9-81ED-4DB2-BD59-A6C34878D82A}">
                    <a16:rowId xmlns:a16="http://schemas.microsoft.com/office/drawing/2014/main" val="10003"/>
                  </a:ext>
                </a:extLst>
              </a:tr>
              <a:tr h="370840">
                <a:tc>
                  <a:txBody>
                    <a:bodyPr/>
                    <a:lstStyle/>
                    <a:p>
                      <a:r>
                        <a:rPr lang="en-US" dirty="0"/>
                        <a:t>5</a:t>
                      </a:r>
                    </a:p>
                  </a:txBody>
                  <a:tcPr/>
                </a:tc>
                <a:tc>
                  <a:txBody>
                    <a:bodyPr/>
                    <a:lstStyle/>
                    <a:p>
                      <a:r>
                        <a:rPr lang="en-US" i="1" dirty="0"/>
                        <a:t>sp</a:t>
                      </a:r>
                      <a:r>
                        <a:rPr lang="en-US" i="1" baseline="30000" dirty="0"/>
                        <a:t>3</a:t>
                      </a:r>
                      <a:r>
                        <a:rPr lang="en-US" i="1" dirty="0"/>
                        <a:t>d</a:t>
                      </a:r>
                    </a:p>
                  </a:txBody>
                  <a:tcPr/>
                </a:tc>
                <a:tc>
                  <a:txBody>
                    <a:bodyPr/>
                    <a:lstStyle/>
                    <a:p>
                      <a:r>
                        <a:rPr lang="en-US" dirty="0" err="1"/>
                        <a:t>Trigonal</a:t>
                      </a:r>
                      <a:r>
                        <a:rPr lang="en-US" dirty="0"/>
                        <a:t> </a:t>
                      </a:r>
                      <a:r>
                        <a:rPr lang="en-US" dirty="0" err="1"/>
                        <a:t>bipyramidal</a:t>
                      </a:r>
                      <a:endParaRPr lang="en-US" dirty="0"/>
                    </a:p>
                  </a:txBody>
                  <a:tcPr/>
                </a:tc>
                <a:extLst>
                  <a:ext uri="{0D108BD9-81ED-4DB2-BD59-A6C34878D82A}">
                    <a16:rowId xmlns:a16="http://schemas.microsoft.com/office/drawing/2014/main" val="10004"/>
                  </a:ext>
                </a:extLst>
              </a:tr>
              <a:tr h="370840">
                <a:tc>
                  <a:txBody>
                    <a:bodyPr/>
                    <a:lstStyle/>
                    <a:p>
                      <a:r>
                        <a:rPr lang="en-US" dirty="0"/>
                        <a:t>6</a:t>
                      </a:r>
                    </a:p>
                  </a:txBody>
                  <a:tcPr/>
                </a:tc>
                <a:tc>
                  <a:txBody>
                    <a:bodyPr/>
                    <a:lstStyle/>
                    <a:p>
                      <a:r>
                        <a:rPr lang="en-US" i="1" dirty="0"/>
                        <a:t>sp</a:t>
                      </a:r>
                      <a:r>
                        <a:rPr lang="en-US" i="1" baseline="30000" dirty="0"/>
                        <a:t>3</a:t>
                      </a:r>
                      <a:r>
                        <a:rPr lang="en-US" i="1" dirty="0"/>
                        <a:t>d</a:t>
                      </a:r>
                      <a:r>
                        <a:rPr lang="en-US" i="1" baseline="30000" dirty="0"/>
                        <a:t>2</a:t>
                      </a:r>
                    </a:p>
                  </a:txBody>
                  <a:tcPr/>
                </a:tc>
                <a:tc>
                  <a:txBody>
                    <a:bodyPr/>
                    <a:lstStyle/>
                    <a:p>
                      <a:r>
                        <a:rPr lang="en-US" dirty="0"/>
                        <a:t>Octahedral</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92032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Hybridization</a:t>
            </a:r>
          </a:p>
        </p:txBody>
      </p:sp>
      <p:sp>
        <p:nvSpPr>
          <p:cNvPr id="3" name="Content Placeholder 2"/>
          <p:cNvSpPr>
            <a:spLocks noGrp="1"/>
          </p:cNvSpPr>
          <p:nvPr>
            <p:ph sz="quarter" idx="1"/>
          </p:nvPr>
        </p:nvSpPr>
        <p:spPr/>
        <p:txBody>
          <a:bodyPr/>
          <a:lstStyle/>
          <a:p>
            <a:pPr>
              <a:buNone/>
            </a:pPr>
            <a:r>
              <a:rPr lang="en-US" sz="2400" dirty="0"/>
              <a:t>Identify the hybridization on the phosphorus atom in PCl</a:t>
            </a:r>
            <a:r>
              <a:rPr lang="en-US" sz="2400" baseline="-25000" dirty="0"/>
              <a:t>3</a:t>
            </a:r>
          </a:p>
          <a:p>
            <a:pPr>
              <a:buNone/>
            </a:pPr>
            <a:endParaRPr lang="en-US" sz="2400" dirty="0"/>
          </a:p>
          <a:p>
            <a:pPr marL="514350" indent="-514350">
              <a:buFont typeface="+mj-lt"/>
              <a:buAutoNum type="alphaUcPeriod"/>
            </a:pPr>
            <a:r>
              <a:rPr lang="en-US" sz="2400" dirty="0"/>
              <a:t>sp</a:t>
            </a:r>
            <a:r>
              <a:rPr lang="en-US" sz="2400" baseline="30000" dirty="0"/>
              <a:t>2</a:t>
            </a:r>
          </a:p>
          <a:p>
            <a:pPr marL="514350" indent="-514350">
              <a:buFont typeface="+mj-lt"/>
              <a:buAutoNum type="alphaUcPeriod"/>
            </a:pPr>
            <a:r>
              <a:rPr lang="en-US" sz="2400" dirty="0"/>
              <a:t>sp</a:t>
            </a:r>
            <a:r>
              <a:rPr lang="en-US" sz="2400" baseline="30000" dirty="0"/>
              <a:t>3</a:t>
            </a:r>
          </a:p>
          <a:p>
            <a:pPr marL="514350" indent="-514350">
              <a:buFont typeface="+mj-lt"/>
              <a:buAutoNum type="alphaUcPeriod"/>
            </a:pPr>
            <a:r>
              <a:rPr lang="en-US" sz="2400" dirty="0"/>
              <a:t>sp</a:t>
            </a:r>
            <a:r>
              <a:rPr lang="en-US" sz="2400" baseline="30000" dirty="0"/>
              <a:t>3</a:t>
            </a:r>
            <a:r>
              <a:rPr lang="en-US" sz="2400" dirty="0"/>
              <a:t>d</a:t>
            </a:r>
          </a:p>
          <a:p>
            <a:pPr marL="514350" indent="-514350">
              <a:buFont typeface="+mj-lt"/>
              <a:buAutoNum type="alphaUcPeriod"/>
            </a:pPr>
            <a:r>
              <a:rPr lang="en-US" sz="2400" dirty="0"/>
              <a:t>sp</a:t>
            </a:r>
            <a:r>
              <a:rPr lang="en-US" sz="2400" baseline="30000" dirty="0"/>
              <a:t>3</a:t>
            </a:r>
            <a:r>
              <a:rPr lang="en-US" sz="2400" dirty="0"/>
              <a:t>d</a:t>
            </a:r>
            <a:r>
              <a:rPr lang="en-US" sz="2400" baseline="30000" dirty="0"/>
              <a:t>2</a:t>
            </a:r>
          </a:p>
          <a:p>
            <a:pPr>
              <a:buNone/>
            </a:pPr>
            <a:endParaRPr lang="en-US" dirty="0"/>
          </a:p>
          <a:p>
            <a:pPr marL="514350" indent="-514350">
              <a:buFont typeface="+mj-lt"/>
              <a:buAutoNum type="alphaUcPeriod"/>
            </a:pPr>
            <a:endParaRPr lang="en-US" dirty="0"/>
          </a:p>
        </p:txBody>
      </p:sp>
    </p:spTree>
    <p:extLst>
      <p:ext uri="{BB962C8B-B14F-4D97-AF65-F5344CB8AC3E}">
        <p14:creationId xmlns:p14="http://schemas.microsoft.com/office/powerpoint/2010/main" val="708716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Orbitals</a:t>
            </a:r>
          </a:p>
        </p:txBody>
      </p:sp>
      <p:sp>
        <p:nvSpPr>
          <p:cNvPr id="3" name="Content Placeholder 2"/>
          <p:cNvSpPr>
            <a:spLocks noGrp="1"/>
          </p:cNvSpPr>
          <p:nvPr>
            <p:ph sz="quarter" idx="1"/>
          </p:nvPr>
        </p:nvSpPr>
        <p:spPr/>
        <p:txBody>
          <a:bodyPr>
            <a:normAutofit/>
          </a:bodyPr>
          <a:lstStyle/>
          <a:p>
            <a:r>
              <a:rPr lang="en-US" sz="2180" dirty="0"/>
              <a:t>Hybrid orbitals are obtained by taking combinations of atomic orbitals of the isolated atoms</a:t>
            </a:r>
          </a:p>
          <a:p>
            <a:r>
              <a:rPr lang="en-US" sz="2180" dirty="0"/>
              <a:t>The number of hybrid orbitals formed always equals the number of orbitals used</a:t>
            </a:r>
          </a:p>
          <a:p>
            <a:r>
              <a:rPr lang="en-US" sz="2180" dirty="0"/>
              <a:t>A set of hybrid orbitals always has definite directional characteristics </a:t>
            </a:r>
          </a:p>
          <a:p>
            <a:pPr>
              <a:buNone/>
            </a:pPr>
            <a:r>
              <a:rPr lang="en-US" sz="2000" dirty="0"/>
              <a:t> </a:t>
            </a:r>
          </a:p>
        </p:txBody>
      </p:sp>
    </p:spTree>
    <p:extLst>
      <p:ext uri="{BB962C8B-B14F-4D97-AF65-F5344CB8AC3E}">
        <p14:creationId xmlns:p14="http://schemas.microsoft.com/office/powerpoint/2010/main" val="425535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Orbital Formation (Hybridization)</a:t>
            </a:r>
          </a:p>
        </p:txBody>
      </p:sp>
      <p:pic>
        <p:nvPicPr>
          <p:cNvPr id="4" name="Picture 3"/>
          <p:cNvPicPr>
            <a:picLocks noChangeAspect="1"/>
          </p:cNvPicPr>
          <p:nvPr/>
        </p:nvPicPr>
        <p:blipFill>
          <a:blip r:embed="rId2"/>
          <a:stretch>
            <a:fillRect/>
          </a:stretch>
        </p:blipFill>
        <p:spPr>
          <a:xfrm>
            <a:off x="1517892" y="1707207"/>
            <a:ext cx="6108217" cy="5053465"/>
          </a:xfrm>
          <a:prstGeom prst="rect">
            <a:avLst/>
          </a:prstGeom>
        </p:spPr>
      </p:pic>
    </p:spTree>
    <p:extLst>
      <p:ext uri="{BB962C8B-B14F-4D97-AF65-F5344CB8AC3E}">
        <p14:creationId xmlns:p14="http://schemas.microsoft.com/office/powerpoint/2010/main" val="974184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Orbitals</a:t>
            </a:r>
          </a:p>
        </p:txBody>
      </p:sp>
      <p:pic>
        <p:nvPicPr>
          <p:cNvPr id="18436" name="Picture 4" descr="https://opentextbc.ca/chemistry/wp-content/uploads/sites/150/2016/05/CNX_Chem_08_02_HybrdOrbit.jpg"/>
          <p:cNvPicPr>
            <a:picLocks noChangeAspect="1" noChangeArrowheads="1"/>
          </p:cNvPicPr>
          <p:nvPr/>
        </p:nvPicPr>
        <p:blipFill>
          <a:blip r:embed="rId2" cstate="print"/>
          <a:srcRect/>
          <a:stretch>
            <a:fillRect/>
          </a:stretch>
        </p:blipFill>
        <p:spPr bwMode="auto">
          <a:xfrm>
            <a:off x="2048697" y="1752600"/>
            <a:ext cx="5046607" cy="4724400"/>
          </a:xfrm>
          <a:prstGeom prst="rect">
            <a:avLst/>
          </a:prstGeom>
          <a:noFill/>
        </p:spPr>
      </p:pic>
    </p:spTree>
    <p:extLst>
      <p:ext uri="{BB962C8B-B14F-4D97-AF65-F5344CB8AC3E}">
        <p14:creationId xmlns:p14="http://schemas.microsoft.com/office/powerpoint/2010/main" val="631294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sigma (</a:t>
            </a:r>
            <a:r>
              <a:rPr lang="el-GR" dirty="0"/>
              <a:t>σ</a:t>
            </a:r>
            <a:r>
              <a:rPr lang="en-US" dirty="0"/>
              <a:t>) and pi (</a:t>
            </a:r>
            <a:r>
              <a:rPr lang="el-GR" dirty="0"/>
              <a:t>π</a:t>
            </a:r>
            <a:r>
              <a:rPr lang="en-US" dirty="0"/>
              <a:t>) bonds</a:t>
            </a:r>
          </a:p>
        </p:txBody>
      </p:sp>
      <p:sp>
        <p:nvSpPr>
          <p:cNvPr id="3" name="Content Placeholder 2"/>
          <p:cNvSpPr>
            <a:spLocks noGrp="1"/>
          </p:cNvSpPr>
          <p:nvPr>
            <p:ph sz="quarter" idx="1"/>
          </p:nvPr>
        </p:nvSpPr>
        <p:spPr/>
        <p:txBody>
          <a:bodyPr>
            <a:normAutofit/>
          </a:bodyPr>
          <a:lstStyle/>
          <a:p>
            <a:r>
              <a:rPr lang="en-US" sz="2400" dirty="0"/>
              <a:t>HCN and CO</a:t>
            </a:r>
            <a:r>
              <a:rPr lang="en-US" sz="2400" baseline="-25000" dirty="0"/>
              <a:t>2</a:t>
            </a:r>
          </a:p>
        </p:txBody>
      </p:sp>
    </p:spTree>
    <p:extLst>
      <p:ext uri="{BB962C8B-B14F-4D97-AF65-F5344CB8AC3E}">
        <p14:creationId xmlns:p14="http://schemas.microsoft.com/office/powerpoint/2010/main" val="523232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Bond composition</a:t>
            </a:r>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460747978"/>
                  </p:ext>
                </p:extLst>
              </p:nvPr>
            </p:nvGraphicFramePr>
            <p:xfrm>
              <a:off x="1617785" y="2960077"/>
              <a:ext cx="6096000" cy="1584960"/>
            </p:xfrm>
            <a:graphic>
              <a:graphicData uri="http://schemas.openxmlformats.org/drawingml/2006/table">
                <a:tbl>
                  <a:tblPr firstRow="1">
                    <a:tableStyleId>{3B4B98B0-60AC-42C2-AFA5-B58CD77FA1E5}</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sz="2000" dirty="0"/>
                            <a:t>Bond</a:t>
                          </a:r>
                          <a:r>
                            <a:rPr lang="en-US" sz="2000" baseline="0" dirty="0"/>
                            <a:t> Type</a:t>
                          </a:r>
                          <a:endParaRPr lang="en-US" sz="2000" dirty="0"/>
                        </a:p>
                      </a:txBody>
                      <a:tcPr/>
                    </a:tc>
                    <a:tc>
                      <a:txBody>
                        <a:bodyPr/>
                        <a:lstStyle/>
                        <a:p>
                          <a:r>
                            <a:rPr lang="en-US" sz="2000" dirty="0"/>
                            <a:t>Bond Composition</a:t>
                          </a:r>
                        </a:p>
                      </a:txBody>
                      <a:tcPr/>
                    </a:tc>
                    <a:extLst>
                      <a:ext uri="{0D108BD9-81ED-4DB2-BD59-A6C34878D82A}">
                        <a16:rowId xmlns:a16="http://schemas.microsoft.com/office/drawing/2014/main" val="10000"/>
                      </a:ext>
                    </a:extLst>
                  </a:tr>
                  <a:tr h="370840">
                    <a:tc>
                      <a:txBody>
                        <a:bodyPr/>
                        <a:lstStyle/>
                        <a:p>
                          <a:r>
                            <a:rPr lang="en-US" sz="2000" dirty="0"/>
                            <a:t>Single</a:t>
                          </a:r>
                          <a:r>
                            <a:rPr lang="en-US" sz="2000" baseline="0" dirty="0"/>
                            <a:t> bond</a:t>
                          </a:r>
                          <a:endParaRPr lang="en-US" sz="2000" dirty="0"/>
                        </a:p>
                      </a:txBody>
                      <a:tcPr/>
                    </a:tc>
                    <a:tc>
                      <a:txBody>
                        <a:bodyPr/>
                        <a:lstStyle/>
                        <a:p>
                          <a:r>
                            <a:rPr lang="en-US" sz="2000" dirty="0"/>
                            <a:t>1 </a:t>
                          </a:r>
                          <a14:m>
                            <m:oMath xmlns:m="http://schemas.openxmlformats.org/officeDocument/2006/math">
                              <m:r>
                                <a:rPr lang="en-US" sz="2000" smtClean="0">
                                  <a:latin typeface="Cambria Math" panose="02040503050406030204" pitchFamily="18" charset="0"/>
                                </a:rPr>
                                <m:t>𝜎</m:t>
                              </m:r>
                            </m:oMath>
                          </a14:m>
                          <a:r>
                            <a:rPr lang="en-US" sz="2000" dirty="0"/>
                            <a:t> bond</a:t>
                          </a:r>
                        </a:p>
                      </a:txBody>
                      <a:tcPr/>
                    </a:tc>
                    <a:extLst>
                      <a:ext uri="{0D108BD9-81ED-4DB2-BD59-A6C34878D82A}">
                        <a16:rowId xmlns:a16="http://schemas.microsoft.com/office/drawing/2014/main" val="10001"/>
                      </a:ext>
                    </a:extLst>
                  </a:tr>
                  <a:tr h="370840">
                    <a:tc>
                      <a:txBody>
                        <a:bodyPr/>
                        <a:lstStyle/>
                        <a:p>
                          <a:r>
                            <a:rPr lang="en-US" sz="2000" dirty="0"/>
                            <a:t>Double bond</a:t>
                          </a:r>
                        </a:p>
                      </a:txBody>
                      <a:tcPr/>
                    </a:tc>
                    <a:tc>
                      <a:txBody>
                        <a:bodyPr/>
                        <a:lstStyle/>
                        <a:p>
                          <a:r>
                            <a:rPr lang="en-US" sz="2000" dirty="0"/>
                            <a:t>1 </a:t>
                          </a:r>
                          <a14:m>
                            <m:oMath xmlns:m="http://schemas.openxmlformats.org/officeDocument/2006/math">
                              <m:r>
                                <a:rPr lang="en-US" sz="2000" smtClean="0">
                                  <a:latin typeface="Cambria Math" panose="02040503050406030204" pitchFamily="18" charset="0"/>
                                </a:rPr>
                                <m:t>𝜎</m:t>
                              </m:r>
                            </m:oMath>
                          </a14:m>
                          <a:r>
                            <a:rPr lang="en-US" sz="2000" dirty="0"/>
                            <a:t> bond and 1 </a:t>
                          </a:r>
                          <a14:m>
                            <m:oMath xmlns:m="http://schemas.openxmlformats.org/officeDocument/2006/math">
                              <m:r>
                                <a:rPr lang="en-US" sz="2000" smtClean="0">
                                  <a:latin typeface="Cambria Math" panose="02040503050406030204" pitchFamily="18" charset="0"/>
                                </a:rPr>
                                <m:t>𝜋</m:t>
                              </m:r>
                            </m:oMath>
                          </a14:m>
                          <a:r>
                            <a:rPr lang="en-US" sz="2000" dirty="0"/>
                            <a:t> bond</a:t>
                          </a:r>
                        </a:p>
                      </a:txBody>
                      <a:tcPr/>
                    </a:tc>
                    <a:extLst>
                      <a:ext uri="{0D108BD9-81ED-4DB2-BD59-A6C34878D82A}">
                        <a16:rowId xmlns:a16="http://schemas.microsoft.com/office/drawing/2014/main" val="10002"/>
                      </a:ext>
                    </a:extLst>
                  </a:tr>
                  <a:tr h="370840">
                    <a:tc>
                      <a:txBody>
                        <a:bodyPr/>
                        <a:lstStyle/>
                        <a:p>
                          <a:r>
                            <a:rPr lang="en-US" sz="2000" dirty="0"/>
                            <a:t>Triple bond</a:t>
                          </a:r>
                        </a:p>
                      </a:txBody>
                      <a:tcPr/>
                    </a:tc>
                    <a:tc>
                      <a:txBody>
                        <a:bodyPr/>
                        <a:lstStyle/>
                        <a:p>
                          <a:r>
                            <a:rPr lang="en-US" sz="2000" dirty="0"/>
                            <a:t>1 </a:t>
                          </a:r>
                          <a14:m>
                            <m:oMath xmlns:m="http://schemas.openxmlformats.org/officeDocument/2006/math">
                              <m:r>
                                <a:rPr lang="en-US" sz="2000" smtClean="0">
                                  <a:latin typeface="Cambria Math" panose="02040503050406030204" pitchFamily="18" charset="0"/>
                                </a:rPr>
                                <m:t>𝜎</m:t>
                              </m:r>
                            </m:oMath>
                          </a14:m>
                          <a:r>
                            <a:rPr lang="en-US" sz="2000" dirty="0"/>
                            <a:t> bond and 2 </a:t>
                          </a:r>
                          <a14:m>
                            <m:oMath xmlns:m="http://schemas.openxmlformats.org/officeDocument/2006/math">
                              <m:r>
                                <a:rPr lang="en-US" sz="2000" smtClean="0">
                                  <a:latin typeface="Cambria Math" panose="02040503050406030204" pitchFamily="18" charset="0"/>
                                </a:rPr>
                                <m:t>𝜋</m:t>
                              </m:r>
                            </m:oMath>
                          </a14:m>
                          <a:r>
                            <a:rPr lang="en-US" sz="2000" dirty="0"/>
                            <a:t> bonds</a:t>
                          </a:r>
                        </a:p>
                      </a:txBody>
                      <a:tcPr/>
                    </a:tc>
                    <a:extLst>
                      <a:ext uri="{0D108BD9-81ED-4DB2-BD59-A6C34878D82A}">
                        <a16:rowId xmlns:a16="http://schemas.microsoft.com/office/drawing/2014/main" val="10003"/>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460747978"/>
                  </p:ext>
                </p:extLst>
              </p:nvPr>
            </p:nvGraphicFramePr>
            <p:xfrm>
              <a:off x="1617785" y="2960077"/>
              <a:ext cx="6096000" cy="1584960"/>
            </p:xfrm>
            <a:graphic>
              <a:graphicData uri="http://schemas.openxmlformats.org/drawingml/2006/table">
                <a:tbl>
                  <a:tblPr firstRow="1">
                    <a:tableStyleId>{3B4B98B0-60AC-42C2-AFA5-B58CD77FA1E5}</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96240">
                    <a:tc>
                      <a:txBody>
                        <a:bodyPr/>
                        <a:lstStyle/>
                        <a:p>
                          <a:r>
                            <a:rPr lang="en-US" sz="2000" dirty="0"/>
                            <a:t>Bond</a:t>
                          </a:r>
                          <a:r>
                            <a:rPr lang="en-US" sz="2000" baseline="0" dirty="0"/>
                            <a:t> Type</a:t>
                          </a:r>
                          <a:endParaRPr lang="en-US" sz="2000" dirty="0"/>
                        </a:p>
                      </a:txBody>
                      <a:tcPr/>
                    </a:tc>
                    <a:tc>
                      <a:txBody>
                        <a:bodyPr/>
                        <a:lstStyle/>
                        <a:p>
                          <a:r>
                            <a:rPr lang="en-US" sz="2000" dirty="0"/>
                            <a:t>Bond Composition</a:t>
                          </a:r>
                        </a:p>
                      </a:txBody>
                      <a:tcPr/>
                    </a:tc>
                    <a:extLst>
                      <a:ext uri="{0D108BD9-81ED-4DB2-BD59-A6C34878D82A}">
                        <a16:rowId xmlns:a16="http://schemas.microsoft.com/office/drawing/2014/main" val="10000"/>
                      </a:ext>
                    </a:extLst>
                  </a:tr>
                  <a:tr h="396240">
                    <a:tc>
                      <a:txBody>
                        <a:bodyPr/>
                        <a:lstStyle/>
                        <a:p>
                          <a:r>
                            <a:rPr lang="en-US" sz="2000" dirty="0"/>
                            <a:t>Single</a:t>
                          </a:r>
                          <a:r>
                            <a:rPr lang="en-US" sz="2000" baseline="0" dirty="0"/>
                            <a:t> bond</a:t>
                          </a:r>
                          <a:endParaRPr lang="en-US" sz="2000" dirty="0"/>
                        </a:p>
                      </a:txBody>
                      <a:tcPr/>
                    </a:tc>
                    <a:tc>
                      <a:txBody>
                        <a:bodyPr/>
                        <a:lstStyle/>
                        <a:p>
                          <a:endParaRPr lang="en-US"/>
                        </a:p>
                      </a:txBody>
                      <a:tcPr>
                        <a:blipFill>
                          <a:blip r:embed="rId2"/>
                          <a:stretch>
                            <a:fillRect l="-100200" t="-106061" r="-200" b="-224242"/>
                          </a:stretch>
                        </a:blipFill>
                      </a:tcPr>
                    </a:tc>
                    <a:extLst>
                      <a:ext uri="{0D108BD9-81ED-4DB2-BD59-A6C34878D82A}">
                        <a16:rowId xmlns:a16="http://schemas.microsoft.com/office/drawing/2014/main" val="10001"/>
                      </a:ext>
                    </a:extLst>
                  </a:tr>
                  <a:tr h="396240">
                    <a:tc>
                      <a:txBody>
                        <a:bodyPr/>
                        <a:lstStyle/>
                        <a:p>
                          <a:r>
                            <a:rPr lang="en-US" sz="2000" dirty="0"/>
                            <a:t>Double bond</a:t>
                          </a:r>
                        </a:p>
                      </a:txBody>
                      <a:tcPr/>
                    </a:tc>
                    <a:tc>
                      <a:txBody>
                        <a:bodyPr/>
                        <a:lstStyle/>
                        <a:p>
                          <a:endParaRPr lang="en-US"/>
                        </a:p>
                      </a:txBody>
                      <a:tcPr>
                        <a:blipFill>
                          <a:blip r:embed="rId2"/>
                          <a:stretch>
                            <a:fillRect l="-100200" t="-209231" r="-200" b="-127692"/>
                          </a:stretch>
                        </a:blipFill>
                      </a:tcPr>
                    </a:tc>
                    <a:extLst>
                      <a:ext uri="{0D108BD9-81ED-4DB2-BD59-A6C34878D82A}">
                        <a16:rowId xmlns:a16="http://schemas.microsoft.com/office/drawing/2014/main" val="10002"/>
                      </a:ext>
                    </a:extLst>
                  </a:tr>
                  <a:tr h="396240">
                    <a:tc>
                      <a:txBody>
                        <a:bodyPr/>
                        <a:lstStyle/>
                        <a:p>
                          <a:r>
                            <a:rPr lang="en-US" sz="2000" dirty="0"/>
                            <a:t>Triple bond</a:t>
                          </a:r>
                        </a:p>
                      </a:txBody>
                      <a:tcPr/>
                    </a:tc>
                    <a:tc>
                      <a:txBody>
                        <a:bodyPr/>
                        <a:lstStyle/>
                        <a:p>
                          <a:endParaRPr lang="en-US"/>
                        </a:p>
                      </a:txBody>
                      <a:tcPr>
                        <a:blipFill>
                          <a:blip r:embed="rId2"/>
                          <a:stretch>
                            <a:fillRect l="-100200" t="-309231" r="-200" b="-27692"/>
                          </a:stretch>
                        </a:blipFill>
                      </a:tcPr>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336718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Bond composition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buNone/>
                </a:pPr>
                <a:r>
                  <a:rPr lang="en-US" dirty="0"/>
                  <a:t>Identify the number of </a:t>
                </a:r>
                <a14:m>
                  <m:oMath xmlns:m="http://schemas.openxmlformats.org/officeDocument/2006/math">
                    <m:r>
                      <a:rPr lang="en-US" b="0" i="1" smtClean="0">
                        <a:latin typeface="Cambria Math" panose="02040503050406030204" pitchFamily="18" charset="0"/>
                      </a:rPr>
                      <m:t>𝜎</m:t>
                    </m:r>
                  </m:oMath>
                </a14:m>
                <a:r>
                  <a:rPr lang="en-US" dirty="0"/>
                  <a:t> and </a:t>
                </a:r>
                <a14:m>
                  <m:oMath xmlns:m="http://schemas.openxmlformats.org/officeDocument/2006/math">
                    <m:r>
                      <a:rPr lang="en-US" b="0" i="1" smtClean="0">
                        <a:latin typeface="Cambria Math" panose="02040503050406030204" pitchFamily="18" charset="0"/>
                      </a:rPr>
                      <m:t>𝜋</m:t>
                    </m:r>
                  </m:oMath>
                </a14:m>
                <a:r>
                  <a:rPr lang="en-US" dirty="0"/>
                  <a:t> bonds in the nitrogen-nitrogen bond in N</a:t>
                </a:r>
                <a:r>
                  <a:rPr lang="en-US" baseline="-25000" dirty="0"/>
                  <a:t>2</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l="-972" t="-950" r="-1571"/>
                </a:stretch>
              </a:blipFill>
            </p:spPr>
            <p:txBody>
              <a:bodyPr/>
              <a:lstStyle/>
              <a:p>
                <a:r>
                  <a:rPr lang="en-US">
                    <a:noFill/>
                  </a:rPr>
                  <a:t> </a:t>
                </a:r>
              </a:p>
            </p:txBody>
          </p:sp>
        </mc:Fallback>
      </mc:AlternateContent>
    </p:spTree>
    <p:extLst>
      <p:ext uri="{BB962C8B-B14F-4D97-AF65-F5344CB8AC3E}">
        <p14:creationId xmlns:p14="http://schemas.microsoft.com/office/powerpoint/2010/main" val="22698528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3423</TotalTime>
  <Words>340</Words>
  <Application>Microsoft Office PowerPoint</Application>
  <PresentationFormat>On-screen Show (4:3)</PresentationFormat>
  <Paragraphs>83</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Cambria Math</vt:lpstr>
      <vt:lpstr>Times New Roman</vt:lpstr>
      <vt:lpstr>Wingdings</vt:lpstr>
      <vt:lpstr>Wingdings 2</vt:lpstr>
      <vt:lpstr>Median</vt:lpstr>
      <vt:lpstr>Chapter 8 Part 1</vt:lpstr>
      <vt:lpstr>Hybridization </vt:lpstr>
      <vt:lpstr>Hybridization</vt:lpstr>
      <vt:lpstr>Hybrid Orbitals</vt:lpstr>
      <vt:lpstr>Hybrid Orbital Formation (Hybridization)</vt:lpstr>
      <vt:lpstr>Hybrid Orbitals</vt:lpstr>
      <vt:lpstr>Introduction to sigma (σ) and pi (π) bonds</vt:lpstr>
      <vt:lpstr>Bond composition</vt:lpstr>
      <vt:lpstr>Bond composition</vt:lpstr>
      <vt:lpstr>Bond Composition</vt:lpstr>
      <vt:lpstr>Sigma bonds: another look</vt:lpstr>
      <vt:lpstr>Pi bonds: another look</vt:lpstr>
      <vt:lpstr>п Bond Animation: Double Bond</vt:lpstr>
      <vt:lpstr>п Bond Animation: Triple Bond</vt:lpstr>
      <vt:lpstr>Free Rotation Around Sigma Bonds</vt:lpstr>
      <vt:lpstr>No Rotation Around Pi Bonds</vt:lpstr>
      <vt:lpstr>Sigma and pi bonding</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Part 2</dc:title>
  <dc:creator>Walter Turner</dc:creator>
  <cp:lastModifiedBy>Turner, Walter</cp:lastModifiedBy>
  <cp:revision>100</cp:revision>
  <dcterms:created xsi:type="dcterms:W3CDTF">2017-10-23T01:57:11Z</dcterms:created>
  <dcterms:modified xsi:type="dcterms:W3CDTF">2022-11-14T15:17:50Z</dcterms:modified>
</cp:coreProperties>
</file>