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90" r:id="rId2"/>
    <p:sldId id="257" r:id="rId3"/>
    <p:sldId id="298" r:id="rId4"/>
    <p:sldId id="261" r:id="rId5"/>
    <p:sldId id="307" r:id="rId6"/>
    <p:sldId id="271" r:id="rId7"/>
    <p:sldId id="273" r:id="rId8"/>
    <p:sldId id="275" r:id="rId9"/>
    <p:sldId id="277" r:id="rId10"/>
    <p:sldId id="299" r:id="rId11"/>
    <p:sldId id="306" r:id="rId12"/>
    <p:sldId id="285" r:id="rId13"/>
    <p:sldId id="288" r:id="rId14"/>
    <p:sldId id="29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9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3D7EC-A0E1-45B7-9DFF-77EABCDC3B27}" type="datetimeFigureOut">
              <a:rPr lang="en-US" smtClean="0"/>
              <a:t>11/21/2022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2490B-B258-486C-BD7C-B7DE36D37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9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EB35B-7978-46B9-9512-166D32DB740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3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4C93FB7B-26A4-4F85-868C-AAB6BDF9A48F}" type="datetime1">
              <a:rPr lang="en-US" smtClean="0"/>
              <a:t>11/21/2022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927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B9346-5570-4BD8-B259-66DA1AE38980}" type="datetime1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75D30DE2-B009-40FE-88B7-D6CAB62854FF}" type="datetime1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8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C4B6-134B-411B-9D15-1B028885CD70}" type="datetime1">
              <a:rPr lang="en-US" smtClean="0"/>
              <a:t>11/21/2022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7901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B009-8AB1-4CED-BD01-8B8A6E4D05C0}" type="datetime1">
              <a:rPr lang="en-US" smtClean="0"/>
              <a:t>11/21/2022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15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EE41E34-A532-4DEE-99FA-E11CD44D5018}" type="datetime1">
              <a:rPr lang="en-US" smtClean="0"/>
              <a:t>11/21/2022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02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C3FB3E-7A11-4A0E-ACC3-7668659CB313}" type="datetime1">
              <a:rPr lang="en-US" smtClean="0"/>
              <a:t>11/21/2022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32354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60F-59CB-4C4C-9444-23F4D3F9B919}" type="datetime1">
              <a:rPr lang="en-US" smtClean="0"/>
              <a:t>11/21/2022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9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0911-27BE-4C79-986E-76EFAB9A0071}" type="datetime1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905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AE4DA-C152-436E-88A1-5728F3331227}" type="datetime1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09211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EC276088-BCB2-472A-BEBE-1FADC238D260}" type="datetime1">
              <a:rPr lang="en-US" smtClean="0"/>
              <a:t>11/21/2022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88854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81449AB9-E966-4467-B37A-FC0CD124B424}" type="datetime1">
              <a:rPr lang="en-US" smtClean="0"/>
              <a:t>11/21/2022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F498E622-1406-4434-89F9-CCB6986C8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1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avi-cdn.macmillantech.com/brightcove/index.html?videoId=576235989200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9 </a:t>
            </a:r>
            <a:r>
              <a:rPr lang="en-US"/>
              <a:t>Part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56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190DC-8C79-4505-BD47-C0008D8A3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Speed of Gas Particles vs. Molar Mass</a:t>
            </a:r>
          </a:p>
        </p:txBody>
      </p:sp>
      <p:pic>
        <p:nvPicPr>
          <p:cNvPr id="7" name="Shape 228" descr="A bar graph. The y axis is labeled Average speed (meters per second) and has points 0, 500, 1000, 1500, 2000, and 2500. The x axis is labeled Mass (units). Hydrogen has a mass of 2 point 0 1 5 8 8 units and a speed of just under 2000 meters per second. Helium has a mass of 4 point 0 0 2 6 units and a speed of 1400 meters per second. H 2 O has a mass of 18 point 0 1 5 3 units and a speed 600 meters per second. O 2 has a mass of 31 point 9 9 8 8 units and a speed of 500 meters per second." title="Figure 11.22">
            <a:extLst>
              <a:ext uri="{FF2B5EF4-FFF2-40B4-BE49-F238E27FC236}">
                <a16:creationId xmlns:a16="http://schemas.microsoft.com/office/drawing/2014/main" id="{A4BF817C-AABC-4003-B824-DC808299B084}"/>
              </a:ext>
            </a:extLst>
          </p:cNvPr>
          <p:cNvPicPr preferRelativeResize="0"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3" y="1938047"/>
            <a:ext cx="8310635" cy="40108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 descr="The y axis is labeled Average speed (meters per second) and has points 0, 500, 1000, 1500, 2000, and 2500." title="Figure 7.22"/>
          <p:cNvSpPr/>
          <p:nvPr/>
        </p:nvSpPr>
        <p:spPr>
          <a:xfrm>
            <a:off x="181724" y="2293096"/>
            <a:ext cx="1763556" cy="28343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80" dirty="0">
                <a:solidFill>
                  <a:schemeClr val="tx1"/>
                </a:solidFill>
              </a:rPr>
              <a:t>Average speed </a:t>
            </a:r>
          </a:p>
          <a:p>
            <a:pPr algn="ctr"/>
            <a:r>
              <a:rPr lang="en-US" sz="2180" dirty="0">
                <a:solidFill>
                  <a:schemeClr val="tx1"/>
                </a:solidFill>
              </a:rPr>
              <a:t>(m/s)</a:t>
            </a:r>
          </a:p>
        </p:txBody>
      </p:sp>
      <p:sp>
        <p:nvSpPr>
          <p:cNvPr id="6" name="Rectangle 5" descr="The x axis is labeled Mass (units). " title="Figure 7.22"/>
          <p:cNvSpPr/>
          <p:nvPr/>
        </p:nvSpPr>
        <p:spPr>
          <a:xfrm>
            <a:off x="2647139" y="5027871"/>
            <a:ext cx="5417050" cy="697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900"/>
              </a:spcAft>
            </a:pPr>
            <a:r>
              <a:rPr lang="en-US" dirty="0">
                <a:solidFill>
                  <a:schemeClr val="tx1"/>
                </a:solidFill>
              </a:rPr>
              <a:t>    </a:t>
            </a:r>
            <a:r>
              <a:rPr lang="en-US" sz="2180" dirty="0">
                <a:solidFill>
                  <a:schemeClr val="tx1"/>
                </a:solidFill>
              </a:rPr>
              <a:t>2.016       4.0026      18.015       31.998</a:t>
            </a:r>
          </a:p>
          <a:p>
            <a:pPr>
              <a:spcAft>
                <a:spcPts val="900"/>
              </a:spcAft>
            </a:pPr>
            <a:r>
              <a:rPr lang="en-US" sz="2180" dirty="0">
                <a:solidFill>
                  <a:schemeClr val="tx1"/>
                </a:solidFill>
              </a:rPr>
              <a:t>		Mass (u)</a:t>
            </a:r>
          </a:p>
        </p:txBody>
      </p:sp>
    </p:spTree>
    <p:extLst>
      <p:ext uri="{BB962C8B-B14F-4D97-AF65-F5344CB8AC3E}">
        <p14:creationId xmlns:p14="http://schemas.microsoft.com/office/powerpoint/2010/main" val="2939508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Molar mass, particle speed, temperature, and kinetic energy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95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Describe the relationship between the following pairs as directly or inversely proportional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KE</m:t>
                        </m:r>
                      </m:e>
                    </m:acc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T 					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MM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US" dirty="0"/>
                  <a:t> (at constant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dirty="0"/>
                  <a:t>) 		</a:t>
                </a:r>
                <a:endParaRPr lang="en-US" sz="2000" dirty="0">
                  <a:latin typeface="Cambria Math" panose="02040503050406030204" pitchFamily="18" charset="0"/>
                </a:endParaRP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i="0" smtClean="0">
                            <a:latin typeface="Cambria Math" panose="02040503050406030204" pitchFamily="18" charset="0"/>
                          </a:rPr>
                          <m:t>KE</m:t>
                        </m:r>
                      </m:e>
                    </m:acc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r>
                  <a:rPr lang="en-US" dirty="0"/>
                  <a:t> (at constant MM) 						</a:t>
                </a:r>
              </a:p>
            </p:txBody>
          </p:sp>
        </mc:Choice>
        <mc:Fallback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495800"/>
              </a:xfrm>
              <a:blipFill>
                <a:blip r:embed="rId2"/>
                <a:stretch>
                  <a:fillRect l="-972" t="-950" r="-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491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(</a:t>
            </a:r>
            <a:r>
              <a:rPr lang="en-US" dirty="0" err="1"/>
              <a:t>Nonideal</a:t>
            </a:r>
            <a:r>
              <a:rPr lang="en-US" dirty="0"/>
              <a:t>) gases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sz="2180" dirty="0"/>
              <a:t>Real gases are those which aren’t ideal.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sz="2180" dirty="0"/>
              <a:t>No gases are truly ideal.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US" sz="2180" dirty="0"/>
              <a:t>There are three situation that weaken ideal gas behavior.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sz="2180" dirty="0"/>
              <a:t>Large molar masses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sz="2180" dirty="0"/>
              <a:t>High pressures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US" sz="2180" dirty="0"/>
              <a:t>Low temperatures</a:t>
            </a:r>
          </a:p>
        </p:txBody>
      </p:sp>
    </p:spTree>
    <p:extLst>
      <p:ext uri="{BB962C8B-B14F-4D97-AF65-F5344CB8AC3E}">
        <p14:creationId xmlns:p14="http://schemas.microsoft.com/office/powerpoint/2010/main" val="1659290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38124"/>
            <a:ext cx="8153400" cy="962025"/>
          </a:xfrm>
        </p:spPr>
        <p:txBody>
          <a:bodyPr/>
          <a:lstStyle/>
          <a:p>
            <a:r>
              <a:rPr lang="en-US" dirty="0"/>
              <a:t>Behaviors that cause </a:t>
            </a:r>
            <a:r>
              <a:rPr lang="en-US" dirty="0" err="1"/>
              <a:t>nonideal</a:t>
            </a:r>
            <a:r>
              <a:rPr lang="en-US" dirty="0"/>
              <a:t> gas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Gases behave less ideally with increasing molar mass</a:t>
            </a:r>
          </a:p>
          <a:p>
            <a:r>
              <a:rPr lang="en-US" sz="2400" dirty="0"/>
              <a:t>Gases behave less ideally at lower temperatures</a:t>
            </a:r>
          </a:p>
          <a:p>
            <a:r>
              <a:rPr lang="en-US" sz="2400" dirty="0"/>
              <a:t>Gases behave less ideally at higher pressures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1889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gases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400" dirty="0"/>
              <a:t>Which of the following 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gases will </a:t>
            </a:r>
            <a:r>
              <a:rPr lang="en-US" sz="2400" dirty="0"/>
              <a:t>display the most </a:t>
            </a:r>
            <a:r>
              <a:rPr lang="en-US" sz="2400" dirty="0" err="1"/>
              <a:t>nonideal</a:t>
            </a:r>
            <a:r>
              <a:rPr lang="en-US" sz="2400" dirty="0"/>
              <a:t> behavior at STP? </a:t>
            </a:r>
          </a:p>
          <a:p>
            <a:pPr marL="0">
              <a:buNone/>
            </a:pPr>
            <a:endParaRPr lang="en-US" sz="2400" dirty="0"/>
          </a:p>
          <a:p>
            <a:pPr marL="217170" indent="-457200">
              <a:buFont typeface="+mj-lt"/>
              <a:buAutoNum type="alphaUcPeriod"/>
            </a:pPr>
            <a:r>
              <a:rPr lang="en-US" sz="2400" dirty="0"/>
              <a:t>O</a:t>
            </a:r>
            <a:r>
              <a:rPr lang="en-US" sz="2400" baseline="-25000" dirty="0"/>
              <a:t>2</a:t>
            </a:r>
          </a:p>
          <a:p>
            <a:pPr marL="217170" indent="-457200">
              <a:buFont typeface="+mj-lt"/>
              <a:buAutoNum type="alphaUcPeriod"/>
            </a:pPr>
            <a:r>
              <a:rPr lang="en-US" sz="2400" dirty="0"/>
              <a:t>Cl</a:t>
            </a:r>
            <a:r>
              <a:rPr lang="en-US" sz="2400" baseline="-25000" dirty="0"/>
              <a:t>2</a:t>
            </a:r>
          </a:p>
          <a:p>
            <a:pPr marL="217170" indent="-457200">
              <a:buFont typeface="+mj-lt"/>
              <a:buAutoNum type="alphaUcPeriod"/>
            </a:pPr>
            <a:r>
              <a:rPr lang="en-US" sz="2400" dirty="0"/>
              <a:t>NH</a:t>
            </a:r>
            <a:r>
              <a:rPr lang="en-US" sz="2400" baseline="-25000" dirty="0"/>
              <a:t>3</a:t>
            </a:r>
          </a:p>
          <a:p>
            <a:pPr marL="217170" indent="-457200">
              <a:buFont typeface="+mj-lt"/>
              <a:buAutoNum type="alphaUcPeriod"/>
            </a:pPr>
            <a:r>
              <a:rPr lang="en-US" sz="2400" dirty="0"/>
              <a:t>XeF</a:t>
            </a:r>
            <a:r>
              <a:rPr lang="en-US" sz="2400" baseline="-25000" dirty="0"/>
              <a:t>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6387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Kinetic Molecular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180" dirty="0"/>
              <a:t>Gases consists of molecules whose separation is much larger than the molecules themselves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180" dirty="0"/>
              <a:t>The molecules of a gas are in continuous, random, and rapid motion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en-US" sz="2180" dirty="0"/>
              <a:t>The average kinetic energy of gas molecules is determined by the gas temperature, and all gas molecules at the same temperature, regardless of mass, have the same average kinetic energy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en-US" sz="2180" dirty="0"/>
              <a:t>Gas molecules collide with one another and with the walls of their container, but they do so without loss of energy and no attractive or repulsive forces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8187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Gas Motion</a:t>
            </a:r>
          </a:p>
        </p:txBody>
      </p:sp>
      <p:pic>
        <p:nvPicPr>
          <p:cNvPr id="6" name="Shape 214" descr="Animation: Gas Motion Video" title="Figure 11.20">
            <a:hlinkClick r:id="rId2"/>
            <a:extLst>
              <a:ext uri="{FF2B5EF4-FFF2-40B4-BE49-F238E27FC236}">
                <a16:creationId xmlns:a16="http://schemas.microsoft.com/office/drawing/2014/main" id="{C19F5248-B83C-49F1-9B51-202A17D07C85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3">
            <a:alphaModFix/>
          </a:blip>
          <a:stretch/>
        </p:blipFill>
        <p:spPr>
          <a:xfrm>
            <a:off x="2348264" y="2226469"/>
            <a:ext cx="4447472" cy="3263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7081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Kinetic Molecular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000" dirty="0"/>
              <a:t>Which of the following statements concerning kinetic molecular theory is true?</a:t>
            </a:r>
          </a:p>
          <a:p>
            <a:pPr>
              <a:buNone/>
            </a:pPr>
            <a:endParaRPr lang="en-US" sz="2000" dirty="0"/>
          </a:p>
          <a:p>
            <a:pPr marL="571500" indent="-571500">
              <a:buFont typeface="+mj-lt"/>
              <a:buAutoNum type="romanUcPeriod"/>
            </a:pPr>
            <a:r>
              <a:rPr lang="en-US" sz="2000" dirty="0"/>
              <a:t>The average kinetic energy is determined by the mass and temperature of the gas molecules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2000" dirty="0"/>
              <a:t>Gas molecules are constantly in motion 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2000" dirty="0"/>
              <a:t>Gas molecules lose energy upon collisions with the container </a:t>
            </a:r>
          </a:p>
          <a:p>
            <a:pPr marL="571500" indent="-571500">
              <a:buNone/>
            </a:pPr>
            <a:endParaRPr lang="en-US" sz="2000" dirty="0"/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I</a:t>
            </a:r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II</a:t>
            </a:r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III</a:t>
            </a:r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I &amp; II</a:t>
            </a:r>
          </a:p>
        </p:txBody>
      </p:sp>
    </p:spTree>
    <p:extLst>
      <p:ext uri="{BB962C8B-B14F-4D97-AF65-F5344CB8AC3E}">
        <p14:creationId xmlns:p14="http://schemas.microsoft.com/office/powerpoint/2010/main" val="349649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Molar Kinetic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D685CEC-139A-4F8D-A286-1EB42CC5D9FA}"/>
                  </a:ext>
                </a:extLst>
              </p:cNvPr>
              <p:cNvSpPr/>
              <p:nvPr/>
            </p:nvSpPr>
            <p:spPr>
              <a:xfrm>
                <a:off x="2738235" y="1949907"/>
                <a:ext cx="2990141" cy="1129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3600" i="0">
                              <a:latin typeface="Cambria Math" panose="02040503050406030204" pitchFamily="18" charset="0"/>
                            </a:rPr>
                            <m:t>KE</m:t>
                          </m:r>
                        </m:e>
                      </m:acc>
                      <m:r>
                        <a:rPr lang="en-US" sz="3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RT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D685CEC-139A-4F8D-A286-1EB42CC5D9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235" y="1949907"/>
                <a:ext cx="2990141" cy="112947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DB89C91-6B07-43E6-B5A4-A3472E68B6B9}"/>
              </a:ext>
            </a:extLst>
          </p:cNvPr>
          <p:cNvCxnSpPr>
            <a:cxnSpLocks/>
          </p:cNvCxnSpPr>
          <p:nvPr/>
        </p:nvCxnSpPr>
        <p:spPr>
          <a:xfrm flipH="1" flipV="1">
            <a:off x="4936311" y="2867849"/>
            <a:ext cx="1082023" cy="42306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587062"/>
                <a:ext cx="8153400" cy="4510898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KE</m:t>
                        </m:r>
                      </m:e>
                    </m:acc>
                  </m:oMath>
                </a14:m>
                <a:r>
                  <a:rPr lang="en-US" sz="2400" b="0" dirty="0">
                    <a:latin typeface="Cambria Math" panose="02040503050406030204" pitchFamily="18" charset="0"/>
                  </a:rPr>
                  <a:t> is the average kinetic energy </a:t>
                </a:r>
                <a:r>
                  <a:rPr lang="en-US" sz="2400" dirty="0">
                    <a:latin typeface="Cambria Math" panose="02040503050406030204" pitchFamily="18" charset="0"/>
                  </a:rPr>
                  <a:t>per</a:t>
                </a:r>
                <a:r>
                  <a:rPr lang="en-US" sz="2400" b="0" dirty="0">
                    <a:latin typeface="Cambria Math" panose="02040503050406030204" pitchFamily="18" charset="0"/>
                  </a:rPr>
                  <a:t> mole of gas particles</a:t>
                </a:r>
              </a:p>
              <a:p>
                <a:r>
                  <a:rPr lang="en-US" sz="2400" b="0" i="0" dirty="0">
                    <a:latin typeface="Cambria Math" panose="02040503050406030204" pitchFamily="18" charset="0"/>
                  </a:rPr>
                  <a:t>R is 8.314 J/(</a:t>
                </a:r>
                <a:r>
                  <a:rPr lang="en-US" sz="2400" b="0" i="0" dirty="0" err="1">
                    <a:latin typeface="Cambria Math" panose="02040503050406030204" pitchFamily="18" charset="0"/>
                  </a:rPr>
                  <a:t>mol</a:t>
                </a:r>
                <a:r>
                  <a:rPr lang="en-US" sz="2400" b="0" i="0" dirty="0">
                    <a:latin typeface="Cambria Math" panose="02040503050406030204" pitchFamily="18" charset="0"/>
                  </a:rPr>
                  <a:t> K)</a:t>
                </a:r>
              </a:p>
              <a:p>
                <a:r>
                  <a:rPr lang="en-US" sz="2400" dirty="0"/>
                  <a:t>T is the temperature in Kelvin</a:t>
                </a:r>
              </a:p>
            </p:txBody>
          </p:sp>
        </mc:Choice>
        <mc:Fallback xmlns="">
          <p:sp>
            <p:nvSpPr>
              <p:cNvPr id="1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587062"/>
                <a:ext cx="8153400" cy="4510898"/>
              </a:xfrm>
              <a:blipFill>
                <a:blip r:embed="rId3"/>
                <a:stretch>
                  <a:fillRect l="-1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81366" y="2899015"/>
                <a:ext cx="4531693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=8.314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mol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1366" y="2899015"/>
                <a:ext cx="4531693" cy="78380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405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Molar Kinetic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>
              <a:buNone/>
            </a:pPr>
            <a:r>
              <a:rPr lang="en-US" sz="2000" dirty="0"/>
              <a:t>Which of the following statements concerning the molar kinetic energy is true?</a:t>
            </a:r>
          </a:p>
          <a:p>
            <a:pPr>
              <a:buNone/>
            </a:pPr>
            <a:endParaRPr lang="en-US" sz="2000" dirty="0"/>
          </a:p>
          <a:p>
            <a:pPr marL="571500" indent="-571500">
              <a:buFont typeface="+mj-lt"/>
              <a:buAutoNum type="romanUcPeriod"/>
            </a:pPr>
            <a:r>
              <a:rPr lang="en-US" sz="2000" dirty="0"/>
              <a:t>Gas molecules with higher masses, on average, have higher kinetic energy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2000" dirty="0"/>
              <a:t>Gas molecules with greater temperature, on average, have higher kinetic energy</a:t>
            </a:r>
          </a:p>
          <a:p>
            <a:pPr marL="571500" indent="-571500">
              <a:buNone/>
            </a:pPr>
            <a:endParaRPr lang="en-US" sz="2000" dirty="0"/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I</a:t>
            </a:r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II</a:t>
            </a:r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Both I and II</a:t>
            </a:r>
          </a:p>
          <a:p>
            <a:pPr marL="571500" indent="-571500">
              <a:buFont typeface="+mj-lt"/>
              <a:buAutoNum type="alphaUcPeriod"/>
            </a:pPr>
            <a:r>
              <a:rPr lang="en-US" sz="2000" dirty="0"/>
              <a:t>Neither I nor II</a:t>
            </a:r>
          </a:p>
        </p:txBody>
      </p:sp>
    </p:spTree>
    <p:extLst>
      <p:ext uri="{BB962C8B-B14F-4D97-AF65-F5344CB8AC3E}">
        <p14:creationId xmlns:p14="http://schemas.microsoft.com/office/powerpoint/2010/main" val="2488352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100" dirty="0"/>
              <a:t>Root mean squared (</a:t>
            </a:r>
            <a:r>
              <a:rPr lang="en-US" sz="3100" dirty="0" err="1"/>
              <a:t>rms</a:t>
            </a:r>
            <a:r>
              <a:rPr lang="en-US" sz="3100" dirty="0"/>
              <a:t>) velocity of gas particles</a:t>
            </a:r>
          </a:p>
        </p:txBody>
      </p:sp>
      <p:cxnSp>
        <p:nvCxnSpPr>
          <p:cNvPr id="7" name="Straight Arrow Connector 6"/>
          <p:cNvCxnSpPr>
            <a:cxnSpLocks/>
          </p:cNvCxnSpPr>
          <p:nvPr/>
        </p:nvCxnSpPr>
        <p:spPr>
          <a:xfrm flipH="1">
            <a:off x="5501515" y="3248163"/>
            <a:ext cx="1088211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5501515" y="3786069"/>
            <a:ext cx="1088211" cy="430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54420" y="3786069"/>
            <a:ext cx="2389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MM is the molar mass in kg/mol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B4C87FB-9668-48CD-9806-58158DF49C8A}"/>
                  </a:ext>
                </a:extLst>
              </p:cNvPr>
              <p:cNvSpPr txBox="1"/>
              <p:nvPr/>
            </p:nvSpPr>
            <p:spPr>
              <a:xfrm>
                <a:off x="2254656" y="2564404"/>
                <a:ext cx="3246859" cy="1729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RT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B4C87FB-9668-48CD-9806-58158DF49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656" y="2564404"/>
                <a:ext cx="3246859" cy="17291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31BFBB-1F02-4077-A9E8-E74D053AACE8}"/>
                  </a:ext>
                </a:extLst>
              </p:cNvPr>
              <p:cNvSpPr txBox="1"/>
              <p:nvPr/>
            </p:nvSpPr>
            <p:spPr>
              <a:xfrm>
                <a:off x="6704026" y="2775796"/>
                <a:ext cx="2356281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m:rPr>
                          <m:nor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i="0" dirty="0" smtClean="0">
                          <a:latin typeface="Cambria Math" panose="02040503050406030204" pitchFamily="18" charset="0"/>
                        </a:rPr>
                        <m:t>is</m:t>
                      </m:r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 8.314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J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31BFBB-1F02-4077-A9E8-E74D053AAC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026" y="2775796"/>
                <a:ext cx="2356281" cy="783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ECB0C2-6D53-4A50-9BBC-4AAB0B41AE0A}"/>
                  </a:ext>
                </a:extLst>
              </p:cNvPr>
              <p:cNvSpPr txBox="1"/>
              <p:nvPr/>
            </p:nvSpPr>
            <p:spPr>
              <a:xfrm>
                <a:off x="6045620" y="2040969"/>
                <a:ext cx="23562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2×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KE</m:t>
                          </m:r>
                        </m:e>
                      </m:acc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ECB0C2-6D53-4A50-9BBC-4AAB0B41A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620" y="2040969"/>
                <a:ext cx="2356281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F5CAE52-AF38-4261-9001-387987BEB8CC}"/>
              </a:ext>
            </a:extLst>
          </p:cNvPr>
          <p:cNvCxnSpPr>
            <a:cxnSpLocks/>
          </p:cNvCxnSpPr>
          <p:nvPr/>
        </p:nvCxnSpPr>
        <p:spPr>
          <a:xfrm flipH="1">
            <a:off x="5501516" y="2299063"/>
            <a:ext cx="1088210" cy="377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701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</a:t>
            </a:r>
            <a:r>
              <a:rPr lang="en-US" dirty="0" err="1"/>
              <a:t>rms</a:t>
            </a:r>
            <a:r>
              <a:rPr lang="en-US" dirty="0"/>
              <a:t> speed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>
              <a:buNone/>
            </a:pPr>
            <a:r>
              <a:rPr lang="en-US" sz="2180" dirty="0"/>
              <a:t>Calculate the </a:t>
            </a:r>
            <a:r>
              <a:rPr lang="en-US" sz="2180" dirty="0" err="1"/>
              <a:t>rms</a:t>
            </a:r>
            <a:r>
              <a:rPr lang="en-US" sz="2180" dirty="0"/>
              <a:t> speed of O</a:t>
            </a:r>
            <a:r>
              <a:rPr lang="en-US" sz="2180" baseline="-25000" dirty="0"/>
              <a:t>2</a:t>
            </a:r>
            <a:r>
              <a:rPr lang="en-US" sz="2180" dirty="0"/>
              <a:t> molecules in a cylinder at 21.00°C and 15.7 atm.</a:t>
            </a:r>
          </a:p>
        </p:txBody>
      </p:sp>
    </p:spTree>
    <p:extLst>
      <p:ext uri="{BB962C8B-B14F-4D97-AF65-F5344CB8AC3E}">
        <p14:creationId xmlns:p14="http://schemas.microsoft.com/office/powerpoint/2010/main" val="3822523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Increasing the molar mass at constant temperature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r>
              <a:rPr lang="en-US" sz="2180" dirty="0"/>
              <a:t>Since kinetic molecular theory mandates that all gases at the same temperature must have the same kinetic energy, gases with smaller masses must move faster</a:t>
            </a:r>
          </a:p>
          <a:p>
            <a:r>
              <a:rPr lang="en-US" sz="2180" dirty="0"/>
              <a:t>Thus, heavier gases move more slowly, on average, than lighter gases at the same temperature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785766-9835-4950-BE0E-885FA7FD3DCD}"/>
                  </a:ext>
                </a:extLst>
              </p:cNvPr>
              <p:cNvSpPr txBox="1"/>
              <p:nvPr/>
            </p:nvSpPr>
            <p:spPr>
              <a:xfrm>
                <a:off x="2213741" y="3506513"/>
                <a:ext cx="4242075" cy="1547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rms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RT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785766-9835-4950-BE0E-885FA7FD3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741" y="3506513"/>
                <a:ext cx="4242075" cy="154734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4383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3084</TotalTime>
  <Words>428</Words>
  <Application>Microsoft Office PowerPoint</Application>
  <PresentationFormat>On-screen Show (4:3)</PresentationFormat>
  <Paragraphs>82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Cambria Math</vt:lpstr>
      <vt:lpstr>Wingdings</vt:lpstr>
      <vt:lpstr>Wingdings 2</vt:lpstr>
      <vt:lpstr>Median</vt:lpstr>
      <vt:lpstr>Chapter 9 Part 4</vt:lpstr>
      <vt:lpstr>Kinetic Molecular Theory</vt:lpstr>
      <vt:lpstr>Gas Motion</vt:lpstr>
      <vt:lpstr>Kinetic Molecular Theory</vt:lpstr>
      <vt:lpstr>Molar Kinetic Energy</vt:lpstr>
      <vt:lpstr>Molar Kinetic Energy</vt:lpstr>
      <vt:lpstr>Root mean squared (rms) velocity of gas particles</vt:lpstr>
      <vt:lpstr>Calculating rms speed</vt:lpstr>
      <vt:lpstr>Increasing the molar mass at constant temperature</vt:lpstr>
      <vt:lpstr>Speed of Gas Particles vs. Molar Mass</vt:lpstr>
      <vt:lpstr>Molar mass, particle speed, temperature, and kinetic energy</vt:lpstr>
      <vt:lpstr>Real (Nonideal) gases</vt:lpstr>
      <vt:lpstr>Behaviors that cause nonideal gas behavior</vt:lpstr>
      <vt:lpstr>Real gases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Part 2</dc:title>
  <dc:creator>Walter Turner</dc:creator>
  <cp:lastModifiedBy>Turner, Walter</cp:lastModifiedBy>
  <cp:revision>37</cp:revision>
  <dcterms:created xsi:type="dcterms:W3CDTF">2017-12-04T16:36:52Z</dcterms:created>
  <dcterms:modified xsi:type="dcterms:W3CDTF">2022-11-21T16:59:41Z</dcterms:modified>
</cp:coreProperties>
</file>