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71" r:id="rId4"/>
    <p:sldId id="272" r:id="rId5"/>
    <p:sldId id="312" r:id="rId6"/>
    <p:sldId id="313" r:id="rId7"/>
    <p:sldId id="322" r:id="rId8"/>
    <p:sldId id="321" r:id="rId9"/>
    <p:sldId id="315" r:id="rId10"/>
    <p:sldId id="323" r:id="rId11"/>
    <p:sldId id="32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8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Hybridization and Hybrid Orbitals</a:t>
            </a:r>
          </a:p>
          <a:p>
            <a:r>
              <a:rPr lang="en-US" sz="2000" dirty="0"/>
              <a:t>Sigma Bonding, Pi Bonding, and Bond Composition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2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9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Units of Pressure and Conversions</a:t>
            </a:r>
          </a:p>
          <a:p>
            <a:r>
              <a:rPr lang="en-US" sz="2000" dirty="0"/>
              <a:t>Ideal Gas Law (with Density and Grams/Molar Mass)</a:t>
            </a:r>
          </a:p>
          <a:p>
            <a:r>
              <a:rPr lang="en-US" sz="2000" dirty="0"/>
              <a:t>Transitional Gas Laws (Boyle, Charles, Combined, Avogadro)</a:t>
            </a:r>
          </a:p>
          <a:p>
            <a:r>
              <a:rPr lang="en-US" sz="2000" dirty="0"/>
              <a:t>Stoichiometry Involving Gases</a:t>
            </a:r>
          </a:p>
          <a:p>
            <a:r>
              <a:rPr lang="en-US" sz="2000" dirty="0"/>
              <a:t>Partial Pressures and Mole Fractions</a:t>
            </a:r>
          </a:p>
          <a:p>
            <a:r>
              <a:rPr lang="en-US" sz="2000" dirty="0"/>
              <a:t>Collecting Gas Over Water</a:t>
            </a:r>
          </a:p>
          <a:p>
            <a:r>
              <a:rPr lang="en-US" sz="2000" dirty="0"/>
              <a:t>Kinetic Molecular Theory of Gases</a:t>
            </a:r>
          </a:p>
          <a:p>
            <a:r>
              <a:rPr lang="en-US" sz="2000" dirty="0"/>
              <a:t>Molar Kinetic Energy and Root Mean Squared Velocity</a:t>
            </a:r>
          </a:p>
          <a:p>
            <a:r>
              <a:rPr lang="en-US" sz="2000"/>
              <a:t>Real </a:t>
            </a:r>
            <a:r>
              <a:rPr lang="en-US" sz="2000" dirty="0"/>
              <a:t>(</a:t>
            </a:r>
            <a:r>
              <a:rPr lang="en-US" sz="2000" dirty="0" err="1"/>
              <a:t>Nonideal</a:t>
            </a:r>
            <a:r>
              <a:rPr lang="en-US" sz="2000" dirty="0"/>
              <a:t>) Gases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30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Studying for the Final Exam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Look over the topics that I gave you for reviewing for your exams in the class</a:t>
            </a:r>
          </a:p>
          <a:p>
            <a:r>
              <a:rPr lang="en-US" dirty="0"/>
              <a:t>If you remember how to work problems associated with that topic, move on to another topic.  If you don’t, study that topic.</a:t>
            </a:r>
          </a:p>
          <a:p>
            <a:r>
              <a:rPr lang="en-US" dirty="0"/>
              <a:t>Be honest with yourself about what you understand and don’t understand.</a:t>
            </a:r>
          </a:p>
          <a:p>
            <a:r>
              <a:rPr lang="en-US" dirty="0"/>
              <a:t>Look over the formulas that I required you to memorize, as no formulas will be provided during the test.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02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Classifying matter</a:t>
            </a:r>
          </a:p>
          <a:p>
            <a:r>
              <a:rPr lang="en-US" sz="2000" dirty="0"/>
              <a:t>Density</a:t>
            </a:r>
          </a:p>
          <a:p>
            <a:r>
              <a:rPr lang="en-US" sz="2000" dirty="0"/>
              <a:t>Accuracy and Precision</a:t>
            </a:r>
          </a:p>
          <a:p>
            <a:r>
              <a:rPr lang="en-US" sz="2000" dirty="0"/>
              <a:t>SI Units and Unit Conversions</a:t>
            </a:r>
          </a:p>
          <a:p>
            <a:r>
              <a:rPr lang="en-US" sz="2000" dirty="0"/>
              <a:t>Dimensional Analysis</a:t>
            </a:r>
          </a:p>
        </p:txBody>
      </p:sp>
    </p:spTree>
    <p:extLst>
      <p:ext uri="{BB962C8B-B14F-4D97-AF65-F5344CB8AC3E}">
        <p14:creationId xmlns:p14="http://schemas.microsoft.com/office/powerpoint/2010/main" val="24604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/>
              <a:t>Laws of Chemical Combinations</a:t>
            </a:r>
          </a:p>
          <a:p>
            <a:r>
              <a:rPr lang="en-US" sz="2200" dirty="0"/>
              <a:t>Atomic Composition, Subatomic Particles, Charge, Atomic Number, Mass Number</a:t>
            </a:r>
          </a:p>
          <a:p>
            <a:r>
              <a:rPr lang="en-US" sz="2200" dirty="0"/>
              <a:t>Atomic Symbols, Ions, and Isotopes</a:t>
            </a:r>
          </a:p>
          <a:p>
            <a:r>
              <a:rPr lang="en-US" sz="2200" dirty="0"/>
              <a:t>Average Atomic Mass</a:t>
            </a:r>
          </a:p>
          <a:p>
            <a:r>
              <a:rPr lang="en-US" sz="2200" dirty="0"/>
              <a:t>The Periodic Table</a:t>
            </a:r>
          </a:p>
          <a:p>
            <a:r>
              <a:rPr lang="en-US" sz="2200" dirty="0"/>
              <a:t>Chemical Symbols and Chemical Formulas</a:t>
            </a:r>
          </a:p>
          <a:p>
            <a:r>
              <a:rPr lang="en-US" sz="2200" dirty="0"/>
              <a:t>Molecular and Ionic Compounds</a:t>
            </a:r>
          </a:p>
          <a:p>
            <a:r>
              <a:rPr lang="en-US" sz="2200" dirty="0"/>
              <a:t>Naming Binary Nonmetals, Ionic Compounds, Hydrates, and Acids</a:t>
            </a:r>
          </a:p>
          <a:p>
            <a:r>
              <a:rPr lang="en-US" sz="2200" dirty="0"/>
              <a:t>Formulas for Neutral Ionic Compounds</a:t>
            </a:r>
          </a:p>
          <a:p>
            <a:r>
              <a:rPr lang="en-US" sz="2200" dirty="0"/>
              <a:t>Assigning Oxidation Numbers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49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Formula Units</a:t>
            </a:r>
          </a:p>
          <a:p>
            <a:r>
              <a:rPr lang="en-US" sz="2000" dirty="0"/>
              <a:t>The Mole, Molar Mass, Atomic Mass Units</a:t>
            </a:r>
          </a:p>
          <a:p>
            <a:r>
              <a:rPr lang="en-US" sz="2000" dirty="0"/>
              <a:t>Elemental Composition and Percent Composition</a:t>
            </a:r>
          </a:p>
          <a:p>
            <a:r>
              <a:rPr lang="en-US" sz="2000" dirty="0"/>
              <a:t>Empirical and Molecular Formulas</a:t>
            </a:r>
          </a:p>
          <a:p>
            <a:r>
              <a:rPr lang="en-US" sz="2000" dirty="0"/>
              <a:t>Solutions and Concentration</a:t>
            </a:r>
          </a:p>
          <a:p>
            <a:r>
              <a:rPr lang="en-US" sz="2000" dirty="0"/>
              <a:t>Molarity</a:t>
            </a:r>
          </a:p>
          <a:p>
            <a:r>
              <a:rPr lang="en-US" sz="2000" dirty="0"/>
              <a:t>Dilution</a:t>
            </a:r>
          </a:p>
          <a:p>
            <a:r>
              <a:rPr lang="en-US" sz="2000" dirty="0"/>
              <a:t>Molarities of Ions</a:t>
            </a:r>
          </a:p>
          <a:p>
            <a:r>
              <a:rPr lang="en-US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Mass Percentage and Volume Percentage</a:t>
            </a:r>
          </a:p>
          <a:p>
            <a:r>
              <a:rPr lang="en-US" sz="20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Parts per Million and Parts per Billion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1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sz="2000" dirty="0"/>
              <a:t>Balancing Chemical Equations</a:t>
            </a:r>
          </a:p>
          <a:p>
            <a:r>
              <a:rPr lang="en-US" sz="2000" dirty="0"/>
              <a:t>Types of Chemical Reactions</a:t>
            </a:r>
          </a:p>
          <a:p>
            <a:r>
              <a:rPr lang="en-US" sz="2000" dirty="0"/>
              <a:t>Solubility and Dissociation Products</a:t>
            </a:r>
          </a:p>
          <a:p>
            <a:r>
              <a:rPr lang="en-US" sz="2000" dirty="0"/>
              <a:t>Precipitation Reactions, Overall (Total) Ionic Equations, and Net Ionic Equations </a:t>
            </a:r>
          </a:p>
          <a:p>
            <a:r>
              <a:rPr lang="en-US" sz="2000" dirty="0"/>
              <a:t>Acid-base Reactions</a:t>
            </a:r>
          </a:p>
          <a:p>
            <a:r>
              <a:rPr lang="en-US" sz="2000" dirty="0"/>
              <a:t>Electrolytes and Electrolytic Properties</a:t>
            </a:r>
          </a:p>
          <a:p>
            <a:r>
              <a:rPr lang="en-US" sz="2000" dirty="0"/>
              <a:t>Reduction-Oxidation (Redox) Reactions</a:t>
            </a:r>
          </a:p>
          <a:p>
            <a:r>
              <a:rPr lang="en-US" sz="2000" dirty="0"/>
              <a:t>Predicting Single Replacement Reactions and Activity Series</a:t>
            </a:r>
          </a:p>
          <a:p>
            <a:r>
              <a:rPr lang="en-US" sz="2000" dirty="0"/>
              <a:t>Mole Ratios, Stoichiometry, and Limiting Reactants</a:t>
            </a:r>
          </a:p>
          <a:p>
            <a:r>
              <a:rPr lang="en-US" sz="2000" dirty="0"/>
              <a:t>Percent Yield, Actual Yield, and Theoretical Yield</a:t>
            </a:r>
          </a:p>
          <a:p>
            <a:r>
              <a:rPr lang="en-US" sz="2000" dirty="0"/>
              <a:t>Solution Stoichiometry and Titrations</a:t>
            </a:r>
          </a:p>
          <a:p>
            <a:r>
              <a:rPr lang="en-US" sz="2000" dirty="0"/>
              <a:t>Combustion Analysis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22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5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5 Topics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Thermal energy, Temperature, and Heat</a:t>
                </a:r>
              </a:p>
              <a:p>
                <a:r>
                  <a:rPr lang="en-US" sz="2000" dirty="0"/>
                  <a:t>Specific Heat</a:t>
                </a:r>
              </a:p>
              <a:p>
                <a:r>
                  <a:rPr lang="en-US" sz="2000" dirty="0"/>
                  <a:t>Direct and Inverse Variation</a:t>
                </a:r>
              </a:p>
              <a:p>
                <a:r>
                  <a:rPr lang="en-US" sz="2000" dirty="0"/>
                  <a:t>Calorimetry</a:t>
                </a:r>
              </a:p>
              <a:p>
                <a:r>
                  <a:rPr lang="en-US" sz="2000" dirty="0"/>
                  <a:t>Internal Energy (U)</a:t>
                </a:r>
              </a:p>
              <a:p>
                <a:r>
                  <a:rPr lang="en-US" sz="2000" dirty="0"/>
                  <a:t>Enthalpy (H)</a:t>
                </a:r>
              </a:p>
              <a:p>
                <a:r>
                  <a:rPr lang="en-US" sz="2000" dirty="0"/>
                  <a:t>Using Hess’s Law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Using standard enthalpies of formation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Measuring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000" dirty="0"/>
                  <a:t> in a calorimeter</a:t>
                </a:r>
              </a:p>
              <a:p>
                <a:r>
                  <a:rPr lang="en-US" sz="2000" dirty="0" err="1"/>
                  <a:t>Thermostoichiometry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0411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EDCF-1B42-4D55-A3A5-1F980AA2B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6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DEB4C-A670-4FC0-8796-851876FC16A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Waves, Electromagnetic Waves, and Photons</a:t>
            </a:r>
          </a:p>
          <a:p>
            <a:r>
              <a:rPr lang="en-US" sz="2000" dirty="0"/>
              <a:t>Bohr Model and energy level transitions</a:t>
            </a:r>
          </a:p>
          <a:p>
            <a:r>
              <a:rPr lang="en-US" sz="2000" dirty="0"/>
              <a:t>Shells, Subshells, and Orbitals</a:t>
            </a:r>
          </a:p>
          <a:p>
            <a:r>
              <a:rPr lang="en-US" sz="2000" dirty="0"/>
              <a:t>Quantum Numbers and Pauli Exclusion Principle </a:t>
            </a:r>
          </a:p>
          <a:p>
            <a:r>
              <a:rPr lang="en-US" sz="2000" dirty="0" err="1"/>
              <a:t>Spdf</a:t>
            </a:r>
            <a:r>
              <a:rPr lang="en-US" sz="2000" dirty="0"/>
              <a:t> Notation, Noble Gas Notation, and Orbital Box Notation</a:t>
            </a:r>
          </a:p>
          <a:p>
            <a:r>
              <a:rPr lang="en-US" sz="2000" dirty="0"/>
              <a:t>Aufbau Principle and Hund’s Rule</a:t>
            </a:r>
          </a:p>
          <a:p>
            <a:r>
              <a:rPr lang="en-US" sz="2000" dirty="0"/>
              <a:t>Valence Electrons</a:t>
            </a:r>
          </a:p>
          <a:p>
            <a:r>
              <a:rPr lang="en-US" sz="2000" dirty="0"/>
              <a:t>Atomic and Ionic Radii, Ionization Energy, and Electron Affinity</a:t>
            </a:r>
          </a:p>
          <a:p>
            <a:r>
              <a:rPr lang="en-US" sz="2000" dirty="0"/>
              <a:t>Ionization Energy and Electron Affinity Trend Deviations</a:t>
            </a:r>
          </a:p>
          <a:p>
            <a:r>
              <a:rPr lang="en-US" sz="2000" dirty="0"/>
              <a:t>Ion Formation, Ionic Bonding, and Ionic Lattice 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603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7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14900"/>
          </a:xfrm>
        </p:spPr>
        <p:txBody>
          <a:bodyPr>
            <a:normAutofit/>
          </a:bodyPr>
          <a:lstStyle/>
          <a:p>
            <a:r>
              <a:rPr lang="en-US" sz="2000" dirty="0"/>
              <a:t>Covalent Bonding and Electronegativity</a:t>
            </a:r>
          </a:p>
          <a:p>
            <a:r>
              <a:rPr lang="en-US" sz="2000" dirty="0"/>
              <a:t>Shared Elections, Unshared Electrons, and Valid Lewis Structures</a:t>
            </a:r>
          </a:p>
          <a:p>
            <a:r>
              <a:rPr lang="en-US" sz="2000" dirty="0"/>
              <a:t>Drawing Lewis Structures</a:t>
            </a:r>
          </a:p>
          <a:p>
            <a:r>
              <a:rPr lang="en-US" sz="2000" dirty="0"/>
              <a:t>Drawing Lewis Structures of Polyatomic Ions</a:t>
            </a:r>
          </a:p>
          <a:p>
            <a:r>
              <a:rPr lang="en-US" sz="2000" dirty="0"/>
              <a:t>Drawing Resonance Structures and Interpreting Resonance Hybrids</a:t>
            </a:r>
          </a:p>
          <a:p>
            <a:r>
              <a:rPr lang="en-US" sz="2000" dirty="0"/>
              <a:t>Formal Charge and Determining Best Lewis Structures</a:t>
            </a:r>
          </a:p>
          <a:p>
            <a:r>
              <a:rPr lang="en-US" sz="2000" dirty="0"/>
              <a:t>Octet Rule Exceptions</a:t>
            </a:r>
          </a:p>
          <a:p>
            <a:r>
              <a:rPr lang="en-US" sz="2000" dirty="0"/>
              <a:t>Bond Polarity</a:t>
            </a:r>
          </a:p>
          <a:p>
            <a:r>
              <a:rPr lang="en-US" sz="2000" dirty="0"/>
              <a:t>Bond Order, Bond Length, and Bond Energy</a:t>
            </a:r>
          </a:p>
          <a:p>
            <a:r>
              <a:rPr lang="en-US" sz="2000" dirty="0"/>
              <a:t>Reaction Enthalpy from Bond Energy</a:t>
            </a:r>
          </a:p>
          <a:p>
            <a:r>
              <a:rPr lang="en-US" sz="2000" dirty="0"/>
              <a:t>Electron Domains, Lone Pairs, Bonding Pairs</a:t>
            </a:r>
          </a:p>
          <a:p>
            <a:r>
              <a:rPr lang="en-US" sz="2000" dirty="0"/>
              <a:t>Electron-Pair Geometries, Molecular Geometries, and Bond Angles</a:t>
            </a:r>
          </a:p>
          <a:p>
            <a:r>
              <a:rPr lang="en-US" sz="2000" dirty="0"/>
              <a:t>Polar Molecules and Dipole Moments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1775" dirty="0"/>
          </a:p>
          <a:p>
            <a:pPr marL="0" indent="0">
              <a:buNone/>
            </a:pPr>
            <a:endParaRPr lang="en-US" sz="222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440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101</TotalTime>
  <Words>557</Words>
  <Application>Microsoft Office PowerPoint</Application>
  <PresentationFormat>On-screen Show (4:3)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Cambria Math</vt:lpstr>
      <vt:lpstr>Wingdings</vt:lpstr>
      <vt:lpstr>Wingdings 2</vt:lpstr>
      <vt:lpstr>Median</vt:lpstr>
      <vt:lpstr>Final Exam Review</vt:lpstr>
      <vt:lpstr>Studying for the Final Exam</vt:lpstr>
      <vt:lpstr>Chapter 1 Topics</vt:lpstr>
      <vt:lpstr>Chapter 2 Topics</vt:lpstr>
      <vt:lpstr>Chapter 3 Topics</vt:lpstr>
      <vt:lpstr>Chapter 4 Topics</vt:lpstr>
      <vt:lpstr>Chapter 5 Topics</vt:lpstr>
      <vt:lpstr>Chapter 6 Topics</vt:lpstr>
      <vt:lpstr>Chapter 7 Topics</vt:lpstr>
      <vt:lpstr>Chapter 8 Topics</vt:lpstr>
      <vt:lpstr>Chapter 9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17</cp:revision>
  <dcterms:created xsi:type="dcterms:W3CDTF">2017-12-04T18:02:39Z</dcterms:created>
  <dcterms:modified xsi:type="dcterms:W3CDTF">2022-11-21T17:15:37Z</dcterms:modified>
</cp:coreProperties>
</file>