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6"/>
  </p:notesMasterIdLst>
  <p:sldIdLst>
    <p:sldId id="466" r:id="rId3"/>
    <p:sldId id="457" r:id="rId4"/>
    <p:sldId id="458" r:id="rId5"/>
    <p:sldId id="459" r:id="rId6"/>
    <p:sldId id="455" r:id="rId7"/>
    <p:sldId id="460" r:id="rId8"/>
    <p:sldId id="262" r:id="rId9"/>
    <p:sldId id="461" r:id="rId10"/>
    <p:sldId id="322" r:id="rId11"/>
    <p:sldId id="258" r:id="rId12"/>
    <p:sldId id="259" r:id="rId13"/>
    <p:sldId id="324" r:id="rId14"/>
    <p:sldId id="444" r:id="rId15"/>
    <p:sldId id="326" r:id="rId16"/>
    <p:sldId id="332" r:id="rId17"/>
    <p:sldId id="408" r:id="rId18"/>
    <p:sldId id="409" r:id="rId19"/>
    <p:sldId id="410" r:id="rId20"/>
    <p:sldId id="414" r:id="rId21"/>
    <p:sldId id="462" r:id="rId22"/>
    <p:sldId id="463" r:id="rId23"/>
    <p:sldId id="279" r:id="rId24"/>
    <p:sldId id="277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577D7E-4F89-452D-A088-9FA5C7F77D03}" v="138" dt="2022-11-16T12:15:18.6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8266" autoAdjust="0"/>
  </p:normalViewPr>
  <p:slideViewPr>
    <p:cSldViewPr snapToGrid="0">
      <p:cViewPr varScale="1">
        <p:scale>
          <a:sx n="67" d="100"/>
          <a:sy n="67" d="100"/>
        </p:scale>
        <p:origin x="129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McDiarmid" userId="d70b308a-2bb8-44dc-a922-56ad4eceaccf" providerId="ADAL" clId="{A8577D7E-4F89-452D-A088-9FA5C7F77D03}"/>
    <pc:docChg chg="undo custSel addSld delSld modSld replTag">
      <pc:chgData name="Alexander McDiarmid" userId="d70b308a-2bb8-44dc-a922-56ad4eceaccf" providerId="ADAL" clId="{A8577D7E-4F89-452D-A088-9FA5C7F77D03}" dt="2022-11-16T12:16:48.239" v="330"/>
      <pc:docMkLst>
        <pc:docMk/>
      </pc:docMkLst>
      <pc:sldChg chg="add del">
        <pc:chgData name="Alexander McDiarmid" userId="d70b308a-2bb8-44dc-a922-56ad4eceaccf" providerId="ADAL" clId="{A8577D7E-4F89-452D-A088-9FA5C7F77D03}" dt="2022-11-16T12:16:41.020" v="323" actId="2696"/>
        <pc:sldMkLst>
          <pc:docMk/>
          <pc:sldMk cId="692262745" sldId="457"/>
        </pc:sldMkLst>
      </pc:sldChg>
      <pc:sldChg chg="addSp delSp modSp add del mod delAnim modAnim replTag">
        <pc:chgData name="Alexander McDiarmid" userId="d70b308a-2bb8-44dc-a922-56ad4eceaccf" providerId="ADAL" clId="{A8577D7E-4F89-452D-A088-9FA5C7F77D03}" dt="2022-11-16T12:16:41.368" v="325"/>
        <pc:sldMkLst>
          <pc:docMk/>
          <pc:sldMk cId="89976643" sldId="458"/>
        </pc:sldMkLst>
        <pc:spChg chg="add mod">
          <ac:chgData name="Alexander McDiarmid" userId="d70b308a-2bb8-44dc-a922-56ad4eceaccf" providerId="ADAL" clId="{A8577D7E-4F89-452D-A088-9FA5C7F77D03}" dt="2022-11-16T12:15:18.091" v="7"/>
          <ac:spMkLst>
            <pc:docMk/>
            <pc:sldMk cId="89976643" sldId="458"/>
            <ac:spMk id="3" creationId="{D941AB1F-7531-4996-BFB9-B34F3A38BE6E}"/>
          </ac:spMkLst>
        </pc:spChg>
        <pc:spChg chg="del">
          <ac:chgData name="Alexander McDiarmid" userId="d70b308a-2bb8-44dc-a922-56ad4eceaccf" providerId="ADAL" clId="{A8577D7E-4F89-452D-A088-9FA5C7F77D03}" dt="2022-11-16T12:15:18.087" v="1"/>
          <ac:spMkLst>
            <pc:docMk/>
            <pc:sldMk cId="89976643" sldId="458"/>
            <ac:spMk id="7" creationId="{42055397-A025-42FF-A51F-29D46C053AC4}"/>
          </ac:spMkLst>
        </pc:spChg>
        <pc:spChg chg="add mod modVis">
          <ac:chgData name="Alexander McDiarmid" userId="d70b308a-2bb8-44dc-a922-56ad4eceaccf" providerId="ADAL" clId="{A8577D7E-4F89-452D-A088-9FA5C7F77D03}" dt="2022-11-16T12:15:18.157" v="95"/>
          <ac:spMkLst>
            <pc:docMk/>
            <pc:sldMk cId="89976643" sldId="458"/>
            <ac:spMk id="8" creationId="{6A610E43-4106-4700-9E63-E1DE5B2F458D}"/>
          </ac:spMkLst>
        </pc:spChg>
        <pc:spChg chg="add mod modVis">
          <ac:chgData name="Alexander McDiarmid" userId="d70b308a-2bb8-44dc-a922-56ad4eceaccf" providerId="ADAL" clId="{A8577D7E-4F89-452D-A088-9FA5C7F77D03}" dt="2022-11-16T12:15:18.165" v="98" actId="12612"/>
          <ac:spMkLst>
            <pc:docMk/>
            <pc:sldMk cId="89976643" sldId="458"/>
            <ac:spMk id="16" creationId="{28C33DE1-2FF6-471E-A66D-8371508BDAB5}"/>
          </ac:spMkLst>
        </pc:spChg>
        <pc:spChg chg="add mod replST">
          <ac:chgData name="Alexander McDiarmid" userId="d70b308a-2bb8-44dc-a922-56ad4eceaccf" providerId="ADAL" clId="{A8577D7E-4F89-452D-A088-9FA5C7F77D03}" dt="2022-11-16T12:15:18.197" v="143"/>
          <ac:spMkLst>
            <pc:docMk/>
            <pc:sldMk cId="89976643" sldId="458"/>
            <ac:spMk id="21" creationId="{E6ED72D2-08EF-4E0E-8A52-AE75B333ABCB}"/>
          </ac:spMkLst>
        </pc:spChg>
        <pc:spChg chg="add mod">
          <ac:chgData name="Alexander McDiarmid" userId="d70b308a-2bb8-44dc-a922-56ad4eceaccf" providerId="ADAL" clId="{A8577D7E-4F89-452D-A088-9FA5C7F77D03}" dt="2022-11-16T12:15:18.202" v="145" actId="12612"/>
          <ac:spMkLst>
            <pc:docMk/>
            <pc:sldMk cId="89976643" sldId="458"/>
            <ac:spMk id="22" creationId="{26F23130-AA62-48F2-8D82-E7EBABC38088}"/>
          </ac:spMkLst>
        </pc:spChg>
        <pc:grpChg chg="del">
          <ac:chgData name="Alexander McDiarmid" userId="d70b308a-2bb8-44dc-a922-56ad4eceaccf" providerId="ADAL" clId="{A8577D7E-4F89-452D-A088-9FA5C7F77D03}" dt="2022-11-16T12:15:18.108" v="15"/>
          <ac:grpSpMkLst>
            <pc:docMk/>
            <pc:sldMk cId="89976643" sldId="458"/>
            <ac:grpSpMk id="12" creationId="{494DB117-7B71-4577-AD38-91EAEC4E6C88}"/>
          </ac:grpSpMkLst>
        </pc:grpChg>
        <pc:grpChg chg="del">
          <ac:chgData name="Alexander McDiarmid" userId="d70b308a-2bb8-44dc-a922-56ad4eceaccf" providerId="ADAL" clId="{A8577D7E-4F89-452D-A088-9FA5C7F77D03}" dt="2022-11-16T12:15:18.168" v="100"/>
          <ac:grpSpMkLst>
            <pc:docMk/>
            <pc:sldMk cId="89976643" sldId="458"/>
            <ac:grpSpMk id="15" creationId="{5AFEA7EA-161A-44EA-BC99-4D3E9CEBF014}"/>
          </ac:grpSpMkLst>
        </pc:grpChg>
        <pc:grpChg chg="add mod ord modVis replST">
          <ac:chgData name="Alexander McDiarmid" userId="d70b308a-2bb8-44dc-a922-56ad4eceaccf" providerId="ADAL" clId="{A8577D7E-4F89-452D-A088-9FA5C7F77D03}" dt="2022-11-16T12:15:18.159" v="97"/>
          <ac:grpSpMkLst>
            <pc:docMk/>
            <pc:sldMk cId="89976643" sldId="458"/>
            <ac:grpSpMk id="20" creationId="{C5401310-9010-4787-95F4-E9FD99D4721E}"/>
          </ac:grpSpMkLst>
        </pc:grpChg>
        <pc:grpChg chg="add mod ord replST">
          <ac:chgData name="Alexander McDiarmid" userId="d70b308a-2bb8-44dc-a922-56ad4eceaccf" providerId="ADAL" clId="{A8577D7E-4F89-452D-A088-9FA5C7F77D03}" dt="2022-11-16T12:15:18.204" v="147"/>
          <ac:grpSpMkLst>
            <pc:docMk/>
            <pc:sldMk cId="89976643" sldId="458"/>
            <ac:grpSpMk id="23" creationId="{7DCC653B-F82F-4E3D-89C7-5273BF905C93}"/>
          </ac:grpSpMkLst>
        </pc:grpChg>
        <pc:cxnChg chg="add mod modVis">
          <ac:chgData name="Alexander McDiarmid" userId="d70b308a-2bb8-44dc-a922-56ad4eceaccf" providerId="ADAL" clId="{A8577D7E-4F89-452D-A088-9FA5C7F77D03}" dt="2022-11-16T12:15:18.157" v="95"/>
          <ac:cxnSpMkLst>
            <pc:docMk/>
            <pc:sldMk cId="89976643" sldId="458"/>
            <ac:cxnSpMk id="19" creationId="{4723F1A5-D15B-43CF-8A94-A38672B184F0}"/>
          </ac:cxnSpMkLst>
        </pc:cxnChg>
      </pc:sldChg>
      <pc:sldChg chg="addSp delSp modSp add del mod delAnim modAnim replTag">
        <pc:chgData name="Alexander McDiarmid" userId="d70b308a-2bb8-44dc-a922-56ad4eceaccf" providerId="ADAL" clId="{A8577D7E-4F89-452D-A088-9FA5C7F77D03}" dt="2022-11-16T12:16:41.197" v="324"/>
        <pc:sldMkLst>
          <pc:docMk/>
          <pc:sldMk cId="1279271346" sldId="459"/>
        </pc:sldMkLst>
        <pc:spChg chg="add mod">
          <ac:chgData name="Alexander McDiarmid" userId="d70b308a-2bb8-44dc-a922-56ad4eceaccf" providerId="ADAL" clId="{A8577D7E-4F89-452D-A088-9FA5C7F77D03}" dt="2022-11-16T12:15:18.521" v="157"/>
          <ac:spMkLst>
            <pc:docMk/>
            <pc:sldMk cId="1279271346" sldId="459"/>
            <ac:spMk id="3" creationId="{86D1D571-8DCB-4CF3-A401-845BBDBD1B96}"/>
          </ac:spMkLst>
        </pc:spChg>
        <pc:spChg chg="del">
          <ac:chgData name="Alexander McDiarmid" userId="d70b308a-2bb8-44dc-a922-56ad4eceaccf" providerId="ADAL" clId="{A8577D7E-4F89-452D-A088-9FA5C7F77D03}" dt="2022-11-16T12:15:18.518" v="151"/>
          <ac:spMkLst>
            <pc:docMk/>
            <pc:sldMk cId="1279271346" sldId="459"/>
            <ac:spMk id="7" creationId="{42055397-A025-42FF-A51F-29D46C053AC4}"/>
          </ac:spMkLst>
        </pc:spChg>
        <pc:spChg chg="add mod modVis">
          <ac:chgData name="Alexander McDiarmid" userId="d70b308a-2bb8-44dc-a922-56ad4eceaccf" providerId="ADAL" clId="{A8577D7E-4F89-452D-A088-9FA5C7F77D03}" dt="2022-11-16T12:15:18.566" v="245"/>
          <ac:spMkLst>
            <pc:docMk/>
            <pc:sldMk cId="1279271346" sldId="459"/>
            <ac:spMk id="8" creationId="{568465DA-4C0E-4C29-B11A-4C55A8026DCA}"/>
          </ac:spMkLst>
        </pc:spChg>
        <pc:spChg chg="add mod modVis">
          <ac:chgData name="Alexander McDiarmid" userId="d70b308a-2bb8-44dc-a922-56ad4eceaccf" providerId="ADAL" clId="{A8577D7E-4F89-452D-A088-9FA5C7F77D03}" dt="2022-11-16T12:15:18.570" v="248" actId="12612"/>
          <ac:spMkLst>
            <pc:docMk/>
            <pc:sldMk cId="1279271346" sldId="459"/>
            <ac:spMk id="16" creationId="{D6B7C642-2CB6-4A2F-A51E-AD2566FB159E}"/>
          </ac:spMkLst>
        </pc:spChg>
        <pc:spChg chg="add mod replST">
          <ac:chgData name="Alexander McDiarmid" userId="d70b308a-2bb8-44dc-a922-56ad4eceaccf" providerId="ADAL" clId="{A8577D7E-4F89-452D-A088-9FA5C7F77D03}" dt="2022-11-16T12:15:18.602" v="293"/>
          <ac:spMkLst>
            <pc:docMk/>
            <pc:sldMk cId="1279271346" sldId="459"/>
            <ac:spMk id="21" creationId="{5C3DB0A8-A4F2-4B2B-A98D-7FABEF6893A6}"/>
          </ac:spMkLst>
        </pc:spChg>
        <pc:spChg chg="add mod">
          <ac:chgData name="Alexander McDiarmid" userId="d70b308a-2bb8-44dc-a922-56ad4eceaccf" providerId="ADAL" clId="{A8577D7E-4F89-452D-A088-9FA5C7F77D03}" dt="2022-11-16T12:15:18.607" v="295" actId="12612"/>
          <ac:spMkLst>
            <pc:docMk/>
            <pc:sldMk cId="1279271346" sldId="459"/>
            <ac:spMk id="22" creationId="{7A6751D4-D2D0-4BD0-8CED-01E1584C54ED}"/>
          </ac:spMkLst>
        </pc:spChg>
        <pc:grpChg chg="del">
          <ac:chgData name="Alexander McDiarmid" userId="d70b308a-2bb8-44dc-a922-56ad4eceaccf" providerId="ADAL" clId="{A8577D7E-4F89-452D-A088-9FA5C7F77D03}" dt="2022-11-16T12:15:18.528" v="165"/>
          <ac:grpSpMkLst>
            <pc:docMk/>
            <pc:sldMk cId="1279271346" sldId="459"/>
            <ac:grpSpMk id="12" creationId="{494DB117-7B71-4577-AD38-91EAEC4E6C88}"/>
          </ac:grpSpMkLst>
        </pc:grpChg>
        <pc:grpChg chg="del">
          <ac:chgData name="Alexander McDiarmid" userId="d70b308a-2bb8-44dc-a922-56ad4eceaccf" providerId="ADAL" clId="{A8577D7E-4F89-452D-A088-9FA5C7F77D03}" dt="2022-11-16T12:15:18.573" v="250"/>
          <ac:grpSpMkLst>
            <pc:docMk/>
            <pc:sldMk cId="1279271346" sldId="459"/>
            <ac:grpSpMk id="15" creationId="{5AFEA7EA-161A-44EA-BC99-4D3E9CEBF014}"/>
          </ac:grpSpMkLst>
        </pc:grpChg>
        <pc:grpChg chg="add mod ord modVis replST">
          <ac:chgData name="Alexander McDiarmid" userId="d70b308a-2bb8-44dc-a922-56ad4eceaccf" providerId="ADAL" clId="{A8577D7E-4F89-452D-A088-9FA5C7F77D03}" dt="2022-11-16T12:15:18.566" v="247"/>
          <ac:grpSpMkLst>
            <pc:docMk/>
            <pc:sldMk cId="1279271346" sldId="459"/>
            <ac:grpSpMk id="20" creationId="{CF38EC8E-A181-479A-86CD-8D4FE1C4548C}"/>
          </ac:grpSpMkLst>
        </pc:grpChg>
        <pc:grpChg chg="add mod ord replST">
          <ac:chgData name="Alexander McDiarmid" userId="d70b308a-2bb8-44dc-a922-56ad4eceaccf" providerId="ADAL" clId="{A8577D7E-4F89-452D-A088-9FA5C7F77D03}" dt="2022-11-16T12:15:18.609" v="297"/>
          <ac:grpSpMkLst>
            <pc:docMk/>
            <pc:sldMk cId="1279271346" sldId="459"/>
            <ac:grpSpMk id="23" creationId="{CC179DD8-A70C-4A95-953C-CA19D3B20E7A}"/>
          </ac:grpSpMkLst>
        </pc:grpChg>
        <pc:cxnChg chg="add mod modVis">
          <ac:chgData name="Alexander McDiarmid" userId="d70b308a-2bb8-44dc-a922-56ad4eceaccf" providerId="ADAL" clId="{A8577D7E-4F89-452D-A088-9FA5C7F77D03}" dt="2022-11-16T12:15:18.566" v="245"/>
          <ac:cxnSpMkLst>
            <pc:docMk/>
            <pc:sldMk cId="1279271346" sldId="459"/>
            <ac:cxnSpMk id="19" creationId="{D5D13147-D773-42CD-8A9C-1C1BD69762B0}"/>
          </ac:cxnSpMkLst>
        </pc:cxnChg>
      </pc:sldChg>
      <pc:sldChg chg="modSp mod">
        <pc:chgData name="Alexander McDiarmid" userId="d70b308a-2bb8-44dc-a922-56ad4eceaccf" providerId="ADAL" clId="{A8577D7E-4F89-452D-A088-9FA5C7F77D03}" dt="2022-11-16T12:15:36.073" v="306" actId="20577"/>
        <pc:sldMkLst>
          <pc:docMk/>
          <pc:sldMk cId="862120968" sldId="466"/>
        </pc:sldMkLst>
        <pc:spChg chg="mod">
          <ac:chgData name="Alexander McDiarmid" userId="d70b308a-2bb8-44dc-a922-56ad4eceaccf" providerId="ADAL" clId="{A8577D7E-4F89-452D-A088-9FA5C7F77D03}" dt="2022-11-16T12:15:36.073" v="306" actId="20577"/>
          <ac:spMkLst>
            <pc:docMk/>
            <pc:sldMk cId="862120968" sldId="46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542EA-B116-4D44-B948-F9F3AF4E99F7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83605-7C32-4B31-B28E-A7E50D67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23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060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a neighbor asks to borrow a pen are you going to think about the likelihood of getting it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24811A-5470-4B1A-8D30-1530F5A1B9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1675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a neighbor asks to borrow a pen are you going to think about the likelihood of getting it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24811A-5470-4B1A-8D30-1530F5A1B9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405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21433B-175C-44AB-9DAB-3E65AA5253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700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Guilt – person compromised so we’d feel bad if we didn’t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21433B-175C-44AB-9DAB-3E65AA5253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983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Everyone starts wearing raincoats rather</a:t>
            </a:r>
            <a:r>
              <a:rPr lang="en-US" baseline="0" dirty="0"/>
              <a:t> than umbrella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Raincoat salesperson convinces us to buy a raincoat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/>
              <a:t>Parents insist we wear a raincoat rather than an umbrella</a:t>
            </a:r>
          </a:p>
          <a:p>
            <a:pPr marL="171450" indent="-171450">
              <a:buFontTx/>
              <a:buChar char="-"/>
            </a:pPr>
            <a:endParaRPr lang="en-US" baseline="0" dirty="0"/>
          </a:p>
          <a:p>
            <a:pPr marL="171450" indent="-171450">
              <a:buFontTx/>
              <a:buChar char="-"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411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Obligation – higher status or expertise</a:t>
            </a:r>
          </a:p>
          <a:p>
            <a:endParaRPr lang="en-US" dirty="0"/>
          </a:p>
          <a:p>
            <a:r>
              <a:rPr lang="en-US" dirty="0"/>
              <a:t>	Social consequences</a:t>
            </a:r>
          </a:p>
          <a:p>
            <a:r>
              <a:rPr lang="en-US" dirty="0"/>
              <a:t>	Maybe the authority figure is right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846DA0-EC23-4115-ACAE-56AB4E0A29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62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961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r>
              <a:rPr lang="en-US" baseline="0" dirty="0"/>
              <a:t>-blindfolded and wearing headphones (couldn’t tell what other people were doing)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were told goal to shout as loud as possible. 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shouted louder when told shouting alone than when shouting part of the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2DEBC-9EB6-48D1-A5C0-93E1BF5680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320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more</a:t>
            </a:r>
            <a:r>
              <a:rPr lang="en-US" baseline="0" dirty="0"/>
              <a:t> likely to slack off in the group context</a:t>
            </a:r>
          </a:p>
          <a:p>
            <a:endParaRPr lang="en-US" baseline="0" dirty="0"/>
          </a:p>
          <a:p>
            <a:r>
              <a:rPr lang="en-US" baseline="0" dirty="0"/>
              <a:t>-blindfolded and wearing headphones (couldn’t tell what other people were doing)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were told goal to shout as loud as possible. 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shouted louder when told shouting alone than when shouting part of the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2DEBC-9EB6-48D1-A5C0-93E1BF5680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064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046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r>
              <a:rPr lang="en-US" baseline="0" dirty="0"/>
              <a:t>Normative: slowly convinced to text</a:t>
            </a:r>
          </a:p>
          <a:p>
            <a:endParaRPr lang="en-US" baseline="0" dirty="0"/>
          </a:p>
          <a:p>
            <a:r>
              <a:rPr lang="en-US" baseline="0" dirty="0"/>
              <a:t>Anyone have an example of informational conformity? (tougher)  Looked at weather forecast for a sunny day and told by several others going to be a thunder storm.</a:t>
            </a:r>
          </a:p>
          <a:p>
            <a:r>
              <a:rPr lang="en-US" baseline="0" dirty="0"/>
              <a:t>is ambiguous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269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 conform – everyone I know is quarantining themselves, guess they must be right and the risk was higher than thought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875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Boring to talk about cases when were influence by group to take actions would take anyway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Group vs. individual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Observation vs. explicit request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457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72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82D29F0-29E5-45FA-A96F-B44BF2A7D44F}" type="datetime1">
              <a:rPr lang="en-US" smtClean="0"/>
              <a:t>11/16/2022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ACCBF9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18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55ECD-3931-48A2-926C-58A89DFA76E7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3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1754994D-FAC9-4FE5-A4ED-4E1C0554FBDD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42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94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D325E34-B914-4E48-B7B0-2AD1B618EE40}" type="datetimeFigureOut">
              <a:rPr lang="en-US" smtClean="0"/>
              <a:pPr/>
              <a:t>11/16/2022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ACCBF9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07F4F2-34AE-41B8-B12A-BD59C86D883C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 dirty="0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491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19236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153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542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323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2620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07F4F2-34AE-41B8-B12A-BD59C86D883C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4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6A3F3-842A-455B-B4E0-95BA5964654D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35459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428194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9353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744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303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99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5BC06-87E0-4F3B-A73A-91BA73E5E4B5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59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92A4AA1-BF95-4475-B772-907D77CF0580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85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1125057-32C4-4439-8A32-756B6723786B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66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FDCC6-43C1-4712-8C83-971A3190B5C3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4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7BFF6-FC24-4E22-8A62-FDBDE5349928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4CD34-BFF8-4E6F-9416-6A94BEBC248F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11580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951FF3C7-9406-48C0-90E0-B911A6E8328E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34863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1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00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OYLCy5PVg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Social Psychology: Chapter 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 III Section 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ACCBF9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ACCBF9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20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CONFORMITY</a:t>
            </a:r>
            <a:r>
              <a:rPr lang="en-US" dirty="0"/>
              <a:t>: Matching </a:t>
            </a:r>
            <a:r>
              <a:rPr lang="en-US" u="sng" dirty="0"/>
              <a:t>behavior, beliefs, and appearance </a:t>
            </a:r>
            <a:r>
              <a:rPr lang="en-US" dirty="0"/>
              <a:t>to perceived social norms. (simple distinction: no explicit request made)</a:t>
            </a:r>
          </a:p>
          <a:p>
            <a:r>
              <a:rPr lang="en-US" dirty="0">
                <a:solidFill>
                  <a:srgbClr val="00B0F0"/>
                </a:solidFill>
              </a:rPr>
              <a:t>What are your preliminary thoughts on when this can be helpful vs. harmful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useful</a:t>
            </a:r>
            <a:r>
              <a:rPr lang="en-US" dirty="0"/>
              <a:t> when others have more information than us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harmful</a:t>
            </a:r>
            <a:r>
              <a:rPr lang="en-US" dirty="0"/>
              <a:t> when it leads us to be uncritical of our decisions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Remember pluralistic ignorance? Sometimes we</a:t>
            </a:r>
          </a:p>
          <a:p>
            <a:pPr marL="365760" lvl="1" indent="0">
              <a:buNone/>
            </a:pPr>
            <a:r>
              <a:rPr lang="en-US" dirty="0"/>
              <a:t>try to match other’s behaviors even though</a:t>
            </a:r>
            <a:r>
              <a:rPr lang="en-US" u="sng" dirty="0"/>
              <a:t> both</a:t>
            </a:r>
          </a:p>
          <a:p>
            <a:pPr marL="365760" lvl="1" indent="0">
              <a:buNone/>
            </a:pPr>
            <a:r>
              <a:rPr lang="en-US" u="sng" dirty="0"/>
              <a:t>them and us would like to behave differently.</a:t>
            </a:r>
            <a:r>
              <a:rPr lang="en-US" dirty="0"/>
              <a:t> But </a:t>
            </a:r>
          </a:p>
          <a:p>
            <a:pPr marL="365760" lvl="1" indent="0">
              <a:buNone/>
            </a:pPr>
            <a:r>
              <a:rPr lang="en-US" dirty="0"/>
              <a:t>don’t realize that the other shares our wish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  <p:pic>
        <p:nvPicPr>
          <p:cNvPr id="6" name="Picture 5" descr="Conformit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46" y="4035972"/>
            <a:ext cx="3437690" cy="2441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08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sch Conformity Experimen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1200" y="1516698"/>
            <a:ext cx="7032349" cy="5274736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89842" y="1818070"/>
            <a:ext cx="400215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Informational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others have correct info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and that you are wrong. Common when “correct” behavior is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ambiguous.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Normative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negative social consequences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for going against the group even though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believe that you are right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“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Level of distortion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12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C6CBD-F2E0-4335-9808-CE43F6EF0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AEC80B-94BD-4BA5-927E-C3570354E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962" y="1600200"/>
            <a:ext cx="4669267" cy="370272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43AE9-E6EB-41AE-A1F1-351811B52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6430098" cy="468448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Example: The Pittsburgh Left</a:t>
            </a:r>
          </a:p>
          <a:p>
            <a:endParaRPr lang="en-US" dirty="0"/>
          </a:p>
          <a:p>
            <a:r>
              <a:rPr lang="en-US" dirty="0"/>
              <a:t>Normative conformity – individual thinks community behavior is ridiculous but does Pittsburgh Left anyway to </a:t>
            </a:r>
            <a:r>
              <a:rPr lang="en-US" dirty="0">
                <a:solidFill>
                  <a:srgbClr val="FF0000"/>
                </a:solidFill>
              </a:rPr>
              <a:t>avoid the social consequences </a:t>
            </a:r>
            <a:r>
              <a:rPr lang="en-US" dirty="0"/>
              <a:t>of not doing so (e.g., being honked at).</a:t>
            </a:r>
          </a:p>
          <a:p>
            <a:endParaRPr lang="en-US" dirty="0"/>
          </a:p>
          <a:p>
            <a:r>
              <a:rPr lang="en-US" dirty="0"/>
              <a:t>Informational conformity – individual was initially opposed to the Pittsburgh Left but eventually starts engaging in this behavior because </a:t>
            </a:r>
            <a:r>
              <a:rPr lang="en-US" dirty="0">
                <a:solidFill>
                  <a:srgbClr val="00B0F0"/>
                </a:solidFill>
              </a:rPr>
              <a:t>if so many people embrace this practice</a:t>
            </a:r>
            <a:r>
              <a:rPr lang="en-US" dirty="0"/>
              <a:t>, individual thinks the majority </a:t>
            </a:r>
            <a:r>
              <a:rPr lang="en-US" dirty="0">
                <a:solidFill>
                  <a:srgbClr val="00B0F0"/>
                </a:solidFill>
              </a:rPr>
              <a:t>must be right </a:t>
            </a:r>
            <a:r>
              <a:rPr lang="en-US" dirty="0"/>
              <a:t>(e.g., the Pittsburgh Left improves city traffic conditions)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78DFD-4EDC-46AA-9EEA-DFB189FBC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70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235A1-F3B4-4EB1-8AA2-92DC86D7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1F18EF-2254-419B-8F47-C7C2E826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13ECA-FE34-44DC-9F91-438B5BE300C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Weather forecast</a:t>
            </a:r>
          </a:p>
          <a:p>
            <a:r>
              <a:rPr lang="en-US" dirty="0"/>
              <a:t>Peer communication style norms</a:t>
            </a:r>
          </a:p>
          <a:p>
            <a:r>
              <a:rPr lang="en-US" dirty="0"/>
              <a:t>Peer clothing style norms</a:t>
            </a:r>
          </a:p>
          <a:p>
            <a:r>
              <a:rPr lang="en-US" dirty="0"/>
              <a:t>Appropriate type of behavior in a novel social situation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332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Conformity vs. Compliance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Conformity – </a:t>
            </a:r>
            <a:r>
              <a:rPr lang="en-US" dirty="0">
                <a:solidFill>
                  <a:schemeClr val="accent1"/>
                </a:solidFill>
              </a:rPr>
              <a:t>Group behavior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convinces</a:t>
            </a:r>
            <a:r>
              <a:rPr lang="en-US" dirty="0"/>
              <a:t> us to take actions we normally wouldn’t take*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rgbClr val="FF0000"/>
                </a:solidFill>
              </a:rPr>
              <a:t>specific request </a:t>
            </a:r>
            <a:r>
              <a:rPr lang="en-US" dirty="0"/>
              <a:t>we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normally wouldn’t* agree 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4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6864" y="1181100"/>
            <a:ext cx="10871200" cy="54483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rgbClr val="00B0F0"/>
                </a:solidFill>
              </a:rPr>
              <a:t>specific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request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we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normally wouldn’t agree to. 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Why? Sometimes, it’s just easier to say yes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/>
              <a:t>Avoid social consequences/awkwardness/stay in good mood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/>
              <a:t>We don’t put a lot of thought into if the requester has a good reason for the request (heuristics/Type I Processing)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Or, sometimes we are convinced that complying with the request is a good idea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DB4DE9-26B1-4BE1-BE9B-756366593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indent="-469900">
              <a:lnSpc>
                <a:spcPct val="90000"/>
              </a:lnSpc>
            </a:pPr>
            <a:r>
              <a:rPr lang="en-US" altLang="en-US" sz="2600" dirty="0"/>
              <a:t>Busy photocopier and someone tries to “cut” in line with the various wording:</a:t>
            </a:r>
          </a:p>
          <a:p>
            <a:pPr marL="469900" indent="-469900">
              <a:lnSpc>
                <a:spcPct val="90000"/>
              </a:lnSpc>
            </a:pPr>
            <a:endParaRPr lang="en-US" altLang="en-US" sz="26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 because I am very late to class.” 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 because I have to make copies.”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you?” 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1AB75-18B8-49E1-9830-AE3AA649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CF57D-D812-450E-910B-1211FC0B2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33552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469900" indent="-469900"/>
            <a:endParaRPr lang="en-US" altLang="en-US" sz="28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have to make copies.”</a:t>
            </a:r>
          </a:p>
          <a:p>
            <a:pPr marL="908050" lvl="1" indent="-436563"/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you?”</a:t>
            </a:r>
          </a:p>
          <a:p>
            <a:pPr marL="471487" lvl="1" indent="0">
              <a:buNone/>
            </a:pPr>
            <a:endParaRPr lang="en-US" altLang="en-US" sz="2400" dirty="0"/>
          </a:p>
          <a:p>
            <a:pPr marL="908050" lvl="1" indent="-436563"/>
            <a:endParaRPr lang="en-US" sz="2400" dirty="0"/>
          </a:p>
          <a:p>
            <a:pPr marL="908050" lvl="1" indent="-436563"/>
            <a:r>
              <a:rPr lang="en-US" sz="2400" b="1" dirty="0"/>
              <a:t>Guesses for the other two?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2573307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because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471487" lvl="1" indent="0">
              <a:buNone/>
            </a:pPr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have to make copies.” </a:t>
            </a:r>
            <a:r>
              <a:rPr lang="en-US" altLang="en-US" sz="2400" dirty="0">
                <a:solidFill>
                  <a:schemeClr val="accent1"/>
                </a:solidFill>
              </a:rPr>
              <a:t>(93% compliance!!)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r>
              <a:rPr lang="en-US" altLang="en-US" sz="2400" dirty="0"/>
              <a:t>“Pardon, I have five pages may I use this machine before you?” (</a:t>
            </a:r>
            <a:r>
              <a:rPr lang="en-US" altLang="en-US" sz="2400" dirty="0">
                <a:solidFill>
                  <a:schemeClr val="accent1"/>
                </a:solidFill>
              </a:rPr>
              <a:t>60%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65968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</a:t>
            </a:r>
            <a:r>
              <a:rPr lang="en-US" altLang="en-US" sz="2400" b="1" dirty="0"/>
              <a:t>because</a:t>
            </a:r>
            <a:r>
              <a:rPr lang="en-US" altLang="en-US" sz="2400" dirty="0"/>
              <a:t>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</a:t>
            </a:r>
            <a:r>
              <a:rPr lang="en-US" altLang="en-US" sz="2400" b="1" dirty="0"/>
              <a:t>because</a:t>
            </a:r>
            <a:r>
              <a:rPr lang="en-US" altLang="en-US" sz="2400" dirty="0"/>
              <a:t> I have to make copies.” </a:t>
            </a:r>
            <a:r>
              <a:rPr lang="en-US" altLang="en-US" sz="2400" dirty="0">
                <a:solidFill>
                  <a:schemeClr val="accent1"/>
                </a:solidFill>
              </a:rPr>
              <a:t>(93% compliance!!)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you?” (</a:t>
            </a:r>
            <a:r>
              <a:rPr lang="en-US" altLang="en-US" sz="2400" dirty="0">
                <a:solidFill>
                  <a:srgbClr val="00B0F0"/>
                </a:solidFill>
              </a:rPr>
              <a:t>60%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r>
              <a:rPr lang="en-US" altLang="en-US" sz="2400" dirty="0"/>
              <a:t>Mental shortcut – “because” = a reasonable request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266264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E8123-23EA-4E21-91CD-69A2FE606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Last Class, I asked you to write reasons BSC is a better place for you than most other colleges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AB874-3D97-479D-ABE7-EC41E4C98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A1A0F-00BE-4482-AC16-B769F04C492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62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45EDFD-5D08-4AD1-8213-EC22C4ED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– mechanisms/techniques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4C7DBE-7C6A-431E-AC74-5BEC9F8FE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9" y="1719070"/>
            <a:ext cx="11210524" cy="4910329"/>
          </a:xfrm>
        </p:spPr>
        <p:txBody>
          <a:bodyPr>
            <a:normAutofit/>
          </a:bodyPr>
          <a:lstStyle/>
          <a:p>
            <a:endParaRPr lang="en-US" sz="2200" dirty="0"/>
          </a:p>
          <a:p>
            <a:r>
              <a:rPr lang="en-US" sz="2200" dirty="0">
                <a:solidFill>
                  <a:srgbClr val="FF0000"/>
                </a:solidFill>
              </a:rPr>
              <a:t>Door-in-the-face technique </a:t>
            </a:r>
            <a:r>
              <a:rPr lang="en-US" sz="2200" dirty="0"/>
              <a:t>(DIF) - a.k.a. Reject and retreat technique – influencer wants compliance on smaller request. Start big request (expect reject) go smaller request</a:t>
            </a:r>
          </a:p>
          <a:p>
            <a:endParaRPr lang="en-US" sz="2200" dirty="0">
              <a:solidFill>
                <a:srgbClr val="FF0000"/>
              </a:solidFill>
            </a:endParaRPr>
          </a:p>
          <a:p>
            <a:r>
              <a:rPr lang="en-US" sz="2200" dirty="0"/>
              <a:t>Experiment:</a:t>
            </a:r>
          </a:p>
          <a:p>
            <a:pPr lvl="1">
              <a:defRPr/>
            </a:pPr>
            <a:r>
              <a:rPr lang="en-US" sz="2200" dirty="0"/>
              <a:t>Donate blood tomorrow? </a:t>
            </a:r>
          </a:p>
          <a:p>
            <a:pPr lvl="2">
              <a:defRPr/>
            </a:pPr>
            <a:r>
              <a:rPr lang="en-US" sz="2200" dirty="0">
                <a:solidFill>
                  <a:srgbClr val="00B050"/>
                </a:solidFill>
              </a:rPr>
              <a:t>32% </a:t>
            </a:r>
            <a:r>
              <a:rPr lang="en-US" sz="2200" dirty="0"/>
              <a:t>agreed</a:t>
            </a:r>
          </a:p>
          <a:p>
            <a:pPr marL="685800" lvl="2" indent="0">
              <a:buNone/>
              <a:defRPr/>
            </a:pPr>
            <a:r>
              <a:rPr lang="en-US" sz="2200" dirty="0"/>
              <a:t>VS</a:t>
            </a:r>
          </a:p>
          <a:p>
            <a:pPr marL="685800" lvl="2" indent="0">
              <a:buNone/>
              <a:defRPr/>
            </a:pPr>
            <a:endParaRPr lang="en-US" sz="2200" dirty="0"/>
          </a:p>
          <a:p>
            <a:pPr lvl="1">
              <a:defRPr/>
            </a:pPr>
            <a:r>
              <a:rPr lang="en-US" sz="2200" dirty="0"/>
              <a:t>Donate blood for long-term commitment? “No!”</a:t>
            </a:r>
          </a:p>
          <a:p>
            <a:pPr lvl="1">
              <a:defRPr/>
            </a:pPr>
            <a:r>
              <a:rPr lang="en-US" sz="2200" dirty="0"/>
              <a:t>2</a:t>
            </a:r>
            <a:r>
              <a:rPr lang="en-US" sz="2200" baseline="30000" dirty="0"/>
              <a:t>nd</a:t>
            </a:r>
            <a:r>
              <a:rPr lang="en-US" sz="2200" dirty="0"/>
              <a:t> question: Donate tomorrow?</a:t>
            </a:r>
          </a:p>
          <a:p>
            <a:pPr lvl="2">
              <a:defRPr/>
            </a:pPr>
            <a:r>
              <a:rPr lang="en-US" sz="2200" dirty="0">
                <a:solidFill>
                  <a:srgbClr val="00B050"/>
                </a:solidFill>
              </a:rPr>
              <a:t>50% </a:t>
            </a:r>
            <a:r>
              <a:rPr lang="en-US" sz="2200" dirty="0"/>
              <a:t>agreed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F47A8D-00F1-465D-99E4-DBE7E17B5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89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45EDFD-5D08-4AD1-8213-EC22C4ED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- why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4C7DBE-7C6A-431E-AC74-5BEC9F8FE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Door in the face (DIF) - a.k.a. Reject and retreat technique</a:t>
            </a:r>
          </a:p>
          <a:p>
            <a:r>
              <a:rPr lang="en-US" sz="2400" dirty="0"/>
              <a:t>Why does DIF technique work?</a:t>
            </a:r>
          </a:p>
          <a:p>
            <a:endParaRPr lang="en-US" sz="2400" dirty="0"/>
          </a:p>
          <a:p>
            <a:pPr lvl="1"/>
            <a:r>
              <a:rPr lang="en-US" sz="2400" dirty="0"/>
              <a:t>They compromised (asked for something smaller rather than what they really wanted), our impulse is to compromise also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More accustomed to requests from our friends; we feel guilty when we deny favors our friends request (“I’ll make it up to you”)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F47A8D-00F1-465D-99E4-DBE7E17B5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5105400"/>
          </a:xfrm>
        </p:spPr>
        <p:txBody>
          <a:bodyPr>
            <a:normAutofit/>
          </a:bodyPr>
          <a:lstStyle/>
          <a:p>
            <a:r>
              <a:rPr lang="en-US" dirty="0"/>
              <a:t>Conformity – </a:t>
            </a:r>
            <a:r>
              <a:rPr lang="en-US" dirty="0">
                <a:solidFill>
                  <a:srgbClr val="FF0000"/>
                </a:solidFill>
              </a:rPr>
              <a:t>Group</a:t>
            </a:r>
            <a:r>
              <a:rPr lang="en-US" dirty="0"/>
              <a:t> behavior convinces us to take actions we normally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request </a:t>
            </a:r>
            <a:r>
              <a:rPr lang="en-US" dirty="0"/>
              <a:t>normally wouldn’t.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Obedience – </a:t>
            </a:r>
            <a:r>
              <a:rPr lang="en-US" dirty="0">
                <a:solidFill>
                  <a:srgbClr val="00B050"/>
                </a:solidFill>
              </a:rPr>
              <a:t>Authority</a:t>
            </a:r>
            <a:r>
              <a:rPr lang="en-US" dirty="0"/>
              <a:t> figure’s </a:t>
            </a:r>
            <a:r>
              <a:rPr lang="en-US" dirty="0">
                <a:solidFill>
                  <a:srgbClr val="0070C0"/>
                </a:solidFill>
              </a:rPr>
              <a:t>instructions</a:t>
            </a:r>
            <a:r>
              <a:rPr lang="en-US" dirty="0"/>
              <a:t> (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order</a:t>
            </a:r>
            <a:r>
              <a:rPr lang="en-US" dirty="0"/>
              <a:t>) convince us to take actions we normally wouldn’t. Perceive: </a:t>
            </a:r>
            <a:r>
              <a:rPr lang="en-US" dirty="0">
                <a:solidFill>
                  <a:srgbClr val="00B050"/>
                </a:solidFill>
              </a:rPr>
              <a:t>obligation &amp; relation hierarchy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Raincoat example – imitate, convinced to buy, required by parents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6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Obedience: Milgram’s Experiment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Do people take actions they normally wouldn’t (e.g., unethical) when instructed by an authority figure?</a:t>
            </a:r>
          </a:p>
          <a:p>
            <a:endParaRPr lang="en-US" dirty="0">
              <a:hlinkClick r:id="rId3"/>
            </a:endParaRPr>
          </a:p>
          <a:p>
            <a:r>
              <a:rPr lang="en-US" sz="2000" dirty="0">
                <a:hlinkClick r:id="rId3"/>
              </a:rPr>
              <a:t>https://www.youtube.com/watch?v=xOYLCy5PVgM</a:t>
            </a:r>
            <a:r>
              <a:rPr lang="en-US" sz="2000" dirty="0"/>
              <a:t> (0:45 onward) 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Side note: Some of you may have heard of the Stanford Prison</a:t>
            </a:r>
          </a:p>
          <a:p>
            <a:pPr marL="0" indent="0">
              <a:buNone/>
            </a:pPr>
            <a:r>
              <a:rPr lang="en-US" sz="2000" dirty="0"/>
              <a:t>     Experiment, but these results are now doubted by many</a:t>
            </a:r>
          </a:p>
          <a:p>
            <a:pPr marL="0" indent="0">
              <a:buNone/>
            </a:pPr>
            <a:r>
              <a:rPr lang="en-US" sz="2000" dirty="0"/>
              <a:t>     psychologists</a:t>
            </a:r>
          </a:p>
          <a:p>
            <a:endParaRPr lang="en-US" dirty="0"/>
          </a:p>
        </p:txBody>
      </p:sp>
      <p:pic>
        <p:nvPicPr>
          <p:cNvPr id="1026" name="Picture 2" descr="https://www.simplypsychology.org/milgr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300" y="2754110"/>
            <a:ext cx="3667125" cy="301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0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 title="Question Text">
            <a:extLst>
              <a:ext uri="{FF2B5EF4-FFF2-40B4-BE49-F238E27FC236}">
                <a16:creationId xmlns:a16="http://schemas.microsoft.com/office/drawing/2014/main" id="{CF2AF0B2-467A-4812-8F15-E821E48A1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92" y="209035"/>
            <a:ext cx="11449222" cy="990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Last names A-L only</a:t>
            </a:r>
            <a:r>
              <a:rPr lang="en-US" sz="2800" dirty="0">
                <a:solidFill>
                  <a:schemeClr val="tx1"/>
                </a:solidFill>
              </a:rPr>
              <a:t>: I think BSC was a better option than __________ % of other schools I realistically could have attended.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8333F3-B185-46C4-8BC2-490184A9F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graphicFrame>
        <p:nvGraphicFramePr>
          <p:cNvPr id="5" name="TPResults">
            <a:extLst>
              <a:ext uri="{FF2B5EF4-FFF2-40B4-BE49-F238E27FC236}">
                <a16:creationId xmlns:a16="http://schemas.microsoft.com/office/drawing/2014/main" id="{E6077DBE-0E74-4EF1-93AB-9DDEF5F05317}"/>
              </a:ext>
            </a:extLst>
          </p:cNvPr>
          <p:cNvGraphicFramePr>
            <a:graphicFrameLocks noGrp="1"/>
          </p:cNvGraphicFramePr>
          <p:nvPr/>
        </p:nvGraphicFramePr>
        <p:xfrm>
          <a:off x="5486399" y="1587500"/>
          <a:ext cx="6388443" cy="5061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481">
                  <a:extLst>
                    <a:ext uri="{9D8B030D-6E8A-4147-A177-3AD203B41FA5}">
                      <a16:colId xmlns:a16="http://schemas.microsoft.com/office/drawing/2014/main" val="537585536"/>
                    </a:ext>
                  </a:extLst>
                </a:gridCol>
                <a:gridCol w="4258962">
                  <a:extLst>
                    <a:ext uri="{9D8B030D-6E8A-4147-A177-3AD203B41FA5}">
                      <a16:colId xmlns:a16="http://schemas.microsoft.com/office/drawing/2014/main" val="1626015583"/>
                    </a:ext>
                  </a:extLst>
                </a:gridCol>
              </a:tblGrid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Rank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>
                          <a:solidFill>
                            <a:schemeClr val="tx2"/>
                          </a:solidFill>
                        </a:rPr>
                        <a:t>Responses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437702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836054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69628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70</a:t>
                      </a:r>
                      <a:endParaRPr lang="en-US" sz="24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604712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957363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527517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9412"/>
                  </a:ext>
                </a:extLst>
              </a:tr>
            </a:tbl>
          </a:graphicData>
        </a:graphic>
      </p:graphicFrame>
      <p:graphicFrame>
        <p:nvGraphicFramePr>
          <p:cNvPr id="6" name="TPKeywords">
            <a:extLst>
              <a:ext uri="{FF2B5EF4-FFF2-40B4-BE49-F238E27FC236}">
                <a16:creationId xmlns:a16="http://schemas.microsoft.com/office/drawing/2014/main" id="{5ADBBC36-310B-4B34-A80A-949DFAAE9CDD}"/>
              </a:ext>
            </a:extLst>
          </p:cNvPr>
          <p:cNvGraphicFramePr>
            <a:graphicFrameLocks noGrp="1"/>
          </p:cNvGraphicFramePr>
          <p:nvPr/>
        </p:nvGraphicFramePr>
        <p:xfrm>
          <a:off x="127000" y="4914900"/>
          <a:ext cx="4445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5000">
                  <a:extLst>
                    <a:ext uri="{9D8B030D-6E8A-4147-A177-3AD203B41FA5}">
                      <a16:colId xmlns:a16="http://schemas.microsoft.com/office/drawing/2014/main" val="3445113031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l"/>
                      <a:endParaRPr lang="en-US" sz="2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936954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l"/>
                      <a:endParaRPr lang="en-US" sz="2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673679"/>
                  </a:ext>
                </a:extLst>
              </a:tr>
            </a:tbl>
          </a:graphicData>
        </a:graphic>
      </p:graphicFrame>
      <p:grpSp>
        <p:nvGrpSpPr>
          <p:cNvPr id="20" name="TPCountdown" title="Countdown Timer">
            <a:extLst>
              <a:ext uri="{FF2B5EF4-FFF2-40B4-BE49-F238E27FC236}">
                <a16:creationId xmlns:a16="http://schemas.microsoft.com/office/drawing/2014/main" id="{C5401310-9010-4787-95F4-E9FD99D4721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08449" y="1993347"/>
            <a:ext cx="1270000" cy="635000"/>
            <a:chOff x="7683500" y="5842000"/>
            <a:chExt cx="1270000" cy="635000"/>
          </a:xfrm>
        </p:grpSpPr>
        <p:sp>
          <p:nvSpPr>
            <p:cNvPr id="8" name="CountdownShape">
              <a:extLst>
                <a:ext uri="{FF2B5EF4-FFF2-40B4-BE49-F238E27FC236}">
                  <a16:creationId xmlns:a16="http://schemas.microsoft.com/office/drawing/2014/main" id="{6A610E43-4106-4700-9E63-E1DE5B2F458D}"/>
                </a:ext>
              </a:extLst>
            </p:cNvPr>
            <p:cNvSpPr/>
            <p:nvPr/>
          </p:nvSpPr>
          <p:spPr>
            <a:xfrm>
              <a:off x="7683500" y="5842000"/>
              <a:ext cx="1270000" cy="635000"/>
            </a:xfrm>
            <a:prstGeom prst="cube">
              <a:avLst/>
            </a:prstGeom>
            <a:solidFill>
              <a:srgbClr val="3333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ountdownText">
              <a:extLst>
                <a:ext uri="{FF2B5EF4-FFF2-40B4-BE49-F238E27FC236}">
                  <a16:creationId xmlns:a16="http://schemas.microsoft.com/office/drawing/2014/main" id="{28C33DE1-2FF6-471E-A66D-8371508BDAB5}"/>
                </a:ext>
              </a:extLst>
            </p:cNvPr>
            <p:cNvSpPr txBox="1"/>
            <p:nvPr/>
          </p:nvSpPr>
          <p:spPr>
            <a:xfrm>
              <a:off x="7785100" y="6045200"/>
              <a:ext cx="889000" cy="3810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rgbClr val="000000"/>
              </a:solidFill>
            </a:ln>
          </p:spPr>
          <p:txBody>
            <a:bodyPr vert="horz" rtlCol="0" anchor="ctr" anchorCtr="1">
              <a:noAutofit/>
            </a:bodyPr>
            <a:lstStyle/>
            <a:p>
              <a:pPr algn="ctr"/>
              <a:endParaRPr lang="en-US" sz="2400" b="1">
                <a:solidFill>
                  <a:srgbClr val="FF0000"/>
                </a:solidFill>
                <a:latin typeface="Segoe UI" panose="020B0502040204020203" pitchFamily="34" charset="0"/>
              </a:endParaRPr>
            </a:p>
          </p:txBody>
        </p:sp>
        <p:cxnSp>
          <p:nvCxnSpPr>
            <p:cNvPr id="19" name="CountdownLine">
              <a:extLst>
                <a:ext uri="{FF2B5EF4-FFF2-40B4-BE49-F238E27FC236}">
                  <a16:creationId xmlns:a16="http://schemas.microsoft.com/office/drawing/2014/main" id="{4723F1A5-D15B-43CF-8A94-A38672B184F0}"/>
                </a:ext>
              </a:extLst>
            </p:cNvPr>
            <p:cNvCxnSpPr/>
            <p:nvPr/>
          </p:nvCxnSpPr>
          <p:spPr>
            <a:xfrm>
              <a:off x="8001000" y="5943600"/>
              <a:ext cx="508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TPStat_0" title="Mean Shape">
            <a:extLst>
              <a:ext uri="{FF2B5EF4-FFF2-40B4-BE49-F238E27FC236}">
                <a16:creationId xmlns:a16="http://schemas.microsoft.com/office/drawing/2014/main" id="{7DCC653B-F82F-4E3D-89C7-5273BF905C9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7430" y="5141278"/>
            <a:ext cx="3175000" cy="444500"/>
            <a:chOff x="4508500" y="6286500"/>
            <a:chExt cx="3175000" cy="444500"/>
          </a:xfrm>
        </p:grpSpPr>
        <p:sp>
          <p:nvSpPr>
            <p:cNvPr id="21" name="TPStatShape_0">
              <a:extLst>
                <a:ext uri="{FF2B5EF4-FFF2-40B4-BE49-F238E27FC236}">
                  <a16:creationId xmlns:a16="http://schemas.microsoft.com/office/drawing/2014/main" id="{E6ED72D2-08EF-4E0E-8A52-AE75B333ABC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508500" y="6286500"/>
              <a:ext cx="3175000" cy="444500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PStatText_0">
              <a:extLst>
                <a:ext uri="{FF2B5EF4-FFF2-40B4-BE49-F238E27FC236}">
                  <a16:creationId xmlns:a16="http://schemas.microsoft.com/office/drawing/2014/main" id="{26F23130-AA62-48F2-8D82-E7EBABC38088}"/>
                </a:ext>
              </a:extLst>
            </p:cNvPr>
            <p:cNvSpPr/>
            <p:nvPr/>
          </p:nvSpPr>
          <p:spPr>
            <a:xfrm>
              <a:off x="4508500" y="6286500"/>
              <a:ext cx="3175000" cy="444500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 w="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A3664FD-E653-472C-A76E-980023BA8577}"/>
              </a:ext>
            </a:extLst>
          </p:cNvPr>
          <p:cNvSpPr/>
          <p:nvPr/>
        </p:nvSpPr>
        <p:spPr>
          <a:xfrm>
            <a:off x="5140411" y="4914900"/>
            <a:ext cx="6114190" cy="4859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C8B522-8DF2-4368-AF40-CB2A809F606A}"/>
              </a:ext>
            </a:extLst>
          </p:cNvPr>
          <p:cNvSpPr/>
          <p:nvPr/>
        </p:nvSpPr>
        <p:spPr>
          <a:xfrm>
            <a:off x="289011" y="2903315"/>
            <a:ext cx="3424538" cy="18694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3" name="TPPolling" title="Polling Shape">
            <a:extLst>
              <a:ext uri="{FF2B5EF4-FFF2-40B4-BE49-F238E27FC236}">
                <a16:creationId xmlns:a16="http://schemas.microsoft.com/office/drawing/2014/main" id="{D941AB1F-7531-4996-BFB9-B34F3A38BE6E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7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 title="Question Text">
            <a:extLst>
              <a:ext uri="{FF2B5EF4-FFF2-40B4-BE49-F238E27FC236}">
                <a16:creationId xmlns:a16="http://schemas.microsoft.com/office/drawing/2014/main" id="{CF2AF0B2-467A-4812-8F15-E821E48A1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92" y="209035"/>
            <a:ext cx="11449222" cy="990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Last names M-Z only</a:t>
            </a:r>
            <a:r>
              <a:rPr lang="en-US" sz="2800" dirty="0">
                <a:solidFill>
                  <a:schemeClr val="tx1"/>
                </a:solidFill>
              </a:rPr>
              <a:t>: I think BSC was a better option than __________ % of other schools I realistically could have attended.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8333F3-B185-46C4-8BC2-490184A9F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graphicFrame>
        <p:nvGraphicFramePr>
          <p:cNvPr id="5" name="TPResults">
            <a:extLst>
              <a:ext uri="{FF2B5EF4-FFF2-40B4-BE49-F238E27FC236}">
                <a16:creationId xmlns:a16="http://schemas.microsoft.com/office/drawing/2014/main" id="{E6077DBE-0E74-4EF1-93AB-9DDEF5F05317}"/>
              </a:ext>
            </a:extLst>
          </p:cNvPr>
          <p:cNvGraphicFramePr>
            <a:graphicFrameLocks noGrp="1"/>
          </p:cNvGraphicFramePr>
          <p:nvPr/>
        </p:nvGraphicFramePr>
        <p:xfrm>
          <a:off x="5486399" y="1587500"/>
          <a:ext cx="6388443" cy="5061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481">
                  <a:extLst>
                    <a:ext uri="{9D8B030D-6E8A-4147-A177-3AD203B41FA5}">
                      <a16:colId xmlns:a16="http://schemas.microsoft.com/office/drawing/2014/main" val="537585536"/>
                    </a:ext>
                  </a:extLst>
                </a:gridCol>
                <a:gridCol w="4258962">
                  <a:extLst>
                    <a:ext uri="{9D8B030D-6E8A-4147-A177-3AD203B41FA5}">
                      <a16:colId xmlns:a16="http://schemas.microsoft.com/office/drawing/2014/main" val="1626015583"/>
                    </a:ext>
                  </a:extLst>
                </a:gridCol>
              </a:tblGrid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Rank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>
                          <a:solidFill>
                            <a:schemeClr val="tx2"/>
                          </a:solidFill>
                        </a:rPr>
                        <a:t>Responses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437702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>
                          <a:solidFill>
                            <a:schemeClr val="tx2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836054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69628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604712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957363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527517"/>
                  </a:ext>
                </a:extLst>
              </a:tr>
              <a:tr h="723066">
                <a:tc>
                  <a:txBody>
                    <a:bodyPr/>
                    <a:lstStyle/>
                    <a:p>
                      <a:pPr algn="l"/>
                      <a:endParaRPr lang="en-US" sz="24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rgbClr r="0" g="0" b="0">
                        <a:alpha val="1000"/>
                      </a:sc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9412"/>
                  </a:ext>
                </a:extLst>
              </a:tr>
            </a:tbl>
          </a:graphicData>
        </a:graphic>
      </p:graphicFrame>
      <p:graphicFrame>
        <p:nvGraphicFramePr>
          <p:cNvPr id="6" name="TPKeywords">
            <a:extLst>
              <a:ext uri="{FF2B5EF4-FFF2-40B4-BE49-F238E27FC236}">
                <a16:creationId xmlns:a16="http://schemas.microsoft.com/office/drawing/2014/main" id="{5ADBBC36-310B-4B34-A80A-949DFAAE9CDD}"/>
              </a:ext>
            </a:extLst>
          </p:cNvPr>
          <p:cNvGraphicFramePr>
            <a:graphicFrameLocks noGrp="1"/>
          </p:cNvGraphicFramePr>
          <p:nvPr/>
        </p:nvGraphicFramePr>
        <p:xfrm>
          <a:off x="127000" y="4914900"/>
          <a:ext cx="4445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5000">
                  <a:extLst>
                    <a:ext uri="{9D8B030D-6E8A-4147-A177-3AD203B41FA5}">
                      <a16:colId xmlns:a16="http://schemas.microsoft.com/office/drawing/2014/main" val="3445113031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l"/>
                      <a:endParaRPr lang="en-US" sz="2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936954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l"/>
                      <a:endParaRPr lang="en-US" sz="2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673679"/>
                  </a:ext>
                </a:extLst>
              </a:tr>
            </a:tbl>
          </a:graphicData>
        </a:graphic>
      </p:graphicFrame>
      <p:grpSp>
        <p:nvGrpSpPr>
          <p:cNvPr id="20" name="TPCountdown" title="Countdown Timer">
            <a:extLst>
              <a:ext uri="{FF2B5EF4-FFF2-40B4-BE49-F238E27FC236}">
                <a16:creationId xmlns:a16="http://schemas.microsoft.com/office/drawing/2014/main" id="{CF38EC8E-A181-479A-86CD-8D4FE1C4548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08449" y="1993347"/>
            <a:ext cx="1270000" cy="635000"/>
            <a:chOff x="7683500" y="5842000"/>
            <a:chExt cx="1270000" cy="635000"/>
          </a:xfrm>
        </p:grpSpPr>
        <p:sp>
          <p:nvSpPr>
            <p:cNvPr id="8" name="CountdownShape">
              <a:extLst>
                <a:ext uri="{FF2B5EF4-FFF2-40B4-BE49-F238E27FC236}">
                  <a16:creationId xmlns:a16="http://schemas.microsoft.com/office/drawing/2014/main" id="{568465DA-4C0E-4C29-B11A-4C55A8026DCA}"/>
                </a:ext>
              </a:extLst>
            </p:cNvPr>
            <p:cNvSpPr/>
            <p:nvPr/>
          </p:nvSpPr>
          <p:spPr>
            <a:xfrm>
              <a:off x="7683500" y="5842000"/>
              <a:ext cx="1270000" cy="635000"/>
            </a:xfrm>
            <a:prstGeom prst="cube">
              <a:avLst/>
            </a:prstGeom>
            <a:solidFill>
              <a:srgbClr val="3333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ountdownText">
              <a:extLst>
                <a:ext uri="{FF2B5EF4-FFF2-40B4-BE49-F238E27FC236}">
                  <a16:creationId xmlns:a16="http://schemas.microsoft.com/office/drawing/2014/main" id="{D6B7C642-2CB6-4A2F-A51E-AD2566FB159E}"/>
                </a:ext>
              </a:extLst>
            </p:cNvPr>
            <p:cNvSpPr txBox="1"/>
            <p:nvPr/>
          </p:nvSpPr>
          <p:spPr>
            <a:xfrm>
              <a:off x="7785100" y="6045200"/>
              <a:ext cx="889000" cy="3810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rgbClr val="000000"/>
              </a:solidFill>
            </a:ln>
          </p:spPr>
          <p:txBody>
            <a:bodyPr vert="horz" rtlCol="0" anchor="ctr" anchorCtr="1">
              <a:noAutofit/>
            </a:bodyPr>
            <a:lstStyle/>
            <a:p>
              <a:pPr algn="ctr"/>
              <a:endParaRPr lang="en-US" sz="2400" b="1">
                <a:solidFill>
                  <a:srgbClr val="FF0000"/>
                </a:solidFill>
                <a:latin typeface="Segoe UI" panose="020B0502040204020203" pitchFamily="34" charset="0"/>
              </a:endParaRPr>
            </a:p>
          </p:txBody>
        </p:sp>
        <p:cxnSp>
          <p:nvCxnSpPr>
            <p:cNvPr id="19" name="CountdownLine">
              <a:extLst>
                <a:ext uri="{FF2B5EF4-FFF2-40B4-BE49-F238E27FC236}">
                  <a16:creationId xmlns:a16="http://schemas.microsoft.com/office/drawing/2014/main" id="{D5D13147-D773-42CD-8A9C-1C1BD69762B0}"/>
                </a:ext>
              </a:extLst>
            </p:cNvPr>
            <p:cNvCxnSpPr/>
            <p:nvPr/>
          </p:nvCxnSpPr>
          <p:spPr>
            <a:xfrm>
              <a:off x="8001000" y="5943600"/>
              <a:ext cx="508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TPStat_0" title="Mean Shape">
            <a:extLst>
              <a:ext uri="{FF2B5EF4-FFF2-40B4-BE49-F238E27FC236}">
                <a16:creationId xmlns:a16="http://schemas.microsoft.com/office/drawing/2014/main" id="{CC179DD8-A70C-4A95-953C-CA19D3B20E7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7430" y="5141278"/>
            <a:ext cx="3175000" cy="444500"/>
            <a:chOff x="4508500" y="6286500"/>
            <a:chExt cx="3175000" cy="444500"/>
          </a:xfrm>
        </p:grpSpPr>
        <p:sp>
          <p:nvSpPr>
            <p:cNvPr id="21" name="TPStatShape_0">
              <a:extLst>
                <a:ext uri="{FF2B5EF4-FFF2-40B4-BE49-F238E27FC236}">
                  <a16:creationId xmlns:a16="http://schemas.microsoft.com/office/drawing/2014/main" id="{5C3DB0A8-A4F2-4B2B-A98D-7FABEF6893A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508500" y="6286500"/>
              <a:ext cx="3175000" cy="444500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PStatText_0">
              <a:extLst>
                <a:ext uri="{FF2B5EF4-FFF2-40B4-BE49-F238E27FC236}">
                  <a16:creationId xmlns:a16="http://schemas.microsoft.com/office/drawing/2014/main" id="{7A6751D4-D2D0-4BD0-8CED-01E1584C54ED}"/>
                </a:ext>
              </a:extLst>
            </p:cNvPr>
            <p:cNvSpPr/>
            <p:nvPr/>
          </p:nvSpPr>
          <p:spPr>
            <a:xfrm>
              <a:off x="4508500" y="6286500"/>
              <a:ext cx="3175000" cy="444500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 w="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A3664FD-E653-472C-A76E-980023BA8577}"/>
              </a:ext>
            </a:extLst>
          </p:cNvPr>
          <p:cNvSpPr/>
          <p:nvPr/>
        </p:nvSpPr>
        <p:spPr>
          <a:xfrm>
            <a:off x="7779950" y="3429000"/>
            <a:ext cx="4285050" cy="3317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C8B522-8DF2-4368-AF40-CB2A809F606A}"/>
              </a:ext>
            </a:extLst>
          </p:cNvPr>
          <p:cNvSpPr/>
          <p:nvPr/>
        </p:nvSpPr>
        <p:spPr>
          <a:xfrm>
            <a:off x="1923986" y="3028273"/>
            <a:ext cx="3424538" cy="18694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3" name="TPPolling" title="Polling Shape">
            <a:extLst>
              <a:ext uri="{FF2B5EF4-FFF2-40B4-BE49-F238E27FC236}">
                <a16:creationId xmlns:a16="http://schemas.microsoft.com/office/drawing/2014/main" id="{86D1D571-8DCB-4CF3-A401-845BBDBD1B96}"/>
              </a:ext>
            </a:extLst>
          </p:cNvPr>
          <p:cNvSpPr/>
          <p:nvPr/>
        </p:nvSpPr>
        <p:spPr>
          <a:xfrm>
            <a:off x="0" y="0"/>
            <a:ext cx="12700" cy="127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27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4ED73-2F62-47F3-9A5B-9C73AAEED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&amp; 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726DC2-D789-40F0-8FAB-99B4921A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86586-C4C8-4EE9-998B-A2ABD4F90A6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How situations influence our thinking</a:t>
            </a:r>
          </a:p>
          <a:p>
            <a:pPr lvl="1"/>
            <a:r>
              <a:rPr lang="en-US" dirty="0"/>
              <a:t>Type 1 processing vs. Type II; Cognitive Misers</a:t>
            </a:r>
          </a:p>
          <a:p>
            <a:pPr lvl="1"/>
            <a:r>
              <a:rPr lang="en-US" dirty="0"/>
              <a:t>Heuristics in general; Availability Heuristic, Representative Heuristic</a:t>
            </a:r>
          </a:p>
          <a:p>
            <a:endParaRPr lang="en-US" dirty="0"/>
          </a:p>
          <a:p>
            <a:r>
              <a:rPr lang="en-US" dirty="0"/>
              <a:t>How situations influence our behavior – </a:t>
            </a:r>
            <a:r>
              <a:rPr lang="en-US" dirty="0">
                <a:solidFill>
                  <a:srgbClr val="FF0000"/>
                </a:solidFill>
              </a:rPr>
              <a:t>Social Influence</a:t>
            </a:r>
          </a:p>
          <a:p>
            <a:pPr lvl="1"/>
            <a:r>
              <a:rPr lang="en-US" dirty="0"/>
              <a:t>Performance: </a:t>
            </a:r>
            <a:r>
              <a:rPr lang="en-US" dirty="0">
                <a:solidFill>
                  <a:srgbClr val="00B050"/>
                </a:solidFill>
              </a:rPr>
              <a:t>Social Loafing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Conformity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Compliance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Obedience</a:t>
            </a:r>
          </a:p>
          <a:p>
            <a:endParaRPr lang="en-US" dirty="0"/>
          </a:p>
          <a:p>
            <a:r>
              <a:rPr lang="en-US" dirty="0"/>
              <a:t>Attitudes &amp; Attitude Change </a:t>
            </a:r>
          </a:p>
          <a:p>
            <a:endParaRPr lang="en-US" dirty="0"/>
          </a:p>
          <a:p>
            <a:r>
              <a:rPr lang="en-US" dirty="0"/>
              <a:t>Perceptions of groups/group members – Stereotypes &amp; Prejudice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05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945E5-CCF0-44EB-AE1D-81305452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Availability Heuristic – Specific Application: </a:t>
            </a:r>
            <a:r>
              <a:rPr lang="en-US" dirty="0">
                <a:solidFill>
                  <a:srgbClr val="00B0F0"/>
                </a:solidFill>
              </a:rPr>
              <a:t>Easy Availability of Evidence/Arguments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F83F26-903A-4034-9757-014E4C27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018E3B-66E5-4F49-85CD-548E674F813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45989" y="1600200"/>
            <a:ext cx="11342075" cy="5121876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2-3 reasons</a:t>
            </a:r>
            <a:r>
              <a:rPr lang="en-US" sz="2400" dirty="0"/>
              <a:t> BSC is among best options vs. </a:t>
            </a:r>
            <a:r>
              <a:rPr lang="en-US" sz="2400" dirty="0">
                <a:solidFill>
                  <a:srgbClr val="7030A0"/>
                </a:solidFill>
              </a:rPr>
              <a:t>6-7 reasons </a:t>
            </a:r>
            <a:r>
              <a:rPr lang="en-US" sz="2400" dirty="0"/>
              <a:t>BSC is among best options</a:t>
            </a:r>
          </a:p>
          <a:p>
            <a:r>
              <a:rPr lang="en-US" sz="2400" dirty="0"/>
              <a:t>Why might those who named 6-7 tend to rate BSC comparatively higher (the % estimate)?</a:t>
            </a:r>
          </a:p>
          <a:p>
            <a:r>
              <a:rPr lang="en-US" sz="2400" dirty="0"/>
              <a:t>Why might those who named 2-3 tend to rate BSC comparatively higher (the % estimate)?</a:t>
            </a:r>
          </a:p>
          <a:p>
            <a:endParaRPr lang="en-US" sz="2400" dirty="0"/>
          </a:p>
          <a:p>
            <a:r>
              <a:rPr lang="en-US" sz="2400" dirty="0"/>
              <a:t>It’s hard to come up with 6-7 arguments for almost anything. . .</a:t>
            </a:r>
          </a:p>
          <a:p>
            <a:r>
              <a:rPr lang="en-US" sz="2400" dirty="0"/>
              <a:t>When making % estimates, tend to respond more to how </a:t>
            </a:r>
            <a:r>
              <a:rPr lang="en-US" sz="2400" dirty="0">
                <a:solidFill>
                  <a:srgbClr val="00B050"/>
                </a:solidFill>
              </a:rPr>
              <a:t>easy it is to access relevant examples</a:t>
            </a:r>
            <a:r>
              <a:rPr lang="en-US" sz="2400" dirty="0"/>
              <a:t> than </a:t>
            </a:r>
            <a:r>
              <a:rPr lang="en-US" sz="2400" dirty="0">
                <a:solidFill>
                  <a:srgbClr val="7030A0"/>
                </a:solidFill>
              </a:rPr>
              <a:t>how many we can come up with</a:t>
            </a:r>
          </a:p>
          <a:p>
            <a:endParaRPr lang="en-US" sz="2400" dirty="0">
              <a:solidFill>
                <a:srgbClr val="7030A0"/>
              </a:solidFill>
            </a:endParaRPr>
          </a:p>
          <a:p>
            <a:r>
              <a:rPr lang="en-US" sz="2400" dirty="0">
                <a:solidFill>
                  <a:srgbClr val="00B0F0"/>
                </a:solidFill>
              </a:rPr>
              <a:t>Availability Heuristic (application)</a:t>
            </a:r>
            <a:r>
              <a:rPr lang="en-US" sz="2400" dirty="0"/>
              <a:t> – we usually think a possibility is </a:t>
            </a:r>
            <a:r>
              <a:rPr lang="en-US" sz="2400" b="1" u="sng" dirty="0"/>
              <a:t>more likely</a:t>
            </a:r>
            <a:r>
              <a:rPr lang="en-US" sz="2400" dirty="0"/>
              <a:t> when the items we search for that support that possibility are </a:t>
            </a:r>
            <a:r>
              <a:rPr lang="en-US" sz="2400" b="1" u="sng" dirty="0"/>
              <a:t>more readily available</a:t>
            </a:r>
            <a:r>
              <a:rPr lang="en-US" sz="2400" dirty="0"/>
              <a:t> (</a:t>
            </a:r>
            <a:r>
              <a:rPr lang="en-US" sz="2400" dirty="0">
                <a:solidFill>
                  <a:srgbClr val="00B050"/>
                </a:solidFill>
              </a:rPr>
              <a:t>pretty easy to find 2 arguments</a:t>
            </a:r>
            <a:r>
              <a:rPr lang="en-US" sz="2400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8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Social Influence – Performance – Social Loafing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3633" y="1600200"/>
            <a:ext cx="8872152" cy="52578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Social Loafing </a:t>
            </a:r>
            <a:r>
              <a:rPr lang="en-US" dirty="0"/>
              <a:t>– people don’t work as hard in a group (compared to alone) when </a:t>
            </a:r>
            <a:r>
              <a:rPr lang="en-US" b="1" u="sng" dirty="0"/>
              <a:t>their personal contribution</a:t>
            </a:r>
            <a:r>
              <a:rPr lang="en-US" b="1" dirty="0"/>
              <a:t> </a:t>
            </a:r>
            <a:r>
              <a:rPr lang="en-US" b="1" u="sng" dirty="0"/>
              <a:t>is not obvious</a:t>
            </a:r>
            <a:r>
              <a:rPr lang="en-US" b="1" dirty="0"/>
              <a:t> </a:t>
            </a:r>
            <a:r>
              <a:rPr lang="en-US" dirty="0"/>
              <a:t>to the people they are concerned about evaluating them.</a:t>
            </a:r>
          </a:p>
          <a:p>
            <a:pPr lvl="1"/>
            <a:r>
              <a:rPr lang="en-US" dirty="0"/>
              <a:t>Motivation heightened when </a:t>
            </a:r>
            <a:r>
              <a:rPr lang="en-US" b="1" u="sng" dirty="0">
                <a:solidFill>
                  <a:srgbClr val="7030A0"/>
                </a:solidFill>
              </a:rPr>
              <a:t>accountable</a:t>
            </a:r>
            <a:r>
              <a:rPr lang="en-US" dirty="0"/>
              <a:t> to the rest of </a:t>
            </a:r>
            <a:r>
              <a:rPr lang="en-US" dirty="0">
                <a:solidFill>
                  <a:srgbClr val="00B050"/>
                </a:solidFill>
              </a:rPr>
              <a:t>group</a:t>
            </a:r>
            <a:r>
              <a:rPr lang="en-US" dirty="0"/>
              <a:t> or </a:t>
            </a:r>
            <a:r>
              <a:rPr lang="en-US" dirty="0">
                <a:solidFill>
                  <a:srgbClr val="00B050"/>
                </a:solidFill>
              </a:rPr>
              <a:t>consequential evaluator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r>
              <a:rPr lang="en-US" dirty="0"/>
              <a:t>Class demonstration: </a:t>
            </a:r>
            <a:r>
              <a:rPr lang="en-US" b="1" dirty="0"/>
              <a:t>ICANAEM</a:t>
            </a:r>
            <a:endParaRPr lang="en-US" dirty="0"/>
          </a:p>
          <a:p>
            <a:pPr lvl="2"/>
            <a:r>
              <a:rPr lang="en-US" dirty="0">
                <a:solidFill>
                  <a:srgbClr val="7030A0"/>
                </a:solidFill>
              </a:rPr>
              <a:t>Okapi accountable </a:t>
            </a:r>
            <a:r>
              <a:rPr lang="en-US" dirty="0"/>
              <a:t>to each other for when because know how many examples each member contributed</a:t>
            </a:r>
          </a:p>
          <a:p>
            <a:pPr lvl="2"/>
            <a:r>
              <a:rPr lang="en-US" b="1" u="sng" dirty="0"/>
              <a:t>Blobfish</a:t>
            </a:r>
            <a:r>
              <a:rPr lang="en-US" dirty="0"/>
              <a:t> perhaps not quite as motivated because teammates won’t know if they were in top, middle, or bottom of class for number of items contributed</a:t>
            </a:r>
          </a:p>
        </p:txBody>
      </p:sp>
      <p:pic>
        <p:nvPicPr>
          <p:cNvPr id="5124" name="Picture 4" descr="Image result for tug of w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231" y="2576361"/>
            <a:ext cx="3466829" cy="221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1FDBE9-09A1-4D29-A586-2BB5DA32C426}"/>
              </a:ext>
            </a:extLst>
          </p:cNvPr>
          <p:cNvSpPr txBox="1"/>
          <p:nvPr/>
        </p:nvSpPr>
        <p:spPr>
          <a:xfrm>
            <a:off x="9440562" y="5004486"/>
            <a:ext cx="24178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“insightful cats abused national attractions early Monday”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0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Social Influence – Performance – Social Loafing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Social Loafing </a:t>
            </a:r>
            <a:r>
              <a:rPr lang="en-US" dirty="0"/>
              <a:t>– people don’t work as hard in a group (compared to alone) when </a:t>
            </a:r>
            <a:r>
              <a:rPr lang="en-US" b="1" u="sng" dirty="0"/>
              <a:t>their personal contribution</a:t>
            </a:r>
            <a:r>
              <a:rPr lang="en-US" b="1" dirty="0"/>
              <a:t> </a:t>
            </a:r>
            <a:r>
              <a:rPr lang="en-US" b="1" u="sng" dirty="0"/>
              <a:t>is not obvious </a:t>
            </a:r>
            <a:r>
              <a:rPr lang="en-US" dirty="0"/>
              <a:t>to the people they are concerned about evaluating them.</a:t>
            </a:r>
          </a:p>
          <a:p>
            <a:pPr lvl="1"/>
            <a:r>
              <a:rPr lang="en-US" dirty="0"/>
              <a:t>Motivation heightened when </a:t>
            </a:r>
            <a:r>
              <a:rPr lang="en-US" b="1" u="sng" dirty="0">
                <a:solidFill>
                  <a:srgbClr val="7030A0"/>
                </a:solidFill>
              </a:rPr>
              <a:t>accountable</a:t>
            </a:r>
            <a:r>
              <a:rPr lang="en-US" dirty="0"/>
              <a:t> to the rest of </a:t>
            </a:r>
            <a:r>
              <a:rPr lang="en-US" dirty="0">
                <a:solidFill>
                  <a:srgbClr val="00B050"/>
                </a:solidFill>
              </a:rPr>
              <a:t>group</a:t>
            </a:r>
            <a:r>
              <a:rPr lang="en-US" dirty="0"/>
              <a:t> or </a:t>
            </a:r>
            <a:r>
              <a:rPr lang="en-US" dirty="0">
                <a:solidFill>
                  <a:srgbClr val="00B050"/>
                </a:solidFill>
              </a:rPr>
              <a:t>consequential evaluator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Experiment: Blindfolded and </a:t>
            </a:r>
          </a:p>
          <a:p>
            <a:pPr marL="365760" lvl="1" indent="0">
              <a:buNone/>
            </a:pPr>
            <a:r>
              <a:rPr lang="en-US" dirty="0"/>
              <a:t>ear-muffed participants asked to </a:t>
            </a:r>
          </a:p>
          <a:p>
            <a:pPr marL="365760" lvl="1" indent="0">
              <a:buNone/>
            </a:pPr>
            <a:r>
              <a:rPr lang="en-US" dirty="0"/>
              <a:t>yell as loud as they can for maximum</a:t>
            </a:r>
          </a:p>
          <a:p>
            <a:pPr marL="365760" lvl="1" indent="0">
              <a:buNone/>
            </a:pPr>
            <a:r>
              <a:rPr lang="en-US" dirty="0"/>
              <a:t>group loudness.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Quieter when part of a group than </a:t>
            </a:r>
          </a:p>
          <a:p>
            <a:pPr marL="365760" lvl="1" indent="0">
              <a:buNone/>
            </a:pPr>
            <a:r>
              <a:rPr lang="en-US" dirty="0"/>
              <a:t>Asked to yell alone.</a:t>
            </a:r>
          </a:p>
        </p:txBody>
      </p:sp>
      <p:pic>
        <p:nvPicPr>
          <p:cNvPr id="5122" name="Picture 2" descr="https://images.chesscomfiles.com/proxy/d1lalstwiwz2br.cloudfront.net/images_users/tiny_mce/SonofPearl/phpmNcqzz/http/9072b8ec2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63" y="3167053"/>
            <a:ext cx="2779742" cy="337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33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F14ED-5737-404E-94EC-31F4695AC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Performance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C0825D-149C-4038-868C-9D9C8D1E1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48E0B-B959-4348-9E99-70A5AE474E6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Real world examples:</a:t>
            </a:r>
          </a:p>
          <a:p>
            <a:pPr lvl="1"/>
            <a:r>
              <a:rPr lang="en-US" dirty="0"/>
              <a:t>Class group work</a:t>
            </a:r>
          </a:p>
          <a:p>
            <a:pPr lvl="1"/>
            <a:r>
              <a:rPr lang="en-US" dirty="0"/>
              <a:t>Carrying a couch</a:t>
            </a:r>
          </a:p>
          <a:p>
            <a:pPr lvl="1"/>
            <a:r>
              <a:rPr lang="en-US" dirty="0"/>
              <a:t>Cheering for a band to come back for an encore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7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25c1cb88-13b3-46f7-8f8b-768e6093dfeb"/>
  <p:tag name="TPVERSION" val="8"/>
  <p:tag name="TPFULLVERSION" val="9.0.5.7"/>
  <p:tag name="PPTVERSION" val="16"/>
  <p:tag name="TPOS" val="2"/>
  <p:tag name="TPLASTSAVEVERSION" val="6.4 P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NumericSlide"/>
  <p:tag name="AUTOOPENPOLL" val="True"/>
  <p:tag name="AUTOFORMATCHART" val="True"/>
  <p:tag name="RESULTS" val="{&quot;Title&quot;:&quot;Last names A-L only: I think BSC was a better option than __________ % of other schools I realistically could have attended.&quot;,&quot;Responders&quot;:4,&quot;Participants&quot;:4,&quot;Responses&quot;:4,&quot;IsCaseSensitive&quot;:false,&quot;TotalCorrect&quot;:4,&quot;Mean&quot;:52.5,&quot;Median&quot;:50.0,&quot;StandardDeviation&quot;:10.897247358851684,&quot;Variance&quot;:118.75,&quot;PageSize&quot;:0,&quot;Offset&quot;:0,&quot;CorrectValues&quot;:&quot;{0, 100}&quot;,&quot;Results&quot;:[{&quot;Count&quot;:2.0,&quot;PointResponses&quot;:null,&quot;Name&quot;:&quot;50&quot;,&quot;Bullet&quot;:&quot;50&quot;,&quot;SecondaryName&quot;:&quot;&quot;,&quot;ValueType&quot;:1,&quot;Key&quot;:&quot;50&quot;},{&quot;Count&quot;:1.0,&quot;PointResponses&quot;:null,&quot;Name&quot;:&quot;40&quot;,&quot;Bullet&quot;:&quot;40&quot;,&quot;SecondaryName&quot;:&quot;&quot;,&quot;ValueType&quot;:1,&quot;Key&quot;:&quot;40&quot;},{&quot;Count&quot;:1.0,&quot;PointResponses&quot;:null,&quot;Name&quot;:&quot;70&quot;,&quot;Bullet&quot;:&quot;70&quot;,&quot;SecondaryName&quot;:&quot;&quot;,&quot;ValueType&quot;:1,&quot;Key&quot;:&quot;70&quot;}]}"/>
  <p:tag name="HASRESULTS" val="True"/>
  <p:tag name="TPRESULTSINDEX" val="0"/>
  <p:tag name="TPQUESTIONXML" val="﻿&lt;?xml version=&quot;1.0&quot; encoding=&quot;utf-8&quot;?&gt;&#10;&lt;questionlist&gt;&#10;    &lt;properties&gt;&#10;        &lt;guid&gt;6EB86DEF7693465B80831BAB5BAF16DF&lt;/guid&gt;&#10;        &lt;description /&gt;&#10;        &lt;date&gt;11/14/2022 6:35:59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rationalefont&gt;Verdana&lt;/rationalefont&gt;&#10;        &lt;rationalefontsize&gt;12&lt;/rationalefontsize&gt;&#10;        &lt;narrativefont&gt;Verdana&lt;/narrativefont&gt;&#10;        &lt;narrativefontsize&gt;12&lt;/narrativefontsize&gt;&#10;        &lt;standardfont&gt;Verdana&lt;/standardfont&gt;&#10;        &lt;standardfontsize&gt;12&lt;/standardfontsize&gt;&#10;        &lt;showresults&gt;True&lt;/showresults&gt;&#10;        &lt;countdowntime&gt;30&lt;/countdowntime&gt;&#10;        &lt;responsegrid&gt;0&lt;/responsegrid&gt;&#10;    &lt;/questionlisttemplate&gt;&#10;    &lt;questions&gt;&#10;        &lt;numeric&gt;&#10;            &lt;guid&gt;896B81233FE846FFB16D32753BEA777E&lt;/guid&gt;&#10;            &lt;repollguid&gt;F849CEAE59D84BC186E144754EA771AB&lt;/repollguid&gt;&#10;            &lt;sourceid&gt;E808521B980944389B9ECC61C27FCBAD&lt;/sourceid&gt;&#10;            &lt;narrativeguid&gt;00000000000000000000000000000000&lt;/narrativeguid&gt;&#10;            &lt;questiontext&gt;Last names A-L only: I think BSC was a better option than __________ % of other schools I realistically could have attended.&lt;/questiontext&gt;&#10;            &lt;rationale&gt;&#10;                &lt;rationaletext /&gt;&#10;            &lt;/rationale&gt;&#10;            &lt;showresults&gt;True&lt;/showresults&gt;&#10;            &lt;responsegrid&gt;1&lt;/responsegrid&gt;&#10;            &lt;countdowntimer&gt;False&lt;/countdowntimer&gt;&#10;            &lt;countdowntime&gt;10&lt;/countdowntime&gt;&#10;            &lt;correctvalue&gt;1&lt;/correctvalue&gt;&#10;            &lt;incorrectvalue&gt;0.22&lt;/incorrectvalue&gt;&#10;            &lt;minvalue&gt;0&lt;/minvalue&gt;&#10;            &lt;maxvalue&gt;100&lt;/maxvalue&gt;&#10;            &lt;numericvaluetype&gt;1&lt;/numericvaluetype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numeric&gt;&#10;    &lt;/questions&gt;&#10;&lt;/questionlist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2"/>
  <p:tag name="TPCOUNTDOWNSECONDS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NumericSlide"/>
  <p:tag name="AUTOOPENPOLL" val="True"/>
  <p:tag name="AUTOFORMATCHART" val="True"/>
  <p:tag name="TPQUESTIONXML" val="﻿&lt;?xml version=&quot;1.0&quot; encoding=&quot;utf-8&quot;?&gt;&#10;&lt;questionlist&gt;&#10;    &lt;properties&gt;&#10;        &lt;guid&gt;6EB86DEF7693465B80831BAB5BAF16DF&lt;/guid&gt;&#10;        &lt;description /&gt;&#10;        &lt;date&gt;11/14/2022 6:35:59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rationalefont&gt;Verdana&lt;/rationalefont&gt;&#10;        &lt;rationalefontsize&gt;12&lt;/rationalefontsize&gt;&#10;        &lt;narrativefont&gt;Verdana&lt;/narrativefont&gt;&#10;        &lt;narrativefontsize&gt;12&lt;/narrativefontsize&gt;&#10;        &lt;standardfont&gt;Verdana&lt;/standardfont&gt;&#10;        &lt;standardfontsize&gt;12&lt;/standardfontsize&gt;&#10;        &lt;showresults&gt;True&lt;/showresults&gt;&#10;        &lt;countdowntime&gt;30&lt;/countdowntime&gt;&#10;        &lt;responsegrid&gt;0&lt;/responsegrid&gt;&#10;    &lt;/questionlisttemplate&gt;&#10;    &lt;questions&gt;&#10;        &lt;numeric&gt;&#10;            &lt;guid&gt;069CE63682224F8D9CB6E76FB05A387F&lt;/guid&gt;&#10;            &lt;repollguid&gt;F849CEAE59D84BC186E144754EA771AB&lt;/repollguid&gt;&#10;            &lt;sourceid&gt;E808521B980944389B9ECC61C27FCBAD&lt;/sourceid&gt;&#10;            &lt;narrativeguid&gt;00000000000000000000000000000000&lt;/narrativeguid&gt;&#10;            &lt;questiontext&gt;Last names M-Z only: I think BSC was a better option than __________ % of other schools I realistically could have attended.&lt;/questiontext&gt;&#10;            &lt;rationale&gt;&#10;                &lt;rationaletext /&gt;&#10;            &lt;/rationale&gt;&#10;            &lt;showresults&gt;True&lt;/showresults&gt;&#10;            &lt;responsegrid&gt;1&lt;/responsegrid&gt;&#10;            &lt;countdowntimer&gt;False&lt;/countdowntimer&gt;&#10;            &lt;countdowntime&gt;10&lt;/countdowntime&gt;&#10;            &lt;correctvalue&gt;1&lt;/correctvalue&gt;&#10;            &lt;incorrectvalue&gt;0.22&lt;/incorrectvalue&gt;&#10;            &lt;minvalue&gt;0&lt;/minvalue&gt;&#10;            &lt;maxvalue&gt;100&lt;/maxvalue&gt;&#10;            &lt;numericvaluetype&gt;1&lt;/numericvaluetype&gt;&#10;            &lt;metadata&gt;&#10;                &lt;entry&gt;&#10;                    &lt;key&gt;AUTOFORMATCHART&lt;/key&gt;&#10;                    &lt;value&gt;True&lt;/value&gt;&#10;                &lt;/entry&gt;&#10;                &lt;entry&gt;&#10;                    &lt;key&gt;AUTOOPENPOLL&lt;/key&gt;&#10;                    &lt;value&gt;True&lt;/value&gt;&#10;                &lt;/entry&gt;&#10;                &lt;entry&gt;&#10;                    &lt;key&gt;LIVECHARTING&lt;/key&gt;&#10;                    &lt;value&gt;False&lt;/value&gt;&#10;                &lt;/entry&gt;&#10;            &lt;/metadata&gt;&#10;        &lt;/numeric&gt;&#10;    &lt;/questions&gt;&#10;&lt;/questionlist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2"/>
  <p:tag name="TPCOUNTDOWNSECONDS" val="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edia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1810</Words>
  <Application>Microsoft Office PowerPoint</Application>
  <PresentationFormat>Widescreen</PresentationFormat>
  <Paragraphs>252</Paragraphs>
  <Slides>23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Calibri</vt:lpstr>
      <vt:lpstr>Franklin Gothic Medium</vt:lpstr>
      <vt:lpstr>Segoe UI</vt:lpstr>
      <vt:lpstr>Tw Cen MT</vt:lpstr>
      <vt:lpstr>Wingdings</vt:lpstr>
      <vt:lpstr>Wingdings 2</vt:lpstr>
      <vt:lpstr>Median</vt:lpstr>
      <vt:lpstr>1_Median</vt:lpstr>
      <vt:lpstr>Social Psychology: Chapter 12</vt:lpstr>
      <vt:lpstr>Last Class, I asked you to write reasons BSC is a better place for you than most other colleges </vt:lpstr>
      <vt:lpstr>Last names A-L only: I think BSC was a better option than __________ % of other schools I realistically could have attended.</vt:lpstr>
      <vt:lpstr>Last names M-Z only: I think BSC was a better option than __________ % of other schools I realistically could have attended.</vt:lpstr>
      <vt:lpstr>Recap &amp; Outline</vt:lpstr>
      <vt:lpstr>The Availability Heuristic – Specific Application: Easy Availability of Evidence/Arguments</vt:lpstr>
      <vt:lpstr>Social Influence – Performance – Social Loafing</vt:lpstr>
      <vt:lpstr>Social Influence – Performance – Social Loafing</vt:lpstr>
      <vt:lpstr>Group Performance</vt:lpstr>
      <vt:lpstr>Social influence - Conformity</vt:lpstr>
      <vt:lpstr>Social influence - Conformity</vt:lpstr>
      <vt:lpstr>Informational Conformity vs. Normative Conformity</vt:lpstr>
      <vt:lpstr>Informational Conformity vs. Normative Conformity Examples</vt:lpstr>
      <vt:lpstr>Social Influence – Conformity vs. Compliance </vt:lpstr>
      <vt:lpstr>Social Influence – Compliance </vt:lpstr>
      <vt:lpstr>Social Influence – Compliance </vt:lpstr>
      <vt:lpstr>Social Influence – Compliance </vt:lpstr>
      <vt:lpstr>Social Influence – Compliance </vt:lpstr>
      <vt:lpstr>Social Influence – Compliance </vt:lpstr>
      <vt:lpstr>Compliance – mechanisms/techniques</vt:lpstr>
      <vt:lpstr>Compliance - why</vt:lpstr>
      <vt:lpstr>Social Influence</vt:lpstr>
      <vt:lpstr>Obedience: Milgram’s Experiment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Psychology: Chapter 12</dc:title>
  <dc:creator>Alex McDiarmid</dc:creator>
  <cp:lastModifiedBy>Alex McDiarmid</cp:lastModifiedBy>
  <cp:revision>1</cp:revision>
  <dcterms:created xsi:type="dcterms:W3CDTF">2022-11-16T11:48:15Z</dcterms:created>
  <dcterms:modified xsi:type="dcterms:W3CDTF">2022-11-16T12:16:48Z</dcterms:modified>
</cp:coreProperties>
</file>