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E5B306E-6EBB-40C6-BECE-D65F633A0FC2}" v="565" dt="2022-12-03T03:16:44.32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>
      <p:cViewPr varScale="1">
        <p:scale>
          <a:sx n="86" d="100"/>
          <a:sy n="86" d="100"/>
        </p:scale>
        <p:origin x="96" y="8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12/2/2022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12/2/2022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oundedtimes.org/2016/01/wounded-warrior-project-spent-millions.html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creativecommons.org/licenses/by-sa/3.0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>
            <a:extLst>
              <a:ext uri="{FF2B5EF4-FFF2-40B4-BE49-F238E27FC236}">
                <a16:creationId xmlns:a16="http://schemas.microsoft.com/office/drawing/2014/main" id="{22A397E7-BF60-45B2-84C7-B074B76C37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Picture 16" descr="A picture containing military uniform, person, outdoor, weapon&#10;&#10;Description automatically generated">
            <a:extLst>
              <a:ext uri="{FF2B5EF4-FFF2-40B4-BE49-F238E27FC236}">
                <a16:creationId xmlns:a16="http://schemas.microsoft.com/office/drawing/2014/main" id="{5CCF0D94-C04D-EB9D-8D04-B114D61C557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t="10346" r="2" b="19194"/>
          <a:stretch/>
        </p:blipFill>
        <p:spPr>
          <a:xfrm>
            <a:off x="4283902" y="10"/>
            <a:ext cx="7908098" cy="6857992"/>
          </a:xfrm>
          <a:prstGeom prst="rect">
            <a:avLst/>
          </a:prstGeom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890DEF05-784E-4B61-89E4-04C4ECF4E5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6000">
                <a:schemeClr val="tx1">
                  <a:lumMod val="95000"/>
                  <a:lumOff val="5000"/>
                </a:schemeClr>
              </a:gs>
              <a:gs pos="81000">
                <a:schemeClr val="tx1">
                  <a:lumMod val="95000"/>
                  <a:lumOff val="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8663" y="1115219"/>
            <a:ext cx="5505449" cy="2387600"/>
          </a:xfrm>
        </p:spPr>
        <p:txBody>
          <a:bodyPr>
            <a:normAutofit/>
          </a:bodyPr>
          <a:lstStyle/>
          <a:p>
            <a:r>
              <a:rPr lang="en-US" sz="5000" b="1" dirty="0">
                <a:solidFill>
                  <a:schemeClr val="bg1"/>
                </a:solidFill>
                <a:cs typeface="Calibri Light"/>
              </a:rPr>
              <a:t>Wounded Warriors Project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28663" y="3902075"/>
            <a:ext cx="5505449" cy="1655762"/>
          </a:xfrm>
        </p:spPr>
        <p:txBody>
          <a:bodyPr vert="horz" lIns="91440" tIns="45720" rIns="91440" bIns="45720" rtlCol="0">
            <a:normAutofit/>
          </a:bodyPr>
          <a:lstStyle/>
          <a:p>
            <a:pPr algn="l"/>
            <a:r>
              <a:rPr lang="en-US" sz="2000">
                <a:solidFill>
                  <a:schemeClr val="bg1"/>
                </a:solidFill>
                <a:cs typeface="Calibri"/>
              </a:rPr>
              <a:t>By: Jaiden Maddox </a:t>
            </a:r>
            <a:endParaRPr lang="en-US" sz="2000">
              <a:solidFill>
                <a:schemeClr val="bg1"/>
              </a:solidFill>
            </a:endParaRP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C41BAEC7-F7B0-4224-8B18-8F74B7D87F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128585" y="3681408"/>
            <a:ext cx="1193482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A6E3571F-76EB-E536-09BF-D82E02008AF2}"/>
              </a:ext>
            </a:extLst>
          </p:cNvPr>
          <p:cNvSpPr txBox="1"/>
          <p:nvPr/>
        </p:nvSpPr>
        <p:spPr>
          <a:xfrm>
            <a:off x="9870532" y="6657947"/>
            <a:ext cx="2321468" cy="200055"/>
          </a:xfrm>
          <a:prstGeom prst="rect">
            <a:avLst/>
          </a:prstGeom>
          <a:solidFill>
            <a:srgbClr val="000000"/>
          </a:solidFill>
        </p:spPr>
        <p:txBody>
          <a:bodyPr wrap="none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700">
                <a:solidFill>
                  <a:srgbClr val="FFFFFF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US" sz="700">
                <a:solidFill>
                  <a:srgbClr val="FFFFFF"/>
                </a:solidFill>
              </a:rPr>
              <a:t> by Unknown author is licensed under </a:t>
            </a:r>
            <a:r>
              <a:rPr lang="en-US" sz="700">
                <a:solidFill>
                  <a:srgbClr val="FFFFFF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BY-SA</a:t>
            </a:r>
            <a:r>
              <a:rPr lang="en-US" sz="700">
                <a:solidFill>
                  <a:srgbClr val="FFFFFF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79BB35BC-D5C2-4C8B-A22A-A71E619191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ADEF87E-845F-9A91-7439-09FDDFC9E2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3788" y="365125"/>
            <a:ext cx="4840010" cy="1807305"/>
          </a:xfrm>
        </p:spPr>
        <p:txBody>
          <a:bodyPr>
            <a:normAutofit/>
          </a:bodyPr>
          <a:lstStyle/>
          <a:p>
            <a:r>
              <a:rPr lang="en-US" dirty="0">
                <a:cs typeface="Calibri Light"/>
              </a:rPr>
              <a:t>HISTORY</a:t>
            </a:r>
          </a:p>
        </p:txBody>
      </p:sp>
      <p:pic>
        <p:nvPicPr>
          <p:cNvPr id="4" name="Picture 4" descr="A picture containing person, person&#10;&#10;Description automatically generated">
            <a:extLst>
              <a:ext uri="{FF2B5EF4-FFF2-40B4-BE49-F238E27FC236}">
                <a16:creationId xmlns:a16="http://schemas.microsoft.com/office/drawing/2014/main" id="{B8B745EA-76AD-D7FD-D770-EE51F95B85E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392" r="20643" b="1"/>
          <a:stretch/>
        </p:blipFill>
        <p:spPr>
          <a:xfrm>
            <a:off x="20" y="10"/>
            <a:ext cx="6116549" cy="6857990"/>
          </a:xfrm>
          <a:custGeom>
            <a:avLst/>
            <a:gdLst/>
            <a:ahLst/>
            <a:cxnLst/>
            <a:rect l="l" t="t" r="r" b="b"/>
            <a:pathLst>
              <a:path w="6116569" h="6879321">
                <a:moveTo>
                  <a:pt x="0" y="0"/>
                </a:moveTo>
                <a:lnTo>
                  <a:pt x="2935851" y="0"/>
                </a:lnTo>
                <a:cubicBezTo>
                  <a:pt x="3035710" y="10660"/>
                  <a:pt x="3138421" y="17767"/>
                  <a:pt x="3238280" y="31980"/>
                </a:cubicBezTo>
                <a:cubicBezTo>
                  <a:pt x="3817462" y="106602"/>
                  <a:pt x="3127009" y="277163"/>
                  <a:pt x="3660541" y="550772"/>
                </a:cubicBezTo>
                <a:cubicBezTo>
                  <a:pt x="3706191" y="575645"/>
                  <a:pt x="3757546" y="579199"/>
                  <a:pt x="3808902" y="589860"/>
                </a:cubicBezTo>
                <a:cubicBezTo>
                  <a:pt x="4008620" y="625393"/>
                  <a:pt x="4211192" y="618286"/>
                  <a:pt x="4413762" y="625393"/>
                </a:cubicBezTo>
                <a:cubicBezTo>
                  <a:pt x="4465118" y="628946"/>
                  <a:pt x="4525033" y="625393"/>
                  <a:pt x="4567830" y="721333"/>
                </a:cubicBezTo>
                <a:cubicBezTo>
                  <a:pt x="4425175" y="724888"/>
                  <a:pt x="4305344" y="731994"/>
                  <a:pt x="4171247" y="792401"/>
                </a:cubicBezTo>
                <a:cubicBezTo>
                  <a:pt x="4239722" y="859916"/>
                  <a:pt x="4322462" y="795955"/>
                  <a:pt x="4376671" y="842148"/>
                </a:cubicBezTo>
                <a:cubicBezTo>
                  <a:pt x="4428027" y="888342"/>
                  <a:pt x="4470824" y="891896"/>
                  <a:pt x="4527887" y="813722"/>
                </a:cubicBezTo>
                <a:cubicBezTo>
                  <a:pt x="4556417" y="774634"/>
                  <a:pt x="4604920" y="778187"/>
                  <a:pt x="4633452" y="799508"/>
                </a:cubicBezTo>
                <a:cubicBezTo>
                  <a:pt x="4781813" y="913216"/>
                  <a:pt x="4778960" y="909662"/>
                  <a:pt x="4947293" y="870576"/>
                </a:cubicBezTo>
                <a:cubicBezTo>
                  <a:pt x="5055712" y="845701"/>
                  <a:pt x="5166983" y="806615"/>
                  <a:pt x="5263988" y="820828"/>
                </a:cubicBezTo>
                <a:cubicBezTo>
                  <a:pt x="5275401" y="867022"/>
                  <a:pt x="5263988" y="888342"/>
                  <a:pt x="5249723" y="895449"/>
                </a:cubicBezTo>
                <a:cubicBezTo>
                  <a:pt x="5021475" y="1005604"/>
                  <a:pt x="4975825" y="1122864"/>
                  <a:pt x="4744723" y="1197485"/>
                </a:cubicBezTo>
                <a:cubicBezTo>
                  <a:pt x="4724751" y="1268552"/>
                  <a:pt x="4807491" y="1275660"/>
                  <a:pt x="4767548" y="1346727"/>
                </a:cubicBezTo>
                <a:cubicBezTo>
                  <a:pt x="4693367" y="1407134"/>
                  <a:pt x="4610627" y="1346727"/>
                  <a:pt x="4539299" y="1421348"/>
                </a:cubicBezTo>
                <a:cubicBezTo>
                  <a:pt x="4550712" y="1471094"/>
                  <a:pt x="4610627" y="1432008"/>
                  <a:pt x="4607773" y="1485309"/>
                </a:cubicBezTo>
                <a:cubicBezTo>
                  <a:pt x="4604920" y="1517288"/>
                  <a:pt x="4593508" y="1527948"/>
                  <a:pt x="4579242" y="1535055"/>
                </a:cubicBezTo>
                <a:cubicBezTo>
                  <a:pt x="4776107" y="1538608"/>
                  <a:pt x="5383820" y="1574142"/>
                  <a:pt x="5278255" y="1609676"/>
                </a:cubicBezTo>
                <a:cubicBezTo>
                  <a:pt x="5418057" y="1698511"/>
                  <a:pt x="5623481" y="1609676"/>
                  <a:pt x="5771843" y="1630997"/>
                </a:cubicBezTo>
                <a:cubicBezTo>
                  <a:pt x="5925911" y="1652316"/>
                  <a:pt x="6171278" y="1719830"/>
                  <a:pt x="6105656" y="1748257"/>
                </a:cubicBezTo>
                <a:cubicBezTo>
                  <a:pt x="6031475" y="1780238"/>
                  <a:pt x="5766136" y="2146235"/>
                  <a:pt x="5691955" y="2167555"/>
                </a:cubicBezTo>
                <a:cubicBezTo>
                  <a:pt x="5606362" y="2188875"/>
                  <a:pt x="5589243" y="2217302"/>
                  <a:pt x="5475118" y="2348776"/>
                </a:cubicBezTo>
                <a:cubicBezTo>
                  <a:pt x="5398085" y="2437610"/>
                  <a:pt x="5709074" y="2238623"/>
                  <a:pt x="5826051" y="2291922"/>
                </a:cubicBezTo>
                <a:cubicBezTo>
                  <a:pt x="5868848" y="2309690"/>
                  <a:pt x="5552153" y="2554872"/>
                  <a:pt x="5552153" y="2597513"/>
                </a:cubicBezTo>
                <a:cubicBezTo>
                  <a:pt x="5549300" y="2640153"/>
                  <a:pt x="5577831" y="2647260"/>
                  <a:pt x="5603508" y="2647260"/>
                </a:cubicBezTo>
                <a:cubicBezTo>
                  <a:pt x="5660571" y="2647260"/>
                  <a:pt x="5640599" y="2686346"/>
                  <a:pt x="5700515" y="2679240"/>
                </a:cubicBezTo>
                <a:cubicBezTo>
                  <a:pt x="5523622" y="2800055"/>
                  <a:pt x="5418057" y="2778734"/>
                  <a:pt x="5246870" y="2888889"/>
                </a:cubicBezTo>
                <a:cubicBezTo>
                  <a:pt x="5164130" y="2942189"/>
                  <a:pt x="4921615" y="3119857"/>
                  <a:pt x="4836022" y="3169605"/>
                </a:cubicBezTo>
                <a:cubicBezTo>
                  <a:pt x="4801785" y="3187371"/>
                  <a:pt x="4758988" y="3173158"/>
                  <a:pt x="4736163" y="3233565"/>
                </a:cubicBezTo>
                <a:cubicBezTo>
                  <a:pt x="4770400" y="3279759"/>
                  <a:pt x="4816050" y="3254885"/>
                  <a:pt x="4853141" y="3233565"/>
                </a:cubicBezTo>
                <a:cubicBezTo>
                  <a:pt x="4944440" y="3176711"/>
                  <a:pt x="4935881" y="3190925"/>
                  <a:pt x="4944440" y="3226459"/>
                </a:cubicBezTo>
                <a:cubicBezTo>
                  <a:pt x="4972972" y="3350827"/>
                  <a:pt x="5044300" y="3308186"/>
                  <a:pt x="5109921" y="3283313"/>
                </a:cubicBezTo>
                <a:cubicBezTo>
                  <a:pt x="5303932" y="3208692"/>
                  <a:pt x="5500797" y="3215799"/>
                  <a:pt x="5694809" y="3141178"/>
                </a:cubicBezTo>
                <a:cubicBezTo>
                  <a:pt x="5714781" y="3134070"/>
                  <a:pt x="5612068" y="3283313"/>
                  <a:pt x="5566419" y="3301079"/>
                </a:cubicBezTo>
                <a:cubicBezTo>
                  <a:pt x="5515063" y="3322399"/>
                  <a:pt x="5452294" y="3311739"/>
                  <a:pt x="5415203" y="3397020"/>
                </a:cubicBezTo>
                <a:cubicBezTo>
                  <a:pt x="5477972" y="3414787"/>
                  <a:pt x="5552153" y="3372147"/>
                  <a:pt x="5612068" y="3432554"/>
                </a:cubicBezTo>
                <a:cubicBezTo>
                  <a:pt x="5469413" y="3528494"/>
                  <a:pt x="5329610" y="3535601"/>
                  <a:pt x="5206927" y="3599562"/>
                </a:cubicBezTo>
                <a:cubicBezTo>
                  <a:pt x="5192661" y="3706163"/>
                  <a:pt x="5272548" y="3663523"/>
                  <a:pt x="5301079" y="3723930"/>
                </a:cubicBezTo>
                <a:cubicBezTo>
                  <a:pt x="5072830" y="3844745"/>
                  <a:pt x="4564977" y="4232062"/>
                  <a:pt x="4507915" y="4306683"/>
                </a:cubicBezTo>
                <a:cubicBezTo>
                  <a:pt x="4390937" y="4463031"/>
                  <a:pt x="3900202" y="4562525"/>
                  <a:pt x="3982942" y="4587399"/>
                </a:cubicBezTo>
                <a:cubicBezTo>
                  <a:pt x="4051417" y="4608719"/>
                  <a:pt x="4119891" y="4587399"/>
                  <a:pt x="4185513" y="4541205"/>
                </a:cubicBezTo>
                <a:cubicBezTo>
                  <a:pt x="4291078" y="4466584"/>
                  <a:pt x="5010062" y="4523438"/>
                  <a:pt x="5212633" y="4455924"/>
                </a:cubicBezTo>
                <a:cubicBezTo>
                  <a:pt x="5241164" y="4445264"/>
                  <a:pt x="5283960" y="4409730"/>
                  <a:pt x="5312492" y="4473691"/>
                </a:cubicBezTo>
                <a:cubicBezTo>
                  <a:pt x="5098508" y="4704659"/>
                  <a:pt x="4833169" y="4654913"/>
                  <a:pt x="4596361" y="4818368"/>
                </a:cubicBezTo>
                <a:cubicBezTo>
                  <a:pt x="4684807" y="4917861"/>
                  <a:pt x="4776107" y="4907202"/>
                  <a:pt x="4873113" y="4885882"/>
                </a:cubicBezTo>
                <a:cubicBezTo>
                  <a:pt x="4895938" y="4878775"/>
                  <a:pt x="4930175" y="4871668"/>
                  <a:pt x="4935881" y="4914309"/>
                </a:cubicBezTo>
                <a:cubicBezTo>
                  <a:pt x="4941587" y="4967609"/>
                  <a:pt x="4898790" y="4978270"/>
                  <a:pt x="4873113" y="5003143"/>
                </a:cubicBezTo>
                <a:cubicBezTo>
                  <a:pt x="4833169" y="5038676"/>
                  <a:pt x="4773254" y="4999590"/>
                  <a:pt x="4721898" y="5095530"/>
                </a:cubicBezTo>
                <a:cubicBezTo>
                  <a:pt x="4873113" y="5067104"/>
                  <a:pt x="4998650" y="5020910"/>
                  <a:pt x="5132745" y="4949842"/>
                </a:cubicBezTo>
                <a:cubicBezTo>
                  <a:pt x="5121333" y="5006696"/>
                  <a:pt x="5081390" y="5035123"/>
                  <a:pt x="5101362" y="5081317"/>
                </a:cubicBezTo>
                <a:cubicBezTo>
                  <a:pt x="5118480" y="5116850"/>
                  <a:pt x="5164130" y="5131063"/>
                  <a:pt x="5138452" y="5198578"/>
                </a:cubicBezTo>
                <a:cubicBezTo>
                  <a:pt x="5067125" y="5273199"/>
                  <a:pt x="4967265" y="5258986"/>
                  <a:pt x="4904497" y="5362033"/>
                </a:cubicBezTo>
                <a:cubicBezTo>
                  <a:pt x="4818903" y="5507721"/>
                  <a:pt x="4684807" y="5564575"/>
                  <a:pt x="4579242" y="5674729"/>
                </a:cubicBezTo>
                <a:cubicBezTo>
                  <a:pt x="4545005" y="5713816"/>
                  <a:pt x="4313903" y="5841738"/>
                  <a:pt x="4253988" y="5884379"/>
                </a:cubicBezTo>
                <a:cubicBezTo>
                  <a:pt x="4168395" y="5944786"/>
                  <a:pt x="4071389" y="5966106"/>
                  <a:pt x="3985795" y="6069153"/>
                </a:cubicBezTo>
                <a:cubicBezTo>
                  <a:pt x="4065682" y="6086921"/>
                  <a:pt x="4134157" y="5990979"/>
                  <a:pt x="4231163" y="6030066"/>
                </a:cubicBezTo>
                <a:cubicBezTo>
                  <a:pt x="4074242" y="6133114"/>
                  <a:pt x="3931586" y="6182861"/>
                  <a:pt x="3814609" y="6317889"/>
                </a:cubicBezTo>
                <a:cubicBezTo>
                  <a:pt x="3800343" y="6335656"/>
                  <a:pt x="3771812" y="6332102"/>
                  <a:pt x="3751840" y="6339209"/>
                </a:cubicBezTo>
                <a:cubicBezTo>
                  <a:pt x="3529298" y="6406723"/>
                  <a:pt x="3309608" y="6467130"/>
                  <a:pt x="3089919" y="6563071"/>
                </a:cubicBezTo>
                <a:cubicBezTo>
                  <a:pt x="3041416" y="6584392"/>
                  <a:pt x="2955823" y="6595052"/>
                  <a:pt x="2961529" y="6662566"/>
                </a:cubicBezTo>
                <a:cubicBezTo>
                  <a:pt x="2972941" y="6765613"/>
                  <a:pt x="3055681" y="6687439"/>
                  <a:pt x="3107038" y="6673226"/>
                </a:cubicBezTo>
                <a:cubicBezTo>
                  <a:pt x="3269664" y="6634138"/>
                  <a:pt x="3432292" y="6570178"/>
                  <a:pt x="3594919" y="6591499"/>
                </a:cubicBezTo>
                <a:cubicBezTo>
                  <a:pt x="3483648" y="6637693"/>
                  <a:pt x="3372376" y="6680332"/>
                  <a:pt x="3261106" y="6726527"/>
                </a:cubicBezTo>
                <a:cubicBezTo>
                  <a:pt x="3386642" y="6705206"/>
                  <a:pt x="3495061" y="6786934"/>
                  <a:pt x="3620597" y="6740740"/>
                </a:cubicBezTo>
                <a:cubicBezTo>
                  <a:pt x="3660541" y="6726527"/>
                  <a:pt x="3700484" y="6765613"/>
                  <a:pt x="3703337" y="6826020"/>
                </a:cubicBezTo>
                <a:cubicBezTo>
                  <a:pt x="3706191" y="6847340"/>
                  <a:pt x="3700484" y="6865108"/>
                  <a:pt x="3689072" y="6879321"/>
                </a:cubicBezTo>
                <a:lnTo>
                  <a:pt x="0" y="6879321"/>
                </a:lnTo>
                <a:close/>
              </a:path>
            </a:pathLst>
          </a:cu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8C0229-4FE4-1385-ACBA-2E8273095A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13788" y="2333297"/>
            <a:ext cx="4840010" cy="3843666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000">
                <a:cs typeface="Calibri"/>
              </a:rPr>
              <a:t>Founded in 2003</a:t>
            </a:r>
          </a:p>
          <a:p>
            <a:r>
              <a:rPr lang="en-US" sz="2000">
                <a:cs typeface="Calibri"/>
              </a:rPr>
              <a:t>Started as a bedside service for wounded soldiers returning from Iraq and Afghanistan </a:t>
            </a:r>
          </a:p>
          <a:p>
            <a:r>
              <a:rPr lang="en-US" sz="2000">
                <a:cs typeface="Calibri"/>
              </a:rPr>
              <a:t>Founded by Steve Nardizzi</a:t>
            </a:r>
          </a:p>
          <a:p>
            <a:r>
              <a:rPr lang="en-US" sz="2000">
                <a:cs typeface="Calibri"/>
              </a:rPr>
              <a:t>Created to aid in the transition from soldier to civilian mentally and physically</a:t>
            </a:r>
          </a:p>
        </p:txBody>
      </p:sp>
    </p:spTree>
    <p:extLst>
      <p:ext uri="{BB962C8B-B14F-4D97-AF65-F5344CB8AC3E}">
        <p14:creationId xmlns:p14="http://schemas.microsoft.com/office/powerpoint/2010/main" val="19515313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!!Rectangle">
            <a:extLst>
              <a:ext uri="{FF2B5EF4-FFF2-40B4-BE49-F238E27FC236}">
                <a16:creationId xmlns:a16="http://schemas.microsoft.com/office/drawing/2014/main" id="{7C432AFE-B3D2-4BFF-BF8F-96C27AFF1A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4" descr="A picture containing floor, indoor, window, person&#10;&#10;Description automatically generated">
            <a:extLst>
              <a:ext uri="{FF2B5EF4-FFF2-40B4-BE49-F238E27FC236}">
                <a16:creationId xmlns:a16="http://schemas.microsoft.com/office/drawing/2014/main" id="{B50FF067-BD87-BA4E-BD24-D80C23E7CA6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</a:blip>
          <a:srcRect t="15730"/>
          <a:stretch/>
        </p:blipFill>
        <p:spPr>
          <a:xfrm>
            <a:off x="20" y="10"/>
            <a:ext cx="12191979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5D53B9-8BDF-F0E6-3CDE-0C23A6AAA7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9" y="941832"/>
            <a:ext cx="10506456" cy="2057400"/>
          </a:xfrm>
        </p:spPr>
        <p:txBody>
          <a:bodyPr anchor="b">
            <a:normAutofit/>
          </a:bodyPr>
          <a:lstStyle/>
          <a:p>
            <a:r>
              <a:rPr lang="en-US" sz="5000">
                <a:cs typeface="Calibri Light"/>
              </a:rPr>
              <a:t>Practices</a:t>
            </a:r>
            <a:endParaRPr lang="en-US" sz="5000"/>
          </a:p>
        </p:txBody>
      </p:sp>
      <p:sp>
        <p:nvSpPr>
          <p:cNvPr id="15" name="Rectangle 10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120140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41248" y="3241202"/>
            <a:ext cx="10506456" cy="18288"/>
          </a:xfrm>
          <a:prstGeom prst="rect">
            <a:avLst/>
          </a:prstGeom>
          <a:solidFill>
            <a:schemeClr val="tx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D097DE-EC6D-B3AB-53B0-874B5FDBF6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1248" y="3502152"/>
            <a:ext cx="10506456" cy="267004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000">
                <a:cs typeface="Calibri"/>
              </a:rPr>
              <a:t>They work to rehabilitate men and women with injuries or invisible injuries such as: PTSD, depression, and brain trauma</a:t>
            </a:r>
          </a:p>
          <a:p>
            <a:r>
              <a:rPr lang="en-US" sz="2000">
                <a:cs typeface="Calibri"/>
              </a:rPr>
              <a:t>They serve veterans injured during or after 9/11 with mental or physical injuries, illnesses, or wounds sustained during or after conflict.</a:t>
            </a:r>
          </a:p>
          <a:p>
            <a:r>
              <a:rPr lang="en-US" sz="2000">
                <a:cs typeface="Calibri"/>
              </a:rPr>
              <a:t>An individual may become a member if is an active-duty soldier, or veteran that has acquired an injury before or after conflict</a:t>
            </a:r>
          </a:p>
          <a:p>
            <a:endParaRPr lang="en-US" sz="200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26468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8A8EAB8-D2FF-444D-B34B-7D32F106AD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A5E700A-E6B0-40B7-1422-B937D4F69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48721"/>
            <a:ext cx="4707671" cy="1225650"/>
          </a:xfrm>
        </p:spPr>
        <p:txBody>
          <a:bodyPr anchor="b">
            <a:normAutofit/>
          </a:bodyPr>
          <a:lstStyle/>
          <a:p>
            <a:r>
              <a:rPr lang="en-US" sz="3800">
                <a:solidFill>
                  <a:schemeClr val="bg1"/>
                </a:solidFill>
                <a:cs typeface="Calibri Light"/>
              </a:rPr>
              <a:t>Values/Priorities</a:t>
            </a:r>
            <a:endParaRPr lang="en-US" sz="3800">
              <a:solidFill>
                <a:schemeClr val="bg1"/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EA38897-7BA3-4408-8083-3235339C4A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1873" y="1749756"/>
            <a:ext cx="4718304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657DF6-6ACC-4329-F8BB-CBF3401B73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7769" y="1909192"/>
            <a:ext cx="4586513" cy="3647710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000">
                <a:solidFill>
                  <a:schemeClr val="bg1"/>
                </a:solidFill>
                <a:cs typeface="Calibri"/>
              </a:rPr>
              <a:t>Main goal is to honor and empower wounded soldiers </a:t>
            </a:r>
          </a:p>
          <a:p>
            <a:r>
              <a:rPr lang="en-US" sz="2000">
                <a:solidFill>
                  <a:schemeClr val="bg1"/>
                </a:solidFill>
                <a:cs typeface="Calibri"/>
              </a:rPr>
              <a:t>Reconstructs individuals to be able to live a normal life again</a:t>
            </a:r>
          </a:p>
          <a:p>
            <a:r>
              <a:rPr lang="en-US" sz="2000">
                <a:solidFill>
                  <a:schemeClr val="bg1"/>
                </a:solidFill>
                <a:cs typeface="Calibri"/>
              </a:rPr>
              <a:t>Rehabilitate injured warriors 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11AD06B-AB20-4097-8606-5DA00DBACE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4027" y="5707672"/>
            <a:ext cx="4713997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4" descr="A picture containing person, floor&#10;&#10;Description automatically generated">
            <a:extLst>
              <a:ext uri="{FF2B5EF4-FFF2-40B4-BE49-F238E27FC236}">
                <a16:creationId xmlns:a16="http://schemas.microsoft.com/office/drawing/2014/main" id="{8468E463-B164-213B-63B2-8EA92E4A8C0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52" r="2" b="12418"/>
          <a:stretch/>
        </p:blipFill>
        <p:spPr>
          <a:xfrm>
            <a:off x="6525453" y="10"/>
            <a:ext cx="5666547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3516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A81E7530-396C-45F0-92F4-A885648D16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71AB2A31-873F-CBBF-022B-DDB8DC3A2D5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951"/>
          <a:stretch/>
        </p:blipFill>
        <p:spPr>
          <a:xfrm>
            <a:off x="603671" y="-1"/>
            <a:ext cx="11588329" cy="6857999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316481C-0A49-4796-812B-0D64F063B7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5419898" cy="6858000"/>
          </a:xfrm>
          <a:prstGeom prst="rect">
            <a:avLst/>
          </a:prstGeom>
          <a:solidFill>
            <a:schemeClr val="tx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A2848CD-2FBE-DB86-2E15-50388651F7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6649" y="721805"/>
            <a:ext cx="3874686" cy="2147520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bg1"/>
                </a:solidFill>
                <a:cs typeface="Calibri Light"/>
              </a:rPr>
              <a:t>Impact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5271697-90F1-4A23-8EF2-0179F2EAFA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1"/>
            <a:ext cx="606972" cy="323398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1DE8B58-F373-409E-A253-4380A66091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88720" y="73152"/>
            <a:ext cx="1178966" cy="232963"/>
            <a:chOff x="1188720" y="73152"/>
            <a:chExt cx="1178966" cy="232963"/>
          </a:xfrm>
        </p:grpSpPr>
        <p:sp>
          <p:nvSpPr>
            <p:cNvPr id="16" name="Rectangle 64">
              <a:extLst>
                <a:ext uri="{FF2B5EF4-FFF2-40B4-BE49-F238E27FC236}">
                  <a16:creationId xmlns:a16="http://schemas.microsoft.com/office/drawing/2014/main" id="{F5ACE265-D22D-48CC-99DE-EB81AE9229E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88541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66">
              <a:extLst>
                <a:ext uri="{FF2B5EF4-FFF2-40B4-BE49-F238E27FC236}">
                  <a16:creationId xmlns:a16="http://schemas.microsoft.com/office/drawing/2014/main" id="{6FE80EEA-F4ED-4436-8861-0BEAAEFE76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88541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64">
              <a:extLst>
                <a:ext uri="{FF2B5EF4-FFF2-40B4-BE49-F238E27FC236}">
                  <a16:creationId xmlns:a16="http://schemas.microsoft.com/office/drawing/2014/main" id="{C3642BC8-86E8-47D0-8846-3E4D49E4B46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63586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66">
              <a:extLst>
                <a:ext uri="{FF2B5EF4-FFF2-40B4-BE49-F238E27FC236}">
                  <a16:creationId xmlns:a16="http://schemas.microsoft.com/office/drawing/2014/main" id="{82D35214-3634-4180-BF0E-45B6145161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63586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64">
              <a:extLst>
                <a:ext uri="{FF2B5EF4-FFF2-40B4-BE49-F238E27FC236}">
                  <a16:creationId xmlns:a16="http://schemas.microsoft.com/office/drawing/2014/main" id="{15BE89E6-3D1C-42B5-A950-E72889F8BB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438631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66">
              <a:extLst>
                <a:ext uri="{FF2B5EF4-FFF2-40B4-BE49-F238E27FC236}">
                  <a16:creationId xmlns:a16="http://schemas.microsoft.com/office/drawing/2014/main" id="{473771CC-5097-4E08-9606-24B0BC9A0D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438631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64">
              <a:extLst>
                <a:ext uri="{FF2B5EF4-FFF2-40B4-BE49-F238E27FC236}">
                  <a16:creationId xmlns:a16="http://schemas.microsoft.com/office/drawing/2014/main" id="{BE872634-00DA-47BD-880D-5C05FFADCC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13675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66">
              <a:extLst>
                <a:ext uri="{FF2B5EF4-FFF2-40B4-BE49-F238E27FC236}">
                  <a16:creationId xmlns:a16="http://schemas.microsoft.com/office/drawing/2014/main" id="{4F151F5C-DE9B-460E-BC51-471F4A8A5A2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313675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64">
              <a:extLst>
                <a:ext uri="{FF2B5EF4-FFF2-40B4-BE49-F238E27FC236}">
                  <a16:creationId xmlns:a16="http://schemas.microsoft.com/office/drawing/2014/main" id="{34557B8A-4D2F-4D0D-B746-59EA85318C4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88720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66">
              <a:extLst>
                <a:ext uri="{FF2B5EF4-FFF2-40B4-BE49-F238E27FC236}">
                  <a16:creationId xmlns:a16="http://schemas.microsoft.com/office/drawing/2014/main" id="{C764CD8E-E409-4E9B-8E87-746DDE36DA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188720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64">
              <a:extLst>
                <a:ext uri="{FF2B5EF4-FFF2-40B4-BE49-F238E27FC236}">
                  <a16:creationId xmlns:a16="http://schemas.microsoft.com/office/drawing/2014/main" id="{8E27A01D-2F01-4286-9453-3FBF6E84856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313318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66">
              <a:extLst>
                <a:ext uri="{FF2B5EF4-FFF2-40B4-BE49-F238E27FC236}">
                  <a16:creationId xmlns:a16="http://schemas.microsoft.com/office/drawing/2014/main" id="{460487A5-12EB-422E-9588-8FF06FAF73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313318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64">
              <a:extLst>
                <a:ext uri="{FF2B5EF4-FFF2-40B4-BE49-F238E27FC236}">
                  <a16:creationId xmlns:a16="http://schemas.microsoft.com/office/drawing/2014/main" id="{7D522D20-C9F7-4B34-9066-4B43ADAABD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188363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Rectangle 66">
              <a:extLst>
                <a:ext uri="{FF2B5EF4-FFF2-40B4-BE49-F238E27FC236}">
                  <a16:creationId xmlns:a16="http://schemas.microsoft.com/office/drawing/2014/main" id="{97B04F2C-295B-447A-8941-0AD4F55516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188363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64">
              <a:extLst>
                <a:ext uri="{FF2B5EF4-FFF2-40B4-BE49-F238E27FC236}">
                  <a16:creationId xmlns:a16="http://schemas.microsoft.com/office/drawing/2014/main" id="{17D7FF91-B366-4534-B9B4-5710926EE7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063408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66">
              <a:extLst>
                <a:ext uri="{FF2B5EF4-FFF2-40B4-BE49-F238E27FC236}">
                  <a16:creationId xmlns:a16="http://schemas.microsoft.com/office/drawing/2014/main" id="{B5B8116C-ADD9-4826-9C37-270377E8FF4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063408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Rectangle 64">
              <a:extLst>
                <a:ext uri="{FF2B5EF4-FFF2-40B4-BE49-F238E27FC236}">
                  <a16:creationId xmlns:a16="http://schemas.microsoft.com/office/drawing/2014/main" id="{22D01D96-8DB8-40BF-83AC-4CA49EC263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938452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66">
              <a:extLst>
                <a:ext uri="{FF2B5EF4-FFF2-40B4-BE49-F238E27FC236}">
                  <a16:creationId xmlns:a16="http://schemas.microsoft.com/office/drawing/2014/main" id="{44B584CD-5E60-4B15-847C-B30D15DA1A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938452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64">
              <a:extLst>
                <a:ext uri="{FF2B5EF4-FFF2-40B4-BE49-F238E27FC236}">
                  <a16:creationId xmlns:a16="http://schemas.microsoft.com/office/drawing/2014/main" id="{CF2BB7DC-B968-4F0B-9748-BF0E6E297C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813497" y="73152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66">
              <a:extLst>
                <a:ext uri="{FF2B5EF4-FFF2-40B4-BE49-F238E27FC236}">
                  <a16:creationId xmlns:a16="http://schemas.microsoft.com/office/drawing/2014/main" id="{CF12C159-3F09-4861-9450-ECD5DB3100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813497" y="246888"/>
              <a:ext cx="54368" cy="59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D9F5512A-48E1-4C07-B75E-3CCC517B6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3233984"/>
            <a:ext cx="606972" cy="362401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DC503B-E345-E02D-3FC2-E05ED42935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2837" y="2157902"/>
            <a:ext cx="4320383" cy="4624095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  <a:cs typeface="Calibri"/>
              </a:rPr>
              <a:t>Helped restart the lives of millions of individuals</a:t>
            </a:r>
          </a:p>
          <a:p>
            <a:r>
              <a:rPr lang="en-US" sz="2000" dirty="0">
                <a:solidFill>
                  <a:schemeClr val="bg1"/>
                </a:solidFill>
                <a:cs typeface="Calibri"/>
              </a:rPr>
              <a:t>Provides the proper care for wounded service members to be able function regularly </a:t>
            </a:r>
          </a:p>
          <a:p>
            <a:r>
              <a:rPr lang="en-US" sz="2000" dirty="0">
                <a:solidFill>
                  <a:schemeClr val="bg1"/>
                </a:solidFill>
                <a:cs typeface="Calibri"/>
              </a:rPr>
              <a:t>Give veterans all over the world the opportunity to live a normal life the traumatic experiences of war</a:t>
            </a:r>
          </a:p>
        </p:txBody>
      </p:sp>
    </p:spTree>
    <p:extLst>
      <p:ext uri="{BB962C8B-B14F-4D97-AF65-F5344CB8AC3E}">
        <p14:creationId xmlns:p14="http://schemas.microsoft.com/office/powerpoint/2010/main" val="24296117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Widescreen</PresentationFormat>
  <Paragraphs>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Wounded Warriors Project</vt:lpstr>
      <vt:lpstr>HISTORY</vt:lpstr>
      <vt:lpstr>Practices</vt:lpstr>
      <vt:lpstr>Values/Priorities</vt:lpstr>
      <vt:lpstr>Impact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/>
  <cp:revision>171</cp:revision>
  <dcterms:created xsi:type="dcterms:W3CDTF">2022-12-03T02:20:49Z</dcterms:created>
  <dcterms:modified xsi:type="dcterms:W3CDTF">2022-12-03T05:34:35Z</dcterms:modified>
</cp:coreProperties>
</file>