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64" r:id="rId2"/>
  </p:sldMasterIdLst>
  <p:notesMasterIdLst>
    <p:notesMasterId r:id="rId4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300" r:id="rId44"/>
    <p:sldId id="298" r:id="rId45"/>
    <p:sldId id="299" r:id="rId46"/>
  </p:sldIdLst>
  <p:sldSz cx="9144000" cy="6858000" type="screen4x3"/>
  <p:notesSz cx="7010400" cy="9296400"/>
  <p:embeddedFontLst>
    <p:embeddedFont>
      <p:font typeface="Calibri" panose="020F0502020204030204" pitchFamily="34" charset="0"/>
      <p:regular r:id="rId48"/>
      <p:bold r:id="rId49"/>
      <p:italic r:id="rId50"/>
      <p:boldItalic r:id="rId51"/>
    </p:embeddedFont>
    <p:embeddedFont>
      <p:font typeface="Merriweather" panose="00000500000000000000" pitchFamily="2" charset="0"/>
      <p:regular r:id="rId52"/>
      <p:bold r:id="rId53"/>
      <p:italic r:id="rId54"/>
      <p:boldItalic r:id="rId55"/>
    </p:embeddedFont>
    <p:embeddedFont>
      <p:font typeface="Roboto" panose="02000000000000000000" pitchFamily="2" charset="0"/>
      <p:regular r:id="rId56"/>
      <p:bold r:id="rId57"/>
      <p:italic r:id="rId58"/>
      <p:boldItalic r:id="rId59"/>
    </p:embeddedFont>
    <p:embeddedFont>
      <p:font typeface="Verdana" panose="020B0604030504040204" pitchFamily="34" charset="0"/>
      <p:regular r:id="rId60"/>
      <p:bold r:id="rId61"/>
      <p:italic r:id="rId62"/>
      <p:boldItalic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98DF09-20E1-44AE-A319-4C965D3F7DE9}" v="1" dt="2022-11-28T03:53:37.1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513" autoAdjust="0"/>
  </p:normalViewPr>
  <p:slideViewPr>
    <p:cSldViewPr snapToGrid="0">
      <p:cViewPr varScale="1">
        <p:scale>
          <a:sx n="44" d="100"/>
          <a:sy n="44" d="100"/>
        </p:scale>
        <p:origin x="192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notesMaster" Target="notesMasters/notesMaster1.xml"/><Relationship Id="rId63" Type="http://schemas.openxmlformats.org/officeDocument/2006/relationships/font" Target="fonts/font16.fntdata"/><Relationship Id="rId68" Type="http://schemas.microsoft.com/office/2016/11/relationships/changesInfo" Target="changesInfos/changesInfo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font" Target="fonts/font14.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12.fntdata"/><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7.fntdata"/><Relationship Id="rId62"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font" Target="fonts/font3.fntdata"/><Relationship Id="rId55" Type="http://schemas.openxmlformats.org/officeDocument/2006/relationships/font" Target="fonts/font8.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u, Yingling" userId="5267e5fa-9426-4ddd-80a6-590363a3d499" providerId="ADAL" clId="{329101C3-297B-44E6-9BBE-3528195D05AC}"/>
    <pc:docChg chg="modSld modNotesMaster">
      <pc:chgData name="Liu, Yingling" userId="5267e5fa-9426-4ddd-80a6-590363a3d499" providerId="ADAL" clId="{329101C3-297B-44E6-9BBE-3528195D05AC}" dt="2022-11-01T14:26:28.110" v="0"/>
      <pc:docMkLst>
        <pc:docMk/>
      </pc:docMkLst>
      <pc:sldChg chg="modNotes">
        <pc:chgData name="Liu, Yingling" userId="5267e5fa-9426-4ddd-80a6-590363a3d499" providerId="ADAL" clId="{329101C3-297B-44E6-9BBE-3528195D05AC}" dt="2022-11-01T14:26:28.110" v="0"/>
        <pc:sldMkLst>
          <pc:docMk/>
          <pc:sldMk cId="0" sldId="256"/>
        </pc:sldMkLst>
      </pc:sldChg>
      <pc:sldChg chg="modNotes">
        <pc:chgData name="Liu, Yingling" userId="5267e5fa-9426-4ddd-80a6-590363a3d499" providerId="ADAL" clId="{329101C3-297B-44E6-9BBE-3528195D05AC}" dt="2022-11-01T14:26:28.110" v="0"/>
        <pc:sldMkLst>
          <pc:docMk/>
          <pc:sldMk cId="0" sldId="257"/>
        </pc:sldMkLst>
      </pc:sldChg>
      <pc:sldChg chg="modNotes">
        <pc:chgData name="Liu, Yingling" userId="5267e5fa-9426-4ddd-80a6-590363a3d499" providerId="ADAL" clId="{329101C3-297B-44E6-9BBE-3528195D05AC}" dt="2022-11-01T14:26:28.110" v="0"/>
        <pc:sldMkLst>
          <pc:docMk/>
          <pc:sldMk cId="0" sldId="258"/>
        </pc:sldMkLst>
      </pc:sldChg>
      <pc:sldChg chg="modNotes">
        <pc:chgData name="Liu, Yingling" userId="5267e5fa-9426-4ddd-80a6-590363a3d499" providerId="ADAL" clId="{329101C3-297B-44E6-9BBE-3528195D05AC}" dt="2022-11-01T14:26:28.110" v="0"/>
        <pc:sldMkLst>
          <pc:docMk/>
          <pc:sldMk cId="0" sldId="259"/>
        </pc:sldMkLst>
      </pc:sldChg>
      <pc:sldChg chg="modNotes">
        <pc:chgData name="Liu, Yingling" userId="5267e5fa-9426-4ddd-80a6-590363a3d499" providerId="ADAL" clId="{329101C3-297B-44E6-9BBE-3528195D05AC}" dt="2022-11-01T14:26:28.110" v="0"/>
        <pc:sldMkLst>
          <pc:docMk/>
          <pc:sldMk cId="0" sldId="260"/>
        </pc:sldMkLst>
      </pc:sldChg>
      <pc:sldChg chg="modNotes">
        <pc:chgData name="Liu, Yingling" userId="5267e5fa-9426-4ddd-80a6-590363a3d499" providerId="ADAL" clId="{329101C3-297B-44E6-9BBE-3528195D05AC}" dt="2022-11-01T14:26:28.110" v="0"/>
        <pc:sldMkLst>
          <pc:docMk/>
          <pc:sldMk cId="0" sldId="261"/>
        </pc:sldMkLst>
      </pc:sldChg>
      <pc:sldChg chg="modNotes">
        <pc:chgData name="Liu, Yingling" userId="5267e5fa-9426-4ddd-80a6-590363a3d499" providerId="ADAL" clId="{329101C3-297B-44E6-9BBE-3528195D05AC}" dt="2022-11-01T14:26:28.110" v="0"/>
        <pc:sldMkLst>
          <pc:docMk/>
          <pc:sldMk cId="0" sldId="262"/>
        </pc:sldMkLst>
      </pc:sldChg>
      <pc:sldChg chg="modNotes">
        <pc:chgData name="Liu, Yingling" userId="5267e5fa-9426-4ddd-80a6-590363a3d499" providerId="ADAL" clId="{329101C3-297B-44E6-9BBE-3528195D05AC}" dt="2022-11-01T14:26:28.110" v="0"/>
        <pc:sldMkLst>
          <pc:docMk/>
          <pc:sldMk cId="0" sldId="263"/>
        </pc:sldMkLst>
      </pc:sldChg>
      <pc:sldChg chg="modNotes">
        <pc:chgData name="Liu, Yingling" userId="5267e5fa-9426-4ddd-80a6-590363a3d499" providerId="ADAL" clId="{329101C3-297B-44E6-9BBE-3528195D05AC}" dt="2022-11-01T14:26:28.110" v="0"/>
        <pc:sldMkLst>
          <pc:docMk/>
          <pc:sldMk cId="0" sldId="264"/>
        </pc:sldMkLst>
      </pc:sldChg>
      <pc:sldChg chg="modNotes">
        <pc:chgData name="Liu, Yingling" userId="5267e5fa-9426-4ddd-80a6-590363a3d499" providerId="ADAL" clId="{329101C3-297B-44E6-9BBE-3528195D05AC}" dt="2022-11-01T14:26:28.110" v="0"/>
        <pc:sldMkLst>
          <pc:docMk/>
          <pc:sldMk cId="0" sldId="265"/>
        </pc:sldMkLst>
      </pc:sldChg>
      <pc:sldChg chg="modNotes">
        <pc:chgData name="Liu, Yingling" userId="5267e5fa-9426-4ddd-80a6-590363a3d499" providerId="ADAL" clId="{329101C3-297B-44E6-9BBE-3528195D05AC}" dt="2022-11-01T14:26:28.110" v="0"/>
        <pc:sldMkLst>
          <pc:docMk/>
          <pc:sldMk cId="0" sldId="266"/>
        </pc:sldMkLst>
      </pc:sldChg>
      <pc:sldChg chg="modNotes">
        <pc:chgData name="Liu, Yingling" userId="5267e5fa-9426-4ddd-80a6-590363a3d499" providerId="ADAL" clId="{329101C3-297B-44E6-9BBE-3528195D05AC}" dt="2022-11-01T14:26:28.110" v="0"/>
        <pc:sldMkLst>
          <pc:docMk/>
          <pc:sldMk cId="0" sldId="267"/>
        </pc:sldMkLst>
      </pc:sldChg>
      <pc:sldChg chg="modNotes">
        <pc:chgData name="Liu, Yingling" userId="5267e5fa-9426-4ddd-80a6-590363a3d499" providerId="ADAL" clId="{329101C3-297B-44E6-9BBE-3528195D05AC}" dt="2022-11-01T14:26:28.110" v="0"/>
        <pc:sldMkLst>
          <pc:docMk/>
          <pc:sldMk cId="0" sldId="268"/>
        </pc:sldMkLst>
      </pc:sldChg>
      <pc:sldChg chg="modNotes">
        <pc:chgData name="Liu, Yingling" userId="5267e5fa-9426-4ddd-80a6-590363a3d499" providerId="ADAL" clId="{329101C3-297B-44E6-9BBE-3528195D05AC}" dt="2022-11-01T14:26:28.110" v="0"/>
        <pc:sldMkLst>
          <pc:docMk/>
          <pc:sldMk cId="0" sldId="269"/>
        </pc:sldMkLst>
      </pc:sldChg>
      <pc:sldChg chg="modNotes">
        <pc:chgData name="Liu, Yingling" userId="5267e5fa-9426-4ddd-80a6-590363a3d499" providerId="ADAL" clId="{329101C3-297B-44E6-9BBE-3528195D05AC}" dt="2022-11-01T14:26:28.110" v="0"/>
        <pc:sldMkLst>
          <pc:docMk/>
          <pc:sldMk cId="0" sldId="270"/>
        </pc:sldMkLst>
      </pc:sldChg>
      <pc:sldChg chg="modNotes">
        <pc:chgData name="Liu, Yingling" userId="5267e5fa-9426-4ddd-80a6-590363a3d499" providerId="ADAL" clId="{329101C3-297B-44E6-9BBE-3528195D05AC}" dt="2022-11-01T14:26:28.110" v="0"/>
        <pc:sldMkLst>
          <pc:docMk/>
          <pc:sldMk cId="0" sldId="271"/>
        </pc:sldMkLst>
      </pc:sldChg>
      <pc:sldChg chg="modNotes">
        <pc:chgData name="Liu, Yingling" userId="5267e5fa-9426-4ddd-80a6-590363a3d499" providerId="ADAL" clId="{329101C3-297B-44E6-9BBE-3528195D05AC}" dt="2022-11-01T14:26:28.110" v="0"/>
        <pc:sldMkLst>
          <pc:docMk/>
          <pc:sldMk cId="0" sldId="272"/>
        </pc:sldMkLst>
      </pc:sldChg>
      <pc:sldChg chg="modNotes">
        <pc:chgData name="Liu, Yingling" userId="5267e5fa-9426-4ddd-80a6-590363a3d499" providerId="ADAL" clId="{329101C3-297B-44E6-9BBE-3528195D05AC}" dt="2022-11-01T14:26:28.110" v="0"/>
        <pc:sldMkLst>
          <pc:docMk/>
          <pc:sldMk cId="0" sldId="273"/>
        </pc:sldMkLst>
      </pc:sldChg>
      <pc:sldChg chg="modNotes">
        <pc:chgData name="Liu, Yingling" userId="5267e5fa-9426-4ddd-80a6-590363a3d499" providerId="ADAL" clId="{329101C3-297B-44E6-9BBE-3528195D05AC}" dt="2022-11-01T14:26:28.110" v="0"/>
        <pc:sldMkLst>
          <pc:docMk/>
          <pc:sldMk cId="0" sldId="274"/>
        </pc:sldMkLst>
      </pc:sldChg>
      <pc:sldChg chg="modNotes">
        <pc:chgData name="Liu, Yingling" userId="5267e5fa-9426-4ddd-80a6-590363a3d499" providerId="ADAL" clId="{329101C3-297B-44E6-9BBE-3528195D05AC}" dt="2022-11-01T14:26:28.110" v="0"/>
        <pc:sldMkLst>
          <pc:docMk/>
          <pc:sldMk cId="0" sldId="275"/>
        </pc:sldMkLst>
      </pc:sldChg>
      <pc:sldChg chg="modNotes">
        <pc:chgData name="Liu, Yingling" userId="5267e5fa-9426-4ddd-80a6-590363a3d499" providerId="ADAL" clId="{329101C3-297B-44E6-9BBE-3528195D05AC}" dt="2022-11-01T14:26:28.110" v="0"/>
        <pc:sldMkLst>
          <pc:docMk/>
          <pc:sldMk cId="0" sldId="276"/>
        </pc:sldMkLst>
      </pc:sldChg>
      <pc:sldChg chg="modNotes">
        <pc:chgData name="Liu, Yingling" userId="5267e5fa-9426-4ddd-80a6-590363a3d499" providerId="ADAL" clId="{329101C3-297B-44E6-9BBE-3528195D05AC}" dt="2022-11-01T14:26:28.110" v="0"/>
        <pc:sldMkLst>
          <pc:docMk/>
          <pc:sldMk cId="0" sldId="277"/>
        </pc:sldMkLst>
      </pc:sldChg>
      <pc:sldChg chg="modNotes">
        <pc:chgData name="Liu, Yingling" userId="5267e5fa-9426-4ddd-80a6-590363a3d499" providerId="ADAL" clId="{329101C3-297B-44E6-9BBE-3528195D05AC}" dt="2022-11-01T14:26:28.110" v="0"/>
        <pc:sldMkLst>
          <pc:docMk/>
          <pc:sldMk cId="0" sldId="278"/>
        </pc:sldMkLst>
      </pc:sldChg>
      <pc:sldChg chg="modNotes">
        <pc:chgData name="Liu, Yingling" userId="5267e5fa-9426-4ddd-80a6-590363a3d499" providerId="ADAL" clId="{329101C3-297B-44E6-9BBE-3528195D05AC}" dt="2022-11-01T14:26:28.110" v="0"/>
        <pc:sldMkLst>
          <pc:docMk/>
          <pc:sldMk cId="0" sldId="279"/>
        </pc:sldMkLst>
      </pc:sldChg>
      <pc:sldChg chg="modNotes">
        <pc:chgData name="Liu, Yingling" userId="5267e5fa-9426-4ddd-80a6-590363a3d499" providerId="ADAL" clId="{329101C3-297B-44E6-9BBE-3528195D05AC}" dt="2022-11-01T14:26:28.110" v="0"/>
        <pc:sldMkLst>
          <pc:docMk/>
          <pc:sldMk cId="0" sldId="280"/>
        </pc:sldMkLst>
      </pc:sldChg>
      <pc:sldChg chg="modNotes">
        <pc:chgData name="Liu, Yingling" userId="5267e5fa-9426-4ddd-80a6-590363a3d499" providerId="ADAL" clId="{329101C3-297B-44E6-9BBE-3528195D05AC}" dt="2022-11-01T14:26:28.110" v="0"/>
        <pc:sldMkLst>
          <pc:docMk/>
          <pc:sldMk cId="0" sldId="281"/>
        </pc:sldMkLst>
      </pc:sldChg>
      <pc:sldChg chg="modNotes">
        <pc:chgData name="Liu, Yingling" userId="5267e5fa-9426-4ddd-80a6-590363a3d499" providerId="ADAL" clId="{329101C3-297B-44E6-9BBE-3528195D05AC}" dt="2022-11-01T14:26:28.110" v="0"/>
        <pc:sldMkLst>
          <pc:docMk/>
          <pc:sldMk cId="0" sldId="282"/>
        </pc:sldMkLst>
      </pc:sldChg>
      <pc:sldChg chg="modNotes">
        <pc:chgData name="Liu, Yingling" userId="5267e5fa-9426-4ddd-80a6-590363a3d499" providerId="ADAL" clId="{329101C3-297B-44E6-9BBE-3528195D05AC}" dt="2022-11-01T14:26:28.110" v="0"/>
        <pc:sldMkLst>
          <pc:docMk/>
          <pc:sldMk cId="0" sldId="283"/>
        </pc:sldMkLst>
      </pc:sldChg>
      <pc:sldChg chg="modNotes">
        <pc:chgData name="Liu, Yingling" userId="5267e5fa-9426-4ddd-80a6-590363a3d499" providerId="ADAL" clId="{329101C3-297B-44E6-9BBE-3528195D05AC}" dt="2022-11-01T14:26:28.110" v="0"/>
        <pc:sldMkLst>
          <pc:docMk/>
          <pc:sldMk cId="0" sldId="284"/>
        </pc:sldMkLst>
      </pc:sldChg>
      <pc:sldChg chg="modNotes">
        <pc:chgData name="Liu, Yingling" userId="5267e5fa-9426-4ddd-80a6-590363a3d499" providerId="ADAL" clId="{329101C3-297B-44E6-9BBE-3528195D05AC}" dt="2022-11-01T14:26:28.110" v="0"/>
        <pc:sldMkLst>
          <pc:docMk/>
          <pc:sldMk cId="0" sldId="285"/>
        </pc:sldMkLst>
      </pc:sldChg>
      <pc:sldChg chg="modNotes">
        <pc:chgData name="Liu, Yingling" userId="5267e5fa-9426-4ddd-80a6-590363a3d499" providerId="ADAL" clId="{329101C3-297B-44E6-9BBE-3528195D05AC}" dt="2022-11-01T14:26:28.110" v="0"/>
        <pc:sldMkLst>
          <pc:docMk/>
          <pc:sldMk cId="0" sldId="286"/>
        </pc:sldMkLst>
      </pc:sldChg>
      <pc:sldChg chg="modNotes">
        <pc:chgData name="Liu, Yingling" userId="5267e5fa-9426-4ddd-80a6-590363a3d499" providerId="ADAL" clId="{329101C3-297B-44E6-9BBE-3528195D05AC}" dt="2022-11-01T14:26:28.110" v="0"/>
        <pc:sldMkLst>
          <pc:docMk/>
          <pc:sldMk cId="0" sldId="287"/>
        </pc:sldMkLst>
      </pc:sldChg>
      <pc:sldChg chg="modNotes">
        <pc:chgData name="Liu, Yingling" userId="5267e5fa-9426-4ddd-80a6-590363a3d499" providerId="ADAL" clId="{329101C3-297B-44E6-9BBE-3528195D05AC}" dt="2022-11-01T14:26:28.110" v="0"/>
        <pc:sldMkLst>
          <pc:docMk/>
          <pc:sldMk cId="0" sldId="288"/>
        </pc:sldMkLst>
      </pc:sldChg>
      <pc:sldChg chg="modNotes">
        <pc:chgData name="Liu, Yingling" userId="5267e5fa-9426-4ddd-80a6-590363a3d499" providerId="ADAL" clId="{329101C3-297B-44E6-9BBE-3528195D05AC}" dt="2022-11-01T14:26:28.110" v="0"/>
        <pc:sldMkLst>
          <pc:docMk/>
          <pc:sldMk cId="0" sldId="289"/>
        </pc:sldMkLst>
      </pc:sldChg>
      <pc:sldChg chg="modNotes">
        <pc:chgData name="Liu, Yingling" userId="5267e5fa-9426-4ddd-80a6-590363a3d499" providerId="ADAL" clId="{329101C3-297B-44E6-9BBE-3528195D05AC}" dt="2022-11-01T14:26:28.110" v="0"/>
        <pc:sldMkLst>
          <pc:docMk/>
          <pc:sldMk cId="0" sldId="290"/>
        </pc:sldMkLst>
      </pc:sldChg>
      <pc:sldChg chg="modNotes">
        <pc:chgData name="Liu, Yingling" userId="5267e5fa-9426-4ddd-80a6-590363a3d499" providerId="ADAL" clId="{329101C3-297B-44E6-9BBE-3528195D05AC}" dt="2022-11-01T14:26:28.110" v="0"/>
        <pc:sldMkLst>
          <pc:docMk/>
          <pc:sldMk cId="0" sldId="291"/>
        </pc:sldMkLst>
      </pc:sldChg>
      <pc:sldChg chg="modNotes">
        <pc:chgData name="Liu, Yingling" userId="5267e5fa-9426-4ddd-80a6-590363a3d499" providerId="ADAL" clId="{329101C3-297B-44E6-9BBE-3528195D05AC}" dt="2022-11-01T14:26:28.110" v="0"/>
        <pc:sldMkLst>
          <pc:docMk/>
          <pc:sldMk cId="0" sldId="292"/>
        </pc:sldMkLst>
      </pc:sldChg>
      <pc:sldChg chg="modNotes">
        <pc:chgData name="Liu, Yingling" userId="5267e5fa-9426-4ddd-80a6-590363a3d499" providerId="ADAL" clId="{329101C3-297B-44E6-9BBE-3528195D05AC}" dt="2022-11-01T14:26:28.110" v="0"/>
        <pc:sldMkLst>
          <pc:docMk/>
          <pc:sldMk cId="0" sldId="293"/>
        </pc:sldMkLst>
      </pc:sldChg>
      <pc:sldChg chg="modNotes">
        <pc:chgData name="Liu, Yingling" userId="5267e5fa-9426-4ddd-80a6-590363a3d499" providerId="ADAL" clId="{329101C3-297B-44E6-9BBE-3528195D05AC}" dt="2022-11-01T14:26:28.110" v="0"/>
        <pc:sldMkLst>
          <pc:docMk/>
          <pc:sldMk cId="0" sldId="294"/>
        </pc:sldMkLst>
      </pc:sldChg>
      <pc:sldChg chg="modNotes">
        <pc:chgData name="Liu, Yingling" userId="5267e5fa-9426-4ddd-80a6-590363a3d499" providerId="ADAL" clId="{329101C3-297B-44E6-9BBE-3528195D05AC}" dt="2022-11-01T14:26:28.110" v="0"/>
        <pc:sldMkLst>
          <pc:docMk/>
          <pc:sldMk cId="0" sldId="295"/>
        </pc:sldMkLst>
      </pc:sldChg>
      <pc:sldChg chg="modNotes">
        <pc:chgData name="Liu, Yingling" userId="5267e5fa-9426-4ddd-80a6-590363a3d499" providerId="ADAL" clId="{329101C3-297B-44E6-9BBE-3528195D05AC}" dt="2022-11-01T14:26:28.110" v="0"/>
        <pc:sldMkLst>
          <pc:docMk/>
          <pc:sldMk cId="0" sldId="296"/>
        </pc:sldMkLst>
      </pc:sldChg>
      <pc:sldChg chg="modNotes">
        <pc:chgData name="Liu, Yingling" userId="5267e5fa-9426-4ddd-80a6-590363a3d499" providerId="ADAL" clId="{329101C3-297B-44E6-9BBE-3528195D05AC}" dt="2022-11-01T14:26:28.110" v="0"/>
        <pc:sldMkLst>
          <pc:docMk/>
          <pc:sldMk cId="0" sldId="298"/>
        </pc:sldMkLst>
      </pc:sldChg>
      <pc:sldChg chg="modNotes">
        <pc:chgData name="Liu, Yingling" userId="5267e5fa-9426-4ddd-80a6-590363a3d499" providerId="ADAL" clId="{329101C3-297B-44E6-9BBE-3528195D05AC}" dt="2022-11-01T14:26:28.110" v="0"/>
        <pc:sldMkLst>
          <pc:docMk/>
          <pc:sldMk cId="0" sldId="299"/>
        </pc:sldMkLst>
      </pc:sldChg>
    </pc:docChg>
  </pc:docChgLst>
  <pc:docChgLst>
    <pc:chgData name="Liu, Yingling" userId="5267e5fa-9426-4ddd-80a6-590363a3d499" providerId="ADAL" clId="{63A920AE-3F4A-466B-95ED-081C4C868B3C}"/>
    <pc:docChg chg="custSel addSld delSld modSld">
      <pc:chgData name="Liu, Yingling" userId="5267e5fa-9426-4ddd-80a6-590363a3d499" providerId="ADAL" clId="{63A920AE-3F4A-466B-95ED-081C4C868B3C}" dt="2022-10-30T21:15:35.315" v="26" actId="20577"/>
      <pc:docMkLst>
        <pc:docMk/>
      </pc:docMkLst>
      <pc:sldChg chg="del">
        <pc:chgData name="Liu, Yingling" userId="5267e5fa-9426-4ddd-80a6-590363a3d499" providerId="ADAL" clId="{63A920AE-3F4A-466B-95ED-081C4C868B3C}" dt="2022-10-30T21:11:56.547" v="0" actId="47"/>
        <pc:sldMkLst>
          <pc:docMk/>
          <pc:sldMk cId="0" sldId="297"/>
        </pc:sldMkLst>
      </pc:sldChg>
      <pc:sldChg chg="modNotesTx">
        <pc:chgData name="Liu, Yingling" userId="5267e5fa-9426-4ddd-80a6-590363a3d499" providerId="ADAL" clId="{63A920AE-3F4A-466B-95ED-081C4C868B3C}" dt="2022-10-30T21:15:35.315" v="26" actId="20577"/>
        <pc:sldMkLst>
          <pc:docMk/>
          <pc:sldMk cId="0" sldId="299"/>
        </pc:sldMkLst>
      </pc:sldChg>
      <pc:sldChg chg="modSp new mod">
        <pc:chgData name="Liu, Yingling" userId="5267e5fa-9426-4ddd-80a6-590363a3d499" providerId="ADAL" clId="{63A920AE-3F4A-466B-95ED-081C4C868B3C}" dt="2022-10-30T21:12:12.168" v="25" actId="20577"/>
        <pc:sldMkLst>
          <pc:docMk/>
          <pc:sldMk cId="1612338352" sldId="300"/>
        </pc:sldMkLst>
        <pc:spChg chg="mod">
          <ac:chgData name="Liu, Yingling" userId="5267e5fa-9426-4ddd-80a6-590363a3d499" providerId="ADAL" clId="{63A920AE-3F4A-466B-95ED-081C4C868B3C}" dt="2022-10-30T21:12:12.168" v="25" actId="20577"/>
          <ac:spMkLst>
            <pc:docMk/>
            <pc:sldMk cId="1612338352" sldId="300"/>
            <ac:spMk id="2" creationId="{2B6D1416-A70C-4F4C-A430-3A64C2CE543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4820"/>
          </a:xfrm>
          <a:prstGeom prst="rect">
            <a:avLst/>
          </a:prstGeom>
          <a:noFill/>
          <a:ln>
            <a:noFill/>
          </a:ln>
        </p:spPr>
        <p:txBody>
          <a:bodyPr spcFirstLastPara="1" wrap="square" lIns="93162" tIns="93162" rIns="93162" bIns="93162" anchor="t" anchorCtr="0">
            <a:noAutofit/>
          </a:bodyPr>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65887"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31774"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9766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63547"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329434"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95321"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61208"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727094"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0938" y="0"/>
            <a:ext cx="3037840" cy="464820"/>
          </a:xfrm>
          <a:prstGeom prst="rect">
            <a:avLst/>
          </a:prstGeom>
          <a:noFill/>
          <a:ln>
            <a:noFill/>
          </a:ln>
        </p:spPr>
        <p:txBody>
          <a:bodyPr spcFirstLastPara="1" wrap="square" lIns="93162" tIns="93162" rIns="93162" bIns="93162" anchor="t" anchorCtr="0">
            <a:noAutofit/>
          </a:bodyPr>
          <a:lstStyle>
            <a:lvl1pPr marL="0" marR="0" lvl="0" indent="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65887"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31774"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9766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63547"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329434"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95321"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61208"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727094"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4820"/>
          </a:xfrm>
          <a:prstGeom prst="rect">
            <a:avLst/>
          </a:prstGeom>
          <a:noFill/>
          <a:ln>
            <a:noFill/>
          </a:ln>
        </p:spPr>
        <p:txBody>
          <a:bodyPr spcFirstLastPara="1" wrap="square" lIns="93162" tIns="93162" rIns="93162" bIns="93162" anchor="b" anchorCtr="0">
            <a:noAutofit/>
          </a:bodyPr>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65887"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31774"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9766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63547"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329434"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95321"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61208"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727094"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0938" y="8829967"/>
            <a:ext cx="3037840" cy="464820"/>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f6a55ff310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94" name="Google Shape;94;gf6a55ff310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28fa4ace04_0_2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The third one here has less to do with actual intelligence and more to do with knowledge about whatever topic you are asking. If you have a questionnaire focusing on child rearing, you probably would want to ask parents. Beyond that, you need to ask questions that they can answer reliably - like asking them when their child first started talking back would be very hard. Asking them what age their child walked, would be much easier.  </a:t>
            </a:r>
            <a:endParaRPr sz="1100" dirty="0"/>
          </a:p>
          <a:p>
            <a:pPr marL="0" indent="0">
              <a:spcBef>
                <a:spcPts val="367"/>
              </a:spcBef>
            </a:pPr>
            <a:endParaRPr sz="1100" dirty="0"/>
          </a:p>
          <a:p>
            <a:pPr marL="0" indent="0">
              <a:spcBef>
                <a:spcPts val="367"/>
              </a:spcBef>
            </a:pPr>
            <a:r>
              <a:rPr lang="en-US" sz="1100" dirty="0"/>
              <a:t>respondents must also be willing to answer the questions. This one is hard because sometimes we want to know about sensitive topics.  For example, if you want to know the immigration status of someone- sometimes they are not trusting to tell you that. People often don’t like to share when they feel their view is in the minority or if it is counterculture in some way (like telling someone they are a racist or have racist thoughts). </a:t>
            </a:r>
            <a:endParaRPr sz="1100" dirty="0"/>
          </a:p>
          <a:p>
            <a:pPr marL="0" indent="0">
              <a:spcBef>
                <a:spcPts val="367"/>
              </a:spcBef>
            </a:pPr>
            <a:r>
              <a:rPr lang="en-US" sz="1100" dirty="0"/>
              <a:t>You can help respondents feel more at ease by ensuring confidentiality or better yet anonymity. Internet surveys often help with this as well- or any survey design where they are not face-to-face or even on the phone with the interviewer. </a:t>
            </a:r>
            <a:endParaRPr sz="1100" dirty="0"/>
          </a:p>
          <a:p>
            <a:pPr marL="0" indent="0">
              <a:spcBef>
                <a:spcPts val="367"/>
              </a:spcBef>
            </a:pPr>
            <a:endParaRPr dirty="0"/>
          </a:p>
          <a:p>
            <a:pPr marL="0" indent="0">
              <a:spcBef>
                <a:spcPts val="367"/>
              </a:spcBef>
            </a:pPr>
            <a:endParaRPr dirty="0"/>
          </a:p>
          <a:p>
            <a:pPr marL="0" indent="0">
              <a:spcBef>
                <a:spcPts val="367"/>
              </a:spcBef>
            </a:pPr>
            <a:endParaRPr dirty="0"/>
          </a:p>
          <a:p>
            <a:pPr marL="0" indent="0">
              <a:spcBef>
                <a:spcPts val="367"/>
              </a:spcBef>
            </a:pPr>
            <a:endParaRPr dirty="0"/>
          </a:p>
        </p:txBody>
      </p:sp>
      <p:sp>
        <p:nvSpPr>
          <p:cNvPr id="149" name="Google Shape;149;g28fa4ace04_0_22: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28fa4ace04_0_2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Questions should be relevant to the majority of respondents.  This guideline can be bypassed by having skip patterns. What is a skip pattern (or a display pattern).  Displayed, answered only if it applies. It saves time and removes frustration for respondents reading questions that don’t apply to them.  Beyond this, you want to make sure that people answering your questions are people that care about the issue. If it is something that people don’t tend to think about, you might have to have several questions leading them into the issue. And then you might need to include a “trick” question to make sure they are really familiar with or answering what you are asking. This often happens on political surveys when they want to know voters opinions about certain issues or candidates. Sometimes they will introduce and issue and then ask respondents about it through a series of questions. Or a candidate. Sometimes they will include a fake candidate or fake issue to see if people are just choosing whatever- people who say they are </a:t>
            </a:r>
            <a:r>
              <a:rPr lang="en-US" sz="1100" dirty="0" err="1"/>
              <a:t>familier</a:t>
            </a:r>
            <a:r>
              <a:rPr lang="en-US" sz="1100" dirty="0"/>
              <a:t> with the face candidate or issue are likely not familiar with any of the real ones either. </a:t>
            </a:r>
            <a:endParaRPr sz="1100" dirty="0"/>
          </a:p>
          <a:p>
            <a:pPr marL="0" indent="0">
              <a:spcBef>
                <a:spcPts val="367"/>
              </a:spcBef>
            </a:pPr>
            <a:endParaRPr sz="1100" dirty="0"/>
          </a:p>
          <a:p>
            <a:pPr marL="0" indent="0">
              <a:spcBef>
                <a:spcPts val="367"/>
              </a:spcBef>
            </a:pPr>
            <a:r>
              <a:rPr lang="en-US" sz="1100" dirty="0"/>
              <a:t>something else you can do is leave a “don’t know” or “undecided” or “N/A” response. Many times survey researchers don’t like these categories because they reduce the number of people they will have to analyze on any particular question. BUT if you are asking about something that many people have not considered, forcing them to answer will skew your results. If you are asking about something that most people have an opinion on or are at least familiar with, you can leave out  these categories. The very few without an opinion will not skew your results. For example: asking a group of parents how much they agree with the statement: One of the main roles of a parent is to disciple a child when he/she does something wrong.  [unless you have a new born, you probably have an opinion about this]  however, you might not have opinion on something like: Every child should be vaccinated for HPV.</a:t>
            </a:r>
            <a:endParaRPr sz="1100" dirty="0"/>
          </a:p>
          <a:p>
            <a:pPr marL="0" indent="0">
              <a:spcBef>
                <a:spcPts val="367"/>
              </a:spcBef>
            </a:pPr>
            <a:endParaRPr sz="1100" dirty="0"/>
          </a:p>
          <a:p>
            <a:pPr marL="0" indent="0">
              <a:spcBef>
                <a:spcPts val="367"/>
              </a:spcBef>
            </a:pPr>
            <a:r>
              <a:rPr lang="en-US" sz="1100" dirty="0"/>
              <a:t>Keep items short as possible. You can include a “select this response” type answer if you think that respondents are flying through the survey and not reading. It is a great way to protect against respondents just picking any answer (often times this happens when there is an incentive) obviously only appropriate for written/internet surveys. </a:t>
            </a:r>
            <a:endParaRPr sz="1100" dirty="0"/>
          </a:p>
          <a:p>
            <a:pPr marL="0" indent="0">
              <a:spcBef>
                <a:spcPts val="367"/>
              </a:spcBef>
            </a:pPr>
            <a:endParaRPr sz="1100" dirty="0"/>
          </a:p>
          <a:p>
            <a:pPr marL="0" indent="0">
              <a:spcBef>
                <a:spcPts val="367"/>
              </a:spcBef>
            </a:pPr>
            <a:endParaRPr sz="1100" dirty="0"/>
          </a:p>
        </p:txBody>
      </p:sp>
      <p:sp>
        <p:nvSpPr>
          <p:cNvPr id="155" name="Google Shape;155;g28fa4ace04_0_2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5176db67e_0_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Negative items just cause confusion. “The united states should not recognize </a:t>
            </a:r>
            <a:r>
              <a:rPr lang="en-US" sz="1100" dirty="0" err="1"/>
              <a:t>cuba</a:t>
            </a:r>
            <a:r>
              <a:rPr lang="en-US" sz="1100" dirty="0"/>
              <a:t>”  people sometimes don’t catch the negative.  So keeping everything in the positive will help. Also consistency helps. If you ask multiple things in a positive direction, people are less likely to catch the negative if you switch it up. </a:t>
            </a:r>
            <a:endParaRPr sz="1100" dirty="0"/>
          </a:p>
          <a:p>
            <a:pPr marL="0" indent="0">
              <a:spcBef>
                <a:spcPts val="367"/>
              </a:spcBef>
            </a:pPr>
            <a:endParaRPr sz="1100" dirty="0"/>
          </a:p>
          <a:p>
            <a:pPr marL="0" indent="0">
              <a:spcBef>
                <a:spcPts val="367"/>
              </a:spcBef>
            </a:pPr>
            <a:r>
              <a:rPr lang="en-US" sz="1100" dirty="0"/>
              <a:t>bias refers to any quality of a measurement that tends to result in misrepresentation - in a particular direction. In other words, property of questions that encourages respondents to answer in a particular way. Leading questions are an example of this… </a:t>
            </a:r>
            <a:endParaRPr sz="1100" dirty="0"/>
          </a:p>
          <a:p>
            <a:pPr marL="0" indent="0">
              <a:spcBef>
                <a:spcPts val="367"/>
              </a:spcBef>
            </a:pPr>
            <a:r>
              <a:rPr lang="en-US" sz="1100" dirty="0"/>
              <a:t>“Don’t you agree with the present of the united States that….” attaching prestigious individuals or agencies to a question/response. Sometimes it is more subtle, like the wording used to categorize people or an issue you are talking about. Wording such as pro abortion vs pro choice. Or “welfare” vs “assistance to the poor” “assistance to blacks” vs “improving conditions of blacks” [the latter of all these receives more support]</a:t>
            </a:r>
            <a:endParaRPr sz="1100" dirty="0"/>
          </a:p>
          <a:p>
            <a:pPr marL="0" indent="0">
              <a:spcBef>
                <a:spcPts val="367"/>
              </a:spcBef>
            </a:pPr>
            <a:endParaRPr sz="1100" dirty="0"/>
          </a:p>
          <a:p>
            <a:pPr marL="0" indent="0">
              <a:spcBef>
                <a:spcPts val="367"/>
              </a:spcBef>
            </a:pPr>
            <a:r>
              <a:rPr lang="en-US" sz="1100" dirty="0"/>
              <a:t>you should make sure that if you were taking the survey/ you were the respondent you shouldn’t feel embarrassed by selecting any particular answer. In other words, the wording shouldn’t make people feel embarrassed, stupid, inhumane, </a:t>
            </a:r>
            <a:r>
              <a:rPr lang="en-US" sz="1100" dirty="0" err="1"/>
              <a:t>etc</a:t>
            </a:r>
            <a:r>
              <a:rPr lang="en-US" sz="1100" dirty="0"/>
              <a:t> and thus likely to not select it because they know it is less socially acceptable. </a:t>
            </a: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p:txBody>
      </p:sp>
      <p:sp>
        <p:nvSpPr>
          <p:cNvPr id="161" name="Google Shape;161;g55176db67e_0_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5176db67e_0_2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Questions should be relevant to the majority of respondents.  This guideline can be bypassed by having skip patterns. What is a skip pattern (or a display pattern).  Displayed, answered only if it applies. It saves time and removes frustration for respondents reading questions that don’t apply to them.  Beyond this, you want to make sure that people answering your questions are people that care about the issue. If it is something that people don’t tend to think about, you might have to have several questions leading them into the issue. And then you might need to include a “trick” question to make sure they are really familiar with or answering what you are asking. This often happens on political surveys when they want to know voters opinions about certain issues or candidates. Sometimes they will introduce and issue and then ask respondents about it through a series of questions. Or a candidate. Sometimes they will include a fake candidate or fake issue to see if people are just choosing whatever- people who say they are familier with the face candidate or issue are likely not familiar with any of the real ones either. </a:t>
            </a:r>
            <a:endParaRPr sz="1100"/>
          </a:p>
          <a:p>
            <a:pPr marL="0" indent="0">
              <a:spcBef>
                <a:spcPts val="367"/>
              </a:spcBef>
            </a:pPr>
            <a:endParaRPr sz="1100"/>
          </a:p>
          <a:p>
            <a:pPr marL="0" indent="0">
              <a:spcBef>
                <a:spcPts val="367"/>
              </a:spcBef>
            </a:pPr>
            <a:r>
              <a:rPr lang="en-US" sz="1100"/>
              <a:t>something else you can do is leave a “don’t know” or “undecided” or “N/A” response. Many times survey researchers don’t like these categories because they reduce the number of people they will have to analyze on any particular question. BUT if you are asking about something that many people have not considered, forcing them to answer will skew your results. If you are asking about something that most people have an opinion on or are at least familiar with, you can leave out  these categories. The very few without an opinion will not skew your results. For example: asking a group of parents how much they agree with the statement: One of the main roles of a parent is to disciple a child when he/she does something wrong.  [unless you have a new born, you probably have an opinion about this]  however, you might not have opinion on something like: Every child should be vaccinated for HPV.</a:t>
            </a:r>
            <a:endParaRPr sz="1100"/>
          </a:p>
          <a:p>
            <a:pPr marL="0" indent="0">
              <a:spcBef>
                <a:spcPts val="367"/>
              </a:spcBef>
            </a:pPr>
            <a:endParaRPr sz="1100"/>
          </a:p>
          <a:p>
            <a:pPr marL="0" indent="0">
              <a:spcBef>
                <a:spcPts val="367"/>
              </a:spcBef>
            </a:pPr>
            <a:r>
              <a:rPr lang="en-US" sz="1100"/>
              <a:t>Keep items short as possible. You can include a “select this response” type answer if you think that respondents are flying through the survey and not reading. It is a great way to protect against respondents just picking any answer (often times this happens when there is an incentive) obviously only appropriate for written/internet surveys. </a:t>
            </a:r>
            <a:endParaRPr sz="1100"/>
          </a:p>
          <a:p>
            <a:pPr marL="0" indent="0">
              <a:spcBef>
                <a:spcPts val="367"/>
              </a:spcBef>
            </a:pPr>
            <a:endParaRPr sz="1100"/>
          </a:p>
          <a:p>
            <a:pPr marL="0" indent="0">
              <a:spcBef>
                <a:spcPts val="367"/>
              </a:spcBef>
            </a:pPr>
            <a:r>
              <a:rPr lang="en-US" sz="1100"/>
              <a:t>Negative items just cause confusion. “The united states should not recognize cuba”  people sometimes don’t catch the negative.  So keeping everything in the positive will help. Also consistency helps. If you ask multiple things in a positive direction, people are less likely to catch the negative if you switch it up. </a:t>
            </a:r>
            <a:endParaRPr sz="1100"/>
          </a:p>
          <a:p>
            <a:pPr marL="0" indent="0">
              <a:spcBef>
                <a:spcPts val="367"/>
              </a:spcBef>
            </a:pPr>
            <a:endParaRPr sz="1100"/>
          </a:p>
          <a:p>
            <a:pPr marL="0" indent="0">
              <a:spcBef>
                <a:spcPts val="367"/>
              </a:spcBef>
            </a:pPr>
            <a:r>
              <a:rPr lang="en-US" sz="1100"/>
              <a:t>bias refers to any quality of a measurement that tends to result in misrepresentation - in a particular direction. In other words, property of questions that encourages respondents to answer in a particular way. Leading questions are an example of this… </a:t>
            </a:r>
            <a:endParaRPr sz="1100"/>
          </a:p>
          <a:p>
            <a:pPr marL="0" indent="0">
              <a:spcBef>
                <a:spcPts val="367"/>
              </a:spcBef>
            </a:pPr>
            <a:r>
              <a:rPr lang="en-US" sz="1100"/>
              <a:t>“Don’t you agree with the present of the united States that….” attaching prestigious individuals or agencies to a question/response. Sometimes it is more subtle, like the wording used to categorize people or an issue you are talking about. Wording such as pro abortion vs pro choice. Or “welfare” vs “assistance to the poor” “assistance to blacks” vs “improving conditions of blacks” [the latter of all these receives more support]</a:t>
            </a:r>
            <a:endParaRPr sz="1100"/>
          </a:p>
          <a:p>
            <a:pPr marL="0" indent="0">
              <a:spcBef>
                <a:spcPts val="367"/>
              </a:spcBef>
            </a:pPr>
            <a:endParaRPr sz="1100"/>
          </a:p>
          <a:p>
            <a:pPr marL="0" indent="0">
              <a:spcBef>
                <a:spcPts val="367"/>
              </a:spcBef>
            </a:pPr>
            <a:r>
              <a:rPr lang="en-US" sz="1100"/>
              <a:t>you should make sure that if you were taking the survey/ you were the respondent you shouldn’t feel embarrassed by selecting any particular answer. In other words, the wording shouldn’t make people feel embarrassed, stupid, inhumane, etc and thus likely to not select it because they know it is less socially acceptable. </a:t>
            </a: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p:txBody>
      </p:sp>
      <p:sp>
        <p:nvSpPr>
          <p:cNvPr id="167" name="Google Shape;167;g55176db67e_0_2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5176db67e_0_1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bias refers to any quality of a measurement that tends to result in misrepresentation - in a particular direction. In other words, property of questions that encourages respondents to answer in a particular way. Leading questions are an example of this… </a:t>
            </a:r>
            <a:endParaRPr sz="1100" dirty="0"/>
          </a:p>
          <a:p>
            <a:pPr marL="0" indent="0">
              <a:spcBef>
                <a:spcPts val="367"/>
              </a:spcBef>
            </a:pPr>
            <a:r>
              <a:rPr lang="en-US" sz="1100" dirty="0"/>
              <a:t>“Don’t you agree with the present of the united States that….” attaching prestigious individuals or agencies to a question/response. Sometimes it is more subtle, like the wording used to categorize people or an issue you are talking about. Wording such as pro abortion vs pro choice. Or “welfare” vs “assistance to the poor” “assistance to blacks” vs “improving conditions of blacks” [the latter of all these receives more support]</a:t>
            </a:r>
            <a:endParaRPr sz="1100" dirty="0"/>
          </a:p>
          <a:p>
            <a:pPr marL="0" indent="0">
              <a:spcBef>
                <a:spcPts val="367"/>
              </a:spcBef>
            </a:pPr>
            <a:endParaRPr sz="1100" dirty="0"/>
          </a:p>
          <a:p>
            <a:pPr marL="0" indent="0">
              <a:spcBef>
                <a:spcPts val="367"/>
              </a:spcBef>
            </a:pPr>
            <a:r>
              <a:rPr lang="en-US" sz="1100" dirty="0"/>
              <a:t>you should make sure that if you were taking the survey/ you were the respondent you shouldn’t feel embarrassed by selecting any particular answer. In other words, the wording shouldn’t make people feel embarrassed, stupid, inhumane, </a:t>
            </a:r>
            <a:r>
              <a:rPr lang="en-US" sz="1100" dirty="0" err="1"/>
              <a:t>etc</a:t>
            </a:r>
            <a:r>
              <a:rPr lang="en-US" sz="1100" dirty="0"/>
              <a:t> and thus likely to not select it because they know it is less socially acceptable. </a:t>
            </a: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a:p>
            <a:pPr marL="0" indent="0">
              <a:spcBef>
                <a:spcPts val="367"/>
              </a:spcBef>
            </a:pPr>
            <a:endParaRPr sz="1100" dirty="0"/>
          </a:p>
        </p:txBody>
      </p:sp>
      <p:sp>
        <p:nvSpPr>
          <p:cNvPr id="173" name="Google Shape;173;g55176db67e_0_1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55176db67e_0_2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Questions should be relevant to the majority of respondents.  This guideline can be bypassed by having skip patterns. What is a skip pattern (or a display pattern).  Displayed, answered only if it applies. It saves time and removes frustration for respondents reading questions that don’t apply to them.  Beyond this, you want to make sure that people answering your questions are people that care about the issue. If it is something that people don’t tend to think about, you might have to have several questions leading them into the issue. And then you might need to include a “trick” question to make sure they are really familiar with or answering what you are asking. This often happens on political surveys when they want to know voters opinions about certain issues or candidates. Sometimes they will introduce and issue and then ask respondents about it through a series of questions. Or a candidate. Sometimes they will include a fake candidate or fake issue to see if people are just choosing whatever- people who say they are familier with the face candidate or issue are likely not familiar with any of the real ones either. </a:t>
            </a:r>
            <a:endParaRPr sz="1100"/>
          </a:p>
          <a:p>
            <a:pPr marL="0" indent="0">
              <a:spcBef>
                <a:spcPts val="367"/>
              </a:spcBef>
            </a:pPr>
            <a:endParaRPr sz="1100"/>
          </a:p>
          <a:p>
            <a:pPr marL="0" indent="0">
              <a:spcBef>
                <a:spcPts val="367"/>
              </a:spcBef>
            </a:pPr>
            <a:r>
              <a:rPr lang="en-US" sz="1100"/>
              <a:t>something else you can do is leave a “don’t know” or “undecided” or “N/A” response. Many times survey researchers don’t like these categories because they reduce the number of people they will have to analyze on any particular question. BUT if you are asking about something that many people have not considered, forcing them to answer will skew your results. If you are asking about something that most people have an opinion on or are at least familiar with, you can leave out  these categories. The very few without an opinion will not skew your results. For example: asking a group of parents how much they agree with the statement: One of the main roles of a parent is to disciple a child when he/she does something wrong.  [unless you have a new born, you probably have an opinion about this]  however, you might not have opinion on something like: Every child should be vaccinated for HPV.</a:t>
            </a:r>
            <a:endParaRPr sz="1100"/>
          </a:p>
          <a:p>
            <a:pPr marL="0" indent="0">
              <a:spcBef>
                <a:spcPts val="367"/>
              </a:spcBef>
            </a:pPr>
            <a:endParaRPr sz="1100"/>
          </a:p>
          <a:p>
            <a:pPr marL="0" indent="0">
              <a:spcBef>
                <a:spcPts val="367"/>
              </a:spcBef>
            </a:pPr>
            <a:r>
              <a:rPr lang="en-US" sz="1100"/>
              <a:t>Keep items short as possible. You can include a “select this response” type answer if you think that respondents are flying through the survey and not reading. It is a great way to protect against respondents just picking any answer (often times this happens when there is an incentive) obviously only appropriate for written/internet surveys. </a:t>
            </a:r>
            <a:endParaRPr sz="1100"/>
          </a:p>
          <a:p>
            <a:pPr marL="0" indent="0">
              <a:spcBef>
                <a:spcPts val="367"/>
              </a:spcBef>
            </a:pPr>
            <a:endParaRPr sz="1100"/>
          </a:p>
          <a:p>
            <a:pPr marL="0" indent="0">
              <a:spcBef>
                <a:spcPts val="367"/>
              </a:spcBef>
            </a:pPr>
            <a:r>
              <a:rPr lang="en-US" sz="1100"/>
              <a:t>Negative items just cause confusion. “The united states should not recognize cuba”  people sometimes don’t catch the negative.  So keeping everything in the positive will help. Also consistency helps. If you ask multiple things in a positive direction, people are less likely to catch the negative if you switch it up. </a:t>
            </a:r>
            <a:endParaRPr sz="1100"/>
          </a:p>
          <a:p>
            <a:pPr marL="0" indent="0">
              <a:spcBef>
                <a:spcPts val="367"/>
              </a:spcBef>
            </a:pPr>
            <a:endParaRPr sz="1100"/>
          </a:p>
          <a:p>
            <a:pPr marL="0" indent="0">
              <a:spcBef>
                <a:spcPts val="367"/>
              </a:spcBef>
            </a:pPr>
            <a:r>
              <a:rPr lang="en-US" sz="1100"/>
              <a:t>bias refers to any quality of a measurement that tends to result in misrepresentation - in a particular direction. In other words, property of questions that encourages respondents to answer in a particular way. Leading questions are an example of this… </a:t>
            </a:r>
            <a:endParaRPr sz="1100"/>
          </a:p>
          <a:p>
            <a:pPr marL="0" indent="0">
              <a:spcBef>
                <a:spcPts val="367"/>
              </a:spcBef>
            </a:pPr>
            <a:r>
              <a:rPr lang="en-US" sz="1100"/>
              <a:t>“Don’t you agree with the present of the united States that….” attaching prestigious individuals or agencies to a question/response. Sometimes it is more subtle, like the wording used to categorize people or an issue you are talking about. Wording such as pro abortion vs pro choice. Or “welfare” vs “assistance to the poor” “assistance to blacks” vs “improving conditions of blacks” [the latter of all these receives more support]</a:t>
            </a:r>
            <a:endParaRPr sz="1100"/>
          </a:p>
          <a:p>
            <a:pPr marL="0" indent="0">
              <a:spcBef>
                <a:spcPts val="367"/>
              </a:spcBef>
            </a:pPr>
            <a:endParaRPr sz="1100"/>
          </a:p>
          <a:p>
            <a:pPr marL="0" indent="0">
              <a:spcBef>
                <a:spcPts val="367"/>
              </a:spcBef>
            </a:pPr>
            <a:r>
              <a:rPr lang="en-US" sz="1100"/>
              <a:t>you should make sure that if you were taking the survey/ you were the respondent you shouldn’t feel embarrassed by selecting any particular answer. In other words, the wording shouldn’t make people feel embarrassed, stupid, inhumane, etc and thus likely to not select it because they know it is less socially acceptable. </a:t>
            </a: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p:txBody>
      </p:sp>
      <p:sp>
        <p:nvSpPr>
          <p:cNvPr id="179" name="Google Shape;179;g55176db67e_0_2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5176db67e_0_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Questions should be relevant to the majority of respondents.  This guideline can be bypassed by having skip patterns. What is a skip pattern (or a display pattern).  Displayed, answered only if it applies. It saves time and removes frustration for respondents reading questions that don’t apply to them.  Beyond this, you want to make sure that people answering your questions are people that care about the issue. If it is something that people don’t tend to think about, you might have to have several questions leading them into the issue. And then you might need to include a “trick” question to make sure they are really familiar with or answering what you are asking. This often happens on political surveys when they want to know voters opinions about certain issues or candidates. Sometimes they will introduce and issue and then ask respondents about it through a series of questions. Or a candidate. Sometimes they will include a fake candidate or fake issue to see if people are just choosing whatever- people who say they are familier with the face candidate or issue are likely not familiar with any of the real ones either. </a:t>
            </a:r>
            <a:endParaRPr sz="1100"/>
          </a:p>
          <a:p>
            <a:pPr marL="0" indent="0">
              <a:spcBef>
                <a:spcPts val="367"/>
              </a:spcBef>
            </a:pPr>
            <a:endParaRPr sz="1100"/>
          </a:p>
          <a:p>
            <a:pPr marL="0" indent="0">
              <a:spcBef>
                <a:spcPts val="367"/>
              </a:spcBef>
            </a:pPr>
            <a:r>
              <a:rPr lang="en-US" sz="1100"/>
              <a:t>something else you can do is leave a “don’t know” or “undecided” or “N/A” response. Many times survey researchers don’t like these categories because they reduce the number of people they will have to analyze on any particular question. BUT if you are asking about something that many people have not considered, forcing them to answer will skew your results. If you are asking about something that most people have an opinion on or are at least familiar with, you can leave out  these categories. The very few without an opinion will not skew your results. For example: asking a group of parents how much they agree with the statement: One of the main roles of a parent is to disciple a child when he/she does something wrong.  [unless you have a new born, you probably have an opinion about this]  however, you might not have opinion on something like: Every child should be vaccinated for HPV.</a:t>
            </a:r>
            <a:endParaRPr sz="1100"/>
          </a:p>
          <a:p>
            <a:pPr marL="0" indent="0">
              <a:spcBef>
                <a:spcPts val="367"/>
              </a:spcBef>
            </a:pPr>
            <a:endParaRPr sz="1100"/>
          </a:p>
          <a:p>
            <a:pPr marL="0" indent="0">
              <a:spcBef>
                <a:spcPts val="367"/>
              </a:spcBef>
            </a:pPr>
            <a:r>
              <a:rPr lang="en-US" sz="1100"/>
              <a:t>Keep items short as possible. You can include a “select this response” type answer if you think that respondents are flying through the survey and not reading. It is a great way to protect against respondents just picking any answer (often times this happens when there is an incentive) obviously only appropriate for written/internet surveys. </a:t>
            </a:r>
            <a:endParaRPr sz="1100"/>
          </a:p>
          <a:p>
            <a:pPr marL="0" indent="0">
              <a:spcBef>
                <a:spcPts val="367"/>
              </a:spcBef>
            </a:pPr>
            <a:endParaRPr sz="1100"/>
          </a:p>
          <a:p>
            <a:pPr marL="0" indent="0">
              <a:spcBef>
                <a:spcPts val="367"/>
              </a:spcBef>
            </a:pPr>
            <a:r>
              <a:rPr lang="en-US" sz="1100"/>
              <a:t>Negative items just cause confusion. “The united states should not recognize cuba”  people sometimes don’t catch the negative.  So keeping everything in the positive will help. Also consistency helps. If you ask multiple things in a positive direction, people are less likely to catch the negative if you switch it up. </a:t>
            </a:r>
            <a:endParaRPr sz="1100"/>
          </a:p>
          <a:p>
            <a:pPr marL="0" indent="0">
              <a:spcBef>
                <a:spcPts val="367"/>
              </a:spcBef>
            </a:pPr>
            <a:endParaRPr sz="1100"/>
          </a:p>
          <a:p>
            <a:pPr marL="0" indent="0">
              <a:spcBef>
                <a:spcPts val="367"/>
              </a:spcBef>
            </a:pPr>
            <a:r>
              <a:rPr lang="en-US" sz="1100"/>
              <a:t>bias refers to any quality of a measurement that tends to result in misrepresentation - in a particular direction. In other words, property of questions that encourages respondents to answer in a particular way. Leading questions are an example of this… </a:t>
            </a:r>
            <a:endParaRPr sz="1100"/>
          </a:p>
          <a:p>
            <a:pPr marL="0" indent="0">
              <a:spcBef>
                <a:spcPts val="367"/>
              </a:spcBef>
            </a:pPr>
            <a:r>
              <a:rPr lang="en-US" sz="1100"/>
              <a:t>“Don’t you agree with the present of the united States that….” attaching prestigious individuals or agencies to a question/response. Sometimes it is more subtle, like the wording used to categorize people or an issue you are talking about. Wording such as pro abortion vs pro choice. Or “welfare” vs “assistance to the poor” “assistance to blacks” vs “improving conditions of blacks” [the latter of all these receives more support]</a:t>
            </a:r>
            <a:endParaRPr sz="1100"/>
          </a:p>
          <a:p>
            <a:pPr marL="0" indent="0">
              <a:spcBef>
                <a:spcPts val="367"/>
              </a:spcBef>
            </a:pPr>
            <a:endParaRPr sz="1100"/>
          </a:p>
          <a:p>
            <a:pPr marL="0" indent="0">
              <a:spcBef>
                <a:spcPts val="367"/>
              </a:spcBef>
            </a:pPr>
            <a:r>
              <a:rPr lang="en-US" sz="1100"/>
              <a:t>you should make sure that if you were taking the survey/ you were the respondent you shouldn’t feel embarrassed by selecting any particular answer. In other words, the wording shouldn’t make people feel embarrassed, stupid, inhumane, etc and thus likely to not select it because they know it is less socially acceptable. </a:t>
            </a: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a:p>
            <a:pPr marL="0" indent="0">
              <a:spcBef>
                <a:spcPts val="367"/>
              </a:spcBef>
            </a:pPr>
            <a:endParaRPr sz="1100"/>
          </a:p>
        </p:txBody>
      </p:sp>
      <p:sp>
        <p:nvSpPr>
          <p:cNvPr id="185" name="Google Shape;185;g55176db67e_0_1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152997c823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191" name="Google Shape;191;g1152997c823_0_6: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1: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questionnaire format is something that seems so obvious but we don’t always think about it.  If you are doing internet surveys- it is especially important to think about this. How many questions on a screen? How will it show up on mobile? Etc. You want to balance readability with length. People sometimes try to squeeze things in to make it not so “long” but be careful that it doesn’t get overwhelming or confusing because of the amount on a page/screen. Plus if you are moving through a long questionnaire quickly you generally feel better than if you are moving through a seemingly short questionnaire really slow.</a:t>
            </a:r>
            <a:endParaRPr sz="1100" dirty="0"/>
          </a:p>
          <a:p>
            <a:pPr marL="0" indent="0">
              <a:spcBef>
                <a:spcPts val="367"/>
              </a:spcBef>
            </a:pPr>
            <a:endParaRPr sz="1100" dirty="0"/>
          </a:p>
          <a:p>
            <a:pPr marL="0" indent="0">
              <a:spcBef>
                <a:spcPts val="367"/>
              </a:spcBef>
            </a:pPr>
            <a:r>
              <a:rPr lang="en-US" sz="1100" dirty="0"/>
              <a:t>It is also important if someone is administering the questionnaire - in person or through phone - so they can easily keep their place or follow skip patterns. </a:t>
            </a:r>
            <a:endParaRPr sz="1100" dirty="0"/>
          </a:p>
        </p:txBody>
      </p:sp>
      <p:sp>
        <p:nvSpPr>
          <p:cNvPr id="196" name="Google Shape;196;p11: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When actually writing a survey you will most likely hear this referred to as a skip pattern or a display pattern. Here are some examples of how these might be set up in a paper survey.  Online- you will program it for a question to appear or not appear next. </a:t>
            </a:r>
            <a:endParaRPr/>
          </a:p>
          <a:p>
            <a:pPr marL="0" indent="0">
              <a:spcBef>
                <a:spcPts val="367"/>
              </a:spcBef>
            </a:pPr>
            <a:endParaRPr/>
          </a:p>
          <a:p>
            <a:pPr marL="0" indent="0">
              <a:spcBef>
                <a:spcPts val="367"/>
              </a:spcBef>
            </a:pPr>
            <a:r>
              <a:rPr lang="en-US"/>
              <a:t>Look at qualtrics here- set up fake survey. </a:t>
            </a:r>
            <a:endParaRPr/>
          </a:p>
        </p:txBody>
      </p:sp>
      <p:sp>
        <p:nvSpPr>
          <p:cNvPr id="202" name="Google Shape;202;p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Today we are talking about survey research. You guys are all very familiar with surveys. This is a widely used mode of observation in the social sciences. This chapter covers how to prepare and administer questionnaires.  After we cover some of the main points in chapter 9, we are going to jump over to chapter 14 and also discuss some quantitative analysis (as, usually surveys deal with quantitative data). </a:t>
            </a:r>
            <a:endParaRPr sz="1100"/>
          </a:p>
          <a:p>
            <a:pPr marL="0" indent="0">
              <a:spcBef>
                <a:spcPts val="367"/>
              </a:spcBef>
            </a:pPr>
            <a:endParaRPr sz="1100"/>
          </a:p>
          <a:p>
            <a:pPr marL="0" indent="0">
              <a:spcBef>
                <a:spcPts val="367"/>
              </a:spcBef>
            </a:pPr>
            <a:r>
              <a:rPr lang="en-US" sz="1100"/>
              <a:t>Remember we staid that experiments are really good for explanatory research. Surveys are widely used because they are good for descriptive, exploratory, and explanatory research. </a:t>
            </a:r>
            <a:endParaRPr sz="1100"/>
          </a:p>
          <a:p>
            <a:pPr marL="0" indent="0">
              <a:spcBef>
                <a:spcPts val="367"/>
              </a:spcBef>
            </a:pPr>
            <a:endParaRPr sz="1100"/>
          </a:p>
          <a:p>
            <a:pPr marL="0" indent="0">
              <a:spcBef>
                <a:spcPts val="367"/>
              </a:spcBef>
            </a:pPr>
            <a:r>
              <a:rPr lang="en-US" sz="1100"/>
              <a:t>When you give a survey, your unit of analysis is generally the respondents.  However, sometimes you have someone representing an entire household, for example or acting as an informant for a group like a school or a company. But usually we think of the unit of analysis as a respondent, the person who is responding to your survey. </a:t>
            </a:r>
            <a:endParaRPr sz="1100"/>
          </a:p>
          <a:p>
            <a:pPr marL="0" indent="0">
              <a:spcBef>
                <a:spcPts val="367"/>
              </a:spcBef>
            </a:pPr>
            <a:endParaRPr sz="1100"/>
          </a:p>
          <a:p>
            <a:pPr marL="0" indent="0">
              <a:spcBef>
                <a:spcPts val="367"/>
              </a:spcBef>
            </a:pPr>
            <a:r>
              <a:rPr lang="en-US" sz="1100"/>
              <a:t>Surveys are often used to gather very large samples. Think Pew, Gallup, Harris, Roper (Baylor Religion Survey), etc. </a:t>
            </a:r>
            <a:endParaRPr sz="1100"/>
          </a:p>
          <a:p>
            <a:pPr marL="0" indent="0">
              <a:spcBef>
                <a:spcPts val="367"/>
              </a:spcBef>
            </a:pPr>
            <a:endParaRPr/>
          </a:p>
          <a:p>
            <a:pPr marL="0" indent="0">
              <a:spcBef>
                <a:spcPts val="367"/>
              </a:spcBef>
            </a:pPr>
            <a:endParaRPr/>
          </a:p>
        </p:txBody>
      </p:sp>
      <p:sp>
        <p:nvSpPr>
          <p:cNvPr id="99" name="Google Shape;99;p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08" name="Google Shape;208;p1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16" name="Google Shape;216;p16: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24" name="Google Shape;224;p1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Often times you will want to ask several questions that have the same set of answer categories. A matrix is a good way to do this so that it is less words and redundancy for the respondent/ or the interviewer. </a:t>
            </a:r>
            <a:endParaRPr sz="1100"/>
          </a:p>
          <a:p>
            <a:pPr marL="0" indent="0">
              <a:spcBef>
                <a:spcPts val="367"/>
              </a:spcBef>
            </a:pPr>
            <a:endParaRPr sz="1100"/>
          </a:p>
          <a:p>
            <a:pPr marL="0" indent="0">
              <a:spcBef>
                <a:spcPts val="367"/>
              </a:spcBef>
            </a:pPr>
            <a:r>
              <a:rPr lang="en-US" sz="1100"/>
              <a:t>It uses less space</a:t>
            </a:r>
            <a:endParaRPr sz="1100"/>
          </a:p>
          <a:p>
            <a:pPr marL="0" indent="0">
              <a:spcBef>
                <a:spcPts val="367"/>
              </a:spcBef>
            </a:pPr>
            <a:r>
              <a:rPr lang="en-US" sz="1100"/>
              <a:t>respondents can complete this type of question format more quickly</a:t>
            </a:r>
            <a:endParaRPr sz="1100"/>
          </a:p>
          <a:p>
            <a:pPr marL="0" indent="0">
              <a:spcBef>
                <a:spcPts val="367"/>
              </a:spcBef>
            </a:pPr>
            <a:r>
              <a:rPr lang="en-US" sz="1100"/>
              <a:t>it helps them be able to compare responses given to different questions - for both you and the respondent</a:t>
            </a:r>
            <a:endParaRPr sz="1100"/>
          </a:p>
          <a:p>
            <a:pPr marL="0" indent="0">
              <a:spcBef>
                <a:spcPts val="367"/>
              </a:spcBef>
            </a:pPr>
            <a:endParaRPr sz="1100"/>
          </a:p>
          <a:p>
            <a:pPr marL="0" indent="0">
              <a:spcBef>
                <a:spcPts val="367"/>
              </a:spcBef>
            </a:pPr>
            <a:r>
              <a:rPr lang="en-US" sz="1100"/>
              <a:t>But it has some potential pitfalls too - you might fit questions into a matrix format that are best answered with their own distinct answer categories (this is tempting) </a:t>
            </a:r>
            <a:endParaRPr sz="1100"/>
          </a:p>
          <a:p>
            <a:pPr marL="0" indent="0">
              <a:spcBef>
                <a:spcPts val="367"/>
              </a:spcBef>
            </a:pPr>
            <a:r>
              <a:rPr lang="en-US" sz="1100"/>
              <a:t>it can encourage respondents to just agree with all or disagree with all (a response-set pattern) after they determine the theme of a set of questions</a:t>
            </a:r>
            <a:endParaRPr sz="1100"/>
          </a:p>
          <a:p>
            <a:pPr marL="0" indent="0">
              <a:spcBef>
                <a:spcPts val="367"/>
              </a:spcBef>
            </a:pPr>
            <a:r>
              <a:rPr lang="en-US" sz="1100"/>
              <a:t>respondents read through quickly and can misread</a:t>
            </a:r>
            <a:endParaRPr sz="1100"/>
          </a:p>
          <a:p>
            <a:pPr marL="0" indent="0">
              <a:spcBef>
                <a:spcPts val="367"/>
              </a:spcBef>
            </a:pPr>
            <a:r>
              <a:rPr lang="en-US" sz="1100"/>
              <a:t>often times including a trick question or a screen out question for speeders is a way to make sure that respondents are really reading the questions: something like</a:t>
            </a:r>
            <a:br>
              <a:rPr lang="en-US" sz="1100"/>
            </a:br>
            <a:r>
              <a:rPr lang="en-US" sz="1100"/>
              <a:t>Select ‘Agree’ for this answer . </a:t>
            </a:r>
            <a:endParaRPr sz="1100"/>
          </a:p>
          <a:p>
            <a:pPr marL="0" indent="0">
              <a:spcBef>
                <a:spcPts val="367"/>
              </a:spcBef>
            </a:pPr>
            <a:endParaRPr/>
          </a:p>
        </p:txBody>
      </p:sp>
      <p:sp>
        <p:nvSpPr>
          <p:cNvPr id="232" name="Google Shape;232;p1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651917" lvl="1" indent="-289561">
              <a:lnSpc>
                <a:spcPct val="90000"/>
              </a:lnSpc>
              <a:spcBef>
                <a:spcPts val="560"/>
              </a:spcBef>
              <a:buSzPts val="1820"/>
              <a:buFont typeface="Noto Sans Symbols"/>
              <a:buChar char="⬜"/>
            </a:pPr>
            <a:r>
              <a:rPr lang="en-US" sz="2600">
                <a:solidFill>
                  <a:srgbClr val="000000"/>
                </a:solidFill>
                <a:latin typeface="Arial"/>
                <a:ea typeface="Arial"/>
                <a:cs typeface="Arial"/>
                <a:sym typeface="Arial"/>
              </a:rPr>
              <a:t>Sensitivity to the Problem</a:t>
            </a:r>
            <a:endParaRPr/>
          </a:p>
          <a:p>
            <a:pPr marL="0" indent="0">
              <a:spcBef>
                <a:spcPts val="367"/>
              </a:spcBef>
            </a:pPr>
            <a:r>
              <a:rPr lang="en-US"/>
              <a:t>Another important part of questionnaire construction is how you order the questionnaire items.  In particular- it will impact your response rate as well as if you are able to use incompletes (people who drop out half way through)</a:t>
            </a:r>
            <a:endParaRPr/>
          </a:p>
          <a:p>
            <a:pPr marL="0" indent="0">
              <a:spcBef>
                <a:spcPts val="367"/>
              </a:spcBef>
            </a:pPr>
            <a:endParaRPr/>
          </a:p>
          <a:p>
            <a:pPr marL="0" indent="0">
              <a:spcBef>
                <a:spcPts val="367"/>
              </a:spcBef>
            </a:pPr>
            <a:r>
              <a:rPr lang="en-US"/>
              <a:t>In general you want to order your questionnaire so that you aren’t giving / leading respondents. So for example, if you are asking a lot of questions about products that can be sold for $1 and then you ask them to tell you what products they would like to see in the $1 section, you are probably going to be influencing their open ended question. Reversing those will get you more ideas.</a:t>
            </a:r>
            <a:endParaRPr/>
          </a:p>
          <a:p>
            <a:pPr marL="0" indent="0">
              <a:spcBef>
                <a:spcPts val="367"/>
              </a:spcBef>
            </a:pPr>
            <a:endParaRPr/>
          </a:p>
          <a:p>
            <a:pPr marL="0" indent="0">
              <a:spcBef>
                <a:spcPts val="367"/>
              </a:spcBef>
            </a:pPr>
            <a:r>
              <a:rPr lang="en-US"/>
              <a:t>Your book makes it seem like there is no reason to randomize the order of questions. I GREATLY disagree. You definitely need to randomize so that it makes sense. Within sections. But randomizing is a great practice for both questions and answer choices (where appropriate). Why do you think so? Let's say you are testing new products , it controls for shock, for fatigue, If you are analyzing partials you should have roughly the same number of partials in each question. There are many reasons to randomize.</a:t>
            </a:r>
            <a:endParaRPr/>
          </a:p>
          <a:p>
            <a:pPr marL="0" indent="0">
              <a:spcBef>
                <a:spcPts val="367"/>
              </a:spcBef>
            </a:pPr>
            <a:endParaRPr/>
          </a:p>
          <a:p>
            <a:pPr marL="0" indent="0">
              <a:spcBef>
                <a:spcPts val="367"/>
              </a:spcBef>
            </a:pPr>
            <a:r>
              <a:rPr lang="en-US"/>
              <a:t>You just want to be sensitive to the impact that order can have. </a:t>
            </a:r>
            <a:endParaRPr/>
          </a:p>
          <a:p>
            <a:pPr marL="0" indent="0">
              <a:spcBef>
                <a:spcPts val="367"/>
              </a:spcBef>
            </a:pPr>
            <a:endParaRPr/>
          </a:p>
          <a:p>
            <a:pPr marL="0" indent="0">
              <a:spcBef>
                <a:spcPts val="367"/>
              </a:spcBef>
            </a:pPr>
            <a:endParaRPr/>
          </a:p>
        </p:txBody>
      </p:sp>
      <p:sp>
        <p:nvSpPr>
          <p:cNvPr id="240" name="Google Shape;240;p19: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0cb77ffd9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Another important part of questionnaire construction is how you order the questionnaire items.  In particular- it will impact your response rate as well as if you are able to use incompletes (people who drop out half way through)</a:t>
            </a:r>
            <a:endParaRPr/>
          </a:p>
          <a:p>
            <a:pPr marL="0" indent="0">
              <a:spcBef>
                <a:spcPts val="367"/>
              </a:spcBef>
            </a:pPr>
            <a:endParaRPr/>
          </a:p>
          <a:p>
            <a:pPr marL="0" indent="0">
              <a:spcBef>
                <a:spcPts val="367"/>
              </a:spcBef>
            </a:pPr>
            <a:r>
              <a:rPr lang="en-US"/>
              <a:t>In general you want to order your questionnaire so that you aren’t giving / leading respondents. So for example, if you are asking a lot of questions about products that can be sold for $1 and then you ask them to tell you what products they would like to see in the $1 section, you are probably going to be influencing their open ended question. Reversing those will get you more ideas.</a:t>
            </a:r>
            <a:endParaRPr/>
          </a:p>
          <a:p>
            <a:pPr marL="0" indent="0">
              <a:spcBef>
                <a:spcPts val="367"/>
              </a:spcBef>
            </a:pPr>
            <a:endParaRPr/>
          </a:p>
          <a:p>
            <a:pPr marL="0" indent="0">
              <a:spcBef>
                <a:spcPts val="367"/>
              </a:spcBef>
            </a:pPr>
            <a:r>
              <a:rPr lang="en-US"/>
              <a:t>Your book makes it seem like there is no reason to randomize the order of questions. I GREATLY disagree. You definitely need to randomize so that it makes sense. Within sections. But randomizing is a great practice for both questions and answer choices (where appropriate). Why do you think so? Let's say you are testing new products , it controls for shock, for fatigue, If you are analyzing partials you should have roughly the same number of partials in each question. There are many reasons to randomize.</a:t>
            </a:r>
            <a:endParaRPr/>
          </a:p>
          <a:p>
            <a:pPr marL="0" indent="0">
              <a:spcBef>
                <a:spcPts val="367"/>
              </a:spcBef>
            </a:pPr>
            <a:endParaRPr/>
          </a:p>
          <a:p>
            <a:pPr marL="0" indent="0">
              <a:spcBef>
                <a:spcPts val="367"/>
              </a:spcBef>
            </a:pPr>
            <a:r>
              <a:rPr lang="en-US"/>
              <a:t>You just want to be sensitive to the impact that order can have. </a:t>
            </a:r>
            <a:endParaRPr/>
          </a:p>
          <a:p>
            <a:pPr marL="0" indent="0">
              <a:spcBef>
                <a:spcPts val="367"/>
              </a:spcBef>
            </a:pPr>
            <a:endParaRPr/>
          </a:p>
          <a:p>
            <a:pPr marL="0" indent="0">
              <a:spcBef>
                <a:spcPts val="367"/>
              </a:spcBef>
            </a:pPr>
            <a:endParaRPr/>
          </a:p>
        </p:txBody>
      </p:sp>
      <p:sp>
        <p:nvSpPr>
          <p:cNvPr id="246" name="Google Shape;246;g50cb77ffd9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8195403d1e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52" name="Google Shape;252;g8195403d1e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c917cc0227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58" name="Google Shape;258;gc917cc0227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2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So last time I said there are many modes for administering questionnaires. we are going to talk about four main ones here- mail, face-to-face, telephone, and online. </a:t>
            </a:r>
            <a:endParaRPr/>
          </a:p>
          <a:p>
            <a:pPr marL="0" indent="0">
              <a:spcBef>
                <a:spcPts val="367"/>
              </a:spcBef>
            </a:pPr>
            <a:endParaRPr/>
          </a:p>
          <a:p>
            <a:pPr marL="0" indent="0">
              <a:spcBef>
                <a:spcPts val="367"/>
              </a:spcBef>
            </a:pPr>
            <a:r>
              <a:rPr lang="en-US"/>
              <a:t>Common practice to mail the survey with a return address and prepaid stamp. So mail surveys general have this cost associated with them. </a:t>
            </a:r>
            <a:endParaRPr/>
          </a:p>
          <a:p>
            <a:pPr marL="0" indent="0">
              <a:spcBef>
                <a:spcPts val="367"/>
              </a:spcBef>
            </a:pPr>
            <a:r>
              <a:rPr lang="en-US"/>
              <a:t>   surely you have received some of these. have you always returned them? Why not? </a:t>
            </a:r>
            <a:endParaRPr/>
          </a:p>
          <a:p>
            <a:pPr marL="0" indent="0">
              <a:spcBef>
                <a:spcPts val="367"/>
              </a:spcBef>
            </a:pPr>
            <a:endParaRPr/>
          </a:p>
          <a:p>
            <a:pPr marL="0" indent="0">
              <a:spcBef>
                <a:spcPts val="367"/>
              </a:spcBef>
            </a:pPr>
            <a:r>
              <a:rPr lang="en-US"/>
              <a:t>if you are doing a mail survey you should be monitoring who has returned and on what days. - how long has it been. It will tell you how the data collection is going and informs you of when a follow-up mailing is planned. </a:t>
            </a:r>
            <a:endParaRPr/>
          </a:p>
          <a:p>
            <a:pPr marL="0" indent="0">
              <a:spcBef>
                <a:spcPts val="367"/>
              </a:spcBef>
            </a:pPr>
            <a:endParaRPr/>
          </a:p>
          <a:p>
            <a:pPr marL="0" indent="0">
              <a:spcBef>
                <a:spcPts val="367"/>
              </a:spcBef>
            </a:pPr>
            <a:r>
              <a:rPr lang="en-US"/>
              <a:t>When questionnaires are returned, they should be opened and assigned an ideintification (ID) numbers.  it is important to keep up with when they are returned, particularly if you are studying something that can be influenced by current events. Knowing that the survey came in before an historical event can ehlp you rule out bias created by that event. </a:t>
            </a:r>
            <a:endParaRPr/>
          </a:p>
          <a:p>
            <a:pPr marL="0" indent="0">
              <a:spcBef>
                <a:spcPts val="367"/>
              </a:spcBef>
            </a:pPr>
            <a:endParaRPr/>
          </a:p>
          <a:p>
            <a:pPr marL="0" indent="0">
              <a:spcBef>
                <a:spcPts val="367"/>
              </a:spcBef>
            </a:pPr>
            <a:r>
              <a:rPr lang="en-US"/>
              <a:t>follow - up mailings should include another survey. you can send just to those who haven’t returned or to everybody. </a:t>
            </a:r>
            <a:endParaRPr/>
          </a:p>
          <a:p>
            <a:pPr marL="0" indent="0">
              <a:spcBef>
                <a:spcPts val="367"/>
              </a:spcBef>
            </a:pPr>
            <a:endParaRPr/>
          </a:p>
          <a:p>
            <a:pPr marL="0" indent="0">
              <a:spcBef>
                <a:spcPts val="367"/>
              </a:spcBef>
            </a:pPr>
            <a:endParaRPr/>
          </a:p>
          <a:p>
            <a:pPr marL="0" indent="0">
              <a:spcBef>
                <a:spcPts val="367"/>
              </a:spcBef>
            </a:pPr>
            <a:endParaRPr/>
          </a:p>
        </p:txBody>
      </p:sp>
      <p:sp>
        <p:nvSpPr>
          <p:cNvPr id="263" name="Google Shape;263;p22: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50cb77ffd9_0_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50cb77ffd9_0_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additional information - like it can be on letterhead - can digest/reread additional material if needed. </a:t>
            </a:r>
            <a:endParaRPr/>
          </a:p>
        </p:txBody>
      </p:sp>
      <p:sp>
        <p:nvSpPr>
          <p:cNvPr id="270" name="Google Shape;270;g50cb77ffd9_0_5:notes"/>
          <p:cNvSpPr txBox="1">
            <a:spLocks noGrp="1"/>
          </p:cNvSpPr>
          <p:nvPr>
            <p:ph type="sldNum" idx="12"/>
          </p:nvPr>
        </p:nvSpPr>
        <p:spPr>
          <a:xfrm>
            <a:off x="3970938" y="8829967"/>
            <a:ext cx="3037840" cy="464820"/>
          </a:xfrm>
          <a:prstGeom prst="rect">
            <a:avLst/>
          </a:prstGeom>
        </p:spPr>
        <p:txBody>
          <a:bodyPr spcFirstLastPara="1" wrap="square" lIns="93162" tIns="46568" rIns="93162" bIns="46568" anchor="b" anchorCtr="0">
            <a:noAutofit/>
          </a:bodyPr>
          <a:lstStyle/>
          <a:p>
            <a:pPr algn="r"/>
            <a:fld id="{00000000-1234-1234-1234-123412341234}" type="slidenum">
              <a:rPr lang="en-US"/>
              <a:pPr algn="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Surveys include the use of a questionnaire.  Sometimes a person administers this questionnaire in an interview, sometimes it is written (like mail survey) or online (internet survey) or over the phone.  Whatever the case may be there are several general guidelines that can help create a good questionnaire.</a:t>
            </a:r>
            <a:endParaRPr/>
          </a:p>
        </p:txBody>
      </p:sp>
      <p:sp>
        <p:nvSpPr>
          <p:cNvPr id="105" name="Google Shape;105;p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2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response rates help you validate the overall representativeness of the sample respondents. A high response rate means less chance of significant nonresponse bias than does a low rate. A low rate is a danger signal because the nonrespondents are likely to differ from the respondents in ways other than just  being willing to participate. Ideal rates are 70% or higher, but very FEW mail surveys reach this rate. </a:t>
            </a:r>
            <a:endParaRPr/>
          </a:p>
          <a:p>
            <a:pPr marL="0" indent="0">
              <a:spcBef>
                <a:spcPts val="367"/>
              </a:spcBef>
            </a:pPr>
            <a:endParaRPr/>
          </a:p>
          <a:p>
            <a:pPr marL="0" indent="0">
              <a:spcBef>
                <a:spcPts val="367"/>
              </a:spcBef>
            </a:pPr>
            <a:endParaRPr/>
          </a:p>
          <a:p>
            <a:pPr marL="0" indent="0">
              <a:spcBef>
                <a:spcPts val="367"/>
              </a:spcBef>
            </a:pPr>
            <a:r>
              <a:rPr lang="en-US"/>
              <a:t>what can be done? </a:t>
            </a:r>
            <a:endParaRPr/>
          </a:p>
          <a:p>
            <a:pPr marL="0" indent="0">
              <a:spcBef>
                <a:spcPts val="367"/>
              </a:spcBef>
            </a:pPr>
            <a:r>
              <a:rPr lang="en-US"/>
              <a:t>compensation/incentives. incentives increase response rates (many studies have shown this) prepaid incentives are the best. </a:t>
            </a:r>
            <a:endParaRPr/>
          </a:p>
          <a:p>
            <a:pPr marL="0" indent="0">
              <a:spcBef>
                <a:spcPts val="367"/>
              </a:spcBef>
            </a:pPr>
            <a:endParaRPr/>
          </a:p>
          <a:p>
            <a:pPr marL="0" indent="0">
              <a:spcBef>
                <a:spcPts val="367"/>
              </a:spcBef>
            </a:pPr>
            <a:endParaRPr/>
          </a:p>
        </p:txBody>
      </p:sp>
      <p:sp>
        <p:nvSpPr>
          <p:cNvPr id="276" name="Google Shape;276;p23: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2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82" name="Google Shape;282;p2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c917cc0227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288" name="Google Shape;288;gc917cc0227_0_6: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2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we will talk more about these things when we cover qualitative data collection and face-to-face interviews. </a:t>
            </a:r>
            <a:endParaRPr/>
          </a:p>
          <a:p>
            <a:pPr marL="0" indent="0">
              <a:spcBef>
                <a:spcPts val="367"/>
              </a:spcBef>
            </a:pPr>
            <a:endParaRPr/>
          </a:p>
          <a:p>
            <a:pPr marL="0" indent="0">
              <a:spcBef>
                <a:spcPts val="367"/>
              </a:spcBef>
            </a:pPr>
            <a:r>
              <a:rPr lang="en-US"/>
              <a:t>Probing- interviewers have to be well trained in order to probe. If you are needing to have multiple people help you interview, it is not enough for them just to have read the questionnaire. You should go over the purpose of the study and what you are looking for in each question in detail. </a:t>
            </a:r>
            <a:endParaRPr/>
          </a:p>
          <a:p>
            <a:pPr marL="0" indent="0">
              <a:spcBef>
                <a:spcPts val="367"/>
              </a:spcBef>
            </a:pPr>
            <a:endParaRPr/>
          </a:p>
        </p:txBody>
      </p:sp>
      <p:sp>
        <p:nvSpPr>
          <p:cNvPr id="294" name="Google Shape;294;p2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has advantages of face-to-face (like being able to probe and clarify) and eliminates time for driving/etc that come with face-to-face interviews (along with danger, and other variables).</a:t>
            </a:r>
            <a:endParaRPr/>
          </a:p>
        </p:txBody>
      </p:sp>
      <p:sp>
        <p:nvSpPr>
          <p:cNvPr id="300" name="Google Shape;300;p2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2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CATI - central computer picks the numbers, codes are stored on the central computer, it prepares data to be analyzed. </a:t>
            </a:r>
            <a:endParaRPr/>
          </a:p>
          <a:p>
            <a:pPr marL="0" indent="0">
              <a:spcBef>
                <a:spcPts val="367"/>
              </a:spcBef>
            </a:pPr>
            <a:endParaRPr/>
          </a:p>
          <a:p>
            <a:pPr marL="0" indent="0">
              <a:spcBef>
                <a:spcPts val="367"/>
              </a:spcBef>
            </a:pPr>
            <a:endParaRPr/>
          </a:p>
          <a:p>
            <a:pPr marL="0" indent="0">
              <a:spcBef>
                <a:spcPts val="367"/>
              </a:spcBef>
              <a:buClr>
                <a:schemeClr val="dk1"/>
              </a:buClr>
              <a:buSzPts val="1100"/>
            </a:pPr>
            <a:r>
              <a:rPr lang="en-US"/>
              <a:t>response rates in interview surveys - particularly phone surveys have been decreasing in recent years. In particular, it is hard to get a hold of people and people are weary as there has been a flood of telemarketers.  Response rates are very low, 9-10% is a good response rate.</a:t>
            </a:r>
            <a:endParaRPr/>
          </a:p>
        </p:txBody>
      </p:sp>
      <p:sp>
        <p:nvSpPr>
          <p:cNvPr id="306" name="Google Shape;306;p2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11484afab40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312" name="Google Shape;312;g11484afab40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3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When online surveys started they were aimed at people sitting at their desktop at home or work maybe a laptop. now they are easily administered on mobile devices.  This is good because while the majority of people have phones (home or otherwise) About 75% of households have computers with a broadband connection. Much lower than the nearly 96% with some type of phone. Additionally, the difference in economic class and demographics are more stark. </a:t>
            </a:r>
            <a:endParaRPr/>
          </a:p>
          <a:p>
            <a:pPr marL="0" indent="0">
              <a:spcBef>
                <a:spcPts val="367"/>
              </a:spcBef>
            </a:pPr>
            <a:endParaRPr/>
          </a:p>
          <a:p>
            <a:pPr marL="0" indent="0">
              <a:spcBef>
                <a:spcPts val="367"/>
              </a:spcBef>
            </a:pPr>
            <a:r>
              <a:rPr lang="en-US"/>
              <a:t>that being said, the ability for surveys on mobile devices has lessened this concern. There still is the concern of HOW you find people - and how you push them the survey.  Like i said before, there are panels of respondents that you can push out surveys to. Overall we know that respondents of internet surveys tend to be a little richer, a little younger, but one good thing in using panels is you can try to control for demographics to meet your needs. you can close the survey to women and run it only to men if you need more men, or by age, etc.  There are ways to combine lists to get people that make it more representative .For example, mailing out a card that points people to an internet survey. So you aer using a traditional address based list to find people. </a:t>
            </a:r>
            <a:endParaRPr/>
          </a:p>
          <a:p>
            <a:pPr marL="0" indent="0">
              <a:spcBef>
                <a:spcPts val="367"/>
              </a:spcBef>
            </a:pPr>
            <a:endParaRPr/>
          </a:p>
          <a:p>
            <a:pPr marL="0" indent="0">
              <a:spcBef>
                <a:spcPts val="367"/>
              </a:spcBef>
            </a:pPr>
            <a:r>
              <a:rPr lang="en-US"/>
              <a:t>great for certain things: like if you are researching website use- a great way is through backdoor analytics as well as pop-up surveys (you can have it programmed to pop up the first time, or 10th time someone visits the site). </a:t>
            </a:r>
            <a:endParaRPr/>
          </a:p>
          <a:p>
            <a:pPr marL="0" indent="0">
              <a:spcBef>
                <a:spcPts val="367"/>
              </a:spcBef>
            </a:pPr>
            <a:r>
              <a:rPr lang="en-US"/>
              <a:t>there is now mobile technology that allows you to survey people when they are at a particular location. (shopping in a store) - so takes away the bias of recalling info- you get real time decision making info.</a:t>
            </a:r>
            <a:endParaRPr/>
          </a:p>
          <a:p>
            <a:pPr marL="0" indent="0">
              <a:spcBef>
                <a:spcPts val="367"/>
              </a:spcBef>
            </a:pPr>
            <a:r>
              <a:rPr lang="en-US"/>
              <a:t>you can use images and media - we use to embed commercials for face products </a:t>
            </a:r>
            <a:endParaRPr/>
          </a:p>
          <a:p>
            <a:pPr marL="0" indent="0">
              <a:spcBef>
                <a:spcPts val="367"/>
              </a:spcBef>
            </a:pPr>
            <a:endParaRPr/>
          </a:p>
          <a:p>
            <a:pPr marL="0" indent="0">
              <a:spcBef>
                <a:spcPts val="367"/>
              </a:spcBef>
            </a:pPr>
            <a:r>
              <a:rPr lang="en-US"/>
              <a:t>if you are pushing a survey out via e-mail, it is likely to have a similar response rate as mail surveys if you follow similar controls (like follow up e-mails and incentives, you can even have a pre-letter informing them they will be getting the survey soon). </a:t>
            </a:r>
            <a:endParaRPr/>
          </a:p>
          <a:p>
            <a:pPr marL="0" indent="0">
              <a:spcBef>
                <a:spcPts val="367"/>
              </a:spcBef>
            </a:pPr>
            <a:endParaRPr/>
          </a:p>
          <a:p>
            <a:pPr marL="0" indent="0">
              <a:spcBef>
                <a:spcPts val="367"/>
              </a:spcBef>
            </a:pPr>
            <a:r>
              <a:rPr lang="en-US"/>
              <a:t>In general you want to make sure that internet surveys follow rules of design (like simple wording, not too much scrolling, etc) just as other types of questionnaires. have to be aware of technical limitations - we use to embed images at the front end and ask if the ycould see them, if not, we didn’t have them take the survey- dont’ want them to get all the way through and then not be able to watch a video and have just wasted their time. </a:t>
            </a:r>
            <a:endParaRPr/>
          </a:p>
        </p:txBody>
      </p:sp>
      <p:sp>
        <p:nvSpPr>
          <p:cNvPr id="317" name="Google Shape;317;p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3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323" name="Google Shape;323;p32: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33: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33:notes"/>
          <p:cNvSpPr txBox="1">
            <a:spLocks noGrp="1"/>
          </p:cNvSpPr>
          <p:nvPr>
            <p:ph type="body" idx="1"/>
          </p:nvPr>
        </p:nvSpPr>
        <p:spPr>
          <a:xfrm>
            <a:off x="701040" y="4415790"/>
            <a:ext cx="5608320" cy="4183380"/>
          </a:xfrm>
          <a:prstGeom prst="rect">
            <a:avLst/>
          </a:prstGeom>
          <a:noFill/>
          <a:ln>
            <a:noFill/>
          </a:ln>
        </p:spPr>
        <p:txBody>
          <a:bodyPr spcFirstLastPara="1" wrap="square" lIns="93162" tIns="46568" rIns="93162" bIns="46568" anchor="t" anchorCtr="0">
            <a:noAutofit/>
          </a:bodyPr>
          <a:lstStyle/>
          <a:p>
            <a:pPr marL="0" indent="0">
              <a:spcBef>
                <a:spcPts val="0"/>
              </a:spcBef>
            </a:pPr>
            <a:r>
              <a:rPr lang="en-US"/>
              <a:t>summarize- don’t have to write this down. </a:t>
            </a:r>
            <a:endParaRPr/>
          </a:p>
        </p:txBody>
      </p:sp>
      <p:sp>
        <p:nvSpPr>
          <p:cNvPr id="330" name="Google Shape;330;p33:notes"/>
          <p:cNvSpPr txBox="1">
            <a:spLocks noGrp="1"/>
          </p:cNvSpPr>
          <p:nvPr>
            <p:ph type="sldNum" idx="12"/>
          </p:nvPr>
        </p:nvSpPr>
        <p:spPr>
          <a:xfrm>
            <a:off x="3970938" y="8829967"/>
            <a:ext cx="3037840" cy="464820"/>
          </a:xfrm>
          <a:prstGeom prst="rect">
            <a:avLst/>
          </a:prstGeom>
          <a:noFill/>
          <a:ln>
            <a:noFill/>
          </a:ln>
        </p:spPr>
        <p:txBody>
          <a:bodyPr spcFirstLastPara="1" wrap="square" lIns="93162" tIns="46568" rIns="93162" bIns="46568" anchor="b" anchorCtr="0">
            <a:noAutofit/>
          </a:bodyPr>
          <a:lstStyle/>
          <a:p>
            <a:pPr algn="r"/>
            <a:fld id="{00000000-1234-1234-1234-123412341234}" type="slidenum">
              <a:rPr lang="en-US" sz="1200">
                <a:solidFill>
                  <a:schemeClr val="dk1"/>
                </a:solidFill>
                <a:latin typeface="Calibri"/>
                <a:ea typeface="Calibri"/>
                <a:cs typeface="Calibri"/>
                <a:sym typeface="Calibri"/>
              </a:rPr>
              <a:pPr algn="r"/>
              <a:t>39</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Some of the options to you in making a questionnaire is rather to include question or statements and whether to use open-ended or close-ended questions. </a:t>
            </a:r>
            <a:endParaRPr sz="1100"/>
          </a:p>
          <a:p>
            <a:pPr marL="0" indent="0">
              <a:spcBef>
                <a:spcPts val="367"/>
              </a:spcBef>
            </a:pPr>
            <a:endParaRPr sz="1100"/>
          </a:p>
          <a:p>
            <a:pPr marL="0" indent="0">
              <a:spcBef>
                <a:spcPts val="367"/>
              </a:spcBef>
            </a:pPr>
            <a:r>
              <a:rPr lang="en-US" sz="1100"/>
              <a:t>We often use statements to get people’s opinion rather than just asking them their opinion on something. Most of the time we use statements to understand the extent to which respondents hold a particular attitude or perspective.  </a:t>
            </a:r>
            <a:endParaRPr sz="1100"/>
          </a:p>
          <a:p>
            <a:pPr marL="0" indent="0">
              <a:spcBef>
                <a:spcPts val="367"/>
              </a:spcBef>
            </a:pPr>
            <a:r>
              <a:rPr lang="en-US" sz="1100"/>
              <a:t>ex: Indicate much do you agree or disagree with the following statements:  Likert scales are often set up this way. </a:t>
            </a:r>
            <a:endParaRPr sz="1100"/>
          </a:p>
          <a:p>
            <a:pPr marL="0" indent="0">
              <a:spcBef>
                <a:spcPts val="367"/>
              </a:spcBef>
            </a:pPr>
            <a:endParaRPr sz="1100"/>
          </a:p>
          <a:p>
            <a:pPr marL="0" indent="0">
              <a:spcBef>
                <a:spcPts val="367"/>
              </a:spcBef>
            </a:pPr>
            <a:r>
              <a:rPr lang="en-US" sz="1100"/>
              <a:t>In general a questionnaire will contain both questions and statements. </a:t>
            </a:r>
            <a:endParaRPr sz="1100"/>
          </a:p>
          <a:p>
            <a:pPr marL="0" indent="0">
              <a:spcBef>
                <a:spcPts val="367"/>
              </a:spcBef>
            </a:pPr>
            <a:endParaRPr sz="1100"/>
          </a:p>
          <a:p>
            <a:pPr marL="0" indent="0">
              <a:spcBef>
                <a:spcPts val="367"/>
              </a:spcBef>
            </a:pPr>
            <a:r>
              <a:rPr lang="en-US" sz="1100"/>
              <a:t>You also are going to want to decide between open ended and closed-ended questions.</a:t>
            </a:r>
            <a:endParaRPr sz="1100"/>
          </a:p>
          <a:p>
            <a:pPr marL="0" indent="0">
              <a:spcBef>
                <a:spcPts val="367"/>
              </a:spcBef>
            </a:pPr>
            <a:endParaRPr sz="1100"/>
          </a:p>
          <a:p>
            <a:pPr marL="0" indent="0">
              <a:spcBef>
                <a:spcPts val="367"/>
              </a:spcBef>
            </a:pPr>
            <a:r>
              <a:rPr lang="en-US" sz="1100"/>
              <a:t>In exploratory research, often times you might opt for open-ended to gain ideas.  In-depth qualitative interviews rely almost all on open ended questions. Many surveys include one or two open ended.  However, for the most part survey researchers tend to lean towards close-ended questions. Why do you think that is? </a:t>
            </a:r>
            <a:endParaRPr sz="1100"/>
          </a:p>
          <a:p>
            <a:pPr marL="0" indent="0">
              <a:spcBef>
                <a:spcPts val="367"/>
              </a:spcBef>
            </a:pPr>
            <a:r>
              <a:rPr lang="en-US" sz="1100"/>
              <a:t>greater uniformity of responses</a:t>
            </a:r>
            <a:endParaRPr sz="1100"/>
          </a:p>
          <a:p>
            <a:pPr marL="0" indent="0">
              <a:spcBef>
                <a:spcPts val="367"/>
              </a:spcBef>
            </a:pPr>
            <a:r>
              <a:rPr lang="en-US" sz="1100"/>
              <a:t>easier to process - code</a:t>
            </a:r>
            <a:endParaRPr sz="1100"/>
          </a:p>
          <a:p>
            <a:pPr marL="0" indent="0">
              <a:spcBef>
                <a:spcPts val="367"/>
              </a:spcBef>
            </a:pPr>
            <a:r>
              <a:rPr lang="en-US" sz="1100"/>
              <a:t>takes less time for the respondent and researcher</a:t>
            </a:r>
            <a:endParaRPr sz="1100"/>
          </a:p>
          <a:p>
            <a:pPr marL="0" indent="0">
              <a:spcBef>
                <a:spcPts val="367"/>
              </a:spcBef>
            </a:pPr>
            <a:r>
              <a:rPr lang="en-US" sz="1100"/>
              <a:t>less biased introduced because you are defining exactly what you mean by a question through your question options</a:t>
            </a:r>
            <a:endParaRPr sz="1100"/>
          </a:p>
          <a:p>
            <a:pPr marL="0" indent="0">
              <a:spcBef>
                <a:spcPts val="367"/>
              </a:spcBef>
            </a:pPr>
            <a:endParaRPr sz="1100"/>
          </a:p>
          <a:p>
            <a:pPr marL="0" indent="0">
              <a:spcBef>
                <a:spcPts val="367"/>
              </a:spcBef>
            </a:pPr>
            <a:r>
              <a:rPr lang="en-US" sz="1100"/>
              <a:t>However, you have to make sure to structure responses correctly - make sure that all relevant answers are included. Sometimes we include an open ended response “other” if we don’t think we would cover everybody.  In closed ended questions, you want to make your response categories exhaustive (an other category helps this and helps your question not to be too long)</a:t>
            </a:r>
            <a:endParaRPr sz="1100"/>
          </a:p>
          <a:p>
            <a:pPr marL="0" indent="0">
              <a:spcBef>
                <a:spcPts val="367"/>
              </a:spcBef>
            </a:pPr>
            <a:r>
              <a:rPr lang="en-US" sz="1100"/>
              <a:t>Your answer categories should be mutually exclusive unless you are doing a “select all that apply” question - but remember that these are harder to analyze.  Often times if you can’t create a question where they would select just one, you can use your question instructions to force respondents to do so. For example you might ask:</a:t>
            </a:r>
            <a:endParaRPr sz="1100"/>
          </a:p>
          <a:p>
            <a:pPr marL="0" indent="0">
              <a:spcBef>
                <a:spcPts val="367"/>
              </a:spcBef>
            </a:pPr>
            <a:endParaRPr sz="1100"/>
          </a:p>
          <a:p>
            <a:pPr marL="0" indent="0">
              <a:spcBef>
                <a:spcPts val="367"/>
              </a:spcBef>
            </a:pPr>
            <a:r>
              <a:rPr lang="en-US" sz="1100"/>
              <a:t>the difference between these two question:</a:t>
            </a:r>
            <a:endParaRPr sz="1100"/>
          </a:p>
          <a:p>
            <a:pPr marL="0" indent="0">
              <a:spcBef>
                <a:spcPts val="367"/>
              </a:spcBef>
            </a:pPr>
            <a:endParaRPr sz="1100"/>
          </a:p>
          <a:p>
            <a:pPr marL="0" indent="0">
              <a:spcBef>
                <a:spcPts val="367"/>
              </a:spcBef>
            </a:pPr>
            <a:endParaRPr sz="1100"/>
          </a:p>
          <a:p>
            <a:pPr marL="0" indent="0">
              <a:spcBef>
                <a:spcPts val="367"/>
              </a:spcBef>
            </a:pPr>
            <a:endParaRPr sz="1100"/>
          </a:p>
        </p:txBody>
      </p:sp>
      <p:sp>
        <p:nvSpPr>
          <p:cNvPr id="111" name="Google Shape;111;p9: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3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336" name="Google Shape;336;p3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3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validity- when one researcher collects data for one particular purpose, you have no assurance that those data will be appropriate for your research interests. Original researcher may ask questions that “come close” to measuring what you’re interested in (acts as a proxy) but not exactly what you want. </a:t>
            </a:r>
            <a:endParaRPr/>
          </a:p>
        </p:txBody>
      </p:sp>
      <p:sp>
        <p:nvSpPr>
          <p:cNvPr id="342" name="Google Shape;342;p3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latin typeface="Calibri"/>
                <a:ea typeface="Calibri"/>
                <a:cs typeface="Calibri"/>
                <a:sym typeface="Calibri"/>
              </a:rPr>
              <a:pPr algn="r"/>
              <a:t>42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03926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29140dc1b1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a:p>
        </p:txBody>
      </p:sp>
      <p:sp>
        <p:nvSpPr>
          <p:cNvPr id="355" name="Google Shape;355;g29140dc1b1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1152997c823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dirty="0"/>
              <a:t>Write down in class what you expect to propose for your sample for your research. be detailed, define the sampling frame, define the elements, define what sampling technique you would like to use and how many elements you would like to be in your sample. Will it be non probability, probability. </a:t>
            </a:r>
            <a:endParaRPr dirty="0"/>
          </a:p>
          <a:p>
            <a:pPr marL="0" indent="0">
              <a:spcBef>
                <a:spcPts val="367"/>
              </a:spcBef>
            </a:pPr>
            <a:endParaRPr dirty="0"/>
          </a:p>
        </p:txBody>
      </p:sp>
      <p:sp>
        <p:nvSpPr>
          <p:cNvPr id="360" name="Google Shape;360;g1152997c823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8fa4ace04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8fa4ace04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a:t>the one on the left would most likely need to be a select all that apply. Because you could like to have multiple pets</a:t>
            </a:r>
            <a:endParaRPr/>
          </a:p>
        </p:txBody>
      </p:sp>
      <p:sp>
        <p:nvSpPr>
          <p:cNvPr id="118" name="Google Shape;118;g28fa4ace04_0_0:notes"/>
          <p:cNvSpPr txBox="1">
            <a:spLocks noGrp="1"/>
          </p:cNvSpPr>
          <p:nvPr>
            <p:ph type="sldNum" idx="12"/>
          </p:nvPr>
        </p:nvSpPr>
        <p:spPr>
          <a:xfrm>
            <a:off x="3970938" y="8829967"/>
            <a:ext cx="3037840" cy="464820"/>
          </a:xfrm>
          <a:prstGeom prst="rect">
            <a:avLst/>
          </a:prstGeom>
        </p:spPr>
        <p:txBody>
          <a:bodyPr spcFirstLastPara="1" wrap="square" lIns="93162" tIns="46568" rIns="93162" bIns="46568" anchor="b" anchorCtr="0">
            <a:noAutofit/>
          </a:bodyPr>
          <a:lstStyle/>
          <a:p>
            <a:pPr algn="r"/>
            <a:fld id="{00000000-1234-1234-1234-123412341234}" type="slidenum">
              <a:rPr lang="en-US"/>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The first point here seems obvious. But it is really easy to overestimate the amount of knowledge respondents have on any particular issue - because you might really be in the weeds of the issue, you might feel like your question meaning is obvious, when it really isn’t to a respondent who hasn’t spend as much time thinking about it.  Obviously make sure that your wording is clear. Like the use of native </a:t>
            </a:r>
            <a:r>
              <a:rPr lang="en-US" sz="1100" dirty="0" err="1"/>
              <a:t>american</a:t>
            </a:r>
            <a:r>
              <a:rPr lang="en-US" sz="1100" dirty="0"/>
              <a:t>- someone could understand that as someone born in America another person could understand that as American Indian.  Many times, having someone else outside of your field read over your questions will bring much of this to light. </a:t>
            </a:r>
            <a:endParaRPr sz="1100" dirty="0"/>
          </a:p>
          <a:p>
            <a:pPr marL="0" indent="0">
              <a:spcBef>
                <a:spcPts val="367"/>
              </a:spcBef>
            </a:pPr>
            <a:endParaRPr sz="1100" dirty="0"/>
          </a:p>
          <a:p>
            <a:pPr marL="0" indent="0">
              <a:spcBef>
                <a:spcPts val="367"/>
              </a:spcBef>
            </a:pPr>
            <a:r>
              <a:rPr lang="en-US" sz="1100" dirty="0"/>
              <a:t>Double-barreled questions are questions that actually are asking multiple things.  </a:t>
            </a:r>
            <a:endParaRPr sz="1100" dirty="0"/>
          </a:p>
          <a:p>
            <a:pPr marL="0" indent="0">
              <a:spcBef>
                <a:spcPts val="367"/>
              </a:spcBef>
            </a:pPr>
            <a:r>
              <a:rPr lang="en-US" sz="1100" dirty="0"/>
              <a:t>ex: agree or disagree with the statement “The United States should abandon its space program and spend the money on domestic programs.</a:t>
            </a:r>
            <a:endParaRPr sz="1100" dirty="0"/>
          </a:p>
          <a:p>
            <a:pPr marL="0" indent="0">
              <a:spcBef>
                <a:spcPts val="367"/>
              </a:spcBef>
            </a:pPr>
            <a:endParaRPr dirty="0"/>
          </a:p>
          <a:p>
            <a:pPr marL="0" indent="0">
              <a:spcBef>
                <a:spcPts val="367"/>
              </a:spcBef>
            </a:pPr>
            <a:endParaRPr dirty="0"/>
          </a:p>
        </p:txBody>
      </p:sp>
      <p:sp>
        <p:nvSpPr>
          <p:cNvPr id="125" name="Google Shape;125;p1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5176db67e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dirty="0"/>
              <a:t>The first point here seems obvious. But it is really easy to overestimate the amount of knowledge respondents have on any particular issue - because you might really be in the weeds of the issue, you might feel like your question meaning is obvious, when it really isn’t to a respondent who hasn’t spend as much time thinking about it.  Obviously make sure that your wording is clear. Like the use of native </a:t>
            </a:r>
            <a:r>
              <a:rPr lang="en-US" sz="1100" dirty="0" err="1"/>
              <a:t>american</a:t>
            </a:r>
            <a:r>
              <a:rPr lang="en-US" sz="1100" dirty="0"/>
              <a:t>- someone could understand that as someone born in America another person could understand that as American Indian.  Many times, having someone else outside of your field read over your questions will bring much of this to light. </a:t>
            </a:r>
            <a:endParaRPr sz="1100" dirty="0"/>
          </a:p>
          <a:p>
            <a:pPr marL="0" indent="0">
              <a:spcBef>
                <a:spcPts val="367"/>
              </a:spcBef>
            </a:pPr>
            <a:endParaRPr sz="1100" dirty="0"/>
          </a:p>
          <a:p>
            <a:pPr marL="0" indent="0">
              <a:spcBef>
                <a:spcPts val="367"/>
              </a:spcBef>
            </a:pPr>
            <a:r>
              <a:rPr lang="en-US" sz="1100" dirty="0"/>
              <a:t>Double-barreled questions are questions that actually are asking multiple things.  </a:t>
            </a:r>
            <a:endParaRPr sz="1100" dirty="0"/>
          </a:p>
          <a:p>
            <a:pPr marL="0" indent="0">
              <a:spcBef>
                <a:spcPts val="367"/>
              </a:spcBef>
            </a:pPr>
            <a:r>
              <a:rPr lang="en-US" sz="1100" dirty="0"/>
              <a:t>ex: agree or disagree with the statement “The United States should abandon its space program and spend the money on domestic programs.</a:t>
            </a:r>
            <a:endParaRPr sz="1100" dirty="0"/>
          </a:p>
          <a:p>
            <a:pPr marL="0" indent="0">
              <a:spcBef>
                <a:spcPts val="367"/>
              </a:spcBef>
            </a:pPr>
            <a:endParaRPr dirty="0"/>
          </a:p>
          <a:p>
            <a:pPr marL="0" indent="0">
              <a:spcBef>
                <a:spcPts val="367"/>
              </a:spcBef>
            </a:pPr>
            <a:endParaRPr dirty="0"/>
          </a:p>
        </p:txBody>
      </p:sp>
      <p:sp>
        <p:nvSpPr>
          <p:cNvPr id="131" name="Google Shape;131;g55176db67e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8fa4ace04_0_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r>
              <a:rPr lang="en-US" sz="1100"/>
              <a:t>The first point here seems obvious. But it is really easy to overestimate the amount of knowledge respondents have on any particular issue - because you might really be in the weeds of the issue, you might feel like your question meaning is obvious, when it really isn’t to a respondent who hasn’t spend as much time thinking about it.  Obviously make sure that your wording is clear. Like the use of native american- someone could understand that as someone born in America another person could understand that as American Indian.  Many times, having someone else outside of your field read over your questions will bring much of this to light. </a:t>
            </a:r>
            <a:endParaRPr sz="1100"/>
          </a:p>
          <a:p>
            <a:pPr marL="0" indent="0">
              <a:spcBef>
                <a:spcPts val="367"/>
              </a:spcBef>
            </a:pPr>
            <a:endParaRPr sz="1100"/>
          </a:p>
          <a:p>
            <a:pPr marL="0" indent="0">
              <a:spcBef>
                <a:spcPts val="367"/>
              </a:spcBef>
            </a:pPr>
            <a:r>
              <a:rPr lang="en-US" sz="1100"/>
              <a:t>Double-barreled questions are questions that actually are asking multiple things.  </a:t>
            </a:r>
            <a:endParaRPr sz="1100"/>
          </a:p>
          <a:p>
            <a:pPr marL="0" indent="0">
              <a:spcBef>
                <a:spcPts val="367"/>
              </a:spcBef>
            </a:pPr>
            <a:r>
              <a:rPr lang="en-US" sz="1100"/>
              <a:t>ex: agree or disagree with the statement “The United States should abandon its space program and spend the money on domestic programs.</a:t>
            </a:r>
            <a:endParaRPr sz="1100"/>
          </a:p>
          <a:p>
            <a:pPr marL="0" indent="0">
              <a:spcBef>
                <a:spcPts val="367"/>
              </a:spcBef>
            </a:pPr>
            <a:endParaRPr/>
          </a:p>
          <a:p>
            <a:pPr marL="0" indent="0">
              <a:spcBef>
                <a:spcPts val="367"/>
              </a:spcBef>
            </a:pPr>
            <a:endParaRPr/>
          </a:p>
        </p:txBody>
      </p:sp>
      <p:sp>
        <p:nvSpPr>
          <p:cNvPr id="137" name="Google Shape;137;g28fa4ace04_0_1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28fa4ace04_0_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spcBef>
                <a:spcPts val="367"/>
              </a:spcBef>
            </a:pPr>
            <a:endParaRPr sz="1100"/>
          </a:p>
          <a:p>
            <a:pPr marL="0" indent="0">
              <a:spcBef>
                <a:spcPts val="367"/>
              </a:spcBef>
            </a:pPr>
            <a:r>
              <a:rPr lang="en-US" sz="1100"/>
              <a:t>Double-barreled questions are questions that actually are asking multiple things.  </a:t>
            </a:r>
            <a:endParaRPr sz="1100"/>
          </a:p>
          <a:p>
            <a:pPr marL="0" indent="0">
              <a:spcBef>
                <a:spcPts val="367"/>
              </a:spcBef>
            </a:pPr>
            <a:r>
              <a:rPr lang="en-US" sz="1100"/>
              <a:t>ex: agree or disagree with the statement “The United States should abandon its space program and spend the money on domestic programs.</a:t>
            </a:r>
            <a:endParaRPr sz="1100"/>
          </a:p>
          <a:p>
            <a:pPr marL="0" indent="0">
              <a:spcBef>
                <a:spcPts val="367"/>
              </a:spcBef>
            </a:pPr>
            <a:endParaRPr sz="1100"/>
          </a:p>
          <a:p>
            <a:pPr marL="0" indent="0">
              <a:spcBef>
                <a:spcPts val="367"/>
              </a:spcBef>
            </a:pPr>
            <a:r>
              <a:rPr lang="en-US" sz="1100"/>
              <a:t>someone could want to abandon space programs but not spend the money on domestic programs. So this is really not a simple question- it should be split into two questions. Whenever you see “AND” you should be making sure that you don’t have a double barreled question.</a:t>
            </a:r>
            <a:endParaRPr sz="1100"/>
          </a:p>
          <a:p>
            <a:pPr marL="0" indent="0">
              <a:spcBef>
                <a:spcPts val="367"/>
              </a:spcBef>
            </a:pPr>
            <a:endParaRPr/>
          </a:p>
          <a:p>
            <a:pPr marL="0" indent="0">
              <a:spcBef>
                <a:spcPts val="367"/>
              </a:spcBef>
            </a:pPr>
            <a:endParaRPr/>
          </a:p>
        </p:txBody>
      </p:sp>
      <p:sp>
        <p:nvSpPr>
          <p:cNvPr id="143" name="Google Shape;143;g28fa4ace04_0_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13"/>
        <p:cNvGrpSpPr/>
        <p:nvPr/>
      </p:nvGrpSpPr>
      <p:grpSpPr>
        <a:xfrm>
          <a:off x="0" y="0"/>
          <a:ext cx="0" cy="0"/>
          <a:chOff x="0" y="0"/>
          <a:chExt cx="0" cy="0"/>
        </a:xfrm>
      </p:grpSpPr>
      <p:sp>
        <p:nvSpPr>
          <p:cNvPr id="14" name="Google Shape;14;p2"/>
          <p:cNvSpPr/>
          <p:nvPr/>
        </p:nvSpPr>
        <p:spPr>
          <a:xfrm>
            <a:off x="-125" y="0"/>
            <a:ext cx="9144250" cy="5863987"/>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5" name="Google Shape;15;p2"/>
          <p:cNvSpPr txBox="1">
            <a:spLocks noGrp="1"/>
          </p:cNvSpPr>
          <p:nvPr>
            <p:ph type="ctrTitle"/>
          </p:nvPr>
        </p:nvSpPr>
        <p:spPr>
          <a:xfrm>
            <a:off x="311700" y="719633"/>
            <a:ext cx="8520600" cy="17100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6" name="Google Shape;16;p2"/>
          <p:cNvSpPr txBox="1">
            <a:spLocks noGrp="1"/>
          </p:cNvSpPr>
          <p:nvPr>
            <p:ph type="subTitle" idx="1"/>
          </p:nvPr>
        </p:nvSpPr>
        <p:spPr>
          <a:xfrm>
            <a:off x="311700" y="2504747"/>
            <a:ext cx="4242600" cy="9843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a:endParaRPr/>
          </a:p>
        </p:txBody>
      </p:sp>
      <p:sp>
        <p:nvSpPr>
          <p:cNvPr id="17" name="Google Shape;17;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8"/>
        <p:cNvGrpSpPr/>
        <p:nvPr/>
      </p:nvGrpSpPr>
      <p:grpSpPr>
        <a:xfrm>
          <a:off x="0" y="0"/>
          <a:ext cx="0" cy="0"/>
          <a:chOff x="0" y="0"/>
          <a:chExt cx="0" cy="0"/>
        </a:xfrm>
      </p:grpSpPr>
      <p:sp>
        <p:nvSpPr>
          <p:cNvPr id="59" name="Google Shape;59;p11"/>
          <p:cNvSpPr txBox="1">
            <a:spLocks noGrp="1"/>
          </p:cNvSpPr>
          <p:nvPr>
            <p:ph type="title" hasCustomPrompt="1"/>
          </p:nvPr>
        </p:nvSpPr>
        <p:spPr>
          <a:xfrm>
            <a:off x="311750" y="1108233"/>
            <a:ext cx="5334900" cy="16596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60" name="Google Shape;60;p11"/>
          <p:cNvSpPr txBox="1">
            <a:spLocks noGrp="1"/>
          </p:cNvSpPr>
          <p:nvPr>
            <p:ph type="body" idx="1"/>
          </p:nvPr>
        </p:nvSpPr>
        <p:spPr>
          <a:xfrm>
            <a:off x="311700" y="2828567"/>
            <a:ext cx="5334900" cy="12567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61" name="Google Shape;61;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4"/>
        <p:cNvGrpSpPr/>
        <p:nvPr/>
      </p:nvGrpSpPr>
      <p:grpSpPr>
        <a:xfrm>
          <a:off x="0" y="0"/>
          <a:ext cx="0" cy="0"/>
          <a:chOff x="0" y="0"/>
          <a:chExt cx="0" cy="0"/>
        </a:xfrm>
      </p:grpSpPr>
      <p:sp>
        <p:nvSpPr>
          <p:cNvPr id="65" name="Google Shape;65;p13"/>
          <p:cNvSpPr txBox="1">
            <a:spLocks noGrp="1"/>
          </p:cNvSpPr>
          <p:nvPr>
            <p:ph type="title"/>
          </p:nvPr>
        </p:nvSpPr>
        <p:spPr>
          <a:xfrm>
            <a:off x="612648" y="228600"/>
            <a:ext cx="8153400" cy="9906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2800"/>
              <a:buNone/>
              <a:defRPr sz="4400" b="0" i="0" u="none" strike="noStrike" cap="none">
                <a:solidFill>
                  <a:schemeClr val="lt2"/>
                </a:solidFill>
                <a:latin typeface="Arial"/>
                <a:ea typeface="Arial"/>
                <a:cs typeface="Arial"/>
                <a:sym typeface="Arial"/>
              </a:defRPr>
            </a:lvl1pPr>
            <a:lvl2pPr marL="0" marR="0" lvl="1"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2pPr>
            <a:lvl3pPr marL="0" marR="0" lvl="2"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3pPr>
            <a:lvl4pPr marL="0" marR="0" lvl="3"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4pPr>
            <a:lvl5pPr marL="0" marR="0" lvl="4"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5pPr>
            <a:lvl6pPr marL="457200" marR="0" lvl="5"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6pPr>
            <a:lvl7pPr marL="914400" marR="0" lvl="6"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7pPr>
            <a:lvl8pPr marL="1371600" marR="0" lvl="7"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8pPr>
            <a:lvl9pPr marL="1828800" marR="0" lvl="8"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9pPr>
          </a:lstStyle>
          <a:p>
            <a:endParaRPr/>
          </a:p>
        </p:txBody>
      </p:sp>
      <p:sp>
        <p:nvSpPr>
          <p:cNvPr id="66" name="Google Shape;66;p13"/>
          <p:cNvSpPr txBox="1">
            <a:spLocks noGrp="1"/>
          </p:cNvSpPr>
          <p:nvPr>
            <p:ph type="body" idx="1"/>
          </p:nvPr>
        </p:nvSpPr>
        <p:spPr>
          <a:xfrm>
            <a:off x="612648" y="1600200"/>
            <a:ext cx="8153400" cy="4495800"/>
          </a:xfrm>
          <a:prstGeom prst="rect">
            <a:avLst/>
          </a:prstGeom>
          <a:noFill/>
          <a:ln>
            <a:noFill/>
          </a:ln>
        </p:spPr>
        <p:txBody>
          <a:bodyPr spcFirstLastPara="1" wrap="square" lIns="91425" tIns="91425" rIns="91425" bIns="91425" anchor="t" anchorCtr="0">
            <a:noAutofit/>
          </a:bodyPr>
          <a:lstStyle>
            <a:lvl1pPr marL="457200" marR="0" lvl="0" indent="-339090" algn="l" rtl="0">
              <a:spcBef>
                <a:spcPts val="700"/>
              </a:spcBef>
              <a:spcAft>
                <a:spcPts val="0"/>
              </a:spcAft>
              <a:buClr>
                <a:schemeClr val="accent2"/>
              </a:buClr>
              <a:buSzPts val="1740"/>
              <a:buFont typeface="Noto Sans Symbols"/>
              <a:buChar char="◻"/>
              <a:defRPr sz="2900" b="0" i="0" u="none" strike="noStrike" cap="none">
                <a:solidFill>
                  <a:schemeClr val="lt1"/>
                </a:solidFill>
                <a:latin typeface="Arial"/>
                <a:ea typeface="Arial"/>
                <a:cs typeface="Arial"/>
                <a:sym typeface="Arial"/>
              </a:defRPr>
            </a:lvl1pPr>
            <a:lvl2pPr marL="914400" marR="0" lvl="1" indent="-344169" algn="l" rtl="0">
              <a:spcBef>
                <a:spcPts val="550"/>
              </a:spcBef>
              <a:spcAft>
                <a:spcPts val="0"/>
              </a:spcAft>
              <a:buClr>
                <a:schemeClr val="accent1"/>
              </a:buClr>
              <a:buSzPts val="1820"/>
              <a:buFont typeface="Noto Sans Symbols"/>
              <a:buChar char="⬜"/>
              <a:defRPr sz="2600" b="0" i="0" u="none" strike="noStrike" cap="none">
                <a:solidFill>
                  <a:schemeClr val="lt1"/>
                </a:solidFill>
                <a:latin typeface="Arial"/>
                <a:ea typeface="Arial"/>
                <a:cs typeface="Arial"/>
                <a:sym typeface="Arial"/>
              </a:defRPr>
            </a:lvl2pPr>
            <a:lvl3pPr marL="1371600" marR="0" lvl="2" indent="-338137" algn="l" rtl="0">
              <a:spcBef>
                <a:spcPts val="500"/>
              </a:spcBef>
              <a:spcAft>
                <a:spcPts val="0"/>
              </a:spcAft>
              <a:buClr>
                <a:schemeClr val="accent2"/>
              </a:buClr>
              <a:buSzPts val="1725"/>
              <a:buFont typeface="Noto Sans Symbols"/>
              <a:buChar char="■"/>
              <a:defRPr sz="2300" b="0" i="0" u="none" strike="noStrike" cap="none">
                <a:solidFill>
                  <a:schemeClr val="lt1"/>
                </a:solidFill>
                <a:latin typeface="Arial"/>
                <a:ea typeface="Arial"/>
                <a:cs typeface="Arial"/>
                <a:sym typeface="Arial"/>
              </a:defRPr>
            </a:lvl3pPr>
            <a:lvl4pPr marL="1828800" marR="0" lvl="3" indent="-323850" algn="l" rtl="0">
              <a:spcBef>
                <a:spcPts val="400"/>
              </a:spcBef>
              <a:spcAft>
                <a:spcPts val="0"/>
              </a:spcAft>
              <a:buClr>
                <a:srgbClr val="E66C7D"/>
              </a:buClr>
              <a:buSzPts val="1500"/>
              <a:buFont typeface="Noto Sans Symbols"/>
              <a:buChar char="■"/>
              <a:defRPr sz="2000" b="0" i="0" u="none" strike="noStrike" cap="none">
                <a:solidFill>
                  <a:schemeClr val="lt1"/>
                </a:solidFill>
                <a:latin typeface="Arial"/>
                <a:ea typeface="Arial"/>
                <a:cs typeface="Arial"/>
                <a:sym typeface="Arial"/>
              </a:defRPr>
            </a:lvl4pPr>
            <a:lvl5pPr marL="2286000" marR="0" lvl="4" indent="-311150" algn="l" rtl="0">
              <a:spcBef>
                <a:spcPts val="400"/>
              </a:spcBef>
              <a:spcAft>
                <a:spcPts val="0"/>
              </a:spcAft>
              <a:buClr>
                <a:srgbClr val="6BB76D"/>
              </a:buClr>
              <a:buSzPts val="1300"/>
              <a:buFont typeface="Noto Sans Symbols"/>
              <a:buChar char="■"/>
              <a:defRPr sz="2000" b="0" i="0" u="none" strike="noStrike" cap="none">
                <a:solidFill>
                  <a:schemeClr val="lt1"/>
                </a:solidFill>
                <a:latin typeface="Arial"/>
                <a:ea typeface="Arial"/>
                <a:cs typeface="Arial"/>
                <a:sym typeface="Arial"/>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3200400" marR="0" lvl="6" indent="-342900" algn="l" rtl="0">
              <a:spcBef>
                <a:spcPts val="160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3657600" marR="0" lvl="7" indent="-342900" algn="l" rtl="0">
              <a:spcBef>
                <a:spcPts val="160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4114800" marR="0" lvl="8" indent="-342900" algn="l" rtl="0">
              <a:spcBef>
                <a:spcPts val="1600"/>
              </a:spcBef>
              <a:spcAft>
                <a:spcPts val="160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67" name="Google Shape;67;p13"/>
          <p:cNvSpPr txBox="1">
            <a:spLocks noGrp="1"/>
          </p:cNvSpPr>
          <p:nvPr>
            <p:ph type="dt" idx="10"/>
          </p:nvPr>
        </p:nvSpPr>
        <p:spPr>
          <a:xfrm>
            <a:off x="6096000" y="6248400"/>
            <a:ext cx="2667000" cy="3651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68" name="Google Shape;68;p13"/>
          <p:cNvSpPr txBox="1">
            <a:spLocks noGrp="1"/>
          </p:cNvSpPr>
          <p:nvPr>
            <p:ph type="ftr" idx="11"/>
          </p:nvPr>
        </p:nvSpPr>
        <p:spPr>
          <a:xfrm>
            <a:off x="609600" y="6248400"/>
            <a:ext cx="5421300" cy="365100"/>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69" name="Google Shape;69;p13"/>
          <p:cNvSpPr txBox="1">
            <a:spLocks noGrp="1"/>
          </p:cNvSpPr>
          <p:nvPr>
            <p:ph type="sldNum" idx="12"/>
          </p:nvPr>
        </p:nvSpPr>
        <p:spPr>
          <a:xfrm>
            <a:off x="0" y="1271588"/>
            <a:ext cx="533400" cy="2445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14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None/>
              <a:defRPr sz="14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None/>
              <a:defRPr sz="14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None/>
              <a:defRPr sz="14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None/>
              <a:defRPr sz="1400" b="1" i="0" u="none" strike="noStrike" cap="none">
                <a:solidFill>
                  <a:srgbClr val="FFFFFF"/>
                </a:solidFill>
                <a:latin typeface="Arial"/>
                <a:ea typeface="Arial"/>
                <a:cs typeface="Arial"/>
                <a:sym typeface="Arial"/>
              </a:defRPr>
            </a:lvl5pPr>
            <a:lvl6pPr marL="0" marR="0" lvl="5" indent="0" algn="ctr" rtl="0">
              <a:spcBef>
                <a:spcPts val="0"/>
              </a:spcBef>
              <a:spcAft>
                <a:spcPts val="0"/>
              </a:spcAft>
              <a:buNone/>
              <a:defRPr sz="1400" b="1" i="0" u="none" strike="noStrike" cap="none">
                <a:solidFill>
                  <a:srgbClr val="FFFFFF"/>
                </a:solidFill>
                <a:latin typeface="Arial"/>
                <a:ea typeface="Arial"/>
                <a:cs typeface="Arial"/>
                <a:sym typeface="Arial"/>
              </a:defRPr>
            </a:lvl6pPr>
            <a:lvl7pPr marL="0" marR="0" lvl="6" indent="0" algn="ctr" rtl="0">
              <a:spcBef>
                <a:spcPts val="0"/>
              </a:spcBef>
              <a:spcAft>
                <a:spcPts val="0"/>
              </a:spcAft>
              <a:buNone/>
              <a:defRPr sz="1400" b="1" i="0" u="none" strike="noStrike" cap="none">
                <a:solidFill>
                  <a:srgbClr val="FFFFFF"/>
                </a:solidFill>
                <a:latin typeface="Arial"/>
                <a:ea typeface="Arial"/>
                <a:cs typeface="Arial"/>
                <a:sym typeface="Arial"/>
              </a:defRPr>
            </a:lvl7pPr>
            <a:lvl8pPr marL="0" marR="0" lvl="7" indent="0" algn="ctr" rtl="0">
              <a:spcBef>
                <a:spcPts val="0"/>
              </a:spcBef>
              <a:spcAft>
                <a:spcPts val="0"/>
              </a:spcAft>
              <a:buNone/>
              <a:defRPr sz="1400" b="1" i="0" u="none" strike="noStrike" cap="none">
                <a:solidFill>
                  <a:srgbClr val="FFFFFF"/>
                </a:solidFill>
                <a:latin typeface="Arial"/>
                <a:ea typeface="Arial"/>
                <a:cs typeface="Arial"/>
                <a:sym typeface="Arial"/>
              </a:defRPr>
            </a:lvl8pPr>
            <a:lvl9pPr marL="0" marR="0" lvl="8" indent="0" algn="ctr" rtl="0">
              <a:spcBef>
                <a:spcPts val="0"/>
              </a:spcBef>
              <a:spcAft>
                <a:spcPts val="0"/>
              </a:spcAft>
              <a:buNone/>
              <a:defRPr sz="1400" b="1" i="0" u="none" strike="noStrike" cap="none">
                <a:solidFill>
                  <a:srgbClr val="FFFFF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0"/>
        <p:cNvGrpSpPr/>
        <p:nvPr/>
      </p:nvGrpSpPr>
      <p:grpSpPr>
        <a:xfrm>
          <a:off x="0" y="0"/>
          <a:ext cx="0" cy="0"/>
          <a:chOff x="0" y="0"/>
          <a:chExt cx="0" cy="0"/>
        </a:xfrm>
      </p:grpSpPr>
      <p:sp>
        <p:nvSpPr>
          <p:cNvPr id="71" name="Google Shape;71;p14"/>
          <p:cNvSpPr/>
          <p:nvPr/>
        </p:nvSpPr>
        <p:spPr>
          <a:xfrm>
            <a:off x="-9525" y="4572000"/>
            <a:ext cx="9144000" cy="8874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2" name="Google Shape;72;p14"/>
          <p:cNvSpPr/>
          <p:nvPr/>
        </p:nvSpPr>
        <p:spPr>
          <a:xfrm>
            <a:off x="-9525" y="4664075"/>
            <a:ext cx="1463700" cy="7128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3" name="Google Shape;73;p14"/>
          <p:cNvSpPr/>
          <p:nvPr/>
        </p:nvSpPr>
        <p:spPr>
          <a:xfrm>
            <a:off x="1544638" y="4654550"/>
            <a:ext cx="7599300" cy="7128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4" name="Google Shape;74;p14"/>
          <p:cNvSpPr/>
          <p:nvPr/>
        </p:nvSpPr>
        <p:spPr>
          <a:xfrm>
            <a:off x="1447800" y="0"/>
            <a:ext cx="99900" cy="68676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5" name="Google Shape;75;p14"/>
          <p:cNvSpPr txBox="1">
            <a:spLocks noGrp="1"/>
          </p:cNvSpPr>
          <p:nvPr>
            <p:ph type="body" idx="1"/>
          </p:nvPr>
        </p:nvSpPr>
        <p:spPr>
          <a:xfrm>
            <a:off x="1600200" y="5486400"/>
            <a:ext cx="7315200" cy="68580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700"/>
              </a:spcBef>
              <a:spcAft>
                <a:spcPts val="0"/>
              </a:spcAft>
              <a:buClr>
                <a:schemeClr val="accent2"/>
              </a:buClr>
              <a:buSzPts val="1020"/>
              <a:buFont typeface="Noto Sans Symbols"/>
              <a:buNone/>
              <a:defRPr sz="1700" b="0" i="0" u="none" strike="noStrike" cap="none">
                <a:solidFill>
                  <a:schemeClr val="lt1"/>
                </a:solidFill>
                <a:latin typeface="Arial"/>
                <a:ea typeface="Arial"/>
                <a:cs typeface="Arial"/>
                <a:sym typeface="Arial"/>
              </a:defRPr>
            </a:lvl1pPr>
            <a:lvl2pPr marL="914400" marR="0" lvl="1" indent="-228600" algn="l" rtl="0">
              <a:spcBef>
                <a:spcPts val="550"/>
              </a:spcBef>
              <a:spcAft>
                <a:spcPts val="0"/>
              </a:spcAft>
              <a:buClr>
                <a:schemeClr val="accent1"/>
              </a:buClr>
              <a:buSzPts val="840"/>
              <a:buFont typeface="Noto Sans Symbols"/>
              <a:buNone/>
              <a:defRPr sz="1200" b="0" i="0" u="none" strike="noStrike" cap="none">
                <a:solidFill>
                  <a:schemeClr val="lt1"/>
                </a:solidFill>
                <a:latin typeface="Arial"/>
                <a:ea typeface="Arial"/>
                <a:cs typeface="Arial"/>
                <a:sym typeface="Arial"/>
              </a:defRPr>
            </a:lvl2pPr>
            <a:lvl3pPr marL="1371600" marR="0" lvl="2" indent="-228600" algn="l" rtl="0">
              <a:spcBef>
                <a:spcPts val="500"/>
              </a:spcBef>
              <a:spcAft>
                <a:spcPts val="0"/>
              </a:spcAft>
              <a:buClr>
                <a:schemeClr val="accent2"/>
              </a:buClr>
              <a:buSzPts val="750"/>
              <a:buFont typeface="Noto Sans Symbols"/>
              <a:buNone/>
              <a:defRPr sz="1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rgbClr val="E66C7D"/>
              </a:buClr>
              <a:buSzPts val="675"/>
              <a:buFont typeface="Noto Sans Symbols"/>
              <a:buNone/>
              <a:defRPr sz="9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rgbClr val="6BB76D"/>
              </a:buClr>
              <a:buSzPts val="585"/>
              <a:buFont typeface="Noto Sans Symbols"/>
              <a:buNone/>
              <a:defRPr sz="900" b="0" i="0" u="none" strike="noStrike" cap="none">
                <a:solidFill>
                  <a:schemeClr val="lt1"/>
                </a:solidFill>
                <a:latin typeface="Arial"/>
                <a:ea typeface="Arial"/>
                <a:cs typeface="Arial"/>
                <a:sym typeface="Arial"/>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3200400" marR="0" lvl="6" indent="-342900" algn="l" rtl="0">
              <a:spcBef>
                <a:spcPts val="160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3657600" marR="0" lvl="7" indent="-342900" algn="l" rtl="0">
              <a:spcBef>
                <a:spcPts val="160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4114800" marR="0" lvl="8" indent="-342900" algn="l" rtl="0">
              <a:spcBef>
                <a:spcPts val="1600"/>
              </a:spcBef>
              <a:spcAft>
                <a:spcPts val="160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76" name="Google Shape;76;p14"/>
          <p:cNvSpPr txBox="1">
            <a:spLocks noGrp="1"/>
          </p:cNvSpPr>
          <p:nvPr>
            <p:ph type="title"/>
          </p:nvPr>
        </p:nvSpPr>
        <p:spPr>
          <a:xfrm>
            <a:off x="1600200" y="4648200"/>
            <a:ext cx="7315200" cy="6858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Clr>
                <a:srgbClr val="FFFFFF"/>
              </a:buClr>
              <a:buSzPts val="2800"/>
              <a:buFont typeface="Arial"/>
              <a:buNone/>
              <a:defRPr sz="2800" b="0" i="0" u="none" strike="noStrike" cap="none">
                <a:solidFill>
                  <a:srgbClr val="FFFFFF"/>
                </a:solidFill>
                <a:latin typeface="Arial"/>
                <a:ea typeface="Arial"/>
                <a:cs typeface="Arial"/>
                <a:sym typeface="Arial"/>
              </a:defRPr>
            </a:lvl1pPr>
            <a:lvl2pPr marL="0" marR="0" lvl="1"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2pPr>
            <a:lvl3pPr marL="0" marR="0" lvl="2"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3pPr>
            <a:lvl4pPr marL="0" marR="0" lvl="3"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4pPr>
            <a:lvl5pPr marL="0" marR="0" lvl="4"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5pPr>
            <a:lvl6pPr marL="457200" marR="0" lvl="5"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6pPr>
            <a:lvl7pPr marL="914400" marR="0" lvl="6"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7pPr>
            <a:lvl8pPr marL="1371600" marR="0" lvl="7"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8pPr>
            <a:lvl9pPr marL="1828800" marR="0" lvl="8"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9pPr>
          </a:lstStyle>
          <a:p>
            <a:endParaRPr/>
          </a:p>
        </p:txBody>
      </p:sp>
      <p:sp>
        <p:nvSpPr>
          <p:cNvPr id="77" name="Google Shape;77;p14"/>
          <p:cNvSpPr>
            <a:spLocks noGrp="1"/>
          </p:cNvSpPr>
          <p:nvPr>
            <p:ph type="pic" idx="2"/>
          </p:nvPr>
        </p:nvSpPr>
        <p:spPr>
          <a:xfrm>
            <a:off x="1560576" y="0"/>
            <a:ext cx="7583400" cy="4569000"/>
          </a:xfrm>
          <a:prstGeom prst="rect">
            <a:avLst/>
          </a:prstGeom>
          <a:solidFill>
            <a:srgbClr val="F9E2CA"/>
          </a:solidFill>
          <a:ln>
            <a:noFill/>
          </a:ln>
        </p:spPr>
        <p:txBody>
          <a:bodyPr spcFirstLastPara="1" wrap="square" lIns="91425" tIns="91425" rIns="91425" bIns="91425" anchor="t" anchorCtr="0">
            <a:noAutofit/>
          </a:bodyPr>
          <a:lstStyle>
            <a:lvl1pPr marL="0" marR="0" lvl="0" indent="0" algn="l" rtl="0">
              <a:spcBef>
                <a:spcPts val="700"/>
              </a:spcBef>
              <a:spcAft>
                <a:spcPts val="0"/>
              </a:spcAft>
              <a:buClr>
                <a:schemeClr val="accent2"/>
              </a:buClr>
              <a:buSzPts val="1920"/>
              <a:buFont typeface="Noto Sans Symbols"/>
              <a:buNone/>
              <a:defRPr sz="3200" b="0" i="0" u="none" strike="noStrike" cap="none">
                <a:solidFill>
                  <a:schemeClr val="lt1"/>
                </a:solidFill>
                <a:latin typeface="Arial"/>
                <a:ea typeface="Arial"/>
                <a:cs typeface="Arial"/>
                <a:sym typeface="Arial"/>
              </a:defRPr>
            </a:lvl1pPr>
            <a:lvl2pPr marL="639762" marR="0" lvl="1" indent="-284162" algn="l" rtl="0">
              <a:spcBef>
                <a:spcPts val="550"/>
              </a:spcBef>
              <a:spcAft>
                <a:spcPts val="0"/>
              </a:spcAft>
              <a:buClr>
                <a:schemeClr val="accent1"/>
              </a:buClr>
              <a:buSzPts val="1820"/>
              <a:buFont typeface="Noto Sans Symbols"/>
              <a:buChar char="⬜"/>
              <a:defRPr sz="2600" b="0" i="0" u="none" strike="noStrike" cap="none">
                <a:solidFill>
                  <a:schemeClr val="lt1"/>
                </a:solidFill>
                <a:latin typeface="Arial"/>
                <a:ea typeface="Arial"/>
                <a:cs typeface="Arial"/>
                <a:sym typeface="Arial"/>
              </a:defRPr>
            </a:lvl2pPr>
            <a:lvl3pPr marL="914400" marR="0" lvl="2" indent="-228600" algn="l" rtl="0">
              <a:spcBef>
                <a:spcPts val="500"/>
              </a:spcBef>
              <a:spcAft>
                <a:spcPts val="0"/>
              </a:spcAft>
              <a:buClr>
                <a:schemeClr val="accent2"/>
              </a:buClr>
              <a:buSzPts val="1725"/>
              <a:buFont typeface="Noto Sans Symbols"/>
              <a:buChar char="■"/>
              <a:defRPr sz="2300" b="0" i="0" u="none" strike="noStrike" cap="none">
                <a:solidFill>
                  <a:schemeClr val="lt1"/>
                </a:solidFill>
                <a:latin typeface="Arial"/>
                <a:ea typeface="Arial"/>
                <a:cs typeface="Arial"/>
                <a:sym typeface="Arial"/>
              </a:defRPr>
            </a:lvl3pPr>
            <a:lvl4pPr marL="1371600" marR="0" lvl="3" indent="-228600" algn="l" rtl="0">
              <a:spcBef>
                <a:spcPts val="400"/>
              </a:spcBef>
              <a:spcAft>
                <a:spcPts val="0"/>
              </a:spcAft>
              <a:buClr>
                <a:srgbClr val="E66C7D"/>
              </a:buClr>
              <a:buSzPts val="1500"/>
              <a:buFont typeface="Noto Sans Symbols"/>
              <a:buChar char="■"/>
              <a:defRPr sz="2000" b="0" i="0" u="none" strike="noStrike" cap="none">
                <a:solidFill>
                  <a:schemeClr val="lt1"/>
                </a:solidFill>
                <a:latin typeface="Arial"/>
                <a:ea typeface="Arial"/>
                <a:cs typeface="Arial"/>
                <a:sym typeface="Arial"/>
              </a:defRPr>
            </a:lvl4pPr>
            <a:lvl5pPr marL="1828800" marR="0" lvl="4" indent="-228600" algn="l" rtl="0">
              <a:spcBef>
                <a:spcPts val="400"/>
              </a:spcBef>
              <a:spcAft>
                <a:spcPts val="0"/>
              </a:spcAft>
              <a:buClr>
                <a:srgbClr val="6BB76D"/>
              </a:buClr>
              <a:buSzPts val="1300"/>
              <a:buFont typeface="Noto Sans Symbols"/>
              <a:buChar char="■"/>
              <a:defRPr sz="2000" b="0" i="0" u="none" strike="noStrike" cap="none">
                <a:solidFill>
                  <a:schemeClr val="lt1"/>
                </a:solidFill>
                <a:latin typeface="Arial"/>
                <a:ea typeface="Arial"/>
                <a:cs typeface="Arial"/>
                <a:sym typeface="Arial"/>
              </a:defRPr>
            </a:lvl5pPr>
            <a:lvl6pPr marL="2103120" marR="0" lvl="5" indent="-23622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2377440" marR="0" lvl="6" indent="-231139" algn="l" rtl="0">
              <a:spcBef>
                <a:spcPts val="36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2651760" marR="0" lvl="7" indent="-238760" algn="l" rtl="0">
              <a:spcBef>
                <a:spcPts val="36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2926080" marR="0" lvl="8" indent="-233679" algn="l" rtl="0">
              <a:spcBef>
                <a:spcPts val="360"/>
              </a:spcBef>
              <a:spcAft>
                <a:spcPts val="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78" name="Google Shape;78;p14"/>
          <p:cNvSpPr txBox="1">
            <a:spLocks noGrp="1"/>
          </p:cNvSpPr>
          <p:nvPr>
            <p:ph type="dt" idx="10"/>
          </p:nvPr>
        </p:nvSpPr>
        <p:spPr>
          <a:xfrm>
            <a:off x="6248400" y="6248400"/>
            <a:ext cx="2667000" cy="3651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79" name="Google Shape;79;p14"/>
          <p:cNvSpPr txBox="1">
            <a:spLocks noGrp="1"/>
          </p:cNvSpPr>
          <p:nvPr>
            <p:ph type="sldNum" idx="12"/>
          </p:nvPr>
        </p:nvSpPr>
        <p:spPr>
          <a:xfrm>
            <a:off x="0" y="4667250"/>
            <a:ext cx="1447800" cy="6636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28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None/>
              <a:defRPr sz="28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None/>
              <a:defRPr sz="28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None/>
              <a:defRPr sz="28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None/>
              <a:defRPr sz="2800" b="1" i="0" u="none" strike="noStrike" cap="none">
                <a:solidFill>
                  <a:srgbClr val="FFFFFF"/>
                </a:solidFill>
                <a:latin typeface="Arial"/>
                <a:ea typeface="Arial"/>
                <a:cs typeface="Arial"/>
                <a:sym typeface="Arial"/>
              </a:defRPr>
            </a:lvl5pPr>
            <a:lvl6pPr marL="0" marR="0" lvl="5" indent="0" algn="ctr" rtl="0">
              <a:spcBef>
                <a:spcPts val="0"/>
              </a:spcBef>
              <a:spcAft>
                <a:spcPts val="0"/>
              </a:spcAft>
              <a:buNone/>
              <a:defRPr sz="2800" b="1" i="0" u="none" strike="noStrike" cap="none">
                <a:solidFill>
                  <a:srgbClr val="FFFFFF"/>
                </a:solidFill>
                <a:latin typeface="Arial"/>
                <a:ea typeface="Arial"/>
                <a:cs typeface="Arial"/>
                <a:sym typeface="Arial"/>
              </a:defRPr>
            </a:lvl6pPr>
            <a:lvl7pPr marL="0" marR="0" lvl="6" indent="0" algn="ctr" rtl="0">
              <a:spcBef>
                <a:spcPts val="0"/>
              </a:spcBef>
              <a:spcAft>
                <a:spcPts val="0"/>
              </a:spcAft>
              <a:buNone/>
              <a:defRPr sz="2800" b="1" i="0" u="none" strike="noStrike" cap="none">
                <a:solidFill>
                  <a:srgbClr val="FFFFFF"/>
                </a:solidFill>
                <a:latin typeface="Arial"/>
                <a:ea typeface="Arial"/>
                <a:cs typeface="Arial"/>
                <a:sym typeface="Arial"/>
              </a:defRPr>
            </a:lvl7pPr>
            <a:lvl8pPr marL="0" marR="0" lvl="7" indent="0" algn="ctr" rtl="0">
              <a:spcBef>
                <a:spcPts val="0"/>
              </a:spcBef>
              <a:spcAft>
                <a:spcPts val="0"/>
              </a:spcAft>
              <a:buNone/>
              <a:defRPr sz="2800" b="1" i="0" u="none" strike="noStrike" cap="none">
                <a:solidFill>
                  <a:srgbClr val="FFFFFF"/>
                </a:solidFill>
                <a:latin typeface="Arial"/>
                <a:ea typeface="Arial"/>
                <a:cs typeface="Arial"/>
                <a:sym typeface="Arial"/>
              </a:defRPr>
            </a:lvl8pPr>
            <a:lvl9pPr marL="0" marR="0" lvl="8" indent="0" algn="ctr" rtl="0">
              <a:spcBef>
                <a:spcPts val="0"/>
              </a:spcBef>
              <a:spcAft>
                <a:spcPts val="0"/>
              </a:spcAft>
              <a:buNone/>
              <a:defRPr sz="2800" b="1" i="0" u="none" strike="noStrike" cap="none">
                <a:solidFill>
                  <a:srgbClr val="FFFFF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80" name="Google Shape;80;p14"/>
          <p:cNvSpPr txBox="1">
            <a:spLocks noGrp="1"/>
          </p:cNvSpPr>
          <p:nvPr>
            <p:ph type="ftr" idx="11"/>
          </p:nvPr>
        </p:nvSpPr>
        <p:spPr>
          <a:xfrm>
            <a:off x="1600200" y="6248400"/>
            <a:ext cx="4572000" cy="365100"/>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Section Header">
  <p:cSld name="SECTION_HEADER_1">
    <p:spTree>
      <p:nvGrpSpPr>
        <p:cNvPr id="1" name="Shape 81"/>
        <p:cNvGrpSpPr/>
        <p:nvPr/>
      </p:nvGrpSpPr>
      <p:grpSpPr>
        <a:xfrm>
          <a:off x="0" y="0"/>
          <a:ext cx="0" cy="0"/>
          <a:chOff x="0" y="0"/>
          <a:chExt cx="0" cy="0"/>
        </a:xfrm>
      </p:grpSpPr>
      <p:sp>
        <p:nvSpPr>
          <p:cNvPr id="82" name="Google Shape;82;p15"/>
          <p:cNvSpPr/>
          <p:nvPr/>
        </p:nvSpPr>
        <p:spPr>
          <a:xfrm>
            <a:off x="0" y="1524000"/>
            <a:ext cx="9144000" cy="1143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3" name="Google Shape;83;p15"/>
          <p:cNvSpPr/>
          <p:nvPr/>
        </p:nvSpPr>
        <p:spPr>
          <a:xfrm>
            <a:off x="0" y="1600200"/>
            <a:ext cx="1295400" cy="990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4" name="Google Shape;84;p15"/>
          <p:cNvSpPr/>
          <p:nvPr/>
        </p:nvSpPr>
        <p:spPr>
          <a:xfrm>
            <a:off x="1371600" y="1600200"/>
            <a:ext cx="7772400" cy="990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 name="Google Shape;85;p15"/>
          <p:cNvSpPr txBox="1">
            <a:spLocks noGrp="1"/>
          </p:cNvSpPr>
          <p:nvPr>
            <p:ph type="body" idx="1"/>
          </p:nvPr>
        </p:nvSpPr>
        <p:spPr>
          <a:xfrm>
            <a:off x="1371600" y="2743200"/>
            <a:ext cx="7123200" cy="167310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700"/>
              </a:spcBef>
              <a:spcAft>
                <a:spcPts val="0"/>
              </a:spcAft>
              <a:buClr>
                <a:schemeClr val="accent2"/>
              </a:buClr>
              <a:buSzPts val="1680"/>
              <a:buFont typeface="Noto Sans Symbols"/>
              <a:buNone/>
              <a:defRPr sz="2800" b="0" i="0" u="none" strike="noStrike" cap="none">
                <a:solidFill>
                  <a:schemeClr val="lt2"/>
                </a:solidFill>
                <a:latin typeface="Arial"/>
                <a:ea typeface="Arial"/>
                <a:cs typeface="Arial"/>
                <a:sym typeface="Arial"/>
              </a:defRPr>
            </a:lvl1pPr>
            <a:lvl2pPr marL="914400" marR="0" lvl="1" indent="-228600" algn="l" rtl="0">
              <a:spcBef>
                <a:spcPts val="550"/>
              </a:spcBef>
              <a:spcAft>
                <a:spcPts val="0"/>
              </a:spcAft>
              <a:buClr>
                <a:schemeClr val="accent1"/>
              </a:buClr>
              <a:buSzPts val="1260"/>
              <a:buFont typeface="Noto Sans Symbols"/>
              <a:buNone/>
              <a:defRPr sz="1800" b="0" i="0" u="none" strike="noStrike" cap="none">
                <a:solidFill>
                  <a:schemeClr val="lt1"/>
                </a:solidFill>
                <a:latin typeface="Arial"/>
                <a:ea typeface="Arial"/>
                <a:cs typeface="Arial"/>
                <a:sym typeface="Arial"/>
              </a:defRPr>
            </a:lvl2pPr>
            <a:lvl3pPr marL="1371600" marR="0" lvl="2" indent="-228600" algn="l" rtl="0">
              <a:spcBef>
                <a:spcPts val="500"/>
              </a:spcBef>
              <a:spcAft>
                <a:spcPts val="0"/>
              </a:spcAft>
              <a:buClr>
                <a:schemeClr val="accent2"/>
              </a:buClr>
              <a:buSzPts val="1200"/>
              <a:buFont typeface="Noto Sans Symbols"/>
              <a:buNone/>
              <a:defRPr sz="16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rgbClr val="E66C7D"/>
              </a:buClr>
              <a:buSzPts val="1050"/>
              <a:buFont typeface="Noto Sans Symbols"/>
              <a:buNone/>
              <a:defRPr sz="14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rgbClr val="6BB76D"/>
              </a:buClr>
              <a:buSzPts val="910"/>
              <a:buFont typeface="Noto Sans Symbols"/>
              <a:buNone/>
              <a:defRPr sz="1400" b="0" i="0" u="none" strike="noStrike" cap="none">
                <a:solidFill>
                  <a:schemeClr val="lt1"/>
                </a:solidFill>
                <a:latin typeface="Arial"/>
                <a:ea typeface="Arial"/>
                <a:cs typeface="Arial"/>
                <a:sym typeface="Arial"/>
              </a:defRPr>
            </a:lvl5pPr>
            <a:lvl6pPr marL="2743200" marR="0" lvl="5" indent="-342900" algn="l" rtl="0">
              <a:spcBef>
                <a:spcPts val="360"/>
              </a:spcBef>
              <a:spcAft>
                <a:spcPts val="0"/>
              </a:spcAft>
              <a:buClr>
                <a:schemeClr val="accent1"/>
              </a:buClr>
              <a:buSzPts val="1800"/>
              <a:buFont typeface="Noto Sans Symbols"/>
              <a:buChar char="▪"/>
              <a:defRPr sz="1800" b="0" i="0" u="none" strike="noStrike" cap="none">
                <a:solidFill>
                  <a:schemeClr val="lt1"/>
                </a:solidFill>
                <a:latin typeface="Arial"/>
                <a:ea typeface="Arial"/>
                <a:cs typeface="Arial"/>
                <a:sym typeface="Arial"/>
              </a:defRPr>
            </a:lvl6pPr>
            <a:lvl7pPr marL="3200400" marR="0" lvl="6" indent="-342900" algn="l" rtl="0">
              <a:spcBef>
                <a:spcPts val="1600"/>
              </a:spcBef>
              <a:spcAft>
                <a:spcPts val="0"/>
              </a:spcAft>
              <a:buClr>
                <a:schemeClr val="accent2"/>
              </a:buClr>
              <a:buSzPts val="1800"/>
              <a:buFont typeface="Noto Sans Symbols"/>
              <a:buChar char="▪"/>
              <a:defRPr sz="1800" b="0" i="0" u="none" strike="noStrike" cap="none">
                <a:solidFill>
                  <a:schemeClr val="lt1"/>
                </a:solidFill>
                <a:latin typeface="Arial"/>
                <a:ea typeface="Arial"/>
                <a:cs typeface="Arial"/>
                <a:sym typeface="Arial"/>
              </a:defRPr>
            </a:lvl7pPr>
            <a:lvl8pPr marL="3657600" marR="0" lvl="7" indent="-342900" algn="l" rtl="0">
              <a:spcBef>
                <a:spcPts val="1600"/>
              </a:spcBef>
              <a:spcAft>
                <a:spcPts val="0"/>
              </a:spcAft>
              <a:buClr>
                <a:schemeClr val="accent3"/>
              </a:buClr>
              <a:buSzPts val="1800"/>
              <a:buFont typeface="Noto Sans Symbols"/>
              <a:buChar char="▪"/>
              <a:defRPr sz="1800" b="0" i="0" u="none" strike="noStrike" cap="none">
                <a:solidFill>
                  <a:schemeClr val="lt1"/>
                </a:solidFill>
                <a:latin typeface="Arial"/>
                <a:ea typeface="Arial"/>
                <a:cs typeface="Arial"/>
                <a:sym typeface="Arial"/>
              </a:defRPr>
            </a:lvl8pPr>
            <a:lvl9pPr marL="4114800" marR="0" lvl="8" indent="-342900" algn="l" rtl="0">
              <a:spcBef>
                <a:spcPts val="1600"/>
              </a:spcBef>
              <a:spcAft>
                <a:spcPts val="1600"/>
              </a:spcAft>
              <a:buClr>
                <a:schemeClr val="accent4"/>
              </a:buClr>
              <a:buSzPts val="1800"/>
              <a:buFont typeface="Noto Sans Symbols"/>
              <a:buChar char="▪"/>
              <a:defRPr sz="1800" b="0" i="0" u="none" strike="noStrike" cap="none">
                <a:solidFill>
                  <a:schemeClr val="lt1"/>
                </a:solidFill>
                <a:latin typeface="Arial"/>
                <a:ea typeface="Arial"/>
                <a:cs typeface="Arial"/>
                <a:sym typeface="Arial"/>
              </a:defRPr>
            </a:lvl9pPr>
          </a:lstStyle>
          <a:p>
            <a:endParaRPr/>
          </a:p>
        </p:txBody>
      </p:sp>
      <p:sp>
        <p:nvSpPr>
          <p:cNvPr id="86" name="Google Shape;86;p15"/>
          <p:cNvSpPr txBox="1">
            <a:spLocks noGrp="1"/>
          </p:cNvSpPr>
          <p:nvPr>
            <p:ph type="title"/>
          </p:nvPr>
        </p:nvSpPr>
        <p:spPr>
          <a:xfrm>
            <a:off x="1371600" y="1600200"/>
            <a:ext cx="7620000" cy="9906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Clr>
                <a:srgbClr val="FFFFFF"/>
              </a:buClr>
              <a:buSzPts val="4400"/>
              <a:buFont typeface="Arial"/>
              <a:buNone/>
              <a:defRPr sz="4400" b="0" i="0" u="none" strike="noStrike" cap="none">
                <a:solidFill>
                  <a:srgbClr val="FFFFFF"/>
                </a:solidFill>
                <a:latin typeface="Arial"/>
                <a:ea typeface="Arial"/>
                <a:cs typeface="Arial"/>
                <a:sym typeface="Arial"/>
              </a:defRPr>
            </a:lvl1pPr>
            <a:lvl2pPr marL="0" marR="0" lvl="1"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2pPr>
            <a:lvl3pPr marL="0" marR="0" lvl="2"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3pPr>
            <a:lvl4pPr marL="0" marR="0" lvl="3"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4pPr>
            <a:lvl5pPr marL="0" marR="0" lvl="4"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5pPr>
            <a:lvl6pPr marL="457200" marR="0" lvl="5"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6pPr>
            <a:lvl7pPr marL="914400" marR="0" lvl="6"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7pPr>
            <a:lvl8pPr marL="1371600" marR="0" lvl="7"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8pPr>
            <a:lvl9pPr marL="1828800" marR="0" lvl="8" indent="0" algn="l" rtl="0">
              <a:spcBef>
                <a:spcPts val="0"/>
              </a:spcBef>
              <a:spcAft>
                <a:spcPts val="0"/>
              </a:spcAft>
              <a:buSzPts val="2800"/>
              <a:buNone/>
              <a:defRPr sz="4400" b="0" i="0" u="none" strike="noStrike" cap="none">
                <a:solidFill>
                  <a:schemeClr val="lt2"/>
                </a:solidFill>
                <a:latin typeface="Verdana"/>
                <a:ea typeface="Verdana"/>
                <a:cs typeface="Verdana"/>
                <a:sym typeface="Verdana"/>
              </a:defRPr>
            </a:lvl9pPr>
          </a:lstStyle>
          <a:p>
            <a:endParaRPr/>
          </a:p>
        </p:txBody>
      </p:sp>
      <p:sp>
        <p:nvSpPr>
          <p:cNvPr id="87" name="Google Shape;87;p15"/>
          <p:cNvSpPr txBox="1">
            <a:spLocks noGrp="1"/>
          </p:cNvSpPr>
          <p:nvPr>
            <p:ph type="dt" idx="10"/>
          </p:nvPr>
        </p:nvSpPr>
        <p:spPr>
          <a:xfrm>
            <a:off x="6096000" y="6248400"/>
            <a:ext cx="2667000" cy="365100"/>
          </a:xfrm>
          <a:prstGeom prst="rect">
            <a:avLst/>
          </a:prstGeom>
          <a:noFill/>
          <a:ln>
            <a:noFill/>
          </a:ln>
        </p:spPr>
        <p:txBody>
          <a:bodyPr spcFirstLastPara="1" wrap="square" lIns="91425" tIns="91425" rIns="91425" bIns="91425" anchor="ctr" anchorCtr="0">
            <a:noAutofit/>
          </a:bodyPr>
          <a:lstStyle>
            <a:lvl1pPr marL="0" marR="0" lvl="0" indent="0" algn="l"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88" name="Google Shape;88;p15"/>
          <p:cNvSpPr txBox="1">
            <a:spLocks noGrp="1"/>
          </p:cNvSpPr>
          <p:nvPr>
            <p:ph type="sldNum" idx="12"/>
          </p:nvPr>
        </p:nvSpPr>
        <p:spPr>
          <a:xfrm>
            <a:off x="0" y="1752600"/>
            <a:ext cx="1295400" cy="7017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spcAft>
                <a:spcPts val="0"/>
              </a:spcAft>
              <a:buNone/>
              <a:defRPr sz="2400" b="1" i="0" u="none" strike="noStrike" cap="none">
                <a:solidFill>
                  <a:srgbClr val="FFFFFF"/>
                </a:solidFill>
                <a:latin typeface="Arial"/>
                <a:ea typeface="Arial"/>
                <a:cs typeface="Arial"/>
                <a:sym typeface="Arial"/>
              </a:defRPr>
            </a:lvl1pPr>
            <a:lvl2pPr marL="0" marR="0" lvl="1" indent="0" algn="ctr" rtl="0">
              <a:spcBef>
                <a:spcPts val="0"/>
              </a:spcBef>
              <a:spcAft>
                <a:spcPts val="0"/>
              </a:spcAft>
              <a:buNone/>
              <a:defRPr sz="2400" b="1" i="0" u="none" strike="noStrike" cap="none">
                <a:solidFill>
                  <a:srgbClr val="FFFFFF"/>
                </a:solidFill>
                <a:latin typeface="Arial"/>
                <a:ea typeface="Arial"/>
                <a:cs typeface="Arial"/>
                <a:sym typeface="Arial"/>
              </a:defRPr>
            </a:lvl2pPr>
            <a:lvl3pPr marL="0" marR="0" lvl="2" indent="0" algn="ctr" rtl="0">
              <a:spcBef>
                <a:spcPts val="0"/>
              </a:spcBef>
              <a:spcAft>
                <a:spcPts val="0"/>
              </a:spcAft>
              <a:buNone/>
              <a:defRPr sz="2400" b="1" i="0" u="none" strike="noStrike" cap="none">
                <a:solidFill>
                  <a:srgbClr val="FFFFFF"/>
                </a:solidFill>
                <a:latin typeface="Arial"/>
                <a:ea typeface="Arial"/>
                <a:cs typeface="Arial"/>
                <a:sym typeface="Arial"/>
              </a:defRPr>
            </a:lvl3pPr>
            <a:lvl4pPr marL="0" marR="0" lvl="3" indent="0" algn="ctr" rtl="0">
              <a:spcBef>
                <a:spcPts val="0"/>
              </a:spcBef>
              <a:spcAft>
                <a:spcPts val="0"/>
              </a:spcAft>
              <a:buNone/>
              <a:defRPr sz="2400" b="1" i="0" u="none" strike="noStrike" cap="none">
                <a:solidFill>
                  <a:srgbClr val="FFFFFF"/>
                </a:solidFill>
                <a:latin typeface="Arial"/>
                <a:ea typeface="Arial"/>
                <a:cs typeface="Arial"/>
                <a:sym typeface="Arial"/>
              </a:defRPr>
            </a:lvl4pPr>
            <a:lvl5pPr marL="0" marR="0" lvl="4" indent="0" algn="ctr" rtl="0">
              <a:spcBef>
                <a:spcPts val="0"/>
              </a:spcBef>
              <a:spcAft>
                <a:spcPts val="0"/>
              </a:spcAft>
              <a:buNone/>
              <a:defRPr sz="2400" b="1" i="0" u="none" strike="noStrike" cap="none">
                <a:solidFill>
                  <a:srgbClr val="FFFFFF"/>
                </a:solidFill>
                <a:latin typeface="Arial"/>
                <a:ea typeface="Arial"/>
                <a:cs typeface="Arial"/>
                <a:sym typeface="Arial"/>
              </a:defRPr>
            </a:lvl5pPr>
            <a:lvl6pPr marL="0" marR="0" lvl="5" indent="0" algn="ctr" rtl="0">
              <a:spcBef>
                <a:spcPts val="0"/>
              </a:spcBef>
              <a:spcAft>
                <a:spcPts val="0"/>
              </a:spcAft>
              <a:buNone/>
              <a:defRPr sz="2400" b="1" i="0" u="none" strike="noStrike" cap="none">
                <a:solidFill>
                  <a:srgbClr val="FFFFFF"/>
                </a:solidFill>
                <a:latin typeface="Arial"/>
                <a:ea typeface="Arial"/>
                <a:cs typeface="Arial"/>
                <a:sym typeface="Arial"/>
              </a:defRPr>
            </a:lvl6pPr>
            <a:lvl7pPr marL="0" marR="0" lvl="6" indent="0" algn="ctr" rtl="0">
              <a:spcBef>
                <a:spcPts val="0"/>
              </a:spcBef>
              <a:spcAft>
                <a:spcPts val="0"/>
              </a:spcAft>
              <a:buNone/>
              <a:defRPr sz="2400" b="1" i="0" u="none" strike="noStrike" cap="none">
                <a:solidFill>
                  <a:srgbClr val="FFFFFF"/>
                </a:solidFill>
                <a:latin typeface="Arial"/>
                <a:ea typeface="Arial"/>
                <a:cs typeface="Arial"/>
                <a:sym typeface="Arial"/>
              </a:defRPr>
            </a:lvl7pPr>
            <a:lvl8pPr marL="0" marR="0" lvl="7" indent="0" algn="ctr" rtl="0">
              <a:spcBef>
                <a:spcPts val="0"/>
              </a:spcBef>
              <a:spcAft>
                <a:spcPts val="0"/>
              </a:spcAft>
              <a:buNone/>
              <a:defRPr sz="2400" b="1" i="0" u="none" strike="noStrike" cap="none">
                <a:solidFill>
                  <a:srgbClr val="FFFFFF"/>
                </a:solidFill>
                <a:latin typeface="Arial"/>
                <a:ea typeface="Arial"/>
                <a:cs typeface="Arial"/>
                <a:sym typeface="Arial"/>
              </a:defRPr>
            </a:lvl8pPr>
            <a:lvl9pPr marL="0" marR="0" lvl="8" indent="0" algn="ctr" rtl="0">
              <a:spcBef>
                <a:spcPts val="0"/>
              </a:spcBef>
              <a:spcAft>
                <a:spcPts val="0"/>
              </a:spcAft>
              <a:buNone/>
              <a:defRPr sz="2400" b="1" i="0" u="none" strike="noStrike" cap="none">
                <a:solidFill>
                  <a:srgbClr val="FFFFF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89" name="Google Shape;89;p15"/>
          <p:cNvSpPr txBox="1">
            <a:spLocks noGrp="1"/>
          </p:cNvSpPr>
          <p:nvPr>
            <p:ph type="ftr" idx="11"/>
          </p:nvPr>
        </p:nvSpPr>
        <p:spPr>
          <a:xfrm>
            <a:off x="609600" y="6248400"/>
            <a:ext cx="5421300" cy="365100"/>
          </a:xfrm>
          <a:prstGeom prst="rect">
            <a:avLst/>
          </a:prstGeom>
          <a:noFill/>
          <a:ln>
            <a:noFill/>
          </a:ln>
        </p:spPr>
        <p:txBody>
          <a:bodyPr spcFirstLastPara="1" wrap="square" lIns="91425" tIns="91425" rIns="91425" bIns="91425" anchor="ctr" anchorCtr="0">
            <a:noAutofit/>
          </a:bodyPr>
          <a:lstStyle>
            <a:lvl1pPr marL="0" marR="0" lvl="0" indent="0" algn="r" rtl="0">
              <a:spcBef>
                <a:spcPts val="0"/>
              </a:spcBef>
              <a:spcAft>
                <a:spcPts val="0"/>
              </a:spcAft>
              <a:buSzPts val="1400"/>
              <a:buNone/>
              <a:defRPr sz="1400" b="0" i="0" u="none" strike="noStrike" cap="none">
                <a:solidFill>
                  <a:schemeClr val="lt2"/>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8"/>
        <p:cNvGrpSpPr/>
        <p:nvPr/>
      </p:nvGrpSpPr>
      <p:grpSpPr>
        <a:xfrm>
          <a:off x="0" y="0"/>
          <a:ext cx="0" cy="0"/>
          <a:chOff x="0" y="0"/>
          <a:chExt cx="0" cy="0"/>
        </a:xfrm>
      </p:grpSpPr>
      <p:sp>
        <p:nvSpPr>
          <p:cNvPr id="19" name="Google Shape;19;p3"/>
          <p:cNvSpPr/>
          <p:nvPr/>
        </p:nvSpPr>
        <p:spPr>
          <a:xfrm>
            <a:off x="0" y="64132"/>
            <a:ext cx="9144250" cy="5863987"/>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20" name="Google Shape;20;p3"/>
          <p:cNvSpPr/>
          <p:nvPr/>
        </p:nvSpPr>
        <p:spPr>
          <a:xfrm>
            <a:off x="0" y="0"/>
            <a:ext cx="9144250" cy="5863987"/>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21" name="Google Shape;21;p3"/>
          <p:cNvSpPr txBox="1">
            <a:spLocks noGrp="1"/>
          </p:cNvSpPr>
          <p:nvPr>
            <p:ph type="title"/>
          </p:nvPr>
        </p:nvSpPr>
        <p:spPr>
          <a:xfrm>
            <a:off x="311700" y="719633"/>
            <a:ext cx="8520600" cy="17100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22" name="Google Shape;22;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4314000" cy="6858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4"/>
          <p:cNvSpPr/>
          <p:nvPr/>
        </p:nvSpPr>
        <p:spPr>
          <a:xfrm>
            <a:off x="0" y="58833"/>
            <a:ext cx="4313625" cy="5865687"/>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6" name="Google Shape;26;p4"/>
          <p:cNvSpPr/>
          <p:nvPr/>
        </p:nvSpPr>
        <p:spPr>
          <a:xfrm>
            <a:off x="-125" y="0"/>
            <a:ext cx="4316900" cy="5860653"/>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7" name="Google Shape;27;p4"/>
          <p:cNvSpPr txBox="1">
            <a:spLocks noGrp="1"/>
          </p:cNvSpPr>
          <p:nvPr>
            <p:ph type="title"/>
          </p:nvPr>
        </p:nvSpPr>
        <p:spPr>
          <a:xfrm>
            <a:off x="311725" y="667900"/>
            <a:ext cx="3706500" cy="33453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8" name="Google Shape;28;p4"/>
          <p:cNvSpPr txBox="1">
            <a:spLocks noGrp="1"/>
          </p:cNvSpPr>
          <p:nvPr>
            <p:ph type="body" idx="1"/>
          </p:nvPr>
        </p:nvSpPr>
        <p:spPr>
          <a:xfrm>
            <a:off x="4644675" y="667900"/>
            <a:ext cx="4166400" cy="54648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29" name="Google Shape;2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p:nvPr/>
        </p:nvSpPr>
        <p:spPr>
          <a:xfrm>
            <a:off x="0" y="0"/>
            <a:ext cx="9144000" cy="1702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5"/>
          <p:cNvSpPr txBox="1">
            <a:spLocks noGrp="1"/>
          </p:cNvSpPr>
          <p:nvPr>
            <p:ph type="title"/>
          </p:nvPr>
        </p:nvSpPr>
        <p:spPr>
          <a:xfrm>
            <a:off x="311725" y="667900"/>
            <a:ext cx="8520600" cy="831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3" name="Google Shape;33;p5"/>
          <p:cNvSpPr txBox="1">
            <a:spLocks noGrp="1"/>
          </p:cNvSpPr>
          <p:nvPr>
            <p:ph type="body" idx="1"/>
          </p:nvPr>
        </p:nvSpPr>
        <p:spPr>
          <a:xfrm>
            <a:off x="311700" y="2007600"/>
            <a:ext cx="3999900" cy="41016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4" name="Google Shape;34;p5"/>
          <p:cNvSpPr txBox="1">
            <a:spLocks noGrp="1"/>
          </p:cNvSpPr>
          <p:nvPr>
            <p:ph type="body" idx="2"/>
          </p:nvPr>
        </p:nvSpPr>
        <p:spPr>
          <a:xfrm>
            <a:off x="4832400" y="2007600"/>
            <a:ext cx="3999900" cy="41016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35" name="Google Shape;35;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p:nvPr/>
        </p:nvSpPr>
        <p:spPr>
          <a:xfrm>
            <a:off x="0" y="0"/>
            <a:ext cx="9144000" cy="1702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6"/>
          <p:cNvSpPr txBox="1">
            <a:spLocks noGrp="1"/>
          </p:cNvSpPr>
          <p:nvPr>
            <p:ph type="title"/>
          </p:nvPr>
        </p:nvSpPr>
        <p:spPr>
          <a:xfrm>
            <a:off x="311725" y="667900"/>
            <a:ext cx="8520600" cy="8316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p:nvPr/>
        </p:nvSpPr>
        <p:spPr>
          <a:xfrm>
            <a:off x="0" y="0"/>
            <a:ext cx="3764400" cy="6858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7"/>
          <p:cNvSpPr txBox="1">
            <a:spLocks noGrp="1"/>
          </p:cNvSpPr>
          <p:nvPr>
            <p:ph type="title"/>
          </p:nvPr>
        </p:nvSpPr>
        <p:spPr>
          <a:xfrm>
            <a:off x="311725" y="667900"/>
            <a:ext cx="3127500" cy="24387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3" name="Google Shape;43;p7"/>
          <p:cNvSpPr txBox="1">
            <a:spLocks noGrp="1"/>
          </p:cNvSpPr>
          <p:nvPr>
            <p:ph type="body" idx="1"/>
          </p:nvPr>
        </p:nvSpPr>
        <p:spPr>
          <a:xfrm>
            <a:off x="311700" y="3187533"/>
            <a:ext cx="3127500" cy="30639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1600"/>
              </a:spcBef>
              <a:spcAft>
                <a:spcPts val="0"/>
              </a:spcAft>
              <a:buClr>
                <a:schemeClr val="accent2"/>
              </a:buClr>
              <a:buSzPts val="1100"/>
              <a:buChar char="○"/>
              <a:defRPr>
                <a:solidFill>
                  <a:schemeClr val="accent2"/>
                </a:solidFill>
              </a:defRPr>
            </a:lvl2pPr>
            <a:lvl3pPr marL="1371600" lvl="2" indent="-298450">
              <a:spcBef>
                <a:spcPts val="1600"/>
              </a:spcBef>
              <a:spcAft>
                <a:spcPts val="0"/>
              </a:spcAft>
              <a:buClr>
                <a:schemeClr val="accent2"/>
              </a:buClr>
              <a:buSzPts val="1100"/>
              <a:buChar char="■"/>
              <a:defRPr>
                <a:solidFill>
                  <a:schemeClr val="accent2"/>
                </a:solidFill>
              </a:defRPr>
            </a:lvl3pPr>
            <a:lvl4pPr marL="1828800" lvl="3" indent="-298450">
              <a:spcBef>
                <a:spcPts val="1600"/>
              </a:spcBef>
              <a:spcAft>
                <a:spcPts val="0"/>
              </a:spcAft>
              <a:buClr>
                <a:schemeClr val="accent2"/>
              </a:buClr>
              <a:buSzPts val="1100"/>
              <a:buChar char="●"/>
              <a:defRPr>
                <a:solidFill>
                  <a:schemeClr val="accent2"/>
                </a:solidFill>
              </a:defRPr>
            </a:lvl4pPr>
            <a:lvl5pPr marL="2286000" lvl="4" indent="-298450">
              <a:spcBef>
                <a:spcPts val="1600"/>
              </a:spcBef>
              <a:spcAft>
                <a:spcPts val="0"/>
              </a:spcAft>
              <a:buClr>
                <a:schemeClr val="accent2"/>
              </a:buClr>
              <a:buSzPts val="1100"/>
              <a:buChar char="○"/>
              <a:defRPr>
                <a:solidFill>
                  <a:schemeClr val="accent2"/>
                </a:solidFill>
              </a:defRPr>
            </a:lvl5pPr>
            <a:lvl6pPr marL="2743200" lvl="5" indent="-298450">
              <a:spcBef>
                <a:spcPts val="1600"/>
              </a:spcBef>
              <a:spcAft>
                <a:spcPts val="0"/>
              </a:spcAft>
              <a:buClr>
                <a:schemeClr val="accent2"/>
              </a:buClr>
              <a:buSzPts val="1100"/>
              <a:buChar char="■"/>
              <a:defRPr>
                <a:solidFill>
                  <a:schemeClr val="accent2"/>
                </a:solidFill>
              </a:defRPr>
            </a:lvl6pPr>
            <a:lvl7pPr marL="3200400" lvl="6" indent="-298450">
              <a:spcBef>
                <a:spcPts val="1600"/>
              </a:spcBef>
              <a:spcAft>
                <a:spcPts val="0"/>
              </a:spcAft>
              <a:buClr>
                <a:schemeClr val="accent2"/>
              </a:buClr>
              <a:buSzPts val="1100"/>
              <a:buChar char="●"/>
              <a:defRPr>
                <a:solidFill>
                  <a:schemeClr val="accent2"/>
                </a:solidFill>
              </a:defRPr>
            </a:lvl7pPr>
            <a:lvl8pPr marL="3657600" lvl="7" indent="-298450">
              <a:spcBef>
                <a:spcPts val="1600"/>
              </a:spcBef>
              <a:spcAft>
                <a:spcPts val="0"/>
              </a:spcAft>
              <a:buClr>
                <a:schemeClr val="accent2"/>
              </a:buClr>
              <a:buSzPts val="1100"/>
              <a:buChar char="○"/>
              <a:defRPr>
                <a:solidFill>
                  <a:schemeClr val="accent2"/>
                </a:solidFill>
              </a:defRPr>
            </a:lvl8pPr>
            <a:lvl9pPr marL="4114800" lvl="8" indent="-298450">
              <a:spcBef>
                <a:spcPts val="1600"/>
              </a:spcBef>
              <a:spcAft>
                <a:spcPts val="1600"/>
              </a:spcAft>
              <a:buClr>
                <a:schemeClr val="accent2"/>
              </a:buClr>
              <a:buSzPts val="1100"/>
              <a:buChar char="■"/>
              <a:defRPr>
                <a:solidFill>
                  <a:schemeClr val="accent2"/>
                </a:solidFill>
              </a:defRPr>
            </a:lvl9pPr>
          </a:lstStyle>
          <a:p>
            <a:endParaRPr/>
          </a:p>
        </p:txBody>
      </p:sp>
      <p:sp>
        <p:nvSpPr>
          <p:cNvPr id="44" name="Google Shape;44;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311675" y="1064800"/>
            <a:ext cx="6247800" cy="47283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47" name="Google Shape;47;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p:nvPr/>
        </p:nvSpPr>
        <p:spPr>
          <a:xfrm>
            <a:off x="0" y="0"/>
            <a:ext cx="4572000" cy="6858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9"/>
          <p:cNvSpPr txBox="1">
            <a:spLocks noGrp="1"/>
          </p:cNvSpPr>
          <p:nvPr>
            <p:ph type="title"/>
          </p:nvPr>
        </p:nvSpPr>
        <p:spPr>
          <a:xfrm>
            <a:off x="311300" y="667900"/>
            <a:ext cx="3704400" cy="27327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51" name="Google Shape;51;p9"/>
          <p:cNvSpPr txBox="1">
            <a:spLocks noGrp="1"/>
          </p:cNvSpPr>
          <p:nvPr>
            <p:ph type="subTitle" idx="1"/>
          </p:nvPr>
        </p:nvSpPr>
        <p:spPr>
          <a:xfrm>
            <a:off x="304800" y="3502300"/>
            <a:ext cx="3704400" cy="1235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52" name="Google Shape;52;p9"/>
          <p:cNvSpPr txBox="1">
            <a:spLocks noGrp="1"/>
          </p:cNvSpPr>
          <p:nvPr>
            <p:ph type="body" idx="2"/>
          </p:nvPr>
        </p:nvSpPr>
        <p:spPr>
          <a:xfrm>
            <a:off x="4879025" y="667900"/>
            <a:ext cx="3954000" cy="54819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3" name="Google Shape;53;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10"/>
          <p:cNvSpPr/>
          <p:nvPr/>
        </p:nvSpPr>
        <p:spPr>
          <a:xfrm>
            <a:off x="0" y="5825333"/>
            <a:ext cx="9144000" cy="1032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0"/>
          <p:cNvSpPr txBox="1">
            <a:spLocks noGrp="1"/>
          </p:cNvSpPr>
          <p:nvPr>
            <p:ph type="body" idx="1"/>
          </p:nvPr>
        </p:nvSpPr>
        <p:spPr>
          <a:xfrm>
            <a:off x="311700" y="6028533"/>
            <a:ext cx="7979400" cy="614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7" name="Google Shape;57;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11" name="Google Shape;11;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12" name="Google Shape;12;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90"/>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ctrTitle"/>
          </p:nvPr>
        </p:nvSpPr>
        <p:spPr>
          <a:xfrm>
            <a:off x="311700" y="719633"/>
            <a:ext cx="8520600" cy="17100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CHAPTER 9</a:t>
            </a:r>
            <a:br>
              <a:rPr lang="en-US" sz="3600" b="0" i="0" u="none" strike="noStrike" cap="none">
                <a:solidFill>
                  <a:schemeClr val="lt2"/>
                </a:solidFill>
                <a:latin typeface="Arial"/>
                <a:ea typeface="Arial"/>
                <a:cs typeface="Arial"/>
                <a:sym typeface="Arial"/>
              </a:rPr>
            </a:br>
            <a:r>
              <a:rPr lang="en-US" sz="3600" b="0" i="0" u="none" strike="noStrike" cap="none">
                <a:solidFill>
                  <a:schemeClr val="lt2"/>
                </a:solidFill>
                <a:latin typeface="Arial"/>
                <a:ea typeface="Arial"/>
                <a:cs typeface="Arial"/>
                <a:sym typeface="Arial"/>
              </a:rPr>
              <a:t>SURVEY RESEARCH</a:t>
            </a:r>
            <a:endParaRPr sz="3600" b="0" i="0" u="none" strike="noStrike" cap="none">
              <a:solidFill>
                <a:schemeClr val="l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52" name="Google Shape;152;p27"/>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Make Items Clear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Double-Barreled Questions</a:t>
            </a:r>
            <a:endParaRPr sz="140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Respondents Must Be Competent to Answer</a:t>
            </a:r>
            <a:endParaRPr>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Respondents Must Be Willing to Answer</a:t>
            </a:r>
            <a:endParaRPr>
              <a:solidFill>
                <a:srgbClr val="000000"/>
              </a:solidFill>
            </a:endParaRPr>
          </a:p>
          <a:p>
            <a:pPr marL="0" marR="0" lvl="0" indent="0" algn="l" rtl="0">
              <a:spcBef>
                <a:spcPts val="700"/>
              </a:spcBef>
              <a:spcAft>
                <a:spcPts val="0"/>
              </a:spcAft>
              <a:buNone/>
            </a:pP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8"/>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58" name="Google Shape;158;p28"/>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Make Items Clear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Double-Barreled Questions</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Competent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Willing to Answer</a:t>
            </a:r>
            <a:endParaRPr sz="140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Questions Should Be Relevant</a:t>
            </a:r>
            <a:endParaRPr>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Short Items are Best</a:t>
            </a:r>
            <a:endParaRPr>
              <a:solidFill>
                <a:srgbClr val="000000"/>
              </a:solidFill>
            </a:endParaRPr>
          </a:p>
          <a:p>
            <a:pPr marL="319087" marR="0" lvl="0" indent="0" algn="l" rtl="0">
              <a:spcBef>
                <a:spcPts val="700"/>
              </a:spcBef>
              <a:spcAft>
                <a:spcPts val="0"/>
              </a:spcAft>
              <a:buNone/>
            </a:pP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9"/>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64" name="Google Shape;164;p29"/>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dirty="0">
                <a:solidFill>
                  <a:srgbClr val="000000"/>
                </a:solidFill>
                <a:latin typeface="Arial"/>
                <a:ea typeface="Arial"/>
                <a:cs typeface="Arial"/>
                <a:sym typeface="Arial"/>
              </a:rPr>
              <a:t>Make Items Clear</a:t>
            </a:r>
            <a:endParaRPr sz="1400" dirty="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dirty="0">
                <a:solidFill>
                  <a:srgbClr val="000000"/>
                </a:solidFill>
                <a:latin typeface="Arial"/>
                <a:ea typeface="Arial"/>
                <a:cs typeface="Arial"/>
                <a:sym typeface="Arial"/>
              </a:rPr>
              <a:t>Avoid Double-Barreled Questions</a:t>
            </a:r>
            <a:endParaRPr sz="1400" dirty="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dirty="0">
                <a:solidFill>
                  <a:srgbClr val="000000"/>
                </a:solidFill>
                <a:latin typeface="Arial"/>
                <a:ea typeface="Arial"/>
                <a:cs typeface="Arial"/>
                <a:sym typeface="Arial"/>
              </a:rPr>
              <a:t>Respondents Must Be Competent to Answer</a:t>
            </a:r>
            <a:endParaRPr sz="1400" dirty="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dirty="0">
                <a:solidFill>
                  <a:srgbClr val="000000"/>
                </a:solidFill>
                <a:latin typeface="Arial"/>
                <a:ea typeface="Arial"/>
                <a:cs typeface="Arial"/>
                <a:sym typeface="Arial"/>
              </a:rPr>
              <a:t>Respondents Must Be Willing to Answer</a:t>
            </a:r>
            <a:endParaRPr sz="1400" dirty="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dirty="0">
                <a:solidFill>
                  <a:srgbClr val="000000"/>
                </a:solidFill>
                <a:latin typeface="Arial"/>
                <a:ea typeface="Arial"/>
                <a:cs typeface="Arial"/>
                <a:sym typeface="Arial"/>
              </a:rPr>
              <a:t>Questions Should Be Relevant</a:t>
            </a:r>
            <a:endParaRPr sz="1400" dirty="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dirty="0">
                <a:solidFill>
                  <a:srgbClr val="000000"/>
                </a:solidFill>
                <a:latin typeface="Arial"/>
                <a:ea typeface="Arial"/>
                <a:cs typeface="Arial"/>
                <a:sym typeface="Arial"/>
              </a:rPr>
              <a:t>Short Items are Best</a:t>
            </a:r>
            <a:endParaRPr sz="1400"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Avoid Negative Items</a:t>
            </a:r>
            <a:endParaRPr dirty="0">
              <a:solidFill>
                <a:srgbClr val="000000"/>
              </a:solidFill>
            </a:endParaRPr>
          </a:p>
          <a:p>
            <a:pPr marL="319087" marR="0" lvl="0" indent="0" algn="l" rtl="0">
              <a:spcBef>
                <a:spcPts val="700"/>
              </a:spcBef>
              <a:spcAft>
                <a:spcPts val="0"/>
              </a:spcAft>
              <a:buNone/>
            </a:pPr>
            <a:endParaRPr sz="2600" b="0" i="0" u="none" strike="noStrike" cap="none" dirty="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0"/>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70" name="Google Shape;170;p30"/>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Make Items Clear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Double-Barreled Questions</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Competent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Willing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Questions Should Be Relevant</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Short Items are Best</a:t>
            </a:r>
            <a:endParaRPr sz="140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Avoid Negative Items</a:t>
            </a:r>
            <a:endParaRPr sz="2600" b="0" i="0" u="none" strike="noStrike" cap="none">
              <a:solidFill>
                <a:srgbClr val="000000"/>
              </a:solidFill>
              <a:latin typeface="Arial"/>
              <a:ea typeface="Arial"/>
              <a:cs typeface="Arial"/>
              <a:sym typeface="Arial"/>
            </a:endParaRPr>
          </a:p>
          <a:p>
            <a:pPr marL="914400" lvl="2" indent="-207962" algn="l" rtl="0">
              <a:lnSpc>
                <a:spcPct val="100000"/>
              </a:lnSpc>
              <a:spcBef>
                <a:spcPts val="360"/>
              </a:spcBef>
              <a:spcAft>
                <a:spcPts val="0"/>
              </a:spcAft>
              <a:buClr>
                <a:srgbClr val="000000"/>
              </a:buClr>
              <a:buSzPts val="1400"/>
              <a:buChar char="■"/>
            </a:pPr>
            <a:r>
              <a:rPr lang="en-US" sz="1400" i="1">
                <a:solidFill>
                  <a:schemeClr val="dk1"/>
                </a:solidFill>
                <a:latin typeface="Calibri"/>
                <a:ea typeface="Calibri"/>
                <a:cs typeface="Calibri"/>
                <a:sym typeface="Calibri"/>
              </a:rPr>
              <a:t>ex: The United States should not recognize Cuba.</a:t>
            </a:r>
            <a:endParaRPr sz="1400" i="1">
              <a:solidFill>
                <a:schemeClr val="dk1"/>
              </a:solidFill>
              <a:latin typeface="Calibri"/>
              <a:ea typeface="Calibri"/>
              <a:cs typeface="Calibri"/>
              <a:sym typeface="Calibri"/>
            </a:endParaRPr>
          </a:p>
          <a:p>
            <a:pPr marL="914400" lvl="2" indent="-207962" algn="l" rtl="0">
              <a:lnSpc>
                <a:spcPct val="100000"/>
              </a:lnSpc>
              <a:spcBef>
                <a:spcPts val="360"/>
              </a:spcBef>
              <a:spcAft>
                <a:spcPts val="0"/>
              </a:spcAft>
              <a:buClr>
                <a:schemeClr val="dk1"/>
              </a:buClr>
              <a:buSzPts val="1400"/>
              <a:buFont typeface="Calibri"/>
              <a:buChar char="■"/>
            </a:pPr>
            <a:r>
              <a:rPr lang="en-US" sz="1400" i="1">
                <a:solidFill>
                  <a:schemeClr val="dk1"/>
                </a:solidFill>
                <a:latin typeface="Calibri"/>
                <a:ea typeface="Calibri"/>
                <a:cs typeface="Calibri"/>
                <a:sym typeface="Calibri"/>
              </a:rPr>
              <a:t>ex: The United States should recognize Cuba.</a:t>
            </a:r>
            <a:endParaRPr sz="1400" i="1">
              <a:solidFill>
                <a:schemeClr val="dk1"/>
              </a:solidFill>
              <a:latin typeface="Calibri"/>
              <a:ea typeface="Calibri"/>
              <a:cs typeface="Calibri"/>
              <a:sym typeface="Calibri"/>
            </a:endParaRPr>
          </a:p>
          <a:p>
            <a:pPr marL="319087" lvl="0" indent="595312" algn="l" rtl="0">
              <a:lnSpc>
                <a:spcPct val="100000"/>
              </a:lnSpc>
              <a:spcBef>
                <a:spcPts val="360"/>
              </a:spcBef>
              <a:spcAft>
                <a:spcPts val="0"/>
              </a:spcAft>
              <a:buNone/>
            </a:pPr>
            <a:endParaRPr sz="1400" i="1">
              <a:solidFill>
                <a:schemeClr val="dk1"/>
              </a:solidFill>
              <a:latin typeface="Calibri"/>
              <a:ea typeface="Calibri"/>
              <a:cs typeface="Calibri"/>
              <a:sym typeface="Calibri"/>
            </a:endParaRPr>
          </a:p>
          <a:p>
            <a:pPr marL="914400" lvl="2" indent="-207962" algn="l" rtl="0">
              <a:lnSpc>
                <a:spcPct val="100000"/>
              </a:lnSpc>
              <a:spcBef>
                <a:spcPts val="360"/>
              </a:spcBef>
              <a:spcAft>
                <a:spcPts val="0"/>
              </a:spcAft>
              <a:buClr>
                <a:schemeClr val="dk1"/>
              </a:buClr>
              <a:buSzPts val="1400"/>
              <a:buFont typeface="Calibri"/>
              <a:buChar char="■"/>
            </a:pPr>
            <a:r>
              <a:rPr lang="en-US" sz="1400" i="1">
                <a:solidFill>
                  <a:schemeClr val="dk1"/>
                </a:solidFill>
                <a:latin typeface="Calibri"/>
                <a:ea typeface="Calibri"/>
                <a:cs typeface="Calibri"/>
                <a:sym typeface="Calibri"/>
              </a:rPr>
              <a:t>ex: Does it seem possible or impossible to you that the Nazi extermination of the Jews never happened?</a:t>
            </a:r>
            <a:endParaRPr sz="1400" i="1">
              <a:solidFill>
                <a:schemeClr val="dk1"/>
              </a:solidFill>
              <a:latin typeface="Calibri"/>
              <a:ea typeface="Calibri"/>
              <a:cs typeface="Calibri"/>
              <a:sym typeface="Calibri"/>
            </a:endParaRPr>
          </a:p>
          <a:p>
            <a:pPr marL="914400" lvl="2" indent="-207962" algn="l" rtl="0">
              <a:lnSpc>
                <a:spcPct val="100000"/>
              </a:lnSpc>
              <a:spcBef>
                <a:spcPts val="360"/>
              </a:spcBef>
              <a:spcAft>
                <a:spcPts val="0"/>
              </a:spcAft>
              <a:buClr>
                <a:schemeClr val="dk1"/>
              </a:buClr>
              <a:buSzPts val="1400"/>
              <a:buFont typeface="Calibri"/>
              <a:buChar char="■"/>
            </a:pPr>
            <a:r>
              <a:rPr lang="en-US" sz="1400" i="1">
                <a:solidFill>
                  <a:schemeClr val="dk1"/>
                </a:solidFill>
                <a:latin typeface="Calibri"/>
                <a:ea typeface="Calibri"/>
                <a:cs typeface="Calibri"/>
                <a:sym typeface="Calibri"/>
              </a:rPr>
              <a:t>ex: Do you doubt that the Holocaust actually happened or not? </a:t>
            </a:r>
            <a:endParaRPr sz="1400" i="1">
              <a:solidFill>
                <a:schemeClr val="dk1"/>
              </a:solidFill>
              <a:latin typeface="Calibri"/>
              <a:ea typeface="Calibri"/>
              <a:cs typeface="Calibri"/>
              <a:sym typeface="Calibri"/>
            </a:endParaRPr>
          </a:p>
          <a:p>
            <a:pPr marL="319087" marR="0" lvl="0" indent="0" algn="l" rtl="0">
              <a:spcBef>
                <a:spcPts val="700"/>
              </a:spcBef>
              <a:spcAft>
                <a:spcPts val="0"/>
              </a:spcAft>
              <a:buNone/>
            </a:pP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1"/>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76" name="Google Shape;176;p31"/>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Make Items Clear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Double-Barreled Questions</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Competent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Willing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Questions Should Be Relevant</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Short Items are Best</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Negative Items</a:t>
            </a:r>
            <a:endParaRPr sz="140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Avoid Biased Items and Terms</a:t>
            </a: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2"/>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82" name="Google Shape;182;p32"/>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Make Items Clear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Double-Barreled Questions</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Competent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Respondents Must Be Willing to Answer</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Questions Should Be Relevant</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Short Items are Best</a:t>
            </a:r>
            <a:endParaRPr sz="1400">
              <a:solidFill>
                <a:srgbClr val="000000"/>
              </a:solidFill>
            </a:endParaRPr>
          </a:p>
          <a:p>
            <a:pPr marL="319087" marR="0" lvl="0" indent="-308927" algn="l" rtl="0">
              <a:spcBef>
                <a:spcPts val="70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Avoid Negative Items</a:t>
            </a:r>
            <a:endParaRPr sz="140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Avoid Biased Items and Terms</a:t>
            </a:r>
            <a:endParaRPr sz="2600" b="0" i="0" u="none" strike="noStrike" cap="none">
              <a:solidFill>
                <a:srgbClr val="000000"/>
              </a:solidFill>
              <a:latin typeface="Arial"/>
              <a:ea typeface="Arial"/>
              <a:cs typeface="Arial"/>
              <a:sym typeface="Arial"/>
            </a:endParaRPr>
          </a:p>
          <a:p>
            <a:pPr marL="914400" marR="0" lvl="2" indent="-207962" algn="l" rtl="0">
              <a:lnSpc>
                <a:spcPct val="100000"/>
              </a:lnSpc>
              <a:spcBef>
                <a:spcPts val="360"/>
              </a:spcBef>
              <a:spcAft>
                <a:spcPts val="0"/>
              </a:spcAft>
              <a:buClr>
                <a:srgbClr val="000000"/>
              </a:buClr>
              <a:buSzPts val="1400"/>
              <a:buChar char="■"/>
            </a:pPr>
            <a:r>
              <a:rPr lang="en-US" sz="1400" i="1">
                <a:solidFill>
                  <a:schemeClr val="dk1"/>
                </a:solidFill>
                <a:latin typeface="Calibri"/>
                <a:ea typeface="Calibri"/>
                <a:cs typeface="Calibri"/>
                <a:sym typeface="Calibri"/>
              </a:rPr>
              <a:t>Ex: Community organizing is hard.  Do leadership trainings help you feel prepared for community organizing? </a:t>
            </a:r>
            <a:endParaRPr sz="1400" i="1">
              <a:solidFill>
                <a:schemeClr val="dk1"/>
              </a:solidFill>
              <a:latin typeface="Calibri"/>
              <a:ea typeface="Calibri"/>
              <a:cs typeface="Calibri"/>
              <a:sym typeface="Calibri"/>
            </a:endParaRPr>
          </a:p>
          <a:p>
            <a:pPr marL="914400" marR="0" lvl="2" indent="-207962" algn="l" rtl="0">
              <a:lnSpc>
                <a:spcPct val="100000"/>
              </a:lnSpc>
              <a:spcBef>
                <a:spcPts val="360"/>
              </a:spcBef>
              <a:spcAft>
                <a:spcPts val="0"/>
              </a:spcAft>
              <a:buClr>
                <a:srgbClr val="000000"/>
              </a:buClr>
              <a:buSzPts val="1400"/>
              <a:buChar char="■"/>
            </a:pPr>
            <a:r>
              <a:rPr lang="en-US" sz="1400" i="1">
                <a:solidFill>
                  <a:schemeClr val="dk1"/>
                </a:solidFill>
                <a:latin typeface="Calibri"/>
                <a:ea typeface="Calibri"/>
                <a:cs typeface="Calibri"/>
                <a:sym typeface="Calibri"/>
              </a:rPr>
              <a:t>Ex: The leadership trainings prepare me for community organizing. </a:t>
            </a:r>
            <a:endParaRPr sz="1400" i="1">
              <a:solidFill>
                <a:schemeClr val="dk1"/>
              </a:solidFill>
              <a:latin typeface="Calibri"/>
              <a:ea typeface="Calibri"/>
              <a:cs typeface="Calibri"/>
              <a:sym typeface="Calibri"/>
            </a:endParaRPr>
          </a:p>
          <a:p>
            <a:pPr marL="319087" marR="0" lvl="0" indent="595312" algn="l" rtl="0">
              <a:lnSpc>
                <a:spcPct val="100000"/>
              </a:lnSpc>
              <a:spcBef>
                <a:spcPts val="360"/>
              </a:spcBef>
              <a:spcAft>
                <a:spcPts val="0"/>
              </a:spcAft>
              <a:buNone/>
            </a:pPr>
            <a:endParaRPr sz="1400" i="1">
              <a:solidFill>
                <a:schemeClr val="dk1"/>
              </a:solidFill>
              <a:latin typeface="Calibri"/>
              <a:ea typeface="Calibri"/>
              <a:cs typeface="Calibri"/>
              <a:sym typeface="Calibri"/>
            </a:endParaRPr>
          </a:p>
          <a:p>
            <a:pPr marL="914400" marR="0" lvl="2" indent="-207962" algn="l" rtl="0">
              <a:lnSpc>
                <a:spcPct val="100000"/>
              </a:lnSpc>
              <a:spcBef>
                <a:spcPts val="360"/>
              </a:spcBef>
              <a:spcAft>
                <a:spcPts val="0"/>
              </a:spcAft>
              <a:buClr>
                <a:schemeClr val="dk1"/>
              </a:buClr>
              <a:buSzPts val="1400"/>
              <a:buFont typeface="Calibri"/>
              <a:buChar char="■"/>
            </a:pPr>
            <a:r>
              <a:rPr lang="en-US" sz="1400" i="1">
                <a:solidFill>
                  <a:schemeClr val="dk1"/>
                </a:solidFill>
                <a:latin typeface="Calibri"/>
                <a:ea typeface="Calibri"/>
                <a:cs typeface="Calibri"/>
                <a:sym typeface="Calibri"/>
              </a:rPr>
              <a:t>Ex: Now that you’ve seen how you can save time, would you buy our product? </a:t>
            </a:r>
            <a:endParaRPr sz="1400" i="1">
              <a:solidFill>
                <a:schemeClr val="dk1"/>
              </a:solidFill>
              <a:latin typeface="Calibri"/>
              <a:ea typeface="Calibri"/>
              <a:cs typeface="Calibri"/>
              <a:sym typeface="Calibri"/>
            </a:endParaRPr>
          </a:p>
          <a:p>
            <a:pPr marL="914400" marR="0" lvl="2" indent="-207962" algn="l" rtl="0">
              <a:lnSpc>
                <a:spcPct val="100000"/>
              </a:lnSpc>
              <a:spcBef>
                <a:spcPts val="360"/>
              </a:spcBef>
              <a:spcAft>
                <a:spcPts val="0"/>
              </a:spcAft>
              <a:buClr>
                <a:schemeClr val="dk1"/>
              </a:buClr>
              <a:buSzPts val="1400"/>
              <a:buFont typeface="Calibri"/>
              <a:buChar char="■"/>
            </a:pPr>
            <a:r>
              <a:rPr lang="en-US" sz="1400" i="1">
                <a:solidFill>
                  <a:schemeClr val="dk1"/>
                </a:solidFill>
                <a:latin typeface="Calibri"/>
                <a:ea typeface="Calibri"/>
                <a:cs typeface="Calibri"/>
                <a:sym typeface="Calibri"/>
              </a:rPr>
              <a:t>Ex: How likely would you be to buy our product? </a:t>
            </a:r>
            <a:endParaRPr sz="1400" i="1">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a:t>
            </a:r>
            <a:endParaRPr sz="3600" b="0" i="0" u="none" strike="noStrike" cap="none">
              <a:solidFill>
                <a:schemeClr val="lt2"/>
              </a:solidFill>
              <a:latin typeface="Arial"/>
              <a:ea typeface="Arial"/>
              <a:cs typeface="Arial"/>
              <a:sym typeface="Arial"/>
            </a:endParaRPr>
          </a:p>
        </p:txBody>
      </p:sp>
      <p:sp>
        <p:nvSpPr>
          <p:cNvPr id="188" name="Google Shape;188;p33"/>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Make Items Clear</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Avoid Double-Barreled Questions</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Respondents Must Be Competent to Answer</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Respondents Must Be Willing to Answer</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Questions Should Be Relevant</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Short Items are Best</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Avoid Negative Items</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Avoid Biased Items and Terms</a:t>
            </a:r>
            <a:endParaRPr sz="2600" b="0" i="0" u="none" strike="noStrike" cap="none"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4"/>
          <p:cNvSpPr txBox="1">
            <a:spLocks noGrp="1"/>
          </p:cNvSpPr>
          <p:nvPr>
            <p:ph type="ctrTitle"/>
          </p:nvPr>
        </p:nvSpPr>
        <p:spPr>
          <a:xfrm>
            <a:off x="311700" y="719633"/>
            <a:ext cx="8520600" cy="17100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CHAPTER 9</a:t>
            </a:r>
            <a:br>
              <a:rPr lang="en-US" sz="3600" b="0" i="0" u="none" strike="noStrike" cap="none">
                <a:solidFill>
                  <a:schemeClr val="lt2"/>
                </a:solidFill>
                <a:latin typeface="Arial"/>
                <a:ea typeface="Arial"/>
                <a:cs typeface="Arial"/>
                <a:sym typeface="Arial"/>
              </a:rPr>
            </a:br>
            <a:r>
              <a:rPr lang="en-US" sz="3600" b="0" i="0" u="none" strike="noStrike" cap="none">
                <a:solidFill>
                  <a:schemeClr val="lt2"/>
                </a:solidFill>
                <a:latin typeface="Arial"/>
                <a:ea typeface="Arial"/>
                <a:cs typeface="Arial"/>
                <a:sym typeface="Arial"/>
              </a:rPr>
              <a:t>SURVEY RESEARCH</a:t>
            </a:r>
            <a:endParaRPr sz="3600" b="0" i="0" u="none" strike="noStrike" cap="none">
              <a:solidFill>
                <a:schemeClr val="lt2"/>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5"/>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Questionnaire Construction</a:t>
            </a:r>
            <a:endParaRPr/>
          </a:p>
        </p:txBody>
      </p:sp>
      <p:sp>
        <p:nvSpPr>
          <p:cNvPr id="199" name="Google Shape;199;p35"/>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General Questionnaire Format</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Uncluttered</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Consistent format</a:t>
            </a:r>
            <a:endParaRPr>
              <a:solidFill>
                <a:srgbClr val="000000"/>
              </a:solidFill>
            </a:endParaRPr>
          </a:p>
          <a:p>
            <a:pPr marL="639763" marR="0" lvl="1" indent="-284163" algn="l" rtl="0">
              <a:spcBef>
                <a:spcPts val="550"/>
              </a:spcBef>
              <a:spcAft>
                <a:spcPts val="0"/>
              </a:spcAft>
              <a:buClr>
                <a:schemeClr val="accent1"/>
              </a:buClr>
              <a:buSzPts val="1750"/>
              <a:buFont typeface="Noto Sans Symbols"/>
              <a:buNone/>
            </a:pPr>
            <a:endParaRPr sz="2500" b="0" i="0" u="none" strike="noStrike" cap="non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6"/>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Questionnaire Construction</a:t>
            </a:r>
            <a:endParaRPr sz="3600" b="0" i="0" u="none" strike="noStrike" cap="none">
              <a:solidFill>
                <a:schemeClr val="lt2"/>
              </a:solidFill>
              <a:latin typeface="Arial"/>
              <a:ea typeface="Arial"/>
              <a:cs typeface="Arial"/>
              <a:sym typeface="Arial"/>
            </a:endParaRPr>
          </a:p>
        </p:txBody>
      </p:sp>
      <p:sp>
        <p:nvSpPr>
          <p:cNvPr id="205" name="Google Shape;205;p36"/>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Contingency Question – A survey question intended for only some respondents, determined by their responses to some other question.</a:t>
            </a:r>
            <a:endParaRPr>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9"/>
          <p:cNvSpPr txBox="1">
            <a:spLocks noGrp="1"/>
          </p:cNvSpPr>
          <p:nvPr>
            <p:ph type="title"/>
          </p:nvPr>
        </p:nvSpPr>
        <p:spPr>
          <a:xfrm>
            <a:off x="612775"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Topics Appropriate for Survey Research</a:t>
            </a:r>
            <a:endParaRPr/>
          </a:p>
        </p:txBody>
      </p:sp>
      <p:sp>
        <p:nvSpPr>
          <p:cNvPr id="102" name="Google Shape;102;p19"/>
          <p:cNvSpPr txBox="1">
            <a:spLocks noGrp="1"/>
          </p:cNvSpPr>
          <p:nvPr>
            <p:ph type="body" idx="1"/>
          </p:nvPr>
        </p:nvSpPr>
        <p:spPr>
          <a:xfrm>
            <a:off x="612775"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Descriptive, exploratory, and explanatory</a:t>
            </a:r>
            <a:endParaRPr>
              <a:solidFill>
                <a:srgbClr val="000000"/>
              </a:solidFill>
            </a:endParaRPr>
          </a:p>
          <a:p>
            <a:pPr marL="319088" marR="0" lvl="0" indent="-220028" algn="l" rtl="0">
              <a:spcBef>
                <a:spcPts val="700"/>
              </a:spcBef>
              <a:spcAft>
                <a:spcPts val="0"/>
              </a:spcAft>
              <a:buClr>
                <a:schemeClr val="accent2"/>
              </a:buClr>
              <a:buSzPts val="1560"/>
              <a:buFont typeface="Noto Sans Symbols"/>
              <a:buNone/>
            </a:pPr>
            <a:endParaRPr sz="2600" b="0" i="0" u="none" strike="noStrike" cap="none">
              <a:solidFill>
                <a:srgbClr val="000000"/>
              </a:solidFill>
              <a:latin typeface="Arial"/>
              <a:ea typeface="Arial"/>
              <a:cs typeface="Arial"/>
              <a:sym typeface="Aria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Respondents – A person who provides data for analysis by responding to a survey questionnaire.</a:t>
            </a:r>
            <a:endParaRPr>
              <a:solidFill>
                <a:srgbClr val="000000"/>
              </a:solidFill>
            </a:endParaRPr>
          </a:p>
          <a:p>
            <a:pPr marL="639763" marR="0" lvl="1" indent="-168593" algn="l" rtl="0">
              <a:spcBef>
                <a:spcPts val="550"/>
              </a:spcBef>
              <a:spcAft>
                <a:spcPts val="0"/>
              </a:spcAft>
              <a:buClr>
                <a:schemeClr val="accent1"/>
              </a:buClr>
              <a:buSzPts val="1820"/>
              <a:buFont typeface="Noto Sans Symbols"/>
              <a:buNone/>
            </a:pPr>
            <a:endParaRPr sz="2600" b="0" i="0" u="none" strike="noStrike" cap="none">
              <a:solidFill>
                <a:srgbClr val="000000"/>
              </a:solidFill>
              <a:latin typeface="Arial"/>
              <a:ea typeface="Arial"/>
              <a:cs typeface="Arial"/>
              <a:sym typeface="Aria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Large samples, original data, measuring attitudes and orientations</a:t>
            </a:r>
            <a:endParaRPr sz="2600" b="0" i="0" u="none" strike="noStrike" cap="none">
              <a:solidFill>
                <a:srgbClr val="000000"/>
              </a:solidFill>
              <a:latin typeface="Arial"/>
              <a:ea typeface="Arial"/>
              <a:cs typeface="Arial"/>
              <a:sym typeface="Arial"/>
            </a:endParaRPr>
          </a:p>
          <a:p>
            <a:pPr marL="914400" marR="0" lvl="2" indent="-284162" algn="l" rtl="0">
              <a:spcBef>
                <a:spcPts val="700"/>
              </a:spcBef>
              <a:spcAft>
                <a:spcPts val="0"/>
              </a:spcAft>
              <a:buClr>
                <a:srgbClr val="000000"/>
              </a:buClr>
              <a:buSzPts val="2600"/>
              <a:buChar char="■"/>
            </a:pPr>
            <a:r>
              <a:rPr lang="en-US">
                <a:solidFill>
                  <a:srgbClr val="000000"/>
                </a:solidFill>
              </a:rPr>
              <a:t>Pew, Gallup, Harris, Roper</a:t>
            </a:r>
            <a:endParaRPr sz="2600">
              <a:solidFill>
                <a:srgbClr val="00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7"/>
          <p:cNvSpPr txBox="1">
            <a:spLocks noGrp="1"/>
          </p:cNvSpPr>
          <p:nvPr>
            <p:ph type="body" idx="1"/>
          </p:nvPr>
        </p:nvSpPr>
        <p:spPr>
          <a:xfrm>
            <a:off x="1600200" y="5486400"/>
            <a:ext cx="73152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2"/>
              </a:buClr>
              <a:buSzPts val="1080"/>
              <a:buFont typeface="Noto Sans Symbols"/>
              <a:buNone/>
            </a:pPr>
            <a:r>
              <a:rPr lang="en-US" sz="1800" b="0" i="0" u="none" strike="noStrike" cap="none">
                <a:solidFill>
                  <a:srgbClr val="000000"/>
                </a:solidFill>
                <a:latin typeface="Arial"/>
                <a:ea typeface="Arial"/>
                <a:cs typeface="Arial"/>
                <a:sym typeface="Arial"/>
              </a:rPr>
              <a:t>Contingency Question Format</a:t>
            </a:r>
            <a:endParaRPr sz="1800" b="0" i="0" u="none" strike="noStrike" cap="none">
              <a:solidFill>
                <a:srgbClr val="000000"/>
              </a:solidFill>
              <a:latin typeface="Arial"/>
              <a:ea typeface="Arial"/>
              <a:cs typeface="Arial"/>
              <a:sym typeface="Arial"/>
            </a:endParaRPr>
          </a:p>
          <a:p>
            <a:pPr marL="0" marR="0" lvl="0" indent="0" algn="l" rtl="0">
              <a:spcBef>
                <a:spcPts val="700"/>
              </a:spcBef>
              <a:spcAft>
                <a:spcPts val="0"/>
              </a:spcAft>
              <a:buClr>
                <a:schemeClr val="accent2"/>
              </a:buClr>
              <a:buSzPts val="960"/>
              <a:buFont typeface="Noto Sans Symbols"/>
              <a:buNone/>
            </a:pPr>
            <a:r>
              <a:rPr lang="en-US" sz="1600" b="0" i="0" u="none" strike="noStrike" cap="none">
                <a:solidFill>
                  <a:srgbClr val="000000"/>
                </a:solidFill>
                <a:latin typeface="Arial"/>
                <a:ea typeface="Arial"/>
                <a:cs typeface="Arial"/>
                <a:sym typeface="Arial"/>
              </a:rPr>
              <a:t>Contingency questions offer a structure for exploring subject areas logically in some depth.</a:t>
            </a:r>
            <a:endParaRPr sz="1600" b="0" i="0" u="none" strike="noStrike" cap="none">
              <a:solidFill>
                <a:srgbClr val="000000"/>
              </a:solidFill>
              <a:latin typeface="Verdana"/>
              <a:ea typeface="Verdana"/>
              <a:cs typeface="Verdana"/>
              <a:sym typeface="Verdana"/>
            </a:endParaRPr>
          </a:p>
        </p:txBody>
      </p:sp>
      <p:sp>
        <p:nvSpPr>
          <p:cNvPr id="211" name="Google Shape;211;p37"/>
          <p:cNvSpPr txBox="1">
            <a:spLocks noGrp="1"/>
          </p:cNvSpPr>
          <p:nvPr>
            <p:ph type="title"/>
          </p:nvPr>
        </p:nvSpPr>
        <p:spPr>
          <a:xfrm>
            <a:off x="1600200" y="4648200"/>
            <a:ext cx="7315200" cy="6858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FFFFFF"/>
              </a:buClr>
              <a:buSzPts val="3600"/>
              <a:buFont typeface="Arial"/>
              <a:buNone/>
            </a:pPr>
            <a:r>
              <a:rPr lang="en-US" sz="3600" b="0" i="0" u="none" strike="noStrike" cap="none">
                <a:solidFill>
                  <a:srgbClr val="FFFFFF"/>
                </a:solidFill>
                <a:latin typeface="Arial"/>
                <a:ea typeface="Arial"/>
                <a:cs typeface="Arial"/>
                <a:sym typeface="Arial"/>
              </a:rPr>
              <a:t>Figure 9-2</a:t>
            </a:r>
            <a:endParaRPr sz="2000" b="0" i="0" u="none" strike="noStrike" cap="none">
              <a:solidFill>
                <a:srgbClr val="FFFFFF"/>
              </a:solidFill>
              <a:latin typeface="Arial"/>
              <a:ea typeface="Arial"/>
              <a:cs typeface="Arial"/>
              <a:sym typeface="Arial"/>
            </a:endParaRPr>
          </a:p>
        </p:txBody>
      </p:sp>
      <p:pic>
        <p:nvPicPr>
          <p:cNvPr id="212" name="Google Shape;212;p37"/>
          <p:cNvPicPr preferRelativeResize="0">
            <a:picLocks noGrp="1"/>
          </p:cNvPicPr>
          <p:nvPr>
            <p:ph type="pic" idx="2"/>
          </p:nvPr>
        </p:nvPicPr>
        <p:blipFill rotWithShape="1">
          <a:blip r:embed="rId3">
            <a:alphaModFix/>
          </a:blip>
          <a:srcRect l="-48100" r="-48099"/>
          <a:stretch/>
        </p:blipFill>
        <p:spPr>
          <a:xfrm>
            <a:off x="1560513" y="1066800"/>
            <a:ext cx="7583487" cy="2667000"/>
          </a:xfrm>
          <a:prstGeom prst="rect">
            <a:avLst/>
          </a:prstGeom>
          <a:noFill/>
          <a:ln>
            <a:noFill/>
          </a:ln>
        </p:spPr>
      </p:pic>
      <p:pic>
        <p:nvPicPr>
          <p:cNvPr id="213" name="Google Shape;213;p37"/>
          <p:cNvPicPr preferRelativeResize="0"/>
          <p:nvPr/>
        </p:nvPicPr>
        <p:blipFill rotWithShape="1">
          <a:blip r:embed="rId4">
            <a:alphaModFix/>
          </a:blip>
          <a:srcRect/>
          <a:stretch/>
        </p:blipFill>
        <p:spPr>
          <a:xfrm>
            <a:off x="2895600" y="457200"/>
            <a:ext cx="4835663" cy="370797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8"/>
          <p:cNvSpPr txBox="1">
            <a:spLocks noGrp="1"/>
          </p:cNvSpPr>
          <p:nvPr>
            <p:ph type="body" idx="1"/>
          </p:nvPr>
        </p:nvSpPr>
        <p:spPr>
          <a:xfrm>
            <a:off x="1600200" y="5486400"/>
            <a:ext cx="73152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2"/>
              </a:buClr>
              <a:buSzPts val="1080"/>
              <a:buFont typeface="Noto Sans Symbols"/>
              <a:buNone/>
            </a:pPr>
            <a:r>
              <a:rPr lang="en-US" sz="1800" b="0" i="0" u="none" strike="noStrike" cap="none">
                <a:solidFill>
                  <a:srgbClr val="000000"/>
                </a:solidFill>
                <a:latin typeface="Arial"/>
                <a:ea typeface="Arial"/>
                <a:cs typeface="Arial"/>
                <a:sym typeface="Arial"/>
              </a:rPr>
              <a:t>Contingency Table</a:t>
            </a:r>
            <a:endParaRPr sz="1800" b="0" i="0" u="none" strike="noStrike" cap="none">
              <a:solidFill>
                <a:srgbClr val="000000"/>
              </a:solidFill>
              <a:latin typeface="Arial"/>
              <a:ea typeface="Arial"/>
              <a:cs typeface="Arial"/>
              <a:sym typeface="Arial"/>
            </a:endParaRPr>
          </a:p>
          <a:p>
            <a:pPr marL="0" marR="0" lvl="0" indent="0" algn="l" rtl="0">
              <a:spcBef>
                <a:spcPts val="700"/>
              </a:spcBef>
              <a:spcAft>
                <a:spcPts val="0"/>
              </a:spcAft>
              <a:buClr>
                <a:schemeClr val="accent2"/>
              </a:buClr>
              <a:buSzPts val="960"/>
              <a:buFont typeface="Noto Sans Symbols"/>
              <a:buNone/>
            </a:pPr>
            <a:r>
              <a:rPr lang="en-US" sz="1600" b="0" i="0" u="none" strike="noStrike" cap="none">
                <a:solidFill>
                  <a:srgbClr val="000000"/>
                </a:solidFill>
                <a:latin typeface="Arial"/>
                <a:ea typeface="Arial"/>
                <a:cs typeface="Arial"/>
                <a:sym typeface="Arial"/>
              </a:rPr>
              <a:t>Sometimes it will be appropriate for certain kinds of respondents to skip over inapplicable questions. To avoid confusion, you should provide clear instructions to that end.</a:t>
            </a:r>
            <a:endParaRPr sz="1600" b="0" i="0" u="none" strike="noStrike" cap="none">
              <a:solidFill>
                <a:srgbClr val="000000"/>
              </a:solidFill>
              <a:latin typeface="Verdana"/>
              <a:ea typeface="Verdana"/>
              <a:cs typeface="Verdana"/>
              <a:sym typeface="Verdana"/>
            </a:endParaRPr>
          </a:p>
        </p:txBody>
      </p:sp>
      <p:sp>
        <p:nvSpPr>
          <p:cNvPr id="219" name="Google Shape;219;p38"/>
          <p:cNvSpPr txBox="1">
            <a:spLocks noGrp="1"/>
          </p:cNvSpPr>
          <p:nvPr>
            <p:ph type="title"/>
          </p:nvPr>
        </p:nvSpPr>
        <p:spPr>
          <a:xfrm>
            <a:off x="1600200" y="4648200"/>
            <a:ext cx="7315200" cy="6858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FFFFFF"/>
              </a:buClr>
              <a:buSzPts val="3600"/>
              <a:buFont typeface="Arial"/>
              <a:buNone/>
            </a:pPr>
            <a:r>
              <a:rPr lang="en-US" sz="3600" b="0" i="0" u="none" strike="noStrike" cap="none">
                <a:solidFill>
                  <a:srgbClr val="FFFFFF"/>
                </a:solidFill>
                <a:latin typeface="Arial"/>
                <a:ea typeface="Arial"/>
                <a:cs typeface="Arial"/>
                <a:sym typeface="Arial"/>
              </a:rPr>
              <a:t>Figure 9-3</a:t>
            </a:r>
            <a:endParaRPr sz="2000" b="0" i="0" u="none" strike="noStrike" cap="none">
              <a:solidFill>
                <a:srgbClr val="FFFFFF"/>
              </a:solidFill>
              <a:latin typeface="Arial"/>
              <a:ea typeface="Arial"/>
              <a:cs typeface="Arial"/>
              <a:sym typeface="Arial"/>
            </a:endParaRPr>
          </a:p>
        </p:txBody>
      </p:sp>
      <p:pic>
        <p:nvPicPr>
          <p:cNvPr id="220" name="Google Shape;220;p38"/>
          <p:cNvPicPr preferRelativeResize="0">
            <a:picLocks noGrp="1"/>
          </p:cNvPicPr>
          <p:nvPr>
            <p:ph type="pic" idx="2"/>
          </p:nvPr>
        </p:nvPicPr>
        <p:blipFill rotWithShape="1">
          <a:blip r:embed="rId3">
            <a:alphaModFix/>
          </a:blip>
          <a:srcRect l="-48100" r="-48099"/>
          <a:stretch/>
        </p:blipFill>
        <p:spPr>
          <a:xfrm>
            <a:off x="1560513" y="838200"/>
            <a:ext cx="7583487" cy="2971800"/>
          </a:xfrm>
          <a:prstGeom prst="rect">
            <a:avLst/>
          </a:prstGeom>
          <a:noFill/>
          <a:ln>
            <a:noFill/>
          </a:ln>
        </p:spPr>
      </p:pic>
      <p:pic>
        <p:nvPicPr>
          <p:cNvPr id="221" name="Google Shape;221;p38"/>
          <p:cNvPicPr preferRelativeResize="0"/>
          <p:nvPr/>
        </p:nvPicPr>
        <p:blipFill rotWithShape="1">
          <a:blip r:embed="rId4">
            <a:alphaModFix/>
          </a:blip>
          <a:srcRect/>
          <a:stretch/>
        </p:blipFill>
        <p:spPr>
          <a:xfrm>
            <a:off x="3048000" y="509588"/>
            <a:ext cx="4629781" cy="352327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9"/>
          <p:cNvSpPr txBox="1">
            <a:spLocks noGrp="1"/>
          </p:cNvSpPr>
          <p:nvPr>
            <p:ph type="body" idx="1"/>
          </p:nvPr>
        </p:nvSpPr>
        <p:spPr>
          <a:xfrm>
            <a:off x="1600200" y="5486400"/>
            <a:ext cx="73152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2"/>
              </a:buClr>
              <a:buSzPts val="1080"/>
              <a:buFont typeface="Noto Sans Symbols"/>
              <a:buNone/>
            </a:pPr>
            <a:r>
              <a:rPr lang="en-US" sz="1800" b="0" i="0" u="none" strike="noStrike" cap="none">
                <a:solidFill>
                  <a:srgbClr val="000000"/>
                </a:solidFill>
                <a:latin typeface="Arial"/>
                <a:ea typeface="Arial"/>
                <a:cs typeface="Arial"/>
                <a:sym typeface="Arial"/>
              </a:rPr>
              <a:t>Instructions for Skipping Questions</a:t>
            </a:r>
            <a:endParaRPr sz="1600" b="0" i="0" u="none" strike="noStrike" cap="none">
              <a:solidFill>
                <a:srgbClr val="000000"/>
              </a:solidFill>
              <a:latin typeface="Verdana"/>
              <a:ea typeface="Verdana"/>
              <a:cs typeface="Verdana"/>
              <a:sym typeface="Verdana"/>
            </a:endParaRPr>
          </a:p>
        </p:txBody>
      </p:sp>
      <p:sp>
        <p:nvSpPr>
          <p:cNvPr id="227" name="Google Shape;227;p39"/>
          <p:cNvSpPr txBox="1">
            <a:spLocks noGrp="1"/>
          </p:cNvSpPr>
          <p:nvPr>
            <p:ph type="title"/>
          </p:nvPr>
        </p:nvSpPr>
        <p:spPr>
          <a:xfrm>
            <a:off x="1600200" y="4648200"/>
            <a:ext cx="7315200" cy="6858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FFFFFF"/>
              </a:buClr>
              <a:buSzPts val="3600"/>
              <a:buFont typeface="Arial"/>
              <a:buNone/>
            </a:pPr>
            <a:r>
              <a:rPr lang="en-US" sz="3600" b="0" i="0" u="none" strike="noStrike" cap="none">
                <a:solidFill>
                  <a:srgbClr val="FFFFFF"/>
                </a:solidFill>
                <a:latin typeface="Arial"/>
                <a:ea typeface="Arial"/>
                <a:cs typeface="Arial"/>
                <a:sym typeface="Arial"/>
              </a:rPr>
              <a:t>Figure 9-4</a:t>
            </a:r>
            <a:endParaRPr sz="2000" b="0" i="0" u="none" strike="noStrike" cap="none">
              <a:solidFill>
                <a:srgbClr val="FFFFFF"/>
              </a:solidFill>
              <a:latin typeface="Arial"/>
              <a:ea typeface="Arial"/>
              <a:cs typeface="Arial"/>
              <a:sym typeface="Arial"/>
            </a:endParaRPr>
          </a:p>
        </p:txBody>
      </p:sp>
      <p:pic>
        <p:nvPicPr>
          <p:cNvPr id="228" name="Google Shape;228;p39"/>
          <p:cNvPicPr preferRelativeResize="0">
            <a:picLocks noGrp="1"/>
          </p:cNvPicPr>
          <p:nvPr>
            <p:ph type="pic" idx="2"/>
          </p:nvPr>
        </p:nvPicPr>
        <p:blipFill rotWithShape="1">
          <a:blip r:embed="rId3">
            <a:alphaModFix/>
          </a:blip>
          <a:srcRect l="-48100" r="-48099"/>
          <a:stretch/>
        </p:blipFill>
        <p:spPr>
          <a:xfrm>
            <a:off x="1560513" y="1371600"/>
            <a:ext cx="7583487" cy="1752600"/>
          </a:xfrm>
          <a:prstGeom prst="rect">
            <a:avLst/>
          </a:prstGeom>
          <a:noFill/>
          <a:ln>
            <a:noFill/>
          </a:ln>
        </p:spPr>
      </p:pic>
      <p:pic>
        <p:nvPicPr>
          <p:cNvPr id="229" name="Google Shape;229;p39"/>
          <p:cNvPicPr preferRelativeResize="0"/>
          <p:nvPr/>
        </p:nvPicPr>
        <p:blipFill rotWithShape="1">
          <a:blip r:embed="rId4">
            <a:alphaModFix/>
          </a:blip>
          <a:srcRect/>
          <a:stretch/>
        </p:blipFill>
        <p:spPr>
          <a:xfrm>
            <a:off x="2362200" y="1066800"/>
            <a:ext cx="6099008" cy="233218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body" idx="1"/>
          </p:nvPr>
        </p:nvSpPr>
        <p:spPr>
          <a:xfrm>
            <a:off x="1600200" y="5486400"/>
            <a:ext cx="73152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2"/>
              </a:buClr>
              <a:buSzPts val="1080"/>
              <a:buFont typeface="Noto Sans Symbols"/>
              <a:buNone/>
            </a:pPr>
            <a:r>
              <a:rPr lang="en-US" sz="1800" b="0" i="0" u="none" strike="noStrike" cap="none">
                <a:solidFill>
                  <a:srgbClr val="000000"/>
                </a:solidFill>
                <a:latin typeface="Arial"/>
                <a:ea typeface="Arial"/>
                <a:cs typeface="Arial"/>
                <a:sym typeface="Arial"/>
              </a:rPr>
              <a:t>Matrix Question Format</a:t>
            </a:r>
            <a:endParaRPr sz="1800" b="0" i="0" u="none" strike="noStrike" cap="none">
              <a:solidFill>
                <a:srgbClr val="000000"/>
              </a:solidFill>
              <a:latin typeface="Arial"/>
              <a:ea typeface="Arial"/>
              <a:cs typeface="Arial"/>
              <a:sym typeface="Arial"/>
            </a:endParaRPr>
          </a:p>
          <a:p>
            <a:pPr marL="0" marR="0" lvl="0" indent="0" algn="l" rtl="0">
              <a:spcBef>
                <a:spcPts val="700"/>
              </a:spcBef>
              <a:spcAft>
                <a:spcPts val="0"/>
              </a:spcAft>
              <a:buClr>
                <a:schemeClr val="accent2"/>
              </a:buClr>
              <a:buSzPts val="960"/>
              <a:buFont typeface="Noto Sans Symbols"/>
              <a:buNone/>
            </a:pPr>
            <a:r>
              <a:rPr lang="en-US" sz="1600" b="0" i="0" u="none" strike="noStrike" cap="none">
                <a:solidFill>
                  <a:srgbClr val="000000"/>
                </a:solidFill>
                <a:latin typeface="Arial"/>
                <a:ea typeface="Arial"/>
                <a:cs typeface="Arial"/>
                <a:sym typeface="Arial"/>
              </a:rPr>
              <a:t>Matrix questions offer an efficient format for presenting closed-ended questionnaire items that have the same response categories.</a:t>
            </a:r>
            <a:endParaRPr sz="1600" b="0" i="0" u="none" strike="noStrike" cap="none">
              <a:solidFill>
                <a:srgbClr val="000000"/>
              </a:solidFill>
              <a:latin typeface="Verdana"/>
              <a:ea typeface="Verdana"/>
              <a:cs typeface="Verdana"/>
              <a:sym typeface="Verdana"/>
            </a:endParaRPr>
          </a:p>
        </p:txBody>
      </p:sp>
      <p:sp>
        <p:nvSpPr>
          <p:cNvPr id="235" name="Google Shape;235;p40"/>
          <p:cNvSpPr txBox="1">
            <a:spLocks noGrp="1"/>
          </p:cNvSpPr>
          <p:nvPr>
            <p:ph type="title"/>
          </p:nvPr>
        </p:nvSpPr>
        <p:spPr>
          <a:xfrm>
            <a:off x="1600200" y="4648200"/>
            <a:ext cx="7315200" cy="6858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FFFFFF"/>
              </a:buClr>
              <a:buSzPts val="3600"/>
              <a:buFont typeface="Arial"/>
              <a:buNone/>
            </a:pPr>
            <a:r>
              <a:rPr lang="en-US" sz="3600" b="0" i="0" u="none" strike="noStrike" cap="none">
                <a:solidFill>
                  <a:srgbClr val="FFFFFF"/>
                </a:solidFill>
                <a:latin typeface="Arial"/>
                <a:ea typeface="Arial"/>
                <a:cs typeface="Arial"/>
                <a:sym typeface="Arial"/>
              </a:rPr>
              <a:t>Figure 9-5</a:t>
            </a:r>
            <a:endParaRPr sz="2000" b="0" i="0" u="none" strike="noStrike" cap="none">
              <a:solidFill>
                <a:srgbClr val="FFFFFF"/>
              </a:solidFill>
              <a:latin typeface="Arial"/>
              <a:ea typeface="Arial"/>
              <a:cs typeface="Arial"/>
              <a:sym typeface="Arial"/>
            </a:endParaRPr>
          </a:p>
        </p:txBody>
      </p:sp>
      <p:pic>
        <p:nvPicPr>
          <p:cNvPr id="236" name="Google Shape;236;p40"/>
          <p:cNvPicPr preferRelativeResize="0">
            <a:picLocks noGrp="1"/>
          </p:cNvPicPr>
          <p:nvPr>
            <p:ph type="pic" idx="2"/>
          </p:nvPr>
        </p:nvPicPr>
        <p:blipFill rotWithShape="1">
          <a:blip r:embed="rId3">
            <a:alphaModFix/>
          </a:blip>
          <a:srcRect l="-48100" r="-48099"/>
          <a:stretch/>
        </p:blipFill>
        <p:spPr>
          <a:xfrm>
            <a:off x="1560513" y="1600200"/>
            <a:ext cx="7583487" cy="1219200"/>
          </a:xfrm>
          <a:prstGeom prst="rect">
            <a:avLst/>
          </a:prstGeom>
          <a:noFill/>
          <a:ln>
            <a:noFill/>
          </a:ln>
        </p:spPr>
      </p:pic>
      <p:pic>
        <p:nvPicPr>
          <p:cNvPr id="237" name="Google Shape;237;p40"/>
          <p:cNvPicPr preferRelativeResize="0"/>
          <p:nvPr/>
        </p:nvPicPr>
        <p:blipFill rotWithShape="1">
          <a:blip r:embed="rId4">
            <a:alphaModFix/>
          </a:blip>
          <a:srcRect/>
          <a:stretch/>
        </p:blipFill>
        <p:spPr>
          <a:xfrm>
            <a:off x="1600200" y="1066800"/>
            <a:ext cx="7437108" cy="267789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1"/>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Questionnaire Construction</a:t>
            </a:r>
            <a:endParaRPr sz="3600" b="0" i="0" u="none" strike="noStrike" cap="none">
              <a:solidFill>
                <a:schemeClr val="lt2"/>
              </a:solidFill>
              <a:latin typeface="Arial"/>
              <a:ea typeface="Arial"/>
              <a:cs typeface="Arial"/>
              <a:sym typeface="Arial"/>
            </a:endParaRPr>
          </a:p>
        </p:txBody>
      </p:sp>
      <p:sp>
        <p:nvSpPr>
          <p:cNvPr id="243" name="Google Shape;243;p41"/>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19087" algn="l" rtl="0">
              <a:lnSpc>
                <a:spcPct val="90000"/>
              </a:lnSpc>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Ordering Items in a Questionnaire</a:t>
            </a:r>
            <a:endParaRPr>
              <a:solidFill>
                <a:srgbClr val="000000"/>
              </a:solidFill>
            </a:endParaRPr>
          </a:p>
          <a:p>
            <a:pPr marL="639763" marR="0" lvl="1" indent="-284163" algn="l" rtl="0">
              <a:lnSpc>
                <a:spcPct val="90000"/>
              </a:lnSpc>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Open-Ended or Closed-Ended First?</a:t>
            </a:r>
            <a:endParaRPr>
              <a:solidFill>
                <a:srgbClr val="000000"/>
              </a:solidFill>
            </a:endParaRPr>
          </a:p>
          <a:p>
            <a:pPr marL="639762" marR="0" lvl="1" indent="-284162" algn="l" rtl="0">
              <a:lnSpc>
                <a:spcPct val="90000"/>
              </a:lnSpc>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Randomized Ordering</a:t>
            </a:r>
            <a:endParaRPr>
              <a:solidFill>
                <a:srgbClr val="000000"/>
              </a:solidFill>
            </a:endParaRPr>
          </a:p>
          <a:p>
            <a:pPr marL="639763" marR="0" lvl="1" indent="-284163" algn="l" rtl="0">
              <a:lnSpc>
                <a:spcPct val="90000"/>
              </a:lnSpc>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Demographic questions </a:t>
            </a:r>
            <a:r>
              <a:rPr lang="en-US">
                <a:solidFill>
                  <a:srgbClr val="000000"/>
                </a:solidFill>
              </a:rPr>
              <a:t>usually</a:t>
            </a:r>
            <a:r>
              <a:rPr lang="en-US" sz="2600" b="0" i="0" u="none" strike="noStrike" cap="none">
                <a:solidFill>
                  <a:srgbClr val="000000"/>
                </a:solidFill>
                <a:latin typeface="Arial"/>
                <a:ea typeface="Arial"/>
                <a:cs typeface="Arial"/>
                <a:sym typeface="Arial"/>
              </a:rPr>
              <a:t> at the end</a:t>
            </a:r>
            <a:endParaRPr>
              <a:solidFill>
                <a:srgbClr val="000000"/>
              </a:solidFill>
            </a:endParaRPr>
          </a:p>
          <a:p>
            <a:pPr marL="319087" marR="0" lvl="0" indent="0" algn="l" rtl="0">
              <a:spcBef>
                <a:spcPts val="700"/>
              </a:spcBef>
              <a:spcAft>
                <a:spcPts val="0"/>
              </a:spcAft>
              <a:buNone/>
            </a:pP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2"/>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Questionnaire Construction</a:t>
            </a:r>
            <a:endParaRPr sz="3600" b="0" i="0" u="none" strike="noStrike" cap="none">
              <a:solidFill>
                <a:schemeClr val="lt2"/>
              </a:solidFill>
              <a:latin typeface="Arial"/>
              <a:ea typeface="Arial"/>
              <a:cs typeface="Arial"/>
              <a:sym typeface="Arial"/>
            </a:endParaRPr>
          </a:p>
        </p:txBody>
      </p:sp>
      <p:sp>
        <p:nvSpPr>
          <p:cNvPr id="249" name="Google Shape;249;p42"/>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19087" algn="l" rtl="0">
              <a:lnSpc>
                <a:spcPct val="90000"/>
              </a:lnSpc>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Ordering Items in a Questionnaire</a:t>
            </a:r>
            <a:endParaRPr>
              <a:solidFill>
                <a:srgbClr val="000000"/>
              </a:solidFill>
            </a:endParaRPr>
          </a:p>
          <a:p>
            <a:pPr marL="639762" marR="0" lvl="1" indent="-284162" algn="l" rtl="0">
              <a:lnSpc>
                <a:spcPct val="90000"/>
              </a:lnSpc>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Open-Ended or Closed-Ended First?</a:t>
            </a:r>
            <a:endParaRPr>
              <a:solidFill>
                <a:srgbClr val="000000"/>
              </a:solidFill>
            </a:endParaRPr>
          </a:p>
          <a:p>
            <a:pPr marL="639762" marR="0" lvl="1" indent="-284162" algn="l" rtl="0">
              <a:lnSpc>
                <a:spcPct val="90000"/>
              </a:lnSpc>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Randomized Ordering</a:t>
            </a:r>
            <a:endParaRPr>
              <a:solidFill>
                <a:srgbClr val="000000"/>
              </a:solidFill>
            </a:endParaRPr>
          </a:p>
          <a:p>
            <a:pPr marL="639762" marR="0" lvl="1" indent="-284162" algn="l" rtl="0">
              <a:lnSpc>
                <a:spcPct val="90000"/>
              </a:lnSpc>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Demographic questions </a:t>
            </a:r>
            <a:r>
              <a:rPr lang="en-US">
                <a:solidFill>
                  <a:srgbClr val="000000"/>
                </a:solidFill>
              </a:rPr>
              <a:t>usually</a:t>
            </a:r>
            <a:r>
              <a:rPr lang="en-US" sz="2600" b="0" i="0" u="none" strike="noStrike" cap="none">
                <a:solidFill>
                  <a:srgbClr val="000000"/>
                </a:solidFill>
                <a:latin typeface="Arial"/>
                <a:ea typeface="Arial"/>
                <a:cs typeface="Arial"/>
                <a:sym typeface="Arial"/>
              </a:rPr>
              <a:t> at the end</a:t>
            </a:r>
            <a:endParaRPr>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Questionnaire Instructions</a:t>
            </a:r>
            <a:endParaRPr>
              <a:solidFill>
                <a:srgbClr val="000000"/>
              </a:solidFill>
            </a:endParaRPr>
          </a:p>
          <a:p>
            <a:pPr marL="639762" marR="0" lvl="1" indent="-284162"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Introductory comments and clear instructions</a:t>
            </a:r>
            <a:endParaRPr>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Pre-testing the Questionnaire</a:t>
            </a: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3"/>
          <p:cNvSpPr txBox="1">
            <a:spLocks noGrp="1"/>
          </p:cNvSpPr>
          <p:nvPr>
            <p:ph type="title"/>
          </p:nvPr>
        </p:nvSpPr>
        <p:spPr>
          <a:xfrm>
            <a:off x="311725" y="667900"/>
            <a:ext cx="8520600" cy="8316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a:solidFill>
                  <a:srgbClr val="FFFFFF"/>
                </a:solidFill>
                <a:latin typeface="Arial"/>
                <a:ea typeface="Arial"/>
                <a:cs typeface="Arial"/>
                <a:sym typeface="Arial"/>
              </a:rPr>
              <a:t>WHAT’S WRONG WITH THIS QUESTIONNAIRE? </a:t>
            </a:r>
            <a:endParaRPr sz="3600" b="0" i="0" u="none" strike="noStrike" cap="none">
              <a:solidFill>
                <a:srgbClr val="FFFFFF"/>
              </a:solidFill>
              <a:latin typeface="Arial"/>
              <a:ea typeface="Arial"/>
              <a:cs typeface="Arial"/>
              <a:sym typeface="Arial"/>
            </a:endParaRPr>
          </a:p>
        </p:txBody>
      </p:sp>
      <p:sp>
        <p:nvSpPr>
          <p:cNvPr id="255" name="Google Shape;255;p43"/>
          <p:cNvSpPr txBox="1"/>
          <p:nvPr/>
        </p:nvSpPr>
        <p:spPr>
          <a:xfrm>
            <a:off x="256550" y="2239925"/>
            <a:ext cx="8209800" cy="3093900"/>
          </a:xfrm>
          <a:prstGeom prst="rect">
            <a:avLst/>
          </a:prstGeom>
          <a:noFill/>
          <a:ln>
            <a:noFill/>
          </a:ln>
        </p:spPr>
        <p:txBody>
          <a:bodyPr spcFirstLastPara="1" wrap="square" lIns="91425" tIns="91425" rIns="91425" bIns="91425" anchor="t" anchorCtr="0">
            <a:spAutoFit/>
          </a:bodyPr>
          <a:lstStyle/>
          <a:p>
            <a:pPr marL="457200" lvl="0" indent="-400050" algn="l" rtl="0">
              <a:spcBef>
                <a:spcPts val="0"/>
              </a:spcBef>
              <a:spcAft>
                <a:spcPts val="0"/>
              </a:spcAft>
              <a:buSzPts val="2700"/>
              <a:buFont typeface="Roboto"/>
              <a:buChar char="●"/>
            </a:pPr>
            <a:r>
              <a:rPr lang="en-US" sz="2700" b="1">
                <a:latin typeface="Roboto"/>
                <a:ea typeface="Roboto"/>
                <a:cs typeface="Roboto"/>
                <a:sym typeface="Roboto"/>
              </a:rPr>
              <a:t>Question construction</a:t>
            </a:r>
            <a:r>
              <a:rPr lang="en-US" sz="2700">
                <a:latin typeface="Roboto"/>
                <a:ea typeface="Roboto"/>
                <a:cs typeface="Roboto"/>
                <a:sym typeface="Roboto"/>
              </a:rPr>
              <a:t> (including wording &amp; answer choices)</a:t>
            </a:r>
            <a:endParaRPr sz="2700">
              <a:latin typeface="Roboto"/>
              <a:ea typeface="Roboto"/>
              <a:cs typeface="Roboto"/>
              <a:sym typeface="Roboto"/>
            </a:endParaRPr>
          </a:p>
          <a:p>
            <a:pPr marL="0" lvl="0" indent="0" algn="l" rtl="0">
              <a:spcBef>
                <a:spcPts val="0"/>
              </a:spcBef>
              <a:spcAft>
                <a:spcPts val="0"/>
              </a:spcAft>
              <a:buNone/>
            </a:pPr>
            <a:endParaRPr sz="2700">
              <a:latin typeface="Roboto"/>
              <a:ea typeface="Roboto"/>
              <a:cs typeface="Roboto"/>
              <a:sym typeface="Roboto"/>
            </a:endParaRPr>
          </a:p>
          <a:p>
            <a:pPr marL="0" lvl="0" indent="0" algn="l" rtl="0">
              <a:spcBef>
                <a:spcPts val="0"/>
              </a:spcBef>
              <a:spcAft>
                <a:spcPts val="0"/>
              </a:spcAft>
              <a:buNone/>
            </a:pPr>
            <a:endParaRPr sz="2700">
              <a:latin typeface="Roboto"/>
              <a:ea typeface="Roboto"/>
              <a:cs typeface="Roboto"/>
              <a:sym typeface="Roboto"/>
            </a:endParaRPr>
          </a:p>
          <a:p>
            <a:pPr marL="0" lvl="0" indent="0" algn="l" rtl="0">
              <a:spcBef>
                <a:spcPts val="0"/>
              </a:spcBef>
              <a:spcAft>
                <a:spcPts val="0"/>
              </a:spcAft>
              <a:buNone/>
            </a:pPr>
            <a:endParaRPr sz="2700">
              <a:latin typeface="Roboto"/>
              <a:ea typeface="Roboto"/>
              <a:cs typeface="Roboto"/>
              <a:sym typeface="Roboto"/>
            </a:endParaRPr>
          </a:p>
          <a:p>
            <a:pPr marL="457200" lvl="0" indent="-400050" algn="l" rtl="0">
              <a:spcBef>
                <a:spcPts val="0"/>
              </a:spcBef>
              <a:spcAft>
                <a:spcPts val="0"/>
              </a:spcAft>
              <a:buSzPts val="2700"/>
              <a:buFont typeface="Roboto"/>
              <a:buChar char="●"/>
            </a:pPr>
            <a:r>
              <a:rPr lang="en-US" sz="2700" b="1">
                <a:latin typeface="Roboto"/>
                <a:ea typeface="Roboto"/>
                <a:cs typeface="Roboto"/>
                <a:sym typeface="Roboto"/>
              </a:rPr>
              <a:t>Questionnaire Design</a:t>
            </a:r>
            <a:r>
              <a:rPr lang="en-US" sz="2700">
                <a:latin typeface="Roboto"/>
                <a:ea typeface="Roboto"/>
                <a:cs typeface="Roboto"/>
                <a:sym typeface="Roboto"/>
              </a:rPr>
              <a:t> (flow, look, order, instructions)</a:t>
            </a:r>
            <a:endParaRPr sz="2700">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4"/>
          <p:cNvSpPr txBox="1">
            <a:spLocks noGrp="1"/>
          </p:cNvSpPr>
          <p:nvPr>
            <p:ph type="ctrTitle"/>
          </p:nvPr>
        </p:nvSpPr>
        <p:spPr>
          <a:xfrm>
            <a:off x="311700" y="719633"/>
            <a:ext cx="8520600" cy="17100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CHAPTER 9</a:t>
            </a:r>
            <a:br>
              <a:rPr lang="en-US" sz="3600" b="0" i="0" u="none" strike="noStrike" cap="none">
                <a:solidFill>
                  <a:schemeClr val="lt2"/>
                </a:solidFill>
                <a:latin typeface="Arial"/>
                <a:ea typeface="Arial"/>
                <a:cs typeface="Arial"/>
                <a:sym typeface="Arial"/>
              </a:rPr>
            </a:br>
            <a:r>
              <a:rPr lang="en-US" sz="3600" b="0" i="0" u="none" strike="noStrike" cap="none">
                <a:solidFill>
                  <a:schemeClr val="lt2"/>
                </a:solidFill>
                <a:latin typeface="Arial"/>
                <a:ea typeface="Arial"/>
                <a:cs typeface="Arial"/>
                <a:sym typeface="Arial"/>
              </a:rPr>
              <a:t>SURVEY RESEARCH</a:t>
            </a:r>
            <a:endParaRPr sz="3600" b="0" i="0" u="none" strike="noStrike" cap="none">
              <a:solidFill>
                <a:schemeClr val="lt2"/>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5"/>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Self-Administered Questionnaires </a:t>
            </a:r>
            <a:endParaRPr sz="3600" b="0" i="0" u="none" strike="noStrike" cap="none">
              <a:solidFill>
                <a:schemeClr val="lt2"/>
              </a:solidFill>
              <a:latin typeface="Arial"/>
              <a:ea typeface="Arial"/>
              <a:cs typeface="Arial"/>
              <a:sym typeface="Arial"/>
            </a:endParaRPr>
          </a:p>
        </p:txBody>
      </p:sp>
      <p:sp>
        <p:nvSpPr>
          <p:cNvPr id="266" name="Google Shape;266;p45"/>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Questionnaires in which respondents are asked to complete the questionnaire by themselves.</a:t>
            </a:r>
            <a:endParaRPr>
              <a:solidFill>
                <a:srgbClr val="000000"/>
              </a:solidFill>
            </a:endParaRPr>
          </a:p>
          <a:p>
            <a:pPr marL="319088" marR="0" lvl="0" indent="-319088"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Mail Distribution and Return</a:t>
            </a:r>
            <a:endParaRPr>
              <a:solidFill>
                <a:srgbClr val="000000"/>
              </a:solidFill>
            </a:endParaRPr>
          </a:p>
          <a:p>
            <a:pPr marL="639762" marR="0" lvl="1" indent="-263842" algn="l" rtl="0">
              <a:spcBef>
                <a:spcPts val="550"/>
              </a:spcBef>
              <a:spcAft>
                <a:spcPts val="0"/>
              </a:spcAft>
              <a:buClr>
                <a:srgbClr val="000000"/>
              </a:buClr>
              <a:buSzPts val="1500"/>
              <a:buFont typeface="Arial"/>
              <a:buChar char="⬜"/>
            </a:pPr>
            <a:r>
              <a:rPr lang="en-US" sz="2600" b="0" i="0" u="none" strike="noStrike" cap="none">
                <a:solidFill>
                  <a:srgbClr val="000000"/>
                </a:solidFill>
                <a:latin typeface="Arial"/>
                <a:ea typeface="Arial"/>
                <a:cs typeface="Arial"/>
                <a:sym typeface="Arial"/>
              </a:rPr>
              <a:t>Monitoring Returns</a:t>
            </a:r>
            <a:endParaRPr>
              <a:solidFill>
                <a:srgbClr val="000000"/>
              </a:solidFill>
            </a:endParaRPr>
          </a:p>
          <a:p>
            <a:pPr marL="639762" marR="0" lvl="1" indent="-263842" algn="l" rtl="0">
              <a:spcBef>
                <a:spcPts val="700"/>
              </a:spcBef>
              <a:spcAft>
                <a:spcPts val="0"/>
              </a:spcAft>
              <a:buClr>
                <a:srgbClr val="000000"/>
              </a:buClr>
              <a:buSzPts val="1500"/>
              <a:buFont typeface="Arial"/>
              <a:buChar char="⬜"/>
            </a:pPr>
            <a:r>
              <a:rPr lang="en-US" sz="2600" b="0" i="0" u="none" strike="noStrike" cap="none">
                <a:solidFill>
                  <a:srgbClr val="000000"/>
                </a:solidFill>
                <a:latin typeface="Arial"/>
                <a:ea typeface="Arial"/>
                <a:cs typeface="Arial"/>
                <a:sym typeface="Arial"/>
              </a:rPr>
              <a:t>Follow-Up Mailings</a:t>
            </a: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6"/>
          <p:cNvSpPr txBox="1">
            <a:spLocks noGrp="1"/>
          </p:cNvSpPr>
          <p:nvPr>
            <p:ph type="title"/>
          </p:nvPr>
        </p:nvSpPr>
        <p:spPr>
          <a:xfrm>
            <a:off x="612648" y="228600"/>
            <a:ext cx="8153400" cy="9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Pros/Cons Mail Surveys</a:t>
            </a:r>
            <a:endParaRPr/>
          </a:p>
        </p:txBody>
      </p:sp>
      <p:sp>
        <p:nvSpPr>
          <p:cNvPr id="273" name="Google Shape;273;p46"/>
          <p:cNvSpPr txBox="1">
            <a:spLocks noGrp="1"/>
          </p:cNvSpPr>
          <p:nvPr>
            <p:ph type="body" idx="1"/>
          </p:nvPr>
        </p:nvSpPr>
        <p:spPr>
          <a:xfrm>
            <a:off x="612648" y="876825"/>
            <a:ext cx="8153400" cy="4495800"/>
          </a:xfrm>
          <a:prstGeom prst="rect">
            <a:avLst/>
          </a:prstGeom>
        </p:spPr>
        <p:txBody>
          <a:bodyPr spcFirstLastPara="1" wrap="square" lIns="91425" tIns="91425" rIns="91425" bIns="91425" anchor="t" anchorCtr="0">
            <a:noAutofit/>
          </a:bodyPr>
          <a:lstStyle/>
          <a:p>
            <a:pPr marL="457200" lvl="0" indent="-339090" algn="l" rtl="0">
              <a:spcBef>
                <a:spcPts val="700"/>
              </a:spcBef>
              <a:spcAft>
                <a:spcPts val="0"/>
              </a:spcAft>
              <a:buClr>
                <a:srgbClr val="000000"/>
              </a:buClr>
              <a:buSzPts val="1740"/>
              <a:buChar char="◻"/>
            </a:pPr>
            <a:r>
              <a:rPr lang="en-US">
                <a:solidFill>
                  <a:srgbClr val="000000"/>
                </a:solidFill>
              </a:rPr>
              <a:t>Pros</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large samples</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anonymity</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sensitive information - more honest responses</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can easily send additional information</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respondent can take it on their own time/respondent has control</a:t>
            </a:r>
            <a:endParaRPr>
              <a:solidFill>
                <a:srgbClr val="000000"/>
              </a:solidFill>
            </a:endParaRPr>
          </a:p>
          <a:p>
            <a:pPr marL="457200" lvl="0" indent="-339090" algn="l" rtl="0">
              <a:spcBef>
                <a:spcPts val="0"/>
              </a:spcBef>
              <a:spcAft>
                <a:spcPts val="0"/>
              </a:spcAft>
              <a:buClr>
                <a:srgbClr val="000000"/>
              </a:buClr>
              <a:buSzPts val="1740"/>
              <a:buChar char="◻"/>
            </a:pPr>
            <a:r>
              <a:rPr lang="en-US">
                <a:solidFill>
                  <a:srgbClr val="000000"/>
                </a:solidFill>
              </a:rPr>
              <a:t>Cons</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take longer</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less useful for tracking public opinion</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can’t clarify questions/responses</a:t>
            </a:r>
            <a:endParaRPr>
              <a:solidFill>
                <a:srgbClr val="000000"/>
              </a:solidFill>
            </a:endParaRPr>
          </a:p>
          <a:p>
            <a:pPr marL="914400" lvl="1" indent="-344169" algn="l" rtl="0">
              <a:spcBef>
                <a:spcPts val="0"/>
              </a:spcBef>
              <a:spcAft>
                <a:spcPts val="0"/>
              </a:spcAft>
              <a:buClr>
                <a:srgbClr val="000000"/>
              </a:buClr>
              <a:buSzPts val="1820"/>
              <a:buChar char="⬜"/>
            </a:pPr>
            <a:r>
              <a:rPr lang="en-US">
                <a:solidFill>
                  <a:srgbClr val="000000"/>
                </a:solidFill>
              </a:rPr>
              <a:t>partial completes</a:t>
            </a:r>
            <a:endParaRPr>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 </a:t>
            </a:r>
            <a:endParaRPr sz="3600" b="0" i="0" u="none" strike="noStrike" cap="none">
              <a:solidFill>
                <a:schemeClr val="lt2"/>
              </a:solidFill>
              <a:latin typeface="Arial"/>
              <a:ea typeface="Arial"/>
              <a:cs typeface="Arial"/>
              <a:sym typeface="Arial"/>
            </a:endParaRPr>
          </a:p>
        </p:txBody>
      </p:sp>
      <p:sp>
        <p:nvSpPr>
          <p:cNvPr id="108" name="Google Shape;108;p20"/>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Questionnaire – A document containing questions and other types of items designed to solicit information appropriate for analysis.</a:t>
            </a:r>
            <a:endParaRPr>
              <a:solidFill>
                <a:srgbClr val="00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7"/>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Self-Administered Questionnaires </a:t>
            </a:r>
            <a:endParaRPr sz="3600" b="0" i="0" u="none" strike="noStrike" cap="none">
              <a:solidFill>
                <a:schemeClr val="lt2"/>
              </a:solidFill>
              <a:latin typeface="Arial"/>
              <a:ea typeface="Arial"/>
              <a:cs typeface="Arial"/>
              <a:sym typeface="Arial"/>
            </a:endParaRPr>
          </a:p>
        </p:txBody>
      </p:sp>
      <p:sp>
        <p:nvSpPr>
          <p:cNvPr id="279" name="Google Shape;279;p47"/>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Response Rate – The number of people participating in a survey divided by the number selected in the sample.</a:t>
            </a:r>
            <a:endParaRPr>
              <a:solidFill>
                <a:srgbClr val="000000"/>
              </a:solidFill>
            </a:endParaRPr>
          </a:p>
          <a:p>
            <a:pPr marL="319088" marR="0" lvl="0" indent="-220028" algn="l" rtl="0">
              <a:spcBef>
                <a:spcPts val="700"/>
              </a:spcBef>
              <a:spcAft>
                <a:spcPts val="0"/>
              </a:spcAft>
              <a:buClr>
                <a:schemeClr val="accent2"/>
              </a:buClr>
              <a:buSzPts val="1560"/>
              <a:buFont typeface="Noto Sans Symbols"/>
              <a:buNone/>
            </a:pPr>
            <a:endParaRPr sz="2600" b="0" i="0" u="none" strike="noStrike" cap="none">
              <a:solidFill>
                <a:srgbClr val="000000"/>
              </a:solidFill>
              <a:latin typeface="Arial"/>
              <a:ea typeface="Arial"/>
              <a:cs typeface="Arial"/>
              <a:sym typeface="Arial"/>
            </a:endParaRPr>
          </a:p>
          <a:p>
            <a:pPr marL="639763" marR="0" lvl="1" indent="-284163" algn="l" rtl="0">
              <a:spcBef>
                <a:spcPts val="550"/>
              </a:spcBef>
              <a:spcAft>
                <a:spcPts val="0"/>
              </a:spcAft>
              <a:buClr>
                <a:srgbClr val="000000"/>
              </a:buClr>
              <a:buSzPts val="1820"/>
              <a:buFont typeface="Noto Sans Symbols"/>
              <a:buChar char="⬜"/>
            </a:pPr>
            <a:r>
              <a:rPr lang="en-US">
                <a:solidFill>
                  <a:srgbClr val="000000"/>
                </a:solidFill>
              </a:rPr>
              <a:t>Varies by method</a:t>
            </a:r>
            <a:endParaRPr>
              <a:solidFill>
                <a:srgbClr val="000000"/>
              </a:solidFill>
            </a:endParaRPr>
          </a:p>
          <a:p>
            <a:pPr marL="639763" marR="0" lvl="1" indent="-168593" algn="l" rtl="0">
              <a:spcBef>
                <a:spcPts val="550"/>
              </a:spcBef>
              <a:spcAft>
                <a:spcPts val="0"/>
              </a:spcAft>
              <a:buClr>
                <a:schemeClr val="accent1"/>
              </a:buClr>
              <a:buSzPts val="1820"/>
              <a:buFont typeface="Noto Sans Symbols"/>
              <a:buNone/>
            </a:pPr>
            <a:endParaRPr sz="2600" b="0" i="0" u="none" strike="noStrike" cap="none">
              <a:solidFill>
                <a:srgbClr val="000000"/>
              </a:solidFill>
              <a:latin typeface="Arial"/>
              <a:ea typeface="Arial"/>
              <a:cs typeface="Arial"/>
              <a:sym typeface="Aria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Why is a low response rate bad?</a:t>
            </a:r>
            <a:endParaRPr>
              <a:solidFill>
                <a:srgbClr val="000000"/>
              </a:solidFill>
            </a:endParaRPr>
          </a:p>
          <a:p>
            <a:pPr marL="639763" marR="0" lvl="1" indent="-168593" algn="l" rtl="0">
              <a:spcBef>
                <a:spcPts val="550"/>
              </a:spcBef>
              <a:spcAft>
                <a:spcPts val="0"/>
              </a:spcAft>
              <a:buClr>
                <a:schemeClr val="accent1"/>
              </a:buClr>
              <a:buSzPts val="1820"/>
              <a:buFont typeface="Noto Sans Symbols"/>
              <a:buNone/>
            </a:pPr>
            <a:endParaRPr sz="2600" b="0" i="0" u="none" strike="noStrike" cap="none">
              <a:solidFill>
                <a:srgbClr val="000000"/>
              </a:solidFill>
              <a:latin typeface="Arial"/>
              <a:ea typeface="Arial"/>
              <a:cs typeface="Arial"/>
              <a:sym typeface="Aria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What can be done to improve response?</a:t>
            </a:r>
            <a:endParaRPr>
              <a:solidFill>
                <a:srgbClr val="00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8"/>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Interview Surveys </a:t>
            </a:r>
            <a:endParaRPr sz="3600" b="0" i="0" u="none" strike="noStrike" cap="none">
              <a:solidFill>
                <a:schemeClr val="lt2"/>
              </a:solidFill>
              <a:latin typeface="Arial"/>
              <a:ea typeface="Arial"/>
              <a:cs typeface="Arial"/>
              <a:sym typeface="Arial"/>
            </a:endParaRPr>
          </a:p>
        </p:txBody>
      </p:sp>
      <p:sp>
        <p:nvSpPr>
          <p:cNvPr id="285" name="Google Shape;285;p48"/>
          <p:cNvSpPr txBox="1">
            <a:spLocks noGrp="1"/>
          </p:cNvSpPr>
          <p:nvPr>
            <p:ph type="body" idx="1"/>
          </p:nvPr>
        </p:nvSpPr>
        <p:spPr>
          <a:xfrm>
            <a:off x="612650" y="1219200"/>
            <a:ext cx="8153400" cy="4876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Interview – A data-collection encounter in which one person (interviewer) asks questions of another (respondent).</a:t>
            </a:r>
            <a:endParaRPr>
              <a:solidFill>
                <a:srgbClr val="000000"/>
              </a:solidFill>
            </a:endParaRPr>
          </a:p>
          <a:p>
            <a:pPr marL="319087" marR="0" lvl="0" indent="0" algn="l" rtl="0">
              <a:spcBef>
                <a:spcPts val="700"/>
              </a:spcBef>
              <a:spcAft>
                <a:spcPts val="0"/>
              </a:spcAft>
              <a:buNone/>
            </a:pPr>
            <a:endParaRPr>
              <a:solidFill>
                <a:srgbClr val="00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9"/>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Interview Surveys </a:t>
            </a:r>
            <a:endParaRPr sz="3600" b="0" i="0" u="none" strike="noStrike" cap="none">
              <a:solidFill>
                <a:schemeClr val="lt2"/>
              </a:solidFill>
              <a:latin typeface="Arial"/>
              <a:ea typeface="Arial"/>
              <a:cs typeface="Arial"/>
              <a:sym typeface="Arial"/>
            </a:endParaRPr>
          </a:p>
        </p:txBody>
      </p:sp>
      <p:sp>
        <p:nvSpPr>
          <p:cNvPr id="291" name="Google Shape;291;p49"/>
          <p:cNvSpPr txBox="1">
            <a:spLocks noGrp="1"/>
          </p:cNvSpPr>
          <p:nvPr>
            <p:ph type="body" idx="1"/>
          </p:nvPr>
        </p:nvSpPr>
        <p:spPr>
          <a:xfrm>
            <a:off x="612650" y="1071200"/>
            <a:ext cx="8153400" cy="48768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700"/>
              </a:spcBef>
              <a:spcAft>
                <a:spcPts val="0"/>
              </a:spcAft>
              <a:buClr>
                <a:srgbClr val="000000"/>
              </a:buClr>
              <a:buSzPts val="1560"/>
              <a:buFont typeface="Noto Sans Symbols"/>
              <a:buChar char="◻"/>
            </a:pPr>
            <a:r>
              <a:rPr lang="en-US" sz="2600">
                <a:solidFill>
                  <a:srgbClr val="000000"/>
                </a:solidFill>
              </a:rPr>
              <a:t>Pros</a:t>
            </a:r>
            <a:endParaRPr>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a:solidFill>
                  <a:srgbClr val="000000"/>
                </a:solidFill>
              </a:rPr>
              <a:t>H</a:t>
            </a:r>
            <a:r>
              <a:rPr lang="en-US" sz="2100" b="0" i="0" u="none" strike="noStrike" cap="none">
                <a:solidFill>
                  <a:srgbClr val="000000"/>
                </a:solidFill>
                <a:latin typeface="Arial"/>
                <a:ea typeface="Arial"/>
                <a:cs typeface="Arial"/>
                <a:sym typeface="Arial"/>
              </a:rPr>
              <a:t>igher response rates than mail surveys.</a:t>
            </a:r>
            <a:endParaRPr sz="2100">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a:solidFill>
                  <a:srgbClr val="000000"/>
                </a:solidFill>
              </a:rPr>
              <a:t>M</a:t>
            </a:r>
            <a:r>
              <a:rPr lang="en-US" sz="2100" b="0" i="0" u="none" strike="noStrike" cap="none">
                <a:solidFill>
                  <a:srgbClr val="000000"/>
                </a:solidFill>
                <a:latin typeface="Arial"/>
                <a:ea typeface="Arial"/>
                <a:cs typeface="Arial"/>
                <a:sym typeface="Arial"/>
              </a:rPr>
              <a:t>inimized “don’t know” and “no answer.”</a:t>
            </a:r>
            <a:endParaRPr sz="2100">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Interviewers serve as a guard against confusion</a:t>
            </a:r>
            <a:r>
              <a:rPr lang="en-US" sz="2100">
                <a:solidFill>
                  <a:srgbClr val="000000"/>
                </a:solidFill>
              </a:rPr>
              <a:t>; overcome language barriers</a:t>
            </a:r>
            <a:endParaRPr sz="2100">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b="0" i="0" u="none" strike="noStrike" cap="none">
                <a:solidFill>
                  <a:srgbClr val="000000"/>
                </a:solidFill>
                <a:latin typeface="Arial"/>
                <a:ea typeface="Arial"/>
                <a:cs typeface="Arial"/>
                <a:sym typeface="Arial"/>
              </a:rPr>
              <a:t>Interviewers can observe respondents while completing the questionnaire.</a:t>
            </a:r>
            <a:endParaRPr sz="2100" b="0" i="0" u="none" strike="noStrike" cap="none">
              <a:solidFill>
                <a:srgbClr val="000000"/>
              </a:solidFill>
              <a:latin typeface="Arial"/>
              <a:ea typeface="Arial"/>
              <a:cs typeface="Arial"/>
              <a:sym typeface="Arial"/>
            </a:endParaRPr>
          </a:p>
          <a:p>
            <a:pPr marL="319087" marR="0" lvl="0" indent="-319087" algn="l" rtl="0">
              <a:spcBef>
                <a:spcPts val="550"/>
              </a:spcBef>
              <a:spcAft>
                <a:spcPts val="0"/>
              </a:spcAft>
              <a:buClr>
                <a:srgbClr val="000000"/>
              </a:buClr>
              <a:buSzPts val="1560"/>
              <a:buFont typeface="Noto Sans Symbols"/>
              <a:buChar char="◻"/>
            </a:pPr>
            <a:r>
              <a:rPr lang="en-US">
                <a:solidFill>
                  <a:srgbClr val="000000"/>
                </a:solidFill>
              </a:rPr>
              <a:t>Cons</a:t>
            </a:r>
            <a:endParaRPr>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a:solidFill>
                  <a:srgbClr val="000000"/>
                </a:solidFill>
              </a:rPr>
              <a:t>People have to travel</a:t>
            </a:r>
            <a:endParaRPr sz="2100">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a:solidFill>
                  <a:srgbClr val="000000"/>
                </a:solidFill>
              </a:rPr>
              <a:t>May not be comfortable talking to the interviewer (especially sensitive information)</a:t>
            </a:r>
            <a:endParaRPr sz="2100">
              <a:solidFill>
                <a:srgbClr val="000000"/>
              </a:solidFill>
            </a:endParaRPr>
          </a:p>
          <a:p>
            <a:pPr marL="639762" marR="0" lvl="1" indent="-301942" algn="l" rtl="0">
              <a:spcBef>
                <a:spcPts val="550"/>
              </a:spcBef>
              <a:spcAft>
                <a:spcPts val="0"/>
              </a:spcAft>
              <a:buClr>
                <a:srgbClr val="000000"/>
              </a:buClr>
              <a:buSzPts val="2100"/>
              <a:buFont typeface="Noto Sans Symbols"/>
              <a:buChar char="⬜"/>
            </a:pPr>
            <a:r>
              <a:rPr lang="en-US" sz="2100">
                <a:solidFill>
                  <a:srgbClr val="000000"/>
                </a:solidFill>
              </a:rPr>
              <a:t>Cost of training &amp; sending interviewers</a:t>
            </a:r>
            <a:endParaRPr sz="2100">
              <a:solidFill>
                <a:srgbClr val="00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0"/>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Interview Surveys </a:t>
            </a:r>
            <a:endParaRPr sz="3600" b="0" i="0" u="none" strike="noStrike" cap="none">
              <a:solidFill>
                <a:schemeClr val="lt2"/>
              </a:solidFill>
              <a:latin typeface="Arial"/>
              <a:ea typeface="Arial"/>
              <a:cs typeface="Arial"/>
              <a:sym typeface="Arial"/>
            </a:endParaRPr>
          </a:p>
        </p:txBody>
      </p:sp>
      <p:sp>
        <p:nvSpPr>
          <p:cNvPr id="297" name="Google Shape;297;p50"/>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General Guidelines for Survey Interviewing</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Dress appropriately</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Be familiar with questionnaire</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Follow question wor</a:t>
            </a:r>
            <a:r>
              <a:rPr lang="en-US">
                <a:solidFill>
                  <a:srgbClr val="000000"/>
                </a:solidFill>
              </a:rPr>
              <a:t>d</a:t>
            </a:r>
            <a:r>
              <a:rPr lang="en-US" sz="2600" b="0" i="0" u="none" strike="noStrike" cap="none">
                <a:solidFill>
                  <a:srgbClr val="000000"/>
                </a:solidFill>
                <a:latin typeface="Arial"/>
                <a:ea typeface="Arial"/>
                <a:cs typeface="Arial"/>
                <a:sym typeface="Arial"/>
              </a:rPr>
              <a:t>ing exactly</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Record responses exactly</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Probe when necessary</a:t>
            </a:r>
            <a:endParaRPr>
              <a:solidFill>
                <a:srgbClr val="000000"/>
              </a:solidFill>
            </a:endParaRPr>
          </a:p>
          <a:p>
            <a:pPr marL="914400" marR="0" lvl="2" indent="-228600" algn="l" rtl="0">
              <a:spcBef>
                <a:spcPts val="500"/>
              </a:spcBef>
              <a:spcAft>
                <a:spcPts val="0"/>
              </a:spcAft>
              <a:buClr>
                <a:srgbClr val="000000"/>
              </a:buClr>
              <a:buSzPts val="1950"/>
              <a:buFont typeface="Noto Sans Symbols"/>
              <a:buChar char="■"/>
            </a:pPr>
            <a:r>
              <a:rPr lang="en-US" sz="2600" b="0" i="0" u="none" strike="noStrike" cap="none">
                <a:solidFill>
                  <a:srgbClr val="000000"/>
                </a:solidFill>
                <a:latin typeface="Arial"/>
                <a:ea typeface="Arial"/>
                <a:cs typeface="Arial"/>
                <a:sym typeface="Arial"/>
              </a:rPr>
              <a:t>Probe – a technique employed interviewing to solicit a more complete answer to a question.</a:t>
            </a:r>
            <a:endParaRPr>
              <a:solidFill>
                <a:srgbClr val="00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1"/>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Telephone Surveys </a:t>
            </a:r>
            <a:endParaRPr sz="3600" b="0" i="0" u="none" strike="noStrike" cap="none">
              <a:solidFill>
                <a:schemeClr val="lt2"/>
              </a:solidFill>
              <a:latin typeface="Arial"/>
              <a:ea typeface="Arial"/>
              <a:cs typeface="Arial"/>
              <a:sym typeface="Arial"/>
            </a:endParaRPr>
          </a:p>
        </p:txBody>
      </p:sp>
      <p:sp>
        <p:nvSpPr>
          <p:cNvPr id="303" name="Google Shape;303;p51"/>
          <p:cNvSpPr txBox="1">
            <a:spLocks noGrp="1"/>
          </p:cNvSpPr>
          <p:nvPr>
            <p:ph type="body" idx="1"/>
          </p:nvPr>
        </p:nvSpPr>
        <p:spPr>
          <a:xfrm>
            <a:off x="612650" y="1098050"/>
            <a:ext cx="8153400" cy="5696400"/>
          </a:xfrm>
          <a:prstGeom prst="rect">
            <a:avLst/>
          </a:prstGeom>
          <a:noFill/>
          <a:ln>
            <a:noFill/>
          </a:ln>
        </p:spPr>
        <p:txBody>
          <a:bodyPr spcFirstLastPara="1" wrap="square" lIns="91425" tIns="45700" rIns="91425" bIns="45700" anchor="t" anchorCtr="0">
            <a:noAutofit/>
          </a:bodyPr>
          <a:lstStyle/>
          <a:p>
            <a:pPr marL="320040" marR="0" lvl="0" indent="-320040" algn="l" rtl="0">
              <a:spcBef>
                <a:spcPts val="0"/>
              </a:spcBef>
              <a:spcAft>
                <a:spcPts val="0"/>
              </a:spcAft>
              <a:buClr>
                <a:srgbClr val="000000"/>
              </a:buClr>
              <a:buSzPts val="1560"/>
              <a:buFont typeface="Noto Sans Symbols"/>
              <a:buChar char="◻"/>
            </a:pPr>
            <a:r>
              <a:rPr lang="en-US" sz="2600">
                <a:solidFill>
                  <a:srgbClr val="000000"/>
                </a:solidFill>
              </a:rPr>
              <a:t>Pros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95.5% of households have a telephone (of some sort)</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Time and money</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Control</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Personal safety</a:t>
            </a:r>
            <a:endParaRPr>
              <a:solidFill>
                <a:srgbClr val="000000"/>
              </a:solidFill>
            </a:endParaRPr>
          </a:p>
          <a:p>
            <a:pPr marL="320040" marR="0" lvl="0" indent="-320040" algn="l" rtl="0">
              <a:spcBef>
                <a:spcPts val="700"/>
              </a:spcBef>
              <a:spcAft>
                <a:spcPts val="0"/>
              </a:spcAft>
              <a:buClr>
                <a:srgbClr val="000000"/>
              </a:buClr>
              <a:buSzPts val="1560"/>
              <a:buFont typeface="Noto Sans Symbols"/>
              <a:buChar char="◻"/>
            </a:pPr>
            <a:r>
              <a:rPr lang="en-US" sz="2600">
                <a:solidFill>
                  <a:srgbClr val="000000"/>
                </a:solidFill>
              </a:rPr>
              <a:t>Cons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Unlisted phone numbers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Cell phones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Answering machines/voicemail/caller ID</a:t>
            </a:r>
            <a:endParaRPr sz="2600" b="0" i="0" u="none" strike="noStrike" cap="none">
              <a:solidFill>
                <a:srgbClr val="000000"/>
              </a:solidFill>
              <a:latin typeface="Arial"/>
              <a:ea typeface="Arial"/>
              <a:cs typeface="Arial"/>
              <a:sym typeface="Arial"/>
            </a:endParaRPr>
          </a:p>
          <a:p>
            <a:pPr marL="640080" marR="0" lvl="1" indent="-284480" algn="l" rtl="0">
              <a:spcBef>
                <a:spcPts val="550"/>
              </a:spcBef>
              <a:spcAft>
                <a:spcPts val="0"/>
              </a:spcAft>
              <a:buClr>
                <a:srgbClr val="000000"/>
              </a:buClr>
              <a:buSzPts val="1820"/>
              <a:buFont typeface="Noto Sans Symbols"/>
              <a:buChar char="⬜"/>
            </a:pPr>
            <a:r>
              <a:rPr lang="en-US">
                <a:solidFill>
                  <a:srgbClr val="000000"/>
                </a:solidFill>
              </a:rPr>
              <a:t>Emerging demographic differences in completion</a:t>
            </a:r>
            <a:endParaRPr>
              <a:solidFill>
                <a:srgbClr val="00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2"/>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Telephone Surveys </a:t>
            </a:r>
            <a:endParaRPr sz="3600" b="0" i="0" u="none" strike="noStrike" cap="none">
              <a:solidFill>
                <a:schemeClr val="lt2"/>
              </a:solidFill>
              <a:latin typeface="Arial"/>
              <a:ea typeface="Arial"/>
              <a:cs typeface="Arial"/>
              <a:sym typeface="Arial"/>
            </a:endParaRPr>
          </a:p>
        </p:txBody>
      </p:sp>
      <p:sp>
        <p:nvSpPr>
          <p:cNvPr id="309" name="Google Shape;309;p52"/>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Random-Digit Dialing (RDD) – A sampling technique in which random numbers are selected from within the ranges of numbers assigned to active telephones.</a:t>
            </a:r>
            <a:endParaRPr>
              <a:solidFill>
                <a:srgbClr val="000000"/>
              </a:solidFill>
            </a:endParaRPr>
          </a:p>
          <a:p>
            <a:pPr marL="319088" marR="0" lvl="0" indent="-319088"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Computer-Assisted Telephone Interviewing (CATI) – A data-collection technique in which a telephone-survey questionnaire is stored in a computer, permitting the interviewer to read the questions from the monitor and enter the answers on the computer keyboard</a:t>
            </a: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53"/>
          <p:cNvSpPr txBox="1">
            <a:spLocks noGrp="1"/>
          </p:cNvSpPr>
          <p:nvPr>
            <p:ph type="ctrTitle"/>
          </p:nvPr>
        </p:nvSpPr>
        <p:spPr>
          <a:xfrm>
            <a:off x="311700" y="719633"/>
            <a:ext cx="8520600" cy="17100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CHAPTER 9</a:t>
            </a:r>
            <a:br>
              <a:rPr lang="en-US" sz="3600" b="0" i="0" u="none" strike="noStrike" cap="none">
                <a:solidFill>
                  <a:schemeClr val="lt2"/>
                </a:solidFill>
                <a:latin typeface="Arial"/>
                <a:ea typeface="Arial"/>
                <a:cs typeface="Arial"/>
                <a:sym typeface="Arial"/>
              </a:rPr>
            </a:br>
            <a:r>
              <a:rPr lang="en-US" sz="3600" b="0" i="0" u="none" strike="noStrike" cap="none">
                <a:solidFill>
                  <a:schemeClr val="lt2"/>
                </a:solidFill>
                <a:latin typeface="Arial"/>
                <a:ea typeface="Arial"/>
                <a:cs typeface="Arial"/>
                <a:sym typeface="Arial"/>
              </a:rPr>
              <a:t>SURVEY RESEARCH</a:t>
            </a:r>
            <a:endParaRPr sz="3600" b="0" i="0" u="none" strike="noStrike" cap="none">
              <a:solidFill>
                <a:schemeClr val="lt2"/>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54"/>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Online Surveys </a:t>
            </a:r>
            <a:endParaRPr/>
          </a:p>
        </p:txBody>
      </p:sp>
      <p:sp>
        <p:nvSpPr>
          <p:cNvPr id="320" name="Google Shape;320;p54"/>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000000"/>
              </a:buClr>
              <a:buSzPts val="1560"/>
              <a:buFont typeface="Noto Sans Symbols"/>
              <a:buChar char="◻"/>
            </a:pPr>
            <a:r>
              <a:rPr lang="en-US" sz="2600">
                <a:solidFill>
                  <a:srgbClr val="000000"/>
                </a:solidFill>
              </a:rPr>
              <a:t>Technology is rapidly changing</a:t>
            </a:r>
            <a:endParaRPr sz="2600">
              <a:solidFill>
                <a:srgbClr val="000000"/>
              </a:solidFill>
            </a:endParaRPr>
          </a:p>
          <a:p>
            <a:pPr marL="639762" marR="0" lvl="1" indent="-263842" algn="l" rtl="0">
              <a:spcBef>
                <a:spcPts val="0"/>
              </a:spcBef>
              <a:spcAft>
                <a:spcPts val="0"/>
              </a:spcAft>
              <a:buClr>
                <a:srgbClr val="000000"/>
              </a:buClr>
              <a:buSzPts val="1500"/>
              <a:buChar char="⬜"/>
            </a:pPr>
            <a:r>
              <a:rPr lang="en-US" sz="2600">
                <a:solidFill>
                  <a:srgbClr val="000000"/>
                </a:solidFill>
              </a:rPr>
              <a:t>Survey Panels</a:t>
            </a:r>
            <a:endParaRPr sz="2600">
              <a:solidFill>
                <a:srgbClr val="000000"/>
              </a:solidFill>
            </a:endParaRPr>
          </a:p>
          <a:p>
            <a:pPr marL="639762" marR="0" lvl="1" indent="-263842" algn="l" rtl="0">
              <a:spcBef>
                <a:spcPts val="0"/>
              </a:spcBef>
              <a:spcAft>
                <a:spcPts val="0"/>
              </a:spcAft>
              <a:buClr>
                <a:srgbClr val="000000"/>
              </a:buClr>
              <a:buSzPts val="1500"/>
              <a:buChar char="⬜"/>
            </a:pPr>
            <a:r>
              <a:rPr lang="en-US" sz="2600">
                <a:solidFill>
                  <a:srgbClr val="000000"/>
                </a:solidFill>
              </a:rPr>
              <a:t>Real time data collection</a:t>
            </a:r>
            <a:endParaRPr sz="2600">
              <a:solidFill>
                <a:srgbClr val="000000"/>
              </a:solidFill>
            </a:endParaRPr>
          </a:p>
          <a:p>
            <a:pPr marL="0" marR="0" lvl="0" indent="0" algn="l" rtl="0">
              <a:spcBef>
                <a:spcPts val="0"/>
              </a:spcBef>
              <a:spcAft>
                <a:spcPts val="0"/>
              </a:spcAft>
              <a:buNone/>
            </a:pPr>
            <a:endParaRPr sz="2600">
              <a:solidFill>
                <a:srgbClr val="00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55"/>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Mixed Mode Surveys</a:t>
            </a:r>
            <a:endParaRPr sz="3600" b="0" i="0" u="none" strike="noStrike" cap="none">
              <a:solidFill>
                <a:schemeClr val="lt2"/>
              </a:solidFill>
              <a:latin typeface="Arial"/>
              <a:ea typeface="Arial"/>
              <a:cs typeface="Arial"/>
              <a:sym typeface="Arial"/>
            </a:endParaRPr>
          </a:p>
        </p:txBody>
      </p:sp>
      <p:sp>
        <p:nvSpPr>
          <p:cNvPr id="326" name="Google Shape;326;p55"/>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740"/>
              <a:buFont typeface="Noto Sans Symbols"/>
              <a:buChar char="◻"/>
            </a:pPr>
            <a:r>
              <a:rPr lang="en-US" sz="2900" b="0" i="0" u="none" strike="noStrike" cap="none">
                <a:solidFill>
                  <a:srgbClr val="000000"/>
                </a:solidFill>
                <a:latin typeface="Arial"/>
                <a:ea typeface="Arial"/>
                <a:cs typeface="Arial"/>
                <a:sym typeface="Arial"/>
              </a:rPr>
              <a:t>Combine different research techniques</a:t>
            </a:r>
            <a:endParaRPr>
              <a:solidFill>
                <a:srgbClr val="000000"/>
              </a:solidFill>
            </a:endParaRPr>
          </a:p>
          <a:p>
            <a:pPr marL="0" marR="0" lvl="0" indent="0" algn="l" rtl="0">
              <a:spcBef>
                <a:spcPts val="550"/>
              </a:spcBef>
              <a:spcAft>
                <a:spcPts val="0"/>
              </a:spcAft>
              <a:buNone/>
            </a:pPr>
            <a:endParaRPr sz="2600" b="0" i="0" u="none" strike="noStrike" cap="none">
              <a:solidFill>
                <a:srgbClr val="000000"/>
              </a:solidFill>
              <a:latin typeface="Arial"/>
              <a:ea typeface="Arial"/>
              <a:cs typeface="Arial"/>
              <a:sym typeface="Arial"/>
            </a:endParaRPr>
          </a:p>
          <a:p>
            <a:pPr marL="639762" marR="0" lvl="1" indent="-284162" algn="l" rtl="0">
              <a:spcBef>
                <a:spcPts val="550"/>
              </a:spcBef>
              <a:spcAft>
                <a:spcPts val="0"/>
              </a:spcAft>
              <a:buClr>
                <a:srgbClr val="000000"/>
              </a:buClr>
              <a:buSzPts val="1820"/>
              <a:buFont typeface="Noto Sans Symbols"/>
              <a:buChar char="⬜"/>
            </a:pPr>
            <a:r>
              <a:rPr lang="en-US">
                <a:solidFill>
                  <a:srgbClr val="000000"/>
                </a:solidFill>
              </a:rPr>
              <a:t>A mail survey combined with an internet survey.</a:t>
            </a:r>
            <a:endParaRPr>
              <a:solidFill>
                <a:srgbClr val="000000"/>
              </a:solidFill>
            </a:endParaRPr>
          </a:p>
          <a:p>
            <a:pPr marL="639762" marR="0" lvl="1" indent="-284162" algn="l" rtl="0">
              <a:spcBef>
                <a:spcPts val="550"/>
              </a:spcBef>
              <a:spcAft>
                <a:spcPts val="0"/>
              </a:spcAft>
              <a:buClr>
                <a:srgbClr val="000000"/>
              </a:buClr>
              <a:buSzPts val="1820"/>
              <a:buFont typeface="Noto Sans Symbols"/>
              <a:buChar char="⬜"/>
            </a:pPr>
            <a:r>
              <a:rPr lang="en-US">
                <a:solidFill>
                  <a:srgbClr val="000000"/>
                </a:solidFill>
              </a:rPr>
              <a:t>A telephone survey combined with face-to-face survey in the neighborhood.</a:t>
            </a:r>
            <a:endParaRPr>
              <a:solidFill>
                <a:srgbClr val="000000"/>
              </a:solidFill>
            </a:endParaRPr>
          </a:p>
          <a:p>
            <a:pPr marL="639762" lvl="1" indent="-284162" algn="l" rtl="0">
              <a:spcBef>
                <a:spcPts val="550"/>
              </a:spcBef>
              <a:spcAft>
                <a:spcPts val="0"/>
              </a:spcAft>
              <a:buClr>
                <a:srgbClr val="000000"/>
              </a:buClr>
              <a:buSzPts val="1820"/>
              <a:buFont typeface="Noto Sans Symbols"/>
              <a:buChar char="⬜"/>
            </a:pPr>
            <a:r>
              <a:rPr lang="en-US">
                <a:solidFill>
                  <a:srgbClr val="000000"/>
                </a:solidFill>
              </a:rPr>
              <a:t>A survey combined with a review of existing data and in-depth field observations and interviews.</a:t>
            </a:r>
            <a:endParaRPr>
              <a:solidFill>
                <a:srgbClr val="00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56"/>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Comparison of the Different Survey Methods </a:t>
            </a:r>
            <a:endParaRPr sz="3600" b="0" i="0" u="none" strike="noStrike" cap="none">
              <a:solidFill>
                <a:schemeClr val="lt2"/>
              </a:solidFill>
              <a:latin typeface="Arial"/>
              <a:ea typeface="Arial"/>
              <a:cs typeface="Arial"/>
              <a:sym typeface="Arial"/>
            </a:endParaRPr>
          </a:p>
        </p:txBody>
      </p:sp>
      <p:sp>
        <p:nvSpPr>
          <p:cNvPr id="333" name="Google Shape;333;p56"/>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20040" marR="0" lvl="0" indent="-320040"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Self-Administered Questionnaires (mail &amp; online)</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Cheaper and faster </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Requires small staff</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More willingness to answer controversial items</a:t>
            </a:r>
            <a:endParaRPr>
              <a:solidFill>
                <a:srgbClr val="000000"/>
              </a:solidFill>
            </a:endParaRPr>
          </a:p>
          <a:p>
            <a:pPr marL="320040" marR="0" lvl="0" indent="-320040"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Interview (face-to-face &amp; tele</a:t>
            </a:r>
            <a:r>
              <a:rPr lang="en-US" sz="2600">
                <a:solidFill>
                  <a:srgbClr val="000000"/>
                </a:solidFill>
              </a:rPr>
              <a:t>phone) </a:t>
            </a:r>
            <a:r>
              <a:rPr lang="en-US" sz="2600" b="0" i="0" u="none" strike="noStrike" cap="none">
                <a:solidFill>
                  <a:srgbClr val="000000"/>
                </a:solidFill>
                <a:latin typeface="Arial"/>
                <a:ea typeface="Arial"/>
                <a:cs typeface="Arial"/>
                <a:sym typeface="Arial"/>
              </a:rPr>
              <a:t>Surveys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Fewer incomplete questionnaires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More effective for complicated questionnaires</a:t>
            </a:r>
            <a:endParaRPr>
              <a:solidFill>
                <a:srgbClr val="000000"/>
              </a:solidFill>
            </a:endParaRPr>
          </a:p>
          <a:p>
            <a:pPr marL="640080" marR="0" lvl="1" indent="-284480" algn="l" rtl="0">
              <a:spcBef>
                <a:spcPts val="550"/>
              </a:spcBef>
              <a:spcAft>
                <a:spcPts val="0"/>
              </a:spcAft>
              <a:buClr>
                <a:srgbClr val="000000"/>
              </a:buClr>
              <a:buSzPts val="1820"/>
              <a:buFont typeface="Noto Sans Symbols"/>
              <a:buChar char="⬜"/>
            </a:pPr>
            <a:r>
              <a:rPr lang="en-US">
                <a:solidFill>
                  <a:srgbClr val="000000"/>
                </a:solidFill>
              </a:rPr>
              <a:t>M</a:t>
            </a:r>
            <a:r>
              <a:rPr lang="en-US" sz="2600" b="0" i="0" u="none" strike="noStrike" cap="none">
                <a:solidFill>
                  <a:srgbClr val="000000"/>
                </a:solidFill>
                <a:latin typeface="Arial"/>
                <a:ea typeface="Arial"/>
                <a:cs typeface="Arial"/>
                <a:sym typeface="Arial"/>
              </a:rPr>
              <a:t>ore intimate</a:t>
            </a:r>
            <a:endParaRPr>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 </a:t>
            </a:r>
            <a:endParaRPr sz="3600" b="0" i="0" u="none" strike="noStrike" cap="none">
              <a:solidFill>
                <a:schemeClr val="lt2"/>
              </a:solidFill>
              <a:latin typeface="Arial"/>
              <a:ea typeface="Arial"/>
              <a:cs typeface="Arial"/>
              <a:sym typeface="Arial"/>
            </a:endParaRPr>
          </a:p>
        </p:txBody>
      </p:sp>
      <p:sp>
        <p:nvSpPr>
          <p:cNvPr id="114" name="Google Shape;114;p21"/>
          <p:cNvSpPr txBox="1">
            <a:spLocks noGrp="1"/>
          </p:cNvSpPr>
          <p:nvPr>
            <p:ph type="body" idx="1"/>
          </p:nvPr>
        </p:nvSpPr>
        <p:spPr>
          <a:xfrm>
            <a:off x="612648" y="1313250"/>
            <a:ext cx="8153400" cy="4495800"/>
          </a:xfrm>
          <a:prstGeom prst="rect">
            <a:avLst/>
          </a:prstGeom>
          <a:noFill/>
          <a:ln>
            <a:noFill/>
          </a:ln>
        </p:spPr>
        <p:txBody>
          <a:bodyPr spcFirstLastPara="1" wrap="square" lIns="91425" tIns="45700" rIns="91425" bIns="45700" anchor="t" anchorCtr="0">
            <a:noAutofit/>
          </a:bodyPr>
          <a:lstStyle/>
          <a:p>
            <a:pPr marL="320040" marR="0" lvl="0" indent="-320040" algn="l" rtl="0">
              <a:lnSpc>
                <a:spcPct val="80000"/>
              </a:lnSpc>
              <a:spcBef>
                <a:spcPts val="0"/>
              </a:spcBef>
              <a:spcAft>
                <a:spcPts val="0"/>
              </a:spcAft>
              <a:buClr>
                <a:srgbClr val="000000"/>
              </a:buClr>
              <a:buSzPts val="1554"/>
              <a:buFont typeface="Noto Sans Symbols"/>
              <a:buChar char="◻"/>
            </a:pPr>
            <a:r>
              <a:rPr lang="en-US" sz="2590" b="0" i="0" u="none" strike="noStrike" cap="none">
                <a:solidFill>
                  <a:srgbClr val="000000"/>
                </a:solidFill>
                <a:latin typeface="Arial"/>
                <a:ea typeface="Arial"/>
                <a:cs typeface="Arial"/>
                <a:sym typeface="Arial"/>
              </a:rPr>
              <a:t>Choose Appropriate Question Forms</a:t>
            </a:r>
            <a:endParaRPr sz="2590" b="0" i="0" u="none" strike="noStrike" cap="none">
              <a:solidFill>
                <a:srgbClr val="000000"/>
              </a:solidFill>
              <a:latin typeface="Arial"/>
              <a:ea typeface="Arial"/>
              <a:cs typeface="Arial"/>
              <a:sym typeface="Arial"/>
            </a:endParaRPr>
          </a:p>
          <a:p>
            <a:pPr marL="320040" marR="0" lvl="0" indent="0" algn="l" rtl="0">
              <a:lnSpc>
                <a:spcPct val="80000"/>
              </a:lnSpc>
              <a:spcBef>
                <a:spcPts val="0"/>
              </a:spcBef>
              <a:spcAft>
                <a:spcPts val="0"/>
              </a:spcAft>
              <a:buNone/>
            </a:pPr>
            <a:endParaRPr sz="2590">
              <a:solidFill>
                <a:srgbClr val="000000"/>
              </a:solidFill>
            </a:endParaRPr>
          </a:p>
          <a:p>
            <a:pPr marL="640080" marR="0" lvl="1" indent="-284480" algn="l" rtl="0">
              <a:lnSpc>
                <a:spcPct val="80000"/>
              </a:lnSpc>
              <a:spcBef>
                <a:spcPts val="550"/>
              </a:spcBef>
              <a:spcAft>
                <a:spcPts val="0"/>
              </a:spcAft>
              <a:buClr>
                <a:srgbClr val="000000"/>
              </a:buClr>
              <a:buSzPts val="1813"/>
              <a:buFont typeface="Noto Sans Symbols"/>
              <a:buChar char="⬜"/>
            </a:pPr>
            <a:r>
              <a:rPr lang="en-US" sz="2590" b="0" i="0" u="none" strike="noStrike" cap="none">
                <a:solidFill>
                  <a:srgbClr val="000000"/>
                </a:solidFill>
                <a:latin typeface="Arial"/>
                <a:ea typeface="Arial"/>
                <a:cs typeface="Arial"/>
                <a:sym typeface="Arial"/>
              </a:rPr>
              <a:t>Questions and Statements</a:t>
            </a:r>
            <a:endParaRPr>
              <a:solidFill>
                <a:srgbClr val="000000"/>
              </a:solidFill>
            </a:endParaRPr>
          </a:p>
          <a:p>
            <a:pPr marL="640080" marR="0" lvl="1" indent="-169354" algn="l" rtl="0">
              <a:lnSpc>
                <a:spcPct val="80000"/>
              </a:lnSpc>
              <a:spcBef>
                <a:spcPts val="550"/>
              </a:spcBef>
              <a:spcAft>
                <a:spcPts val="0"/>
              </a:spcAft>
              <a:buClr>
                <a:schemeClr val="accent1"/>
              </a:buClr>
              <a:buSzPts val="1813"/>
              <a:buFont typeface="Noto Sans Symbols"/>
              <a:buNone/>
            </a:pPr>
            <a:endParaRPr sz="2590" b="0" i="0" u="none" strike="noStrike" cap="none">
              <a:solidFill>
                <a:srgbClr val="000000"/>
              </a:solidFill>
              <a:latin typeface="Arial"/>
              <a:ea typeface="Arial"/>
              <a:cs typeface="Arial"/>
              <a:sym typeface="Arial"/>
            </a:endParaRPr>
          </a:p>
          <a:p>
            <a:pPr marL="640080" marR="0" lvl="1" indent="-284480" algn="l" rtl="0">
              <a:lnSpc>
                <a:spcPct val="80000"/>
              </a:lnSpc>
              <a:spcBef>
                <a:spcPts val="550"/>
              </a:spcBef>
              <a:spcAft>
                <a:spcPts val="0"/>
              </a:spcAft>
              <a:buClr>
                <a:srgbClr val="000000"/>
              </a:buClr>
              <a:buSzPts val="1813"/>
              <a:buFont typeface="Noto Sans Symbols"/>
              <a:buChar char="⬜"/>
            </a:pPr>
            <a:r>
              <a:rPr lang="en-US" sz="2590" b="0" i="0" u="none" strike="noStrike" cap="none">
                <a:solidFill>
                  <a:srgbClr val="000000"/>
                </a:solidFill>
                <a:latin typeface="Arial"/>
                <a:ea typeface="Arial"/>
                <a:cs typeface="Arial"/>
                <a:sym typeface="Arial"/>
              </a:rPr>
              <a:t>Open-Ended and Closed-Ended Questions</a:t>
            </a:r>
            <a:endParaRPr sz="2590" b="0" i="0" u="none" strike="noStrike" cap="none">
              <a:solidFill>
                <a:srgbClr val="000000"/>
              </a:solidFill>
              <a:latin typeface="Arial"/>
              <a:ea typeface="Arial"/>
              <a:cs typeface="Arial"/>
              <a:sym typeface="Arial"/>
            </a:endParaRPr>
          </a:p>
          <a:p>
            <a:pPr marL="640080" marR="0" lvl="0" indent="0" algn="l" rtl="0">
              <a:lnSpc>
                <a:spcPct val="80000"/>
              </a:lnSpc>
              <a:spcBef>
                <a:spcPts val="550"/>
              </a:spcBef>
              <a:spcAft>
                <a:spcPts val="0"/>
              </a:spcAft>
              <a:buNone/>
            </a:pPr>
            <a:endParaRPr sz="2590">
              <a:solidFill>
                <a:srgbClr val="000000"/>
              </a:solidFill>
            </a:endParaRPr>
          </a:p>
          <a:p>
            <a:pPr marL="914400" marR="0" lvl="2" indent="-228600" algn="l" rtl="0">
              <a:lnSpc>
                <a:spcPct val="80000"/>
              </a:lnSpc>
              <a:spcBef>
                <a:spcPts val="500"/>
              </a:spcBef>
              <a:spcAft>
                <a:spcPts val="0"/>
              </a:spcAft>
              <a:buClr>
                <a:srgbClr val="000000"/>
              </a:buClr>
              <a:buSzPts val="1942"/>
              <a:buFont typeface="Noto Sans Symbols"/>
              <a:buChar char="■"/>
            </a:pPr>
            <a:r>
              <a:rPr lang="en-US" sz="2590" b="0" i="0" u="none" strike="noStrike" cap="none">
                <a:solidFill>
                  <a:srgbClr val="000000"/>
                </a:solidFill>
                <a:latin typeface="Arial"/>
                <a:ea typeface="Arial"/>
                <a:cs typeface="Arial"/>
                <a:sym typeface="Arial"/>
              </a:rPr>
              <a:t>Open-Ended Questions – respondent is asked to provide his/her own answers.</a:t>
            </a:r>
            <a:endParaRPr>
              <a:solidFill>
                <a:srgbClr val="000000"/>
              </a:solidFill>
            </a:endParaRPr>
          </a:p>
          <a:p>
            <a:pPr marL="640080" marR="0" lvl="1" indent="-169354" algn="l" rtl="0">
              <a:lnSpc>
                <a:spcPct val="80000"/>
              </a:lnSpc>
              <a:spcBef>
                <a:spcPts val="550"/>
              </a:spcBef>
              <a:spcAft>
                <a:spcPts val="0"/>
              </a:spcAft>
              <a:buClr>
                <a:schemeClr val="accent1"/>
              </a:buClr>
              <a:buSzPts val="1813"/>
              <a:buFont typeface="Noto Sans Symbols"/>
              <a:buNone/>
            </a:pPr>
            <a:endParaRPr sz="2590" b="0" i="0" u="none" strike="noStrike" cap="none">
              <a:solidFill>
                <a:srgbClr val="000000"/>
              </a:solidFill>
              <a:latin typeface="Arial"/>
              <a:ea typeface="Arial"/>
              <a:cs typeface="Arial"/>
              <a:sym typeface="Arial"/>
            </a:endParaRPr>
          </a:p>
          <a:p>
            <a:pPr marL="914400" marR="0" lvl="2" indent="-228600" algn="l" rtl="0">
              <a:lnSpc>
                <a:spcPct val="80000"/>
              </a:lnSpc>
              <a:spcBef>
                <a:spcPts val="500"/>
              </a:spcBef>
              <a:spcAft>
                <a:spcPts val="0"/>
              </a:spcAft>
              <a:buClr>
                <a:srgbClr val="000000"/>
              </a:buClr>
              <a:buSzPts val="1942"/>
              <a:buFont typeface="Noto Sans Symbols"/>
              <a:buChar char="■"/>
            </a:pPr>
            <a:r>
              <a:rPr lang="en-US" sz="2590" b="0" i="0" u="none" strike="noStrike" cap="none">
                <a:solidFill>
                  <a:srgbClr val="000000"/>
                </a:solidFill>
                <a:latin typeface="Arial"/>
                <a:ea typeface="Arial"/>
                <a:cs typeface="Arial"/>
                <a:sym typeface="Arial"/>
              </a:rPr>
              <a:t>Closed-Ended Questions – respondent is asked to select an answer from among a list provided by the researcher.</a:t>
            </a:r>
            <a:endParaRPr>
              <a:solidFill>
                <a:srgbClr val="000000"/>
              </a:solidFill>
            </a:endParaRPr>
          </a:p>
          <a:p>
            <a:pPr marL="640080" marR="0" lvl="1" indent="-177577" algn="l" rtl="0">
              <a:lnSpc>
                <a:spcPct val="80000"/>
              </a:lnSpc>
              <a:spcBef>
                <a:spcPts val="550"/>
              </a:spcBef>
              <a:spcAft>
                <a:spcPts val="0"/>
              </a:spcAft>
              <a:buClr>
                <a:schemeClr val="accent1"/>
              </a:buClr>
              <a:buSzPts val="1683"/>
              <a:buFont typeface="Noto Sans Symbols"/>
              <a:buNone/>
            </a:pPr>
            <a:endParaRPr sz="2405" b="0" i="0" u="none" strike="noStrike" cap="non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7"/>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Ethics and Survey Research</a:t>
            </a:r>
            <a:endParaRPr sz="3600" b="0" i="0" u="none" strike="noStrike" cap="none">
              <a:solidFill>
                <a:schemeClr val="lt2"/>
              </a:solidFill>
              <a:latin typeface="Arial"/>
              <a:ea typeface="Arial"/>
              <a:cs typeface="Arial"/>
              <a:sym typeface="Arial"/>
            </a:endParaRPr>
          </a:p>
        </p:txBody>
      </p:sp>
      <p:sp>
        <p:nvSpPr>
          <p:cNvPr id="339" name="Google Shape;339;p57"/>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740"/>
              <a:buFont typeface="Noto Sans Symbols"/>
              <a:buChar char="◻"/>
            </a:pPr>
            <a:r>
              <a:rPr lang="en-US" sz="2900" b="0" i="0" u="none" strike="noStrike" cap="none">
                <a:solidFill>
                  <a:srgbClr val="000000"/>
                </a:solidFill>
                <a:latin typeface="Arial"/>
                <a:ea typeface="Arial"/>
                <a:cs typeface="Arial"/>
                <a:sym typeface="Arial"/>
              </a:rPr>
              <a:t>Surveys often ask for private information, which must be kept confidential.</a:t>
            </a:r>
            <a:endParaRPr>
              <a:solidFill>
                <a:srgbClr val="000000"/>
              </a:solidFill>
            </a:endParaRPr>
          </a:p>
          <a:p>
            <a:pPr marL="319088" marR="0" lvl="0" indent="-319088" algn="l" rtl="0">
              <a:spcBef>
                <a:spcPts val="700"/>
              </a:spcBef>
              <a:spcAft>
                <a:spcPts val="0"/>
              </a:spcAft>
              <a:buClr>
                <a:srgbClr val="000000"/>
              </a:buClr>
              <a:buSzPts val="1740"/>
              <a:buFont typeface="Noto Sans Symbols"/>
              <a:buChar char="◻"/>
            </a:pPr>
            <a:r>
              <a:rPr lang="en-US" sz="2900" b="0" i="0" u="none" strike="noStrike" cap="none">
                <a:solidFill>
                  <a:srgbClr val="000000"/>
                </a:solidFill>
                <a:latin typeface="Arial"/>
                <a:ea typeface="Arial"/>
                <a:cs typeface="Arial"/>
                <a:sym typeface="Arial"/>
              </a:rPr>
              <a:t>Because asking questions can cause psychological discomfort or harm to respondents, researchers should minimize this risk.</a:t>
            </a:r>
            <a:endParaRPr sz="2900" b="0" i="0" u="none" strike="noStrike" cap="non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8"/>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Secondary Analysis</a:t>
            </a:r>
            <a:endParaRPr/>
          </a:p>
        </p:txBody>
      </p:sp>
      <p:sp>
        <p:nvSpPr>
          <p:cNvPr id="345" name="Google Shape;345;p58"/>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Secondary Analysis – A form of research in which the data collected and processed by one researcher are reanalyzed by another.</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Example: General Social Survey</a:t>
            </a:r>
            <a:endParaRPr>
              <a:solidFill>
                <a:srgbClr val="000000"/>
              </a:solidFill>
            </a:endParaRPr>
          </a:p>
          <a:p>
            <a:pPr marL="639763" marR="0" lvl="1" indent="-168593" algn="l" rtl="0">
              <a:spcBef>
                <a:spcPts val="550"/>
              </a:spcBef>
              <a:spcAft>
                <a:spcPts val="0"/>
              </a:spcAft>
              <a:buClr>
                <a:schemeClr val="accent1"/>
              </a:buClr>
              <a:buSzPts val="1820"/>
              <a:buFont typeface="Noto Sans Symbols"/>
              <a:buNone/>
            </a:pPr>
            <a:endParaRPr sz="2600" b="0" i="0" u="none" strike="noStrike" cap="none">
              <a:solidFill>
                <a:srgbClr val="000000"/>
              </a:solidFill>
              <a:latin typeface="Arial"/>
              <a:ea typeface="Arial"/>
              <a:cs typeface="Arial"/>
              <a:sym typeface="Aria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Advantages: cheaper and faster than primary data collection</a:t>
            </a:r>
            <a:endParaRPr>
              <a:solidFill>
                <a:srgbClr val="000000"/>
              </a:solidFill>
            </a:endParaRPr>
          </a:p>
          <a:p>
            <a:pPr marL="639763" marR="0" lvl="1" indent="-284163" algn="l" rtl="0">
              <a:spcBef>
                <a:spcPts val="550"/>
              </a:spcBef>
              <a:spcAft>
                <a:spcPts val="0"/>
              </a:spcAft>
              <a:buClr>
                <a:srgbClr val="000000"/>
              </a:buClr>
              <a:buSzPts val="1820"/>
              <a:buFont typeface="Noto Sans Symbols"/>
              <a:buChar char="⬜"/>
            </a:pPr>
            <a:r>
              <a:rPr lang="en-US" sz="2600" b="0" i="0" u="none" strike="noStrike" cap="none">
                <a:solidFill>
                  <a:srgbClr val="000000"/>
                </a:solidFill>
                <a:latin typeface="Arial"/>
                <a:ea typeface="Arial"/>
                <a:cs typeface="Arial"/>
                <a:sym typeface="Arial"/>
              </a:rPr>
              <a:t>Disadvantages: validity</a:t>
            </a:r>
            <a:endParaRPr>
              <a:solidFill>
                <a:srgbClr val="00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D1416-A70C-4F4C-A430-3A64C2CE5439}"/>
              </a:ext>
            </a:extLst>
          </p:cNvPr>
          <p:cNvSpPr>
            <a:spLocks noGrp="1"/>
          </p:cNvSpPr>
          <p:nvPr>
            <p:ph type="title"/>
          </p:nvPr>
        </p:nvSpPr>
        <p:spPr/>
        <p:txBody>
          <a:bodyPr/>
          <a:lstStyle/>
          <a:p>
            <a:r>
              <a:rPr lang="en-US" dirty="0"/>
              <a:t>Survey Monkey Training </a:t>
            </a:r>
          </a:p>
        </p:txBody>
      </p:sp>
    </p:spTree>
    <p:extLst>
      <p:ext uri="{BB962C8B-B14F-4D97-AF65-F5344CB8AC3E}">
        <p14:creationId xmlns:p14="http://schemas.microsoft.com/office/powerpoint/2010/main" val="16123383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60"/>
          <p:cNvSpPr txBox="1">
            <a:spLocks noGrp="1"/>
          </p:cNvSpPr>
          <p:nvPr>
            <p:ph type="ctrTitle"/>
          </p:nvPr>
        </p:nvSpPr>
        <p:spPr>
          <a:xfrm>
            <a:off x="311700" y="719633"/>
            <a:ext cx="8520600" cy="1710000"/>
          </a:xfrm>
          <a:prstGeom prst="rect">
            <a:avLst/>
          </a:prstGeom>
          <a:noFill/>
          <a:ln>
            <a:noFill/>
          </a:ln>
        </p:spPr>
        <p:txBody>
          <a:bodyPr spcFirstLastPara="1" wrap="square" lIns="91425" tIns="45700" rIns="91425" bIns="45700" anchor="b"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CHAPTER 9</a:t>
            </a:r>
            <a:br>
              <a:rPr lang="en-US" sz="3600" b="0" i="0" u="none" strike="noStrike" cap="none">
                <a:solidFill>
                  <a:schemeClr val="lt2"/>
                </a:solidFill>
                <a:latin typeface="Arial"/>
                <a:ea typeface="Arial"/>
                <a:cs typeface="Arial"/>
                <a:sym typeface="Arial"/>
              </a:rPr>
            </a:br>
            <a:r>
              <a:rPr lang="en-US" sz="3600" b="0" i="0" u="none" strike="noStrike" cap="none">
                <a:solidFill>
                  <a:schemeClr val="lt2"/>
                </a:solidFill>
                <a:latin typeface="Arial"/>
                <a:ea typeface="Arial"/>
                <a:cs typeface="Arial"/>
                <a:sym typeface="Arial"/>
              </a:rPr>
              <a:t>SURVEY RESEARCH</a:t>
            </a:r>
            <a:endParaRPr sz="3600" b="0" i="0" u="none" strike="noStrike" cap="none">
              <a:solidFill>
                <a:schemeClr val="lt2"/>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1"/>
          <p:cNvSpPr txBox="1">
            <a:spLocks noGrp="1"/>
          </p:cNvSpPr>
          <p:nvPr>
            <p:ph type="title"/>
          </p:nvPr>
        </p:nvSpPr>
        <p:spPr>
          <a:xfrm>
            <a:off x="311700" y="421233"/>
            <a:ext cx="8520600" cy="11085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1">
                <a:latin typeface="Arial"/>
                <a:ea typeface="Arial"/>
                <a:cs typeface="Arial"/>
                <a:sym typeface="Arial"/>
              </a:rPr>
              <a:t>Sample Design</a:t>
            </a:r>
            <a:endParaRPr sz="3600" b="1" i="0" u="none" strike="noStrike" cap="none">
              <a:solidFill>
                <a:schemeClr val="lt2"/>
              </a:solidFill>
              <a:latin typeface="Arial"/>
              <a:ea typeface="Arial"/>
              <a:cs typeface="Arial"/>
              <a:sym typeface="Arial"/>
            </a:endParaRPr>
          </a:p>
        </p:txBody>
      </p:sp>
      <p:sp>
        <p:nvSpPr>
          <p:cNvPr id="363" name="Google Shape;363;p61"/>
          <p:cNvSpPr txBox="1">
            <a:spLocks noGrp="1"/>
          </p:cNvSpPr>
          <p:nvPr>
            <p:ph type="body" idx="1"/>
          </p:nvPr>
        </p:nvSpPr>
        <p:spPr>
          <a:xfrm>
            <a:off x="311700" y="1308775"/>
            <a:ext cx="8520600" cy="5222100"/>
          </a:xfrm>
          <a:prstGeom prst="rect">
            <a:avLst/>
          </a:prstGeom>
          <a:noFill/>
          <a:ln>
            <a:noFill/>
          </a:ln>
        </p:spPr>
        <p:txBody>
          <a:bodyPr spcFirstLastPara="1" wrap="square" lIns="91425" tIns="45700" rIns="91425" bIns="45700" anchor="t" anchorCtr="0">
            <a:noAutofit/>
          </a:bodyPr>
          <a:lstStyle/>
          <a:p>
            <a:pPr marL="319087" marR="0" lvl="0" indent="-372427" algn="l" rtl="0">
              <a:spcBef>
                <a:spcPts val="700"/>
              </a:spcBef>
              <a:spcAft>
                <a:spcPts val="0"/>
              </a:spcAft>
              <a:buClr>
                <a:srgbClr val="FF9900"/>
              </a:buClr>
              <a:buSzPts val="2400"/>
              <a:buFont typeface="Noto Sans Symbols"/>
              <a:buChar char="◻"/>
            </a:pPr>
            <a:r>
              <a:rPr lang="en-US" sz="2400">
                <a:solidFill>
                  <a:srgbClr val="FF9900"/>
                </a:solidFill>
              </a:rPr>
              <a:t>Make sure that you have talked about your sampling method in detail.  Things you might consider:</a:t>
            </a:r>
            <a:endParaRPr sz="2400">
              <a:solidFill>
                <a:srgbClr val="FF9900"/>
              </a:solidFil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What is your population?</a:t>
            </a:r>
            <a:endParaRPr sz="1800">
              <a:solidFill>
                <a:srgbClr val="000000"/>
              </a:solidFill>
              <a:latin typeface="Arial"/>
              <a:ea typeface="Arial"/>
              <a:cs typeface="Arial"/>
              <a:sym typeface="Aria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What is your sampling frame?</a:t>
            </a:r>
            <a:endParaRPr sz="1800">
              <a:solidFill>
                <a:srgbClr val="000000"/>
              </a:solidFill>
              <a:latin typeface="Arial"/>
              <a:ea typeface="Arial"/>
              <a:cs typeface="Arial"/>
              <a:sym typeface="Aria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What is your expected N (or ideal N) - number in your sample?</a:t>
            </a:r>
            <a:endParaRPr sz="1800">
              <a:solidFill>
                <a:srgbClr val="000000"/>
              </a:solidFill>
              <a:latin typeface="Arial"/>
              <a:ea typeface="Arial"/>
              <a:cs typeface="Arial"/>
              <a:sym typeface="Aria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Will you be using probability sampling or nonprobability sampling? </a:t>
            </a:r>
            <a:endParaRPr sz="1800">
              <a:solidFill>
                <a:srgbClr val="000000"/>
              </a:solidFill>
              <a:latin typeface="Arial"/>
              <a:ea typeface="Arial"/>
              <a:cs typeface="Arial"/>
              <a:sym typeface="Arial"/>
            </a:endParaRPr>
          </a:p>
          <a:p>
            <a:pPr marL="1371600" marR="0" lvl="2" indent="-3429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What is your sampling method? and why?</a:t>
            </a:r>
            <a:endParaRPr sz="1800">
              <a:solidFill>
                <a:srgbClr val="000000"/>
              </a:solidFill>
              <a:latin typeface="Arial"/>
              <a:ea typeface="Arial"/>
              <a:cs typeface="Arial"/>
              <a:sym typeface="Aria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How will you obtain your sample? Will you need permission from someone else? Will you need to hire a staff? Will it be in person, online, telephone? </a:t>
            </a:r>
            <a:endParaRPr sz="1800">
              <a:solidFill>
                <a:srgbClr val="000000"/>
              </a:solidFill>
              <a:latin typeface="Arial"/>
              <a:ea typeface="Arial"/>
              <a:cs typeface="Arial"/>
              <a:sym typeface="Aria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Anything else important to understanding your design?</a:t>
            </a:r>
            <a:endParaRPr sz="1800">
              <a:solidFill>
                <a:srgbClr val="000000"/>
              </a:solidFill>
              <a:latin typeface="Arial"/>
              <a:ea typeface="Arial"/>
              <a:cs typeface="Arial"/>
              <a:sym typeface="Arial"/>
            </a:endParaRPr>
          </a:p>
          <a:p>
            <a:pPr marL="0" marR="0" lvl="1" indent="-114300" algn="l" rtl="0">
              <a:spcBef>
                <a:spcPts val="700"/>
              </a:spcBef>
              <a:spcAft>
                <a:spcPts val="0"/>
              </a:spcAft>
              <a:buClr>
                <a:srgbClr val="000000"/>
              </a:buClr>
              <a:buSzPts val="1800"/>
              <a:buFont typeface="Arial"/>
              <a:buChar char="○"/>
            </a:pPr>
            <a:r>
              <a:rPr lang="en-US" sz="1800">
                <a:solidFill>
                  <a:srgbClr val="000000"/>
                </a:solidFill>
                <a:latin typeface="Arial"/>
                <a:ea typeface="Arial"/>
                <a:cs typeface="Arial"/>
                <a:sym typeface="Arial"/>
              </a:rPr>
              <a:t>Ethical considerations you might need to discuss?</a:t>
            </a:r>
            <a:endParaRPr sz="1800">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612648" y="228600"/>
            <a:ext cx="8153400" cy="99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2"/>
          <p:cNvSpPr txBox="1">
            <a:spLocks noGrp="1"/>
          </p:cNvSpPr>
          <p:nvPr>
            <p:ph type="body" idx="1"/>
          </p:nvPr>
        </p:nvSpPr>
        <p:spPr>
          <a:xfrm>
            <a:off x="612649" y="1600200"/>
            <a:ext cx="3361800" cy="4495800"/>
          </a:xfrm>
          <a:prstGeom prst="rect">
            <a:avLst/>
          </a:prstGeom>
        </p:spPr>
        <p:txBody>
          <a:bodyPr spcFirstLastPara="1" wrap="square" lIns="91425" tIns="91425" rIns="91425" bIns="91425" anchor="t" anchorCtr="0">
            <a:noAutofit/>
          </a:bodyPr>
          <a:lstStyle/>
          <a:p>
            <a:pPr marL="319087" lvl="0" indent="-208597" algn="l" rtl="0">
              <a:spcBef>
                <a:spcPts val="700"/>
              </a:spcBef>
              <a:spcAft>
                <a:spcPts val="0"/>
              </a:spcAft>
              <a:buNone/>
            </a:pPr>
            <a:r>
              <a:rPr lang="en-US" sz="1800">
                <a:solidFill>
                  <a:srgbClr val="000000"/>
                </a:solidFill>
              </a:rPr>
              <a:t>Which of the following pets would you like to have in your home?</a:t>
            </a:r>
            <a:endParaRPr sz="1800">
              <a:solidFill>
                <a:srgbClr val="000000"/>
              </a:solidFill>
            </a:endParaRPr>
          </a:p>
          <a:p>
            <a:pPr marL="457200" lvl="0" indent="-342900" algn="l" rtl="0">
              <a:spcBef>
                <a:spcPts val="700"/>
              </a:spcBef>
              <a:spcAft>
                <a:spcPts val="0"/>
              </a:spcAft>
              <a:buClr>
                <a:srgbClr val="000000"/>
              </a:buClr>
              <a:buSzPts val="1800"/>
              <a:buChar char="◻"/>
            </a:pPr>
            <a:r>
              <a:rPr lang="en-US" sz="1800">
                <a:solidFill>
                  <a:srgbClr val="000000"/>
                </a:solidFill>
              </a:rPr>
              <a:t>cat</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dog</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fish</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hamster</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pig</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other</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none - I don’t want any pets</a:t>
            </a:r>
            <a:endParaRPr sz="1800">
              <a:solidFill>
                <a:srgbClr val="000000"/>
              </a:solidFill>
            </a:endParaRPr>
          </a:p>
        </p:txBody>
      </p:sp>
      <p:sp>
        <p:nvSpPr>
          <p:cNvPr id="122" name="Google Shape;122;p22"/>
          <p:cNvSpPr txBox="1">
            <a:spLocks noGrp="1"/>
          </p:cNvSpPr>
          <p:nvPr>
            <p:ph type="body" idx="1"/>
          </p:nvPr>
        </p:nvSpPr>
        <p:spPr>
          <a:xfrm>
            <a:off x="4379124" y="1645450"/>
            <a:ext cx="3361800" cy="4495800"/>
          </a:xfrm>
          <a:prstGeom prst="rect">
            <a:avLst/>
          </a:prstGeom>
        </p:spPr>
        <p:txBody>
          <a:bodyPr spcFirstLastPara="1" wrap="square" lIns="91425" tIns="91425" rIns="91425" bIns="91425" anchor="t" anchorCtr="0">
            <a:noAutofit/>
          </a:bodyPr>
          <a:lstStyle/>
          <a:p>
            <a:pPr marL="319087" lvl="0" indent="-208597" algn="l" rtl="0">
              <a:spcBef>
                <a:spcPts val="700"/>
              </a:spcBef>
              <a:spcAft>
                <a:spcPts val="0"/>
              </a:spcAft>
              <a:buNone/>
            </a:pPr>
            <a:r>
              <a:rPr lang="en-US" sz="1800">
                <a:solidFill>
                  <a:srgbClr val="000000"/>
                </a:solidFill>
              </a:rPr>
              <a:t>Which of the following pets would you </a:t>
            </a:r>
            <a:r>
              <a:rPr lang="en-US" sz="1800" b="1" u="sng">
                <a:solidFill>
                  <a:srgbClr val="000000"/>
                </a:solidFill>
              </a:rPr>
              <a:t>MOST</a:t>
            </a:r>
            <a:r>
              <a:rPr lang="en-US" sz="1800" b="1">
                <a:solidFill>
                  <a:srgbClr val="000000"/>
                </a:solidFill>
              </a:rPr>
              <a:t> </a:t>
            </a:r>
            <a:r>
              <a:rPr lang="en-US" sz="1800">
                <a:solidFill>
                  <a:srgbClr val="000000"/>
                </a:solidFill>
              </a:rPr>
              <a:t>like to have in your home? </a:t>
            </a:r>
            <a:endParaRPr sz="1800">
              <a:solidFill>
                <a:srgbClr val="000000"/>
              </a:solidFill>
            </a:endParaRPr>
          </a:p>
          <a:p>
            <a:pPr marL="457200" lvl="0" indent="-342900" algn="l" rtl="0">
              <a:spcBef>
                <a:spcPts val="700"/>
              </a:spcBef>
              <a:spcAft>
                <a:spcPts val="0"/>
              </a:spcAft>
              <a:buClr>
                <a:srgbClr val="000000"/>
              </a:buClr>
              <a:buSzPts val="1800"/>
              <a:buChar char="◻"/>
            </a:pPr>
            <a:r>
              <a:rPr lang="en-US" sz="1800">
                <a:solidFill>
                  <a:srgbClr val="000000"/>
                </a:solidFill>
              </a:rPr>
              <a:t>cat</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dog</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fish</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hamster</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pig</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other</a:t>
            </a:r>
            <a:endParaRPr sz="1800">
              <a:solidFill>
                <a:srgbClr val="000000"/>
              </a:solidFill>
            </a:endParaRPr>
          </a:p>
          <a:p>
            <a:pPr marL="457200" lvl="0" indent="-342900" algn="l" rtl="0">
              <a:spcBef>
                <a:spcPts val="0"/>
              </a:spcBef>
              <a:spcAft>
                <a:spcPts val="0"/>
              </a:spcAft>
              <a:buClr>
                <a:srgbClr val="000000"/>
              </a:buClr>
              <a:buSzPts val="1800"/>
              <a:buChar char="◻"/>
            </a:pPr>
            <a:r>
              <a:rPr lang="en-US" sz="1800">
                <a:solidFill>
                  <a:srgbClr val="000000"/>
                </a:solidFill>
              </a:rPr>
              <a:t>none - I don’t want any pets</a:t>
            </a:r>
            <a:endParaRPr sz="180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3"/>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 </a:t>
            </a:r>
            <a:endParaRPr sz="3600" b="0" i="0" u="none" strike="noStrike" cap="none">
              <a:solidFill>
                <a:schemeClr val="lt2"/>
              </a:solidFill>
              <a:latin typeface="Arial"/>
              <a:ea typeface="Arial"/>
              <a:cs typeface="Arial"/>
              <a:sym typeface="Arial"/>
            </a:endParaRPr>
          </a:p>
        </p:txBody>
      </p:sp>
      <p:sp>
        <p:nvSpPr>
          <p:cNvPr id="128" name="Google Shape;128;p23"/>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8" marR="0" lvl="0" indent="-319088" algn="l" rtl="0">
              <a:spcBef>
                <a:spcPts val="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Make Items Clear</a:t>
            </a:r>
            <a:endParaRPr>
              <a:solidFill>
                <a:srgbClr val="000000"/>
              </a:solidFill>
            </a:endParaRPr>
          </a:p>
          <a:p>
            <a:pPr marL="0" marR="0" lvl="0" indent="0" algn="l" rtl="0">
              <a:spcBef>
                <a:spcPts val="700"/>
              </a:spcBef>
              <a:spcAft>
                <a:spcPts val="0"/>
              </a:spcAft>
              <a:buNone/>
            </a:pPr>
            <a:endParaRPr sz="26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4"/>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 </a:t>
            </a:r>
            <a:endParaRPr sz="3600" b="0" i="0" u="none" strike="noStrike" cap="none">
              <a:solidFill>
                <a:schemeClr val="lt2"/>
              </a:solidFill>
              <a:latin typeface="Arial"/>
              <a:ea typeface="Arial"/>
              <a:cs typeface="Arial"/>
              <a:sym typeface="Arial"/>
            </a:endParaRPr>
          </a:p>
        </p:txBody>
      </p:sp>
      <p:sp>
        <p:nvSpPr>
          <p:cNvPr id="134" name="Google Shape;134;p24"/>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Make Items Clear</a:t>
            </a:r>
            <a:endParaRPr sz="2600" b="0" i="0" u="none" strike="noStrike" cap="none" dirty="0">
              <a:solidFill>
                <a:srgbClr val="000000"/>
              </a:solidFill>
              <a:latin typeface="Arial"/>
              <a:ea typeface="Arial"/>
              <a:cs typeface="Arial"/>
              <a:sym typeface="Arial"/>
            </a:endParaRPr>
          </a:p>
          <a:p>
            <a:pPr marL="639762" marR="0" lvl="1" indent="-282892" algn="l" rtl="0">
              <a:spcBef>
                <a:spcPts val="0"/>
              </a:spcBef>
              <a:spcAft>
                <a:spcPts val="0"/>
              </a:spcAft>
              <a:buClr>
                <a:srgbClr val="000000"/>
              </a:buClr>
              <a:buSzPts val="1800"/>
              <a:buChar char="⬜"/>
            </a:pPr>
            <a:r>
              <a:rPr lang="en-US" sz="1800" dirty="0">
                <a:solidFill>
                  <a:srgbClr val="000000"/>
                </a:solidFill>
              </a:rPr>
              <a:t>avoid acronyms, technical terms or jargon</a:t>
            </a:r>
            <a:endParaRPr sz="1800" dirty="0">
              <a:solidFill>
                <a:srgbClr val="000000"/>
              </a:solidFill>
            </a:endParaRPr>
          </a:p>
          <a:p>
            <a:pPr marL="639762" marR="0" lvl="1" indent="-282892" algn="l" rtl="0">
              <a:spcBef>
                <a:spcPts val="0"/>
              </a:spcBef>
              <a:spcAft>
                <a:spcPts val="0"/>
              </a:spcAft>
              <a:buClr>
                <a:srgbClr val="000000"/>
              </a:buClr>
              <a:buSzPts val="1800"/>
              <a:buChar char="⬜"/>
            </a:pPr>
            <a:r>
              <a:rPr lang="en-US" sz="1800" dirty="0">
                <a:solidFill>
                  <a:srgbClr val="000000"/>
                </a:solidFill>
              </a:rPr>
              <a:t>provide examples if needed</a:t>
            </a:r>
            <a:endParaRPr sz="1800" dirty="0">
              <a:solidFill>
                <a:srgbClr val="000000"/>
              </a:solidFill>
            </a:endParaRPr>
          </a:p>
          <a:p>
            <a:pPr marL="914400" marR="0" lvl="2" indent="-233362" algn="l" rtl="0">
              <a:spcBef>
                <a:spcPts val="0"/>
              </a:spcBef>
              <a:spcAft>
                <a:spcPts val="0"/>
              </a:spcAft>
              <a:buClr>
                <a:srgbClr val="000000"/>
              </a:buClr>
              <a:buSzPts val="1800"/>
              <a:buChar char="■"/>
            </a:pPr>
            <a:r>
              <a:rPr lang="en-US" sz="1800" i="1" dirty="0">
                <a:solidFill>
                  <a:srgbClr val="000000"/>
                </a:solidFill>
              </a:rPr>
              <a:t>ex: Do you own a tablet PC? </a:t>
            </a:r>
            <a:endParaRPr sz="1800" i="1" dirty="0">
              <a:solidFill>
                <a:srgbClr val="000000"/>
              </a:solidFill>
            </a:endParaRPr>
          </a:p>
          <a:p>
            <a:pPr marL="914400" marR="0" lvl="2" indent="-233362" algn="l" rtl="0">
              <a:spcBef>
                <a:spcPts val="0"/>
              </a:spcBef>
              <a:spcAft>
                <a:spcPts val="0"/>
              </a:spcAft>
              <a:buClr>
                <a:srgbClr val="000000"/>
              </a:buClr>
              <a:buSzPts val="1800"/>
              <a:buChar char="■"/>
            </a:pPr>
            <a:r>
              <a:rPr lang="en-US" sz="1800" i="1" dirty="0">
                <a:solidFill>
                  <a:srgbClr val="000000"/>
                </a:solidFill>
              </a:rPr>
              <a:t>ex: Do you own a tablet PC? (e.g. iPad, Android tablet, </a:t>
            </a:r>
            <a:r>
              <a:rPr lang="en-US" sz="1800" i="1" dirty="0" err="1">
                <a:solidFill>
                  <a:srgbClr val="000000"/>
                </a:solidFill>
              </a:rPr>
              <a:t>etc</a:t>
            </a:r>
            <a:r>
              <a:rPr lang="en-US" sz="1800" i="1" dirty="0">
                <a:solidFill>
                  <a:srgbClr val="000000"/>
                </a:solidFill>
              </a:rPr>
              <a:t>)</a:t>
            </a:r>
            <a:endParaRPr sz="1800" i="1" dirty="0">
              <a:solidFill>
                <a:srgbClr val="000000"/>
              </a:solidFill>
            </a:endParaRPr>
          </a:p>
          <a:p>
            <a:pPr marL="319087" marR="0" lvl="0" indent="595312" algn="l" rtl="0">
              <a:spcBef>
                <a:spcPts val="0"/>
              </a:spcBef>
              <a:spcAft>
                <a:spcPts val="0"/>
              </a:spcAft>
              <a:buNone/>
            </a:pPr>
            <a:endParaRPr sz="1800" i="1" dirty="0">
              <a:solidFill>
                <a:srgbClr val="000000"/>
              </a:solidFill>
            </a:endParaRPr>
          </a:p>
          <a:p>
            <a:pPr marL="914400" lvl="2" indent="-233362" algn="l" rtl="0">
              <a:spcBef>
                <a:spcPts val="0"/>
              </a:spcBef>
              <a:spcAft>
                <a:spcPts val="0"/>
              </a:spcAft>
              <a:buClr>
                <a:srgbClr val="000000"/>
              </a:buClr>
              <a:buSzPts val="1800"/>
              <a:buChar char="■"/>
            </a:pPr>
            <a:r>
              <a:rPr lang="en-US" sz="1800" i="1" dirty="0">
                <a:solidFill>
                  <a:srgbClr val="000000"/>
                </a:solidFill>
              </a:rPr>
              <a:t>ex: What was the state of the cleanliness of the room?</a:t>
            </a:r>
            <a:endParaRPr sz="1800" i="1" dirty="0">
              <a:solidFill>
                <a:srgbClr val="000000"/>
              </a:solidFill>
            </a:endParaRPr>
          </a:p>
          <a:p>
            <a:pPr marL="914400" lvl="2" indent="-233362" algn="l" rtl="0">
              <a:spcBef>
                <a:spcPts val="0"/>
              </a:spcBef>
              <a:spcAft>
                <a:spcPts val="0"/>
              </a:spcAft>
              <a:buClr>
                <a:srgbClr val="000000"/>
              </a:buClr>
              <a:buSzPts val="1800"/>
              <a:buChar char="■"/>
            </a:pPr>
            <a:r>
              <a:rPr lang="en-US" sz="1800" i="1" dirty="0">
                <a:solidFill>
                  <a:srgbClr val="000000"/>
                </a:solidFill>
              </a:rPr>
              <a:t>ex: How clean was the room?</a:t>
            </a:r>
            <a:endParaRPr sz="2600" dirty="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5"/>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 </a:t>
            </a:r>
            <a:endParaRPr sz="3600" b="0" i="0" u="none" strike="noStrike" cap="none">
              <a:solidFill>
                <a:schemeClr val="lt2"/>
              </a:solidFill>
              <a:latin typeface="Arial"/>
              <a:ea typeface="Arial"/>
              <a:cs typeface="Arial"/>
              <a:sym typeface="Arial"/>
            </a:endParaRPr>
          </a:p>
        </p:txBody>
      </p:sp>
      <p:sp>
        <p:nvSpPr>
          <p:cNvPr id="140" name="Google Shape;140;p25"/>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19087" algn="l" rtl="0">
              <a:spcBef>
                <a:spcPts val="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Make Items Clear</a:t>
            </a:r>
            <a:endParaRPr dirty="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dirty="0">
                <a:solidFill>
                  <a:srgbClr val="000000"/>
                </a:solidFill>
                <a:latin typeface="Arial"/>
                <a:ea typeface="Arial"/>
                <a:cs typeface="Arial"/>
                <a:sym typeface="Arial"/>
              </a:rPr>
              <a:t>Avoid Double-Barreled Questions</a:t>
            </a:r>
            <a:endParaRPr dirty="0">
              <a:solidFill>
                <a:srgbClr val="000000"/>
              </a:solidFill>
            </a:endParaRPr>
          </a:p>
          <a:p>
            <a:pPr marL="0" marR="0" lvl="0" indent="0" algn="l" rtl="0">
              <a:spcBef>
                <a:spcPts val="700"/>
              </a:spcBef>
              <a:spcAft>
                <a:spcPts val="0"/>
              </a:spcAft>
              <a:buNone/>
            </a:pPr>
            <a:endParaRPr sz="2600" b="0" i="0" u="none" strike="noStrike" cap="none" dirty="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6"/>
          <p:cNvSpPr txBox="1">
            <a:spLocks noGrp="1"/>
          </p:cNvSpPr>
          <p:nvPr>
            <p:ph type="title"/>
          </p:nvPr>
        </p:nvSpPr>
        <p:spPr>
          <a:xfrm>
            <a:off x="612648" y="228600"/>
            <a:ext cx="8153400" cy="9906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3600" b="0" i="0" u="none" strike="noStrike" cap="none">
                <a:solidFill>
                  <a:schemeClr val="lt2"/>
                </a:solidFill>
                <a:latin typeface="Arial"/>
                <a:ea typeface="Arial"/>
                <a:cs typeface="Arial"/>
                <a:sym typeface="Arial"/>
              </a:rPr>
              <a:t>Guidelines for Asking Questions </a:t>
            </a:r>
            <a:endParaRPr sz="3600" b="0" i="0" u="none" strike="noStrike" cap="none">
              <a:solidFill>
                <a:schemeClr val="lt2"/>
              </a:solidFill>
              <a:latin typeface="Arial"/>
              <a:ea typeface="Arial"/>
              <a:cs typeface="Arial"/>
              <a:sym typeface="Arial"/>
            </a:endParaRPr>
          </a:p>
        </p:txBody>
      </p:sp>
      <p:sp>
        <p:nvSpPr>
          <p:cNvPr id="146" name="Google Shape;146;p26"/>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319087" marR="0" lvl="0" indent="-308927" algn="l" rtl="0">
              <a:spcBef>
                <a:spcPts val="0"/>
              </a:spcBef>
              <a:spcAft>
                <a:spcPts val="0"/>
              </a:spcAft>
              <a:buClr>
                <a:srgbClr val="000000"/>
              </a:buClr>
              <a:buSzPts val="1400"/>
              <a:buFont typeface="Noto Sans Symbols"/>
              <a:buChar char="◻"/>
            </a:pPr>
            <a:r>
              <a:rPr lang="en-US" sz="1400" b="0" i="0" u="none" strike="noStrike" cap="none">
                <a:solidFill>
                  <a:srgbClr val="000000"/>
                </a:solidFill>
                <a:latin typeface="Arial"/>
                <a:ea typeface="Arial"/>
                <a:cs typeface="Arial"/>
                <a:sym typeface="Arial"/>
              </a:rPr>
              <a:t>Make Items Clear</a:t>
            </a:r>
            <a:endParaRPr sz="1400">
              <a:solidFill>
                <a:srgbClr val="000000"/>
              </a:solidFill>
            </a:endParaRPr>
          </a:p>
          <a:p>
            <a:pPr marL="319087" marR="0" lvl="0" indent="-319087" algn="l" rtl="0">
              <a:spcBef>
                <a:spcPts val="700"/>
              </a:spcBef>
              <a:spcAft>
                <a:spcPts val="0"/>
              </a:spcAft>
              <a:buClr>
                <a:srgbClr val="000000"/>
              </a:buClr>
              <a:buSzPts val="1560"/>
              <a:buFont typeface="Noto Sans Symbols"/>
              <a:buChar char="◻"/>
            </a:pPr>
            <a:r>
              <a:rPr lang="en-US" sz="2600" b="0" i="0" u="none" strike="noStrike" cap="none">
                <a:solidFill>
                  <a:srgbClr val="000000"/>
                </a:solidFill>
                <a:latin typeface="Arial"/>
                <a:ea typeface="Arial"/>
                <a:cs typeface="Arial"/>
                <a:sym typeface="Arial"/>
              </a:rPr>
              <a:t>Avoid Double-Barreled Questions</a:t>
            </a:r>
            <a:endParaRPr>
              <a:solidFill>
                <a:srgbClr val="000000"/>
              </a:solidFill>
            </a:endParaRPr>
          </a:p>
          <a:p>
            <a:pPr marL="639762" lvl="1" indent="-282892" algn="l" rtl="0">
              <a:spcBef>
                <a:spcPts val="360"/>
              </a:spcBef>
              <a:spcAft>
                <a:spcPts val="0"/>
              </a:spcAft>
              <a:buClr>
                <a:srgbClr val="000000"/>
              </a:buClr>
              <a:buSzPts val="1800"/>
              <a:buChar char="⬜"/>
            </a:pPr>
            <a:r>
              <a:rPr lang="en-US" sz="1800">
                <a:solidFill>
                  <a:srgbClr val="000000"/>
                </a:solidFill>
                <a:latin typeface="Calibri"/>
                <a:ea typeface="Calibri"/>
                <a:cs typeface="Calibri"/>
                <a:sym typeface="Calibri"/>
              </a:rPr>
              <a:t>The United States should abandon its space program and</a:t>
            </a:r>
            <a:r>
              <a:rPr lang="en-US" sz="1800" b="1">
                <a:solidFill>
                  <a:srgbClr val="000000"/>
                </a:solidFill>
                <a:latin typeface="Calibri"/>
                <a:ea typeface="Calibri"/>
                <a:cs typeface="Calibri"/>
                <a:sym typeface="Calibri"/>
              </a:rPr>
              <a:t> </a:t>
            </a:r>
            <a:r>
              <a:rPr lang="en-US" sz="1800">
                <a:solidFill>
                  <a:srgbClr val="000000"/>
                </a:solidFill>
                <a:latin typeface="Calibri"/>
                <a:ea typeface="Calibri"/>
                <a:cs typeface="Calibri"/>
                <a:sym typeface="Calibri"/>
              </a:rPr>
              <a:t>spend the money on domestic programs.</a:t>
            </a:r>
            <a:endParaRPr sz="1800">
              <a:solidFill>
                <a:srgbClr val="000000"/>
              </a:solidFill>
              <a:latin typeface="Calibri"/>
              <a:ea typeface="Calibri"/>
              <a:cs typeface="Calibri"/>
              <a:sym typeface="Calibri"/>
            </a:endParaRPr>
          </a:p>
          <a:p>
            <a:pPr marL="457200" marR="0" lvl="0" indent="0" algn="l" rtl="0">
              <a:spcBef>
                <a:spcPts val="700"/>
              </a:spcBef>
              <a:spcAft>
                <a:spcPts val="0"/>
              </a:spcAft>
              <a:buNone/>
            </a:pPr>
            <a:endParaRPr>
              <a:solidFill>
                <a:srgbClr val="000000"/>
              </a:solidFill>
            </a:endParaRPr>
          </a:p>
        </p:txBody>
      </p:sp>
    </p:spTree>
  </p:cSld>
  <p:clrMapOvr>
    <a:masterClrMapping/>
  </p:clrMapOvr>
</p:sld>
</file>

<file path=ppt/theme/theme1.xml><?xml version="1.0" encoding="utf-8"?>
<a:theme xmlns:a="http://schemas.openxmlformats.org/drawingml/2006/main"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688</TotalTime>
  <Words>7866</Words>
  <Application>Microsoft Office PowerPoint</Application>
  <PresentationFormat>On-screen Show (4:3)</PresentationFormat>
  <Paragraphs>454</Paragraphs>
  <Slides>44</Slides>
  <Notes>44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44</vt:i4>
      </vt:variant>
    </vt:vector>
  </HeadingPairs>
  <TitlesOfParts>
    <vt:vector size="52" baseType="lpstr">
      <vt:lpstr>Calibri</vt:lpstr>
      <vt:lpstr>Merriweather</vt:lpstr>
      <vt:lpstr>Arial</vt:lpstr>
      <vt:lpstr>Noto Sans Symbols</vt:lpstr>
      <vt:lpstr>Verdana</vt:lpstr>
      <vt:lpstr>Roboto</vt:lpstr>
      <vt:lpstr>Paradigm</vt:lpstr>
      <vt:lpstr>Custom</vt:lpstr>
      <vt:lpstr>CHAPTER 9 SURVEY RESEARCH</vt:lpstr>
      <vt:lpstr>Topics Appropriate for Survey Research</vt:lpstr>
      <vt:lpstr>Guidelines for Asking Questions </vt:lpstr>
      <vt:lpstr>Guidelines for Asking Questions </vt:lpstr>
      <vt:lpstr>PowerPoint Presentation</vt:lpstr>
      <vt:lpstr>Guidelines for Asking Questions </vt:lpstr>
      <vt:lpstr>Guidelines for Asking Questions </vt:lpstr>
      <vt:lpstr>Guidelines for Asking Questions </vt:lpstr>
      <vt:lpstr>Guidelines for Asking Questions </vt:lpstr>
      <vt:lpstr>Guidelines for Asking Questions</vt:lpstr>
      <vt:lpstr>Guidelines for Asking Questions</vt:lpstr>
      <vt:lpstr>Guidelines for Asking Questions</vt:lpstr>
      <vt:lpstr>Guidelines for Asking Questions</vt:lpstr>
      <vt:lpstr>Guidelines for Asking Questions</vt:lpstr>
      <vt:lpstr>Guidelines for Asking Questions</vt:lpstr>
      <vt:lpstr>Guidelines for Asking Questions</vt:lpstr>
      <vt:lpstr>CHAPTER 9 SURVEY RESEARCH</vt:lpstr>
      <vt:lpstr>Questionnaire Construction</vt:lpstr>
      <vt:lpstr>Questionnaire Construction</vt:lpstr>
      <vt:lpstr>Figure 9-2</vt:lpstr>
      <vt:lpstr>Figure 9-3</vt:lpstr>
      <vt:lpstr>Figure 9-4</vt:lpstr>
      <vt:lpstr>Figure 9-5</vt:lpstr>
      <vt:lpstr>Questionnaire Construction</vt:lpstr>
      <vt:lpstr>Questionnaire Construction</vt:lpstr>
      <vt:lpstr>WHAT’S WRONG WITH THIS QUESTIONNAIRE? </vt:lpstr>
      <vt:lpstr>CHAPTER 9 SURVEY RESEARCH</vt:lpstr>
      <vt:lpstr>Self-Administered Questionnaires </vt:lpstr>
      <vt:lpstr>Pros/Cons Mail Surveys</vt:lpstr>
      <vt:lpstr>Self-Administered Questionnaires </vt:lpstr>
      <vt:lpstr>Interview Surveys </vt:lpstr>
      <vt:lpstr>Interview Surveys </vt:lpstr>
      <vt:lpstr>Interview Surveys </vt:lpstr>
      <vt:lpstr>Telephone Surveys </vt:lpstr>
      <vt:lpstr>Telephone Surveys </vt:lpstr>
      <vt:lpstr>CHAPTER 9 SURVEY RESEARCH</vt:lpstr>
      <vt:lpstr>Online Surveys </vt:lpstr>
      <vt:lpstr>Mixed Mode Surveys</vt:lpstr>
      <vt:lpstr>Comparison of the Different Survey Methods </vt:lpstr>
      <vt:lpstr>Ethics and Survey Research</vt:lpstr>
      <vt:lpstr>Secondary Analysis</vt:lpstr>
      <vt:lpstr>Survey Monkey Training </vt:lpstr>
      <vt:lpstr>CHAPTER 9 SURVEY RESEARCH</vt:lpstr>
      <vt:lpstr>Sample Design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SURVEY RESEARCH</dc:title>
  <cp:lastModifiedBy>Liu, Yingling</cp:lastModifiedBy>
  <cp:revision>1</cp:revision>
  <cp:lastPrinted>1601-01-01T00:00:00Z</cp:lastPrinted>
  <dcterms:modified xsi:type="dcterms:W3CDTF">2022-11-28T04:00:59Z</dcterms:modified>
</cp:coreProperties>
</file>