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20"/>
  </p:notesMasterIdLst>
  <p:sldIdLst>
    <p:sldId id="256" r:id="rId2"/>
    <p:sldId id="257" r:id="rId3"/>
    <p:sldId id="258" r:id="rId4"/>
    <p:sldId id="259" r:id="rId5"/>
    <p:sldId id="260" r:id="rId6"/>
    <p:sldId id="261" r:id="rId7"/>
    <p:sldId id="262" r:id="rId8"/>
    <p:sldId id="263" r:id="rId9"/>
    <p:sldId id="273"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embeddedFontLst>
    <p:embeddedFont>
      <p:font typeface="Calibri" panose="020F0502020204030204" pitchFamily="34" charset="0"/>
      <p:regular r:id="rId21"/>
      <p:bold r:id="rId22"/>
      <p:italic r:id="rId23"/>
      <p:boldItalic r:id="rId24"/>
    </p:embeddedFont>
    <p:embeddedFont>
      <p:font typeface="Lato" panose="020F0502020204030203" pitchFamily="34" charset="0"/>
      <p:regular r:id="rId25"/>
      <p:bold r:id="rId26"/>
      <p:italic r:id="rId27"/>
      <p:boldItalic r:id="rId28"/>
    </p:embeddedFont>
    <p:embeddedFont>
      <p:font typeface="Playfair Display" panose="00000500000000000000" pitchFamily="2" charset="0"/>
      <p:regular r:id="rId29"/>
      <p:bold r:id="rId30"/>
      <p:italic r:id="rId31"/>
      <p:boldItalic r:id="rId32"/>
    </p:embeddedFont>
    <p:embeddedFont>
      <p:font typeface="Verdana" panose="020B060403050404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873ACE-1FFB-4EE4-A154-78319B835F90}" v="1" dt="2022-11-29T15:28:33.0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heme" Target="theme/theme1.xml"/><Relationship Id="rId21" Type="http://schemas.openxmlformats.org/officeDocument/2006/relationships/font" Target="fonts/font1.fntdata"/><Relationship Id="rId34" Type="http://schemas.openxmlformats.org/officeDocument/2006/relationships/font" Target="fonts/font14.fntdata"/><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u, Yingling" userId="5267e5fa-9426-4ddd-80a6-590363a3d499" providerId="ADAL" clId="{CE873ACE-1FFB-4EE4-A154-78319B835F90}"/>
    <pc:docChg chg="custSel addSld delSld modSld">
      <pc:chgData name="Liu, Yingling" userId="5267e5fa-9426-4ddd-80a6-590363a3d499" providerId="ADAL" clId="{CE873ACE-1FFB-4EE4-A154-78319B835F90}" dt="2022-11-29T15:28:54.710" v="141" actId="20577"/>
      <pc:docMkLst>
        <pc:docMk/>
      </pc:docMkLst>
      <pc:sldChg chg="addSp modSp mod modAnim">
        <pc:chgData name="Liu, Yingling" userId="5267e5fa-9426-4ddd-80a6-590363a3d499" providerId="ADAL" clId="{CE873ACE-1FFB-4EE4-A154-78319B835F90}" dt="2022-11-29T15:28:51.091" v="140" actId="20577"/>
        <pc:sldMkLst>
          <pc:docMk/>
          <pc:sldMk cId="0" sldId="263"/>
        </pc:sldMkLst>
        <pc:spChg chg="mod">
          <ac:chgData name="Liu, Yingling" userId="5267e5fa-9426-4ddd-80a6-590363a3d499" providerId="ADAL" clId="{CE873ACE-1FFB-4EE4-A154-78319B835F90}" dt="2022-11-29T15:28:51.091" v="140" actId="20577"/>
          <ac:spMkLst>
            <pc:docMk/>
            <pc:sldMk cId="0" sldId="263"/>
            <ac:spMk id="133" creationId="{00000000-0000-0000-0000-000000000000}"/>
          </ac:spMkLst>
        </pc:spChg>
        <pc:spChg chg="mod">
          <ac:chgData name="Liu, Yingling" userId="5267e5fa-9426-4ddd-80a6-590363a3d499" providerId="ADAL" clId="{CE873ACE-1FFB-4EE4-A154-78319B835F90}" dt="2022-11-29T15:28:10.953" v="115" actId="20577"/>
          <ac:spMkLst>
            <pc:docMk/>
            <pc:sldMk cId="0" sldId="263"/>
            <ac:spMk id="134" creationId="{00000000-0000-0000-0000-000000000000}"/>
          </ac:spMkLst>
        </pc:spChg>
        <pc:picChg chg="add mod">
          <ac:chgData name="Liu, Yingling" userId="5267e5fa-9426-4ddd-80a6-590363a3d499" providerId="ADAL" clId="{CE873ACE-1FFB-4EE4-A154-78319B835F90}" dt="2022-11-29T15:28:41.293" v="118" actId="14100"/>
          <ac:picMkLst>
            <pc:docMk/>
            <pc:sldMk cId="0" sldId="263"/>
            <ac:picMk id="2" creationId="{5BD52F5D-3D9B-A27C-6F09-361068EF56A5}"/>
          </ac:picMkLst>
        </pc:picChg>
      </pc:sldChg>
      <pc:sldChg chg="del">
        <pc:chgData name="Liu, Yingling" userId="5267e5fa-9426-4ddd-80a6-590363a3d499" providerId="ADAL" clId="{CE873ACE-1FFB-4EE4-A154-78319B835F90}" dt="2022-11-29T15:24:43.687" v="0" actId="47"/>
        <pc:sldMkLst>
          <pc:docMk/>
          <pc:sldMk cId="0" sldId="272"/>
        </pc:sldMkLst>
      </pc:sldChg>
      <pc:sldChg chg="modSp new mod">
        <pc:chgData name="Liu, Yingling" userId="5267e5fa-9426-4ddd-80a6-590363a3d499" providerId="ADAL" clId="{CE873ACE-1FFB-4EE4-A154-78319B835F90}" dt="2022-11-29T15:25:14.559" v="112" actId="20577"/>
        <pc:sldMkLst>
          <pc:docMk/>
          <pc:sldMk cId="3261425937" sldId="272"/>
        </pc:sldMkLst>
        <pc:spChg chg="mod">
          <ac:chgData name="Liu, Yingling" userId="5267e5fa-9426-4ddd-80a6-590363a3d499" providerId="ADAL" clId="{CE873ACE-1FFB-4EE4-A154-78319B835F90}" dt="2022-11-29T15:24:58.246" v="45" actId="20577"/>
          <ac:spMkLst>
            <pc:docMk/>
            <pc:sldMk cId="3261425937" sldId="272"/>
            <ac:spMk id="2" creationId="{47BD3075-7C88-EEDA-BC2F-511E6FFB8F0C}"/>
          </ac:spMkLst>
        </pc:spChg>
        <pc:spChg chg="mod">
          <ac:chgData name="Liu, Yingling" userId="5267e5fa-9426-4ddd-80a6-590363a3d499" providerId="ADAL" clId="{CE873ACE-1FFB-4EE4-A154-78319B835F90}" dt="2022-11-29T15:25:14.559" v="112" actId="20577"/>
          <ac:spMkLst>
            <pc:docMk/>
            <pc:sldMk cId="3261425937" sldId="272"/>
            <ac:spMk id="3" creationId="{1F96E88A-1F2D-C87A-F1A2-AEC4E88C0DF3}"/>
          </ac:spMkLst>
        </pc:spChg>
      </pc:sldChg>
      <pc:sldChg chg="modSp add mod">
        <pc:chgData name="Liu, Yingling" userId="5267e5fa-9426-4ddd-80a6-590363a3d499" providerId="ADAL" clId="{CE873ACE-1FFB-4EE4-A154-78319B835F90}" dt="2022-11-29T15:28:54.710" v="141" actId="20577"/>
        <pc:sldMkLst>
          <pc:docMk/>
          <pc:sldMk cId="930383302" sldId="273"/>
        </pc:sldMkLst>
        <pc:spChg chg="mod">
          <ac:chgData name="Liu, Yingling" userId="5267e5fa-9426-4ddd-80a6-590363a3d499" providerId="ADAL" clId="{CE873ACE-1FFB-4EE4-A154-78319B835F90}" dt="2022-11-29T15:28:54.710" v="141" actId="20577"/>
          <ac:spMkLst>
            <pc:docMk/>
            <pc:sldMk cId="930383302" sldId="273"/>
            <ac:spMk id="13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noAutofit/>
          </a:bodyPr>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noAutofit/>
          </a:bodyPr>
          <a:lstStyle>
            <a:lvl1pPr marL="0" marR="0" lvl="0" indent="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noAutofit/>
          </a:bodyPr>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socialpsychology.org/expts.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endParaRPr/>
          </a:p>
        </p:txBody>
      </p:sp>
      <p:sp>
        <p:nvSpPr>
          <p:cNvPr id="87" name="Google Shape;87;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dirty="0"/>
              <a:t>So we have talked a lot about selecting samples. Some of the same basic principles apply to experiments, although most of the time you are not selecting randomly and there is bias introduced by the mere fact that one is willing to participate in an experiment.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It is very common to see college students as part of social research laboratory experiments because many social scientists work at universities. So a convenience sample is common.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This presents a clear defect when it comes to generalizability - like college students don’t represent that larger population. However, this defect is less significant in explanatory research than in descriptive research. Social processes </a:t>
            </a:r>
            <a:r>
              <a:rPr lang="en-US" sz="1100" dirty="0" err="1"/>
              <a:t>nd</a:t>
            </a:r>
            <a:r>
              <a:rPr lang="en-US" sz="1100" dirty="0"/>
              <a:t> patterns of causal relationships appear to be more generalizable and more stable than specific characteristics.  </a:t>
            </a:r>
            <a:endParaRPr sz="1100" dirty="0"/>
          </a:p>
          <a:p>
            <a:pPr marL="0" lvl="0" indent="0" algn="l" rtl="0">
              <a:spcBef>
                <a:spcPts val="360"/>
              </a:spcBef>
              <a:spcAft>
                <a:spcPts val="0"/>
              </a:spcAft>
              <a:buNone/>
            </a:pPr>
            <a:r>
              <a:rPr lang="en-US" sz="1100" dirty="0"/>
              <a:t>Ex: if you are measuring the percent that have experienced romantic feelings , the percent of college students will likely not match that of the general population. </a:t>
            </a:r>
            <a:r>
              <a:rPr lang="en-US" sz="1100" dirty="0" err="1"/>
              <a:t>HOwever</a:t>
            </a:r>
            <a:r>
              <a:rPr lang="en-US" sz="1100" dirty="0"/>
              <a:t>, if you are measuring the impact of romantic movies on such feelings, the effect is more likely to be generalizable.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What is more important is that the control group match the experimental group in as many aspects as possible.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So how do you accomplish that?  You can use probability sampling, like we discussed to select two groups that are similar to one another.  The idea that if you start with the total population (say college freshmen) and use probability sampling to select 2 samples, each sample will look like the population and thus one another. However, generally to be representative, probability sampling requires a fairly large sample (usually over 100). Experimental design often using far fewer subjects, so true probability sampling is not used often.</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Instead, researchers use the idea of probability through randomization. So a researcher may recruit, however possible, a group of subjects. Then randomly assign those subjects to either the experimental or control group.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Another way to achieve comparability between experimental and control groups is through matching.  It is much like quota sampling in trying to match similar characteristics (race, age, gender, education, background, </a:t>
            </a:r>
            <a:r>
              <a:rPr lang="en-US" sz="1100" dirty="0" err="1"/>
              <a:t>etc</a:t>
            </a:r>
            <a:r>
              <a:rPr lang="en-US" sz="1100" dirty="0"/>
              <a:t> - relevant characteristics).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Overall, you are looking that the description of the experimental group should be the same as that of the control group on important characteristics. </a:t>
            </a:r>
            <a:endParaRPr sz="1100" dirty="0"/>
          </a:p>
        </p:txBody>
      </p:sp>
      <p:sp>
        <p:nvSpPr>
          <p:cNvPr id="137" name="Google Shape;137;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a:t>There are many different experimental designs used in social sciences.  Your book covers a few.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the first that are covered are pre-experimental research designs. And they are covered because they are often used but aren’t very good. They are called pre-experimental because they don’t meet the scientific standards of experimental designs.  They might be used because one cannot do a full-fledged experiment, but they are not ideal.</a:t>
            </a:r>
            <a:endParaRPr sz="1100"/>
          </a:p>
          <a:p>
            <a:pPr marL="0" lvl="0" indent="0" algn="l" rtl="0">
              <a:spcBef>
                <a:spcPts val="360"/>
              </a:spcBef>
              <a:spcAft>
                <a:spcPts val="0"/>
              </a:spcAft>
              <a:buNone/>
            </a:pPr>
            <a:endParaRPr sz="1100"/>
          </a:p>
          <a:p>
            <a:pPr marL="457200" lvl="0" indent="-298450" algn="l" rtl="0">
              <a:spcBef>
                <a:spcPts val="360"/>
              </a:spcBef>
              <a:spcAft>
                <a:spcPts val="0"/>
              </a:spcAft>
              <a:buSzPts val="1100"/>
              <a:buAutoNum type="arabicParenR"/>
            </a:pPr>
            <a:r>
              <a:rPr lang="en-US" sz="1100"/>
              <a:t>one-shot case study - this is when a signal group of subjects is measured on a dependent variable following the administration of some experimental stimulus.  </a:t>
            </a:r>
            <a:endParaRPr sz="1100"/>
          </a:p>
          <a:p>
            <a:pPr marL="914400" lvl="1" indent="-298450" algn="l" rtl="0">
              <a:spcBef>
                <a:spcPts val="0"/>
              </a:spcBef>
              <a:spcAft>
                <a:spcPts val="0"/>
              </a:spcAft>
              <a:buSzPts val="1100"/>
              <a:buAutoNum type="alphaLcParenR"/>
            </a:pPr>
            <a:r>
              <a:rPr lang="en-US" sz="1100"/>
              <a:t>show a Muslim history film to a group of people and then administer a questionnaire that seems to measure prejudice against Muslims. </a:t>
            </a:r>
            <a:endParaRPr sz="1100"/>
          </a:p>
          <a:p>
            <a:pPr marL="914400" lvl="1" indent="-298450" algn="l" rtl="0">
              <a:spcBef>
                <a:spcPts val="0"/>
              </a:spcBef>
              <a:spcAft>
                <a:spcPts val="0"/>
              </a:spcAft>
              <a:buSzPts val="1100"/>
              <a:buAutoNum type="alphaLcParenR"/>
            </a:pPr>
            <a:r>
              <a:rPr lang="en-US" sz="1100"/>
              <a:t>notice that this lacks a pretest, so results might be misleading</a:t>
            </a:r>
            <a:endParaRPr sz="1100"/>
          </a:p>
          <a:p>
            <a:pPr marL="457200" lvl="0" indent="-298450" algn="l" rtl="0">
              <a:spcBef>
                <a:spcPts val="0"/>
              </a:spcBef>
              <a:spcAft>
                <a:spcPts val="0"/>
              </a:spcAft>
              <a:buSzPts val="1100"/>
              <a:buAutoNum type="arabicParenR"/>
            </a:pPr>
            <a:r>
              <a:rPr lang="en-US" sz="1100"/>
              <a:t>one-group pretest-posttest design - this adds in a pretest for the experimental group but lacks a control group.</a:t>
            </a:r>
            <a:endParaRPr sz="1100"/>
          </a:p>
          <a:p>
            <a:pPr marL="914400" lvl="1" indent="-298450" algn="l" rtl="0">
              <a:spcBef>
                <a:spcPts val="0"/>
              </a:spcBef>
              <a:spcAft>
                <a:spcPts val="0"/>
              </a:spcAft>
              <a:buSzPts val="1100"/>
              <a:buAutoNum type="alphaLcParenR"/>
            </a:pPr>
            <a:r>
              <a:rPr lang="en-US" sz="1100"/>
              <a:t>what might be some issues here? something other than the independent variable is causing changes in the dependent variable. have no way of knowing</a:t>
            </a:r>
            <a:endParaRPr sz="1100"/>
          </a:p>
          <a:p>
            <a:pPr marL="457200" lvl="0" indent="-298450" algn="l" rtl="0">
              <a:spcBef>
                <a:spcPts val="0"/>
              </a:spcBef>
              <a:spcAft>
                <a:spcPts val="0"/>
              </a:spcAft>
              <a:buSzPts val="1100"/>
              <a:buAutoNum type="arabicParenR"/>
            </a:pPr>
            <a:r>
              <a:rPr lang="en-US" sz="1100"/>
              <a:t>static-group comparison - this has an experimental and control group, but not pretest.  </a:t>
            </a:r>
            <a:endParaRPr sz="1100"/>
          </a:p>
          <a:p>
            <a:pPr marL="914400" lvl="1" indent="-298450" algn="l" rtl="0">
              <a:spcBef>
                <a:spcPts val="0"/>
              </a:spcBef>
              <a:spcAft>
                <a:spcPts val="0"/>
              </a:spcAft>
              <a:buSzPts val="1100"/>
              <a:buAutoNum type="alphaLcParenR"/>
            </a:pPr>
            <a:r>
              <a:rPr lang="en-US" sz="1100"/>
              <a:t>show muslim history film to one group but not the other and then measure prejudice in both groups. but we don’t know that the two groups had the same degree of prejudice initially.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So you can see in all of these where they are lacking in information to really understand the effect of the independent (stimulus) variable on the dependent. </a:t>
            </a:r>
            <a:endParaRPr sz="1100"/>
          </a:p>
        </p:txBody>
      </p:sp>
      <p:sp>
        <p:nvSpPr>
          <p:cNvPr id="143" name="Google Shape;143;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a:t>So we can see in the past preexperimental designs some issues of validity. But all experimental research has to take into account validity. So let’s look at both internal and external validity within experimental research</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Internal validity refers to…</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The threat of internal invalidity is present whenever anything other than the experimental stimulus can affect the dependent variable. So what types of things might impact the dependent variable?</a:t>
            </a:r>
            <a:endParaRPr sz="1100"/>
          </a:p>
          <a:p>
            <a:pPr marL="0" lvl="0" indent="0" algn="l" rtl="0">
              <a:spcBef>
                <a:spcPts val="360"/>
              </a:spcBef>
              <a:spcAft>
                <a:spcPts val="0"/>
              </a:spcAft>
              <a:buNone/>
            </a:pPr>
            <a:r>
              <a:rPr lang="en-US" sz="1100" b="1"/>
              <a:t>history </a:t>
            </a:r>
            <a:r>
              <a:rPr lang="en-US" sz="1100"/>
              <a:t>- maybe during the course of hte experiment historical events occur that confound the experimental results. </a:t>
            </a:r>
            <a:endParaRPr sz="1100"/>
          </a:p>
          <a:p>
            <a:pPr marL="0" lvl="0" indent="0" algn="l" rtl="0">
              <a:spcBef>
                <a:spcPts val="360"/>
              </a:spcBef>
              <a:spcAft>
                <a:spcPts val="0"/>
              </a:spcAft>
              <a:buNone/>
            </a:pPr>
            <a:r>
              <a:rPr lang="en-US" sz="1100" b="1"/>
              <a:t>maturation</a:t>
            </a:r>
            <a:r>
              <a:rPr lang="en-US" sz="1100"/>
              <a:t> - people are continually growing, changing. this is particularly an issue in long-term experiments (subjects grow older).  In short term experiments this is not an issue, but subjects can grow tired, bored, hungry- these are an issue.</a:t>
            </a:r>
            <a:endParaRPr sz="1100"/>
          </a:p>
          <a:p>
            <a:pPr marL="0" lvl="0" indent="0" algn="l" rtl="0">
              <a:spcBef>
                <a:spcPts val="360"/>
              </a:spcBef>
              <a:spcAft>
                <a:spcPts val="0"/>
              </a:spcAft>
              <a:buNone/>
            </a:pPr>
            <a:r>
              <a:rPr lang="en-US" sz="1100" b="1"/>
              <a:t>testing </a:t>
            </a:r>
            <a:r>
              <a:rPr lang="en-US" sz="1100"/>
              <a:t>- the process of testing and retesting influences people’s behavior - they become more sensitive to the issue being tested often times. </a:t>
            </a:r>
            <a:endParaRPr sz="1100"/>
          </a:p>
          <a:p>
            <a:pPr marL="0" lvl="0" indent="0" algn="l" rtl="0">
              <a:spcBef>
                <a:spcPts val="360"/>
              </a:spcBef>
              <a:spcAft>
                <a:spcPts val="0"/>
              </a:spcAft>
              <a:buNone/>
            </a:pPr>
            <a:r>
              <a:rPr lang="en-US" sz="1100" b="1"/>
              <a:t>instrumentation </a:t>
            </a:r>
            <a:r>
              <a:rPr lang="en-US" sz="1100"/>
              <a:t>- this has to do with the ideas of operationalization that we discussed in previous chapters - having the right measures for the dependent variables. Making sure that pretests and posttests are comparable. Making sure the researchers standards haven’t changed over the course of the experiment. </a:t>
            </a:r>
            <a:endParaRPr sz="1100"/>
          </a:p>
          <a:p>
            <a:pPr marL="0" lvl="0" indent="0" algn="l" rtl="0">
              <a:spcBef>
                <a:spcPts val="360"/>
              </a:spcBef>
              <a:spcAft>
                <a:spcPts val="0"/>
              </a:spcAft>
              <a:buNone/>
            </a:pPr>
            <a:r>
              <a:rPr lang="en-US" sz="1100" b="1"/>
              <a:t>statistical regression </a:t>
            </a:r>
            <a:r>
              <a:rPr lang="en-US" sz="1100"/>
              <a:t> - people tend to regress towards the mean naturally. If you start off with an extreme group , this may be an issue (book example, people horrible at math - no place to go but up).</a:t>
            </a:r>
            <a:endParaRPr sz="1100"/>
          </a:p>
          <a:p>
            <a:pPr marL="0" lvl="0" indent="0" algn="l" rtl="0">
              <a:spcBef>
                <a:spcPts val="360"/>
              </a:spcBef>
              <a:spcAft>
                <a:spcPts val="0"/>
              </a:spcAft>
              <a:buNone/>
            </a:pPr>
            <a:r>
              <a:rPr lang="en-US" sz="1100" b="1"/>
              <a:t>selection biases </a:t>
            </a:r>
            <a:r>
              <a:rPr lang="en-US" sz="1100"/>
              <a:t>- biases introduced by the subjects selected in the experiments. have to make sure that your experimental and control groups are comparable.</a:t>
            </a:r>
            <a:endParaRPr sz="1100"/>
          </a:p>
          <a:p>
            <a:pPr marL="0" lvl="0" indent="0" algn="l" rtl="0">
              <a:spcBef>
                <a:spcPts val="360"/>
              </a:spcBef>
              <a:spcAft>
                <a:spcPts val="0"/>
              </a:spcAft>
              <a:buNone/>
            </a:pPr>
            <a:r>
              <a:rPr lang="en-US" sz="1100" b="1"/>
              <a:t>experimental mortality </a:t>
            </a:r>
            <a:r>
              <a:rPr lang="en-US" sz="1100"/>
              <a:t>- subjects drop out before it is completed</a:t>
            </a:r>
            <a:endParaRPr sz="1100"/>
          </a:p>
          <a:p>
            <a:pPr marL="0" lvl="0" indent="0" algn="l" rtl="0">
              <a:spcBef>
                <a:spcPts val="360"/>
              </a:spcBef>
              <a:spcAft>
                <a:spcPts val="0"/>
              </a:spcAft>
              <a:buNone/>
            </a:pPr>
            <a:r>
              <a:rPr lang="en-US" sz="1100" b="1"/>
              <a:t>demoralization </a:t>
            </a:r>
            <a:r>
              <a:rPr lang="en-US" sz="1100"/>
              <a:t>- this often happens in the control group where feelings of deprivation might lead to giving up. try to make these groups equal so one doesn’t feel like the other is treated better. For medical research this is often done through a placebo. This is harder for social science research where the introduction of anything else might compromise the results. </a:t>
            </a:r>
            <a:endParaRPr sz="1100"/>
          </a:p>
          <a:p>
            <a:pPr marL="0" lvl="0" indent="0" algn="l" rtl="0">
              <a:spcBef>
                <a:spcPts val="360"/>
              </a:spcBef>
              <a:spcAft>
                <a:spcPts val="0"/>
              </a:spcAft>
              <a:buNone/>
            </a:pPr>
            <a:endParaRPr sz="1100"/>
          </a:p>
        </p:txBody>
      </p:sp>
      <p:sp>
        <p:nvSpPr>
          <p:cNvPr id="149" name="Google Shape;149;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28da4942f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a:t>along with internal validity factors, you also want to be aware of external validity.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This is always an issue in social sciences - it is the idea that even of the findings are an accurate gauge for what happens during the experiment, do they really tell us anything about life in the “wilds” of society?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there are some different designs that can be used if you are worried about external validity. For example, simply taking a pretest might sensitize someone to an issue and thus make the stimulus have a greater impact. You could design The solomon four-group design to help control for this interaction.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Here is a summary of such a design. </a:t>
            </a:r>
            <a:endParaRPr sz="1100"/>
          </a:p>
          <a:p>
            <a:pPr marL="0" lvl="0" indent="0" algn="l" rtl="0">
              <a:spcBef>
                <a:spcPts val="360"/>
              </a:spcBef>
              <a:spcAft>
                <a:spcPts val="0"/>
              </a:spcAft>
              <a:buNone/>
            </a:pPr>
            <a:endParaRPr/>
          </a:p>
          <a:p>
            <a:pPr marL="0" lvl="0" indent="0" algn="l" rtl="0">
              <a:spcBef>
                <a:spcPts val="360"/>
              </a:spcBef>
              <a:spcAft>
                <a:spcPts val="0"/>
              </a:spcAft>
              <a:buNone/>
            </a:pPr>
            <a:endParaRPr/>
          </a:p>
          <a:p>
            <a:pPr marL="0" lvl="0" indent="0" algn="l" rtl="0">
              <a:spcBef>
                <a:spcPts val="360"/>
              </a:spcBef>
              <a:spcAft>
                <a:spcPts val="0"/>
              </a:spcAft>
              <a:buNone/>
            </a:pPr>
            <a:endParaRPr/>
          </a:p>
        </p:txBody>
      </p:sp>
      <p:sp>
        <p:nvSpPr>
          <p:cNvPr id="157" name="Google Shape;157;g28da4942f5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3b725decb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53b725dec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solidFill>
                  <a:srgbClr val="434343"/>
                </a:solidFill>
                <a:latin typeface="Arial"/>
                <a:ea typeface="Arial"/>
                <a:cs typeface="Arial"/>
                <a:sym typeface="Arial"/>
              </a:rPr>
              <a:t>The Solomon Four-Group Design</a:t>
            </a:r>
            <a:endParaRPr sz="1100">
              <a:solidFill>
                <a:srgbClr val="434343"/>
              </a:solidFill>
              <a:latin typeface="Arial"/>
              <a:ea typeface="Arial"/>
              <a:cs typeface="Arial"/>
              <a:sym typeface="Arial"/>
            </a:endParaRPr>
          </a:p>
          <a:p>
            <a:pPr marL="0" lvl="0" indent="0" algn="l" rtl="0">
              <a:lnSpc>
                <a:spcPct val="115000"/>
              </a:lnSpc>
              <a:spcBef>
                <a:spcPts val="700"/>
              </a:spcBef>
              <a:spcAft>
                <a:spcPts val="0"/>
              </a:spcAft>
              <a:buClr>
                <a:schemeClr val="dk1"/>
              </a:buClr>
              <a:buSzPts val="1100"/>
              <a:buFont typeface="Arial"/>
              <a:buNone/>
            </a:pPr>
            <a:r>
              <a:rPr lang="en-US" sz="1100">
                <a:solidFill>
                  <a:srgbClr val="434343"/>
                </a:solidFill>
                <a:latin typeface="Arial"/>
                <a:ea typeface="Arial"/>
                <a:cs typeface="Arial"/>
                <a:sym typeface="Arial"/>
              </a:rPr>
              <a:t>The classical experiment runs the risk that pretesting will have an effect on subjects, so the Solomon four-group design adds experimental and control groups that skip the pretest. Thus, it combines the classical experiment and the after-only design or “static-group comparison.”</a:t>
            </a:r>
            <a:endParaRPr sz="1100">
              <a:solidFill>
                <a:srgbClr val="434343"/>
              </a:solidFill>
              <a:latin typeface="Verdana"/>
              <a:ea typeface="Verdana"/>
              <a:cs typeface="Verdana"/>
              <a:sym typeface="Verdana"/>
            </a:endParaRPr>
          </a:p>
          <a:p>
            <a:pPr marL="0" lvl="0" indent="0" algn="l" rtl="0">
              <a:spcBef>
                <a:spcPts val="360"/>
              </a:spcBef>
              <a:spcAft>
                <a:spcPts val="0"/>
              </a:spcAft>
              <a:buClr>
                <a:schemeClr val="dk1"/>
              </a:buClr>
              <a:buSzPts val="1100"/>
              <a:buFont typeface="Arial"/>
              <a:buNone/>
            </a:pPr>
            <a:endParaRPr>
              <a:solidFill>
                <a:srgbClr val="F55E61"/>
              </a:solidFill>
            </a:endParaRPr>
          </a:p>
          <a:p>
            <a:pPr marL="0" lvl="0" indent="0" algn="l" rtl="0">
              <a:spcBef>
                <a:spcPts val="360"/>
              </a:spcBef>
              <a:spcAft>
                <a:spcPts val="0"/>
              </a:spcAft>
              <a:buNone/>
            </a:pPr>
            <a:endParaRPr/>
          </a:p>
        </p:txBody>
      </p:sp>
      <p:sp>
        <p:nvSpPr>
          <p:cNvPr id="164" name="Google Shape;164;g53b725decb_0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a:t>Talked about some ways to set up experiments in the lab</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Not all experiments are set up in a lab or controlled environment. Sometimes you are introducing various stimulus in the field - in other words, out in the real world. these are called Field experiments.  They are harder to control and obviously you can’t control other variables as much. But they also help you understand the external validity.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ex: calling people on phone for housing using different accents.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natural experiments are using naturally occurring events as the stimulus and setting up your experiment around that. Sometimes you know these events are going to occur (political events) sometimes you don’t (hurricanes/natural disasters). You pull samples around such events to understand the effect of the event. I would classify these more as quasi-experimental because there are so many factors you  cannot control.</a:t>
            </a:r>
            <a:endParaRPr sz="1100"/>
          </a:p>
          <a:p>
            <a:pPr marL="0" lvl="0" indent="0" algn="l" rtl="0">
              <a:spcBef>
                <a:spcPts val="360"/>
              </a:spcBef>
              <a:spcAft>
                <a:spcPts val="0"/>
              </a:spcAft>
              <a:buNone/>
            </a:pPr>
            <a:endParaRPr/>
          </a:p>
          <a:p>
            <a:pPr marL="1371600" lvl="2" indent="-381000" algn="l" rtl="0">
              <a:lnSpc>
                <a:spcPct val="115000"/>
              </a:lnSpc>
              <a:spcBef>
                <a:spcPts val="0"/>
              </a:spcBef>
              <a:spcAft>
                <a:spcPts val="0"/>
              </a:spcAft>
              <a:buClr>
                <a:srgbClr val="666666"/>
              </a:buClr>
              <a:buSzPts val="2400"/>
              <a:buFont typeface="Lato"/>
              <a:buChar char="❏"/>
            </a:pPr>
            <a:r>
              <a:rPr lang="en-US" sz="2400" u="sng">
                <a:solidFill>
                  <a:srgbClr val="666666"/>
                </a:solidFill>
                <a:latin typeface="Lato"/>
                <a:ea typeface="Lato"/>
                <a:cs typeface="Lato"/>
                <a:sym typeface="Lato"/>
                <a:hlinkClick r:id="rId3">
                  <a:extLst>
                    <a:ext uri="{A12FA001-AC4F-418D-AE19-62706E023703}">
                      <ahyp:hlinkClr xmlns:ahyp="http://schemas.microsoft.com/office/drawing/2018/hyperlinkcolor" val="tx"/>
                    </a:ext>
                  </a:extLst>
                </a:hlinkClick>
              </a:rPr>
              <a:t>www.socialpsychology.org/expts.htm</a:t>
            </a:r>
            <a:r>
              <a:rPr lang="en-US"/>
              <a:t> </a:t>
            </a:r>
            <a:endParaRPr/>
          </a:p>
        </p:txBody>
      </p:sp>
      <p:sp>
        <p:nvSpPr>
          <p:cNvPr id="171" name="Google Shape;171;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endParaRPr dirty="0"/>
          </a:p>
        </p:txBody>
      </p:sp>
      <p:sp>
        <p:nvSpPr>
          <p:cNvPr id="177" name="Google Shape;177;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endParaRPr/>
          </a:p>
        </p:txBody>
      </p:sp>
      <p:sp>
        <p:nvSpPr>
          <p:cNvPr id="183" name="Google Shape;183;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dirty="0"/>
              <a:t>So </a:t>
            </a:r>
            <a:r>
              <a:rPr lang="en-US" sz="1100" dirty="0" err="1"/>
              <a:t>so</a:t>
            </a:r>
            <a:r>
              <a:rPr lang="en-US" sz="1100" dirty="0"/>
              <a:t> far we have talked about basic elements of samples and research design. We have talked about some different reasons for research like exploratory, descriptive, and explanatory.  </a:t>
            </a:r>
            <a:endParaRPr sz="1100" dirty="0"/>
          </a:p>
          <a:p>
            <a:pPr marL="0" lvl="0" indent="0" algn="l" rtl="0">
              <a:spcBef>
                <a:spcPts val="360"/>
              </a:spcBef>
              <a:spcAft>
                <a:spcPts val="0"/>
              </a:spcAft>
              <a:buNone/>
            </a:pPr>
            <a:r>
              <a:rPr lang="en-US" sz="1100" dirty="0"/>
              <a:t>Going forward we are going to get into more of the how-</a:t>
            </a:r>
            <a:r>
              <a:rPr lang="en-US" sz="1100" dirty="0" err="1"/>
              <a:t>to’s</a:t>
            </a:r>
            <a:r>
              <a:rPr lang="en-US" sz="1100" dirty="0"/>
              <a:t> of research design. How to study something- should you use an experiment, survey, ethnography, etc.  Chapter 8 is about experiments and the appropriate times to use experiments.  We have looked at some experiments in this class in the past when we were looking at some ethical concerns.  Now we will look at some times to use experiments and how to design experiments.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Experiments involve taking action and observing consequences.  Ultimately controlled experiments are generally gathering a group of subjects, doing something to them, and observing the effects of what was done.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Not every topic is appropriate for experiments. They are appropriate for hypothesis testing (of course it depends on the hypothesis) and because they focus on determining causation, they are better suited for explanatory studies than descriptive studies. </a:t>
            </a:r>
            <a:endParaRPr sz="1100" dirty="0"/>
          </a:p>
          <a:p>
            <a:pPr marL="0" lvl="0" indent="0" algn="l" rtl="0">
              <a:spcBef>
                <a:spcPts val="360"/>
              </a:spcBef>
              <a:spcAft>
                <a:spcPts val="0"/>
              </a:spcAft>
              <a:buNone/>
            </a:pPr>
            <a:r>
              <a:rPr lang="en-US" sz="1100" dirty="0"/>
              <a:t>Experiments are commonly used in the social sciences in studying small-group interaction. Think Asch experiments right? Or studying how small groups organize and interact.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Asch conformity</a:t>
            </a:r>
            <a:endParaRPr sz="1100" dirty="0"/>
          </a:p>
          <a:p>
            <a:pPr marL="0" lvl="0" indent="0" algn="l" rtl="0">
              <a:spcBef>
                <a:spcPts val="360"/>
              </a:spcBef>
              <a:spcAft>
                <a:spcPts val="0"/>
              </a:spcAft>
              <a:buNone/>
            </a:pPr>
            <a:r>
              <a:rPr lang="en-US" sz="1100" dirty="0"/>
              <a:t>Hawthorne effect</a:t>
            </a:r>
            <a:endParaRPr sz="1100" dirty="0"/>
          </a:p>
          <a:p>
            <a:pPr marL="0" lvl="0" indent="0" algn="l" rtl="0">
              <a:spcBef>
                <a:spcPts val="360"/>
              </a:spcBef>
              <a:spcAft>
                <a:spcPts val="0"/>
              </a:spcAft>
              <a:buNone/>
            </a:pPr>
            <a:r>
              <a:rPr lang="en-US" sz="1100" dirty="0"/>
              <a:t>experiments in the field- call backs for white/black applicants; when will people step in if a crime is happening (social psych) ; how much can people remember about a crime happening? </a:t>
            </a:r>
            <a:endParaRPr sz="1100" dirty="0"/>
          </a:p>
        </p:txBody>
      </p:sp>
      <p:sp>
        <p:nvSpPr>
          <p:cNvPr id="93" name="Google Shape;93;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dirty="0"/>
              <a:t>The most conventional type of experiment involves three major pairs of components.</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In an experiment you are trying to examine the effect of an independent variable on a dependent variable.  Usually the independent variables is the experimental stimulus which is usually present or absent. In other words, it is a dichotomous variable.  You are comparing what happens when the stimulus is present and what happens when it is not.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the dependent variable is then the effect, outcome of the stimulus</a:t>
            </a:r>
            <a:endParaRPr sz="1100" dirty="0"/>
          </a:p>
        </p:txBody>
      </p:sp>
      <p:sp>
        <p:nvSpPr>
          <p:cNvPr id="99" name="Google Shape;99;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a:t>IF you think of a simple experiment you generally have a pretest, then introduce the stimulus, and then have a post-test.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So for example, a study on the impact of violent video games on children might observe children playing on a playground for 15 minutes. Then let them play a video game for 15 minutes. Then observe them playing on the playground for another 15 minutes. The first observation would be the pretest. The independent variable is the presence of a violent or not violent video game. The post-test is the following observation of them playing.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Sometimes the pretest is  questionnaire. For example, maybe you were measuring how feelings about romantic loved changed by gender when watching romance movies. You gave a questionnaire, then had a group of guys and girls watch The Notebook, and then gave them another questionnaire. </a:t>
            </a:r>
            <a:endParaRPr sz="1100"/>
          </a:p>
          <a:p>
            <a:pPr marL="0" lvl="0" indent="0" algn="l" rtl="0">
              <a:spcBef>
                <a:spcPts val="360"/>
              </a:spcBef>
              <a:spcAft>
                <a:spcPts val="0"/>
              </a:spcAft>
              <a:buNone/>
            </a:pPr>
            <a:endParaRPr/>
          </a:p>
          <a:p>
            <a:pPr marL="0" lvl="0" indent="0" algn="l" rtl="0">
              <a:spcBef>
                <a:spcPts val="360"/>
              </a:spcBef>
              <a:spcAft>
                <a:spcPts val="0"/>
              </a:spcAft>
              <a:buNone/>
            </a:pPr>
            <a:endParaRPr/>
          </a:p>
        </p:txBody>
      </p:sp>
      <p:sp>
        <p:nvSpPr>
          <p:cNvPr id="105" name="Google Shape;105;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9e6500be1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a:t>IF you think of a simple experiment you generally have a pretest, then introduce the stimulus, and then have a post-test.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So for example, a study on the impact of violent video games on children might observe children playing on a playground for 15 minutes. Then let them play a video game for 15 minutes. Then observe them playing on the playground for another 15 minutes. The first observation would be the pretest. The independent variable is the presence of a violent or not violent video game. The post-test is the following observation of them playing. </a:t>
            </a:r>
            <a:endParaRPr sz="1100"/>
          </a:p>
          <a:p>
            <a:pPr marL="0" lvl="0" indent="0" algn="l" rtl="0">
              <a:spcBef>
                <a:spcPts val="360"/>
              </a:spcBef>
              <a:spcAft>
                <a:spcPts val="0"/>
              </a:spcAft>
              <a:buNone/>
            </a:pPr>
            <a:endParaRPr sz="1100"/>
          </a:p>
          <a:p>
            <a:pPr marL="0" lvl="0" indent="0" algn="l" rtl="0">
              <a:spcBef>
                <a:spcPts val="360"/>
              </a:spcBef>
              <a:spcAft>
                <a:spcPts val="0"/>
              </a:spcAft>
              <a:buNone/>
            </a:pPr>
            <a:r>
              <a:rPr lang="en-US" sz="1100"/>
              <a:t>Sometimes the pretest is  questionnaire. For example, maybe you were measuring how feelings about romantic loved changed by gender when watching romance movies. You gave a questionnaire, then had a group of guys and girls watch The Notebook, and then gave them another questionnaire. </a:t>
            </a:r>
            <a:endParaRPr sz="1100"/>
          </a:p>
          <a:p>
            <a:pPr marL="0" lvl="0" indent="0" algn="l" rtl="0">
              <a:spcBef>
                <a:spcPts val="360"/>
              </a:spcBef>
              <a:spcAft>
                <a:spcPts val="0"/>
              </a:spcAft>
              <a:buNone/>
            </a:pPr>
            <a:endParaRPr/>
          </a:p>
          <a:p>
            <a:pPr marL="0" lvl="0" indent="0" algn="l" rtl="0">
              <a:spcBef>
                <a:spcPts val="360"/>
              </a:spcBef>
              <a:spcAft>
                <a:spcPts val="0"/>
              </a:spcAft>
              <a:buNone/>
            </a:pPr>
            <a:endParaRPr/>
          </a:p>
        </p:txBody>
      </p:sp>
      <p:sp>
        <p:nvSpPr>
          <p:cNvPr id="111" name="Google Shape;111;g9e6500be15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a:t>sometimes the mere knowledge of being studied changes the way people act (or answer questions).  For this reason, sometimes it is wise to have an experimental group and a control group, rather than using the same group for pre-post tests. </a:t>
            </a:r>
            <a:endParaRPr/>
          </a:p>
        </p:txBody>
      </p:sp>
      <p:sp>
        <p:nvSpPr>
          <p:cNvPr id="117" name="Google Shape;117;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53b725decb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53b725decb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Clr>
                <a:schemeClr val="dk1"/>
              </a:buClr>
              <a:buSzPts val="1100"/>
              <a:buFont typeface="Arial"/>
              <a:buNone/>
            </a:pPr>
            <a:r>
              <a:rPr lang="en-US" sz="1100">
                <a:solidFill>
                  <a:srgbClr val="F55E61"/>
                </a:solidFill>
              </a:rPr>
              <a:t>This figure illustrates this basic experimental design. The idea is to control everything else but the stimulus. This is harder to do in social sciences than hard sciences. </a:t>
            </a:r>
            <a:endParaRPr sz="1100">
              <a:solidFill>
                <a:srgbClr val="F55E61"/>
              </a:solidFill>
            </a:endParaRPr>
          </a:p>
          <a:p>
            <a:pPr marL="0" lvl="0" indent="0" algn="l" rtl="0">
              <a:spcBef>
                <a:spcPts val="360"/>
              </a:spcBef>
              <a:spcAft>
                <a:spcPts val="0"/>
              </a:spcAft>
              <a:buClr>
                <a:schemeClr val="dk1"/>
              </a:buClr>
              <a:buSzPts val="1100"/>
              <a:buFont typeface="Arial"/>
              <a:buNone/>
            </a:pPr>
            <a:endParaRPr sz="1100">
              <a:solidFill>
                <a:srgbClr val="F55E61"/>
              </a:solidFill>
            </a:endParaRPr>
          </a:p>
          <a:p>
            <a:pPr marL="0" lvl="0" indent="0" algn="l" rtl="0">
              <a:lnSpc>
                <a:spcPct val="115000"/>
              </a:lnSpc>
              <a:spcBef>
                <a:spcPts val="0"/>
              </a:spcBef>
              <a:spcAft>
                <a:spcPts val="0"/>
              </a:spcAft>
              <a:buClr>
                <a:schemeClr val="dk1"/>
              </a:buClr>
              <a:buSzPts val="1100"/>
              <a:buFont typeface="Arial"/>
              <a:buNone/>
            </a:pPr>
            <a:r>
              <a:rPr lang="en-US" sz="1100">
                <a:solidFill>
                  <a:srgbClr val="434343"/>
                </a:solidFill>
                <a:latin typeface="Arial"/>
                <a:ea typeface="Arial"/>
                <a:cs typeface="Arial"/>
                <a:sym typeface="Arial"/>
              </a:rPr>
              <a:t>Diagram of Basic Experimental Design</a:t>
            </a:r>
            <a:endParaRPr sz="1100">
              <a:solidFill>
                <a:srgbClr val="434343"/>
              </a:solidFill>
              <a:latin typeface="Arial"/>
              <a:ea typeface="Arial"/>
              <a:cs typeface="Arial"/>
              <a:sym typeface="Arial"/>
            </a:endParaRPr>
          </a:p>
          <a:p>
            <a:pPr marL="0" lvl="0" indent="0" algn="l" rtl="0">
              <a:lnSpc>
                <a:spcPct val="115000"/>
              </a:lnSpc>
              <a:spcBef>
                <a:spcPts val="700"/>
              </a:spcBef>
              <a:spcAft>
                <a:spcPts val="0"/>
              </a:spcAft>
              <a:buClr>
                <a:schemeClr val="dk1"/>
              </a:buClr>
              <a:buSzPts val="1100"/>
              <a:buFont typeface="Arial"/>
              <a:buNone/>
            </a:pPr>
            <a:r>
              <a:rPr lang="en-US" sz="1100">
                <a:solidFill>
                  <a:srgbClr val="434343"/>
                </a:solidFill>
                <a:latin typeface="Arial"/>
                <a:ea typeface="Arial"/>
                <a:cs typeface="Arial"/>
                <a:sym typeface="Arial"/>
              </a:rPr>
              <a:t>The fundamental purpose of an experiment is to isolate the possible effect of an independent variable ) called the </a:t>
            </a:r>
            <a:r>
              <a:rPr lang="en-US" sz="1100" i="1">
                <a:solidFill>
                  <a:srgbClr val="434343"/>
                </a:solidFill>
                <a:latin typeface="Arial"/>
                <a:ea typeface="Arial"/>
                <a:cs typeface="Arial"/>
                <a:sym typeface="Arial"/>
              </a:rPr>
              <a:t>stimulus</a:t>
            </a:r>
            <a:r>
              <a:rPr lang="en-US" sz="1100">
                <a:solidFill>
                  <a:srgbClr val="434343"/>
                </a:solidFill>
                <a:latin typeface="Arial"/>
                <a:ea typeface="Arial"/>
                <a:cs typeface="Arial"/>
                <a:sym typeface="Arial"/>
              </a:rPr>
              <a:t> in experiments) on a dependent variable. Members of the experimental group(s) are exposed to the stimulus and those in the control group(s) are not.</a:t>
            </a:r>
            <a:endParaRPr sz="1100">
              <a:solidFill>
                <a:srgbClr val="434343"/>
              </a:solidFill>
              <a:latin typeface="Verdana"/>
              <a:ea typeface="Verdana"/>
              <a:cs typeface="Verdana"/>
              <a:sym typeface="Verdana"/>
            </a:endParaRPr>
          </a:p>
          <a:p>
            <a:pPr marL="0" lvl="0" indent="0" algn="l" rtl="0">
              <a:spcBef>
                <a:spcPts val="360"/>
              </a:spcBef>
              <a:spcAft>
                <a:spcPts val="0"/>
              </a:spcAft>
              <a:buClr>
                <a:schemeClr val="dk1"/>
              </a:buClr>
              <a:buSzPts val="1100"/>
              <a:buFont typeface="Arial"/>
              <a:buNone/>
            </a:pPr>
            <a:endParaRPr>
              <a:solidFill>
                <a:srgbClr val="F55E61"/>
              </a:solidFill>
            </a:endParaRPr>
          </a:p>
          <a:p>
            <a:pPr marL="0" lvl="0" indent="0" algn="l" rtl="0">
              <a:spcBef>
                <a:spcPts val="360"/>
              </a:spcBef>
              <a:spcAft>
                <a:spcPts val="0"/>
              </a:spcAft>
              <a:buNone/>
            </a:pPr>
            <a:endParaRPr sz="1100"/>
          </a:p>
        </p:txBody>
      </p:sp>
      <p:sp>
        <p:nvSpPr>
          <p:cNvPr id="124" name="Google Shape;124;g53b725decb_0_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dirty="0"/>
              <a:t>You are probably familiar with the Hawthorne Effect from your intro class. It refers to a series of studies of employee satisfaction, conducted by F.J. Roethlisberger and W.J. </a:t>
            </a:r>
            <a:r>
              <a:rPr lang="en-US" sz="1100" dirty="0" err="1"/>
              <a:t>Disckson</a:t>
            </a:r>
            <a:r>
              <a:rPr lang="en-US" sz="1100" dirty="0"/>
              <a:t> in the later 20’s and 30’s.  They were trying to discover what kind of changes in worker condition would improve employee satisfaction and productivity.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They studied working conditions in the telephone “bank wiring room” of Western Electric Works in the Chicago suburb of Hawthorne, </a:t>
            </a:r>
            <a:r>
              <a:rPr lang="en-US" sz="1100" dirty="0" err="1"/>
              <a:t>ILlinois</a:t>
            </a:r>
            <a:r>
              <a:rPr lang="en-US" sz="1100" dirty="0"/>
              <a:t>.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They found better working conditions - like improved lighting increased productivity.  When lighting increased, productivity increased. But then they dimmed the lights, to substantiate their findings, but to their surprise, they found productivity increased again.  It became obvious that the workers were responding to the presence of the researchers , </a:t>
            </a:r>
            <a:r>
              <a:rPr lang="en-US" sz="1100" dirty="0" err="1"/>
              <a:t>ot</a:t>
            </a:r>
            <a:r>
              <a:rPr lang="en-US" sz="1100" dirty="0"/>
              <a:t> the lighting. - this is called the Hawthorne effect - the effects of experiments themselves on the subjects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When medical research is done- a placebo is often introduced to control for the Hawthorne Effect.</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Because researchers are human, sometimes their observations differ based on what they know about the research. Like, they might observe the experimental group more closely because they are expecting (even desiring) certain changes. For this, a double-blind experiment can be set up. </a:t>
            </a:r>
            <a:endParaRPr sz="1100" dirty="0"/>
          </a:p>
        </p:txBody>
      </p:sp>
      <p:sp>
        <p:nvSpPr>
          <p:cNvPr id="131" name="Google Shape;131;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360"/>
              </a:spcBef>
              <a:spcAft>
                <a:spcPts val="0"/>
              </a:spcAft>
              <a:buNone/>
            </a:pPr>
            <a:r>
              <a:rPr lang="en-US" sz="1100" dirty="0"/>
              <a:t>You are probably familiar with the Hawthorne Effect from your intro class. It refers to a series of studies of employee satisfaction, conducted by F.J. Roethlisberger and W.J. </a:t>
            </a:r>
            <a:r>
              <a:rPr lang="en-US" sz="1100" dirty="0" err="1"/>
              <a:t>Disckson</a:t>
            </a:r>
            <a:r>
              <a:rPr lang="en-US" sz="1100" dirty="0"/>
              <a:t> in the later 20’s and 30’s.  They were trying to discover what kind of changes in worker condition would improve employee satisfaction and productivity.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They studied working conditions in the telephone “bank wiring room” of Western Electric Works in the Chicago suburb of Hawthorne, </a:t>
            </a:r>
            <a:r>
              <a:rPr lang="en-US" sz="1100" dirty="0" err="1"/>
              <a:t>ILlinois</a:t>
            </a:r>
            <a:r>
              <a:rPr lang="en-US" sz="1100" dirty="0"/>
              <a:t>.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They found better working conditions - like improved lighting increased productivity.  When lighting increased, productivity increased. But then they dimmed the lights, to substantiate their findings, but to their surprise, they found productivity increased again.  It became obvious that the workers were responding to the presence of the researchers , </a:t>
            </a:r>
            <a:r>
              <a:rPr lang="en-US" sz="1100" dirty="0" err="1"/>
              <a:t>ot</a:t>
            </a:r>
            <a:r>
              <a:rPr lang="en-US" sz="1100" dirty="0"/>
              <a:t> the lighting. - this is called the Hawthorne effect - the effects of experiments themselves on the subjects </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When medical research is done- a placebo is often introduced to control for the Hawthorne Effect.</a:t>
            </a:r>
            <a:endParaRPr sz="1100" dirty="0"/>
          </a:p>
          <a:p>
            <a:pPr marL="0" lvl="0" indent="0" algn="l" rtl="0">
              <a:spcBef>
                <a:spcPts val="360"/>
              </a:spcBef>
              <a:spcAft>
                <a:spcPts val="0"/>
              </a:spcAft>
              <a:buNone/>
            </a:pPr>
            <a:endParaRPr sz="1100" dirty="0"/>
          </a:p>
          <a:p>
            <a:pPr marL="0" lvl="0" indent="0" algn="l" rtl="0">
              <a:spcBef>
                <a:spcPts val="360"/>
              </a:spcBef>
              <a:spcAft>
                <a:spcPts val="0"/>
              </a:spcAft>
              <a:buNone/>
            </a:pPr>
            <a:r>
              <a:rPr lang="en-US" sz="1100" dirty="0"/>
              <a:t>Because researchers are human, sometimes their observations differ based on what they know about the research. Like, they might observe the experimental group more closely because they are expecting (even desiring) certain changes. For this, a double-blind experiment can be set up. </a:t>
            </a:r>
            <a:endParaRPr sz="1100" dirty="0"/>
          </a:p>
        </p:txBody>
      </p:sp>
      <p:sp>
        <p:nvSpPr>
          <p:cNvPr id="131" name="Google Shape;131;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80354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p:nvPr/>
        </p:nvSpPr>
        <p:spPr>
          <a:xfrm>
            <a:off x="2749050" y="998400"/>
            <a:ext cx="3645900" cy="4861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992950" y="1323600"/>
            <a:ext cx="3158100" cy="4210800"/>
          </a:xfrm>
          <a:prstGeom prst="rect">
            <a:avLst/>
          </a:prstGeom>
          <a:noFill/>
          <a:ln w="28575"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txBox="1">
            <a:spLocks noGrp="1"/>
          </p:cNvSpPr>
          <p:nvPr>
            <p:ph type="ctrTitle"/>
          </p:nvPr>
        </p:nvSpPr>
        <p:spPr>
          <a:xfrm>
            <a:off x="3096250" y="2169600"/>
            <a:ext cx="2951400" cy="21123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a:endParaRPr/>
          </a:p>
        </p:txBody>
      </p:sp>
      <p:sp>
        <p:nvSpPr>
          <p:cNvPr id="17" name="Google Shape;17;p2"/>
          <p:cNvSpPr txBox="1">
            <a:spLocks noGrp="1"/>
          </p:cNvSpPr>
          <p:nvPr>
            <p:ph type="subTitle" idx="1"/>
          </p:nvPr>
        </p:nvSpPr>
        <p:spPr>
          <a:xfrm>
            <a:off x="3096363" y="4355907"/>
            <a:ext cx="2951400" cy="9351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9pPr>
          </a:lstStyle>
          <a:p>
            <a:endParaRPr/>
          </a:p>
        </p:txBody>
      </p:sp>
      <p:sp>
        <p:nvSpPr>
          <p:cNvPr id="18" name="Google Shape;18;p2"/>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0" y="6727600"/>
            <a:ext cx="9144000" cy="130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11700" y="1644133"/>
            <a:ext cx="8520600" cy="2146800"/>
          </a:xfrm>
          <a:prstGeom prst="rect">
            <a:avLst/>
          </a:prstGeom>
        </p:spPr>
        <p:txBody>
          <a:bodyPr spcFirstLastPara="1" wrap="square" lIns="91425" tIns="91425" rIns="91425" bIns="91425" anchor="b" anchorCtr="0">
            <a:no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5" name="Google Shape;55;p11"/>
          <p:cNvSpPr txBox="1">
            <a:spLocks noGrp="1"/>
          </p:cNvSpPr>
          <p:nvPr>
            <p:ph type="body" idx="1"/>
          </p:nvPr>
        </p:nvSpPr>
        <p:spPr>
          <a:xfrm>
            <a:off x="311700" y="3892600"/>
            <a:ext cx="8520600" cy="14289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6" name="Google Shape;56;p11"/>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612648" y="228600"/>
            <a:ext cx="8153400" cy="9906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3200"/>
              <a:buNone/>
              <a:defRPr sz="4400" b="0" i="0" u="none" strike="noStrike" cap="none">
                <a:solidFill>
                  <a:schemeClr val="lt2"/>
                </a:solidFill>
                <a:latin typeface="Arial"/>
                <a:ea typeface="Arial"/>
                <a:cs typeface="Arial"/>
                <a:sym typeface="Arial"/>
              </a:defRPr>
            </a:lvl1pPr>
            <a:lvl2pPr marL="0" marR="0" lvl="1"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2pPr>
            <a:lvl3pPr marL="0" marR="0" lvl="2"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3pPr>
            <a:lvl4pPr marL="0" marR="0" lvl="3"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4pPr>
            <a:lvl5pPr marL="0" marR="0" lvl="4"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5pPr>
            <a:lvl6pPr marL="457200" marR="0" lvl="5"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6pPr>
            <a:lvl7pPr marL="914400" marR="0" lvl="6"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7pPr>
            <a:lvl8pPr marL="1371600" marR="0" lvl="7"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8pPr>
            <a:lvl9pPr marL="1828800" marR="0" lvl="8"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9pPr>
          </a:lstStyle>
          <a:p>
            <a:endParaRPr/>
          </a:p>
        </p:txBody>
      </p:sp>
      <p:sp>
        <p:nvSpPr>
          <p:cNvPr id="61" name="Google Shape;61;p13"/>
          <p:cNvSpPr txBox="1">
            <a:spLocks noGrp="1"/>
          </p:cNvSpPr>
          <p:nvPr>
            <p:ph type="body" idx="1"/>
          </p:nvPr>
        </p:nvSpPr>
        <p:spPr>
          <a:xfrm>
            <a:off x="612648" y="1600200"/>
            <a:ext cx="8153400" cy="4495800"/>
          </a:xfrm>
          <a:prstGeom prst="rect">
            <a:avLst/>
          </a:prstGeom>
          <a:noFill/>
          <a:ln>
            <a:noFill/>
          </a:ln>
        </p:spPr>
        <p:txBody>
          <a:bodyPr spcFirstLastPara="1" wrap="square" lIns="91425" tIns="91425" rIns="91425" bIns="91425" anchor="t" anchorCtr="0">
            <a:noAutofit/>
          </a:bodyPr>
          <a:lstStyle>
            <a:lvl1pPr marL="457200" marR="0" lvl="0" indent="-339090" algn="l" rtl="0">
              <a:spcBef>
                <a:spcPts val="700"/>
              </a:spcBef>
              <a:spcAft>
                <a:spcPts val="0"/>
              </a:spcAft>
              <a:buClr>
                <a:schemeClr val="accent2"/>
              </a:buClr>
              <a:buSzPts val="1740"/>
              <a:buFont typeface="Noto Sans Symbols"/>
              <a:buChar char="◻"/>
              <a:defRPr sz="2900" b="0" i="0" u="none" strike="noStrike" cap="none">
                <a:solidFill>
                  <a:schemeClr val="lt1"/>
                </a:solidFill>
                <a:latin typeface="Arial"/>
                <a:ea typeface="Arial"/>
                <a:cs typeface="Arial"/>
                <a:sym typeface="Arial"/>
              </a:defRPr>
            </a:lvl1pPr>
            <a:lvl2pPr marL="914400" marR="0" lvl="1" indent="-344169" algn="l" rtl="0">
              <a:spcBef>
                <a:spcPts val="550"/>
              </a:spcBef>
              <a:spcAft>
                <a:spcPts val="0"/>
              </a:spcAft>
              <a:buClr>
                <a:schemeClr val="accent1"/>
              </a:buClr>
              <a:buSzPts val="1820"/>
              <a:buFont typeface="Noto Sans Symbols"/>
              <a:buChar char="⬜"/>
              <a:defRPr sz="2600" b="0" i="0" u="none" strike="noStrike" cap="none">
                <a:solidFill>
                  <a:schemeClr val="lt1"/>
                </a:solidFill>
                <a:latin typeface="Arial"/>
                <a:ea typeface="Arial"/>
                <a:cs typeface="Arial"/>
                <a:sym typeface="Arial"/>
              </a:defRPr>
            </a:lvl2pPr>
            <a:lvl3pPr marL="1371600" marR="0" lvl="2" indent="-338137" algn="l" rtl="0">
              <a:spcBef>
                <a:spcPts val="500"/>
              </a:spcBef>
              <a:spcAft>
                <a:spcPts val="0"/>
              </a:spcAft>
              <a:buClr>
                <a:schemeClr val="accent2"/>
              </a:buClr>
              <a:buSzPts val="1725"/>
              <a:buFont typeface="Noto Sans Symbols"/>
              <a:buChar char="■"/>
              <a:defRPr sz="2300" b="0" i="0" u="none" strike="noStrike" cap="none">
                <a:solidFill>
                  <a:schemeClr val="lt1"/>
                </a:solidFill>
                <a:latin typeface="Arial"/>
                <a:ea typeface="Arial"/>
                <a:cs typeface="Arial"/>
                <a:sym typeface="Arial"/>
              </a:defRPr>
            </a:lvl3pPr>
            <a:lvl4pPr marL="1828800" marR="0" lvl="3" indent="-323850" algn="l" rtl="0">
              <a:spcBef>
                <a:spcPts val="400"/>
              </a:spcBef>
              <a:spcAft>
                <a:spcPts val="0"/>
              </a:spcAft>
              <a:buClr>
                <a:srgbClr val="E66C7D"/>
              </a:buClr>
              <a:buSzPts val="1500"/>
              <a:buFont typeface="Noto Sans Symbols"/>
              <a:buChar char="■"/>
              <a:defRPr sz="2000" b="0" i="0" u="none" strike="noStrike" cap="none">
                <a:solidFill>
                  <a:schemeClr val="lt1"/>
                </a:solidFill>
                <a:latin typeface="Arial"/>
                <a:ea typeface="Arial"/>
                <a:cs typeface="Arial"/>
                <a:sym typeface="Arial"/>
              </a:defRPr>
            </a:lvl4pPr>
            <a:lvl5pPr marL="2286000" marR="0" lvl="4" indent="-311150" algn="l" rtl="0">
              <a:spcBef>
                <a:spcPts val="400"/>
              </a:spcBef>
              <a:spcAft>
                <a:spcPts val="0"/>
              </a:spcAft>
              <a:buClr>
                <a:srgbClr val="6BB76D"/>
              </a:buClr>
              <a:buSzPts val="1300"/>
              <a:buFont typeface="Noto Sans Symbols"/>
              <a:buChar char="■"/>
              <a:defRPr sz="2000" b="0" i="0" u="none" strike="noStrike" cap="none">
                <a:solidFill>
                  <a:schemeClr val="lt1"/>
                </a:solidFill>
                <a:latin typeface="Arial"/>
                <a:ea typeface="Arial"/>
                <a:cs typeface="Arial"/>
                <a:sym typeface="Arial"/>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3200400" marR="0" lvl="6" indent="-342900" algn="l" rtl="0">
              <a:spcBef>
                <a:spcPts val="160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3657600" marR="0" lvl="7" indent="-342900" algn="l" rtl="0">
              <a:spcBef>
                <a:spcPts val="160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4114800" marR="0" lvl="8" indent="-342900" algn="l" rtl="0">
              <a:spcBef>
                <a:spcPts val="1600"/>
              </a:spcBef>
              <a:spcAft>
                <a:spcPts val="160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62" name="Google Shape;62;p13"/>
          <p:cNvSpPr txBox="1">
            <a:spLocks noGrp="1"/>
          </p:cNvSpPr>
          <p:nvPr>
            <p:ph type="dt" idx="10"/>
          </p:nvPr>
        </p:nvSpPr>
        <p:spPr>
          <a:xfrm>
            <a:off x="6096000" y="6248400"/>
            <a:ext cx="2667000" cy="3651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63" name="Google Shape;63;p13"/>
          <p:cNvSpPr txBox="1">
            <a:spLocks noGrp="1"/>
          </p:cNvSpPr>
          <p:nvPr>
            <p:ph type="ftr" idx="11"/>
          </p:nvPr>
        </p:nvSpPr>
        <p:spPr>
          <a:xfrm>
            <a:off x="609600" y="6248400"/>
            <a:ext cx="5421300" cy="365100"/>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64" name="Google Shape;64;p13"/>
          <p:cNvSpPr txBox="1">
            <a:spLocks noGrp="1"/>
          </p:cNvSpPr>
          <p:nvPr>
            <p:ph type="sldNum" idx="12"/>
          </p:nvPr>
        </p:nvSpPr>
        <p:spPr>
          <a:xfrm>
            <a:off x="0" y="1271588"/>
            <a:ext cx="533400" cy="2445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14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None/>
              <a:defRPr sz="14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None/>
              <a:defRPr sz="14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None/>
              <a:defRPr sz="14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None/>
              <a:defRPr sz="1400" b="1" i="0" u="none" strike="noStrike" cap="none">
                <a:solidFill>
                  <a:srgbClr val="FFFFFF"/>
                </a:solidFill>
                <a:latin typeface="Arial"/>
                <a:ea typeface="Arial"/>
                <a:cs typeface="Arial"/>
                <a:sym typeface="Arial"/>
              </a:defRPr>
            </a:lvl5pPr>
            <a:lvl6pPr marL="0" marR="0" lvl="5" indent="0" algn="ctr" rtl="0">
              <a:spcBef>
                <a:spcPts val="0"/>
              </a:spcBef>
              <a:spcAft>
                <a:spcPts val="0"/>
              </a:spcAft>
              <a:buNone/>
              <a:defRPr sz="1400" b="1" i="0" u="none" strike="noStrike" cap="none">
                <a:solidFill>
                  <a:srgbClr val="FFFFFF"/>
                </a:solidFill>
                <a:latin typeface="Arial"/>
                <a:ea typeface="Arial"/>
                <a:cs typeface="Arial"/>
                <a:sym typeface="Arial"/>
              </a:defRPr>
            </a:lvl6pPr>
            <a:lvl7pPr marL="0" marR="0" lvl="6" indent="0" algn="ctr" rtl="0">
              <a:spcBef>
                <a:spcPts val="0"/>
              </a:spcBef>
              <a:spcAft>
                <a:spcPts val="0"/>
              </a:spcAft>
              <a:buNone/>
              <a:defRPr sz="1400" b="1" i="0" u="none" strike="noStrike" cap="none">
                <a:solidFill>
                  <a:srgbClr val="FFFFFF"/>
                </a:solidFill>
                <a:latin typeface="Arial"/>
                <a:ea typeface="Arial"/>
                <a:cs typeface="Arial"/>
                <a:sym typeface="Arial"/>
              </a:defRPr>
            </a:lvl7pPr>
            <a:lvl8pPr marL="0" marR="0" lvl="7" indent="0" algn="ctr" rtl="0">
              <a:spcBef>
                <a:spcPts val="0"/>
              </a:spcBef>
              <a:spcAft>
                <a:spcPts val="0"/>
              </a:spcAft>
              <a:buNone/>
              <a:defRPr sz="1400" b="1" i="0" u="none" strike="noStrike" cap="none">
                <a:solidFill>
                  <a:srgbClr val="FFFFFF"/>
                </a:solidFill>
                <a:latin typeface="Arial"/>
                <a:ea typeface="Arial"/>
                <a:cs typeface="Arial"/>
                <a:sym typeface="Arial"/>
              </a:defRPr>
            </a:lvl8pPr>
            <a:lvl9pPr marL="0" marR="0" lvl="8" indent="0" algn="ctr" rtl="0">
              <a:spcBef>
                <a:spcPts val="0"/>
              </a:spcBef>
              <a:spcAft>
                <a:spcPts val="0"/>
              </a:spcAft>
              <a:buNone/>
              <a:defRPr sz="1400" b="1" i="0" u="none" strike="noStrike" cap="none">
                <a:solidFill>
                  <a:srgbClr val="FFFFF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65"/>
        <p:cNvGrpSpPr/>
        <p:nvPr/>
      </p:nvGrpSpPr>
      <p:grpSpPr>
        <a:xfrm>
          <a:off x="0" y="0"/>
          <a:ext cx="0" cy="0"/>
          <a:chOff x="0" y="0"/>
          <a:chExt cx="0" cy="0"/>
        </a:xfrm>
      </p:grpSpPr>
      <p:sp>
        <p:nvSpPr>
          <p:cNvPr id="66" name="Google Shape;66;p14"/>
          <p:cNvSpPr/>
          <p:nvPr/>
        </p:nvSpPr>
        <p:spPr>
          <a:xfrm>
            <a:off x="-9525" y="4572000"/>
            <a:ext cx="9144000" cy="8874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7" name="Google Shape;67;p14"/>
          <p:cNvSpPr/>
          <p:nvPr/>
        </p:nvSpPr>
        <p:spPr>
          <a:xfrm>
            <a:off x="-9525" y="4664075"/>
            <a:ext cx="1463700" cy="7128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8" name="Google Shape;68;p14"/>
          <p:cNvSpPr/>
          <p:nvPr/>
        </p:nvSpPr>
        <p:spPr>
          <a:xfrm>
            <a:off x="1544638" y="4654550"/>
            <a:ext cx="7599300" cy="7128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9" name="Google Shape;69;p14"/>
          <p:cNvSpPr/>
          <p:nvPr/>
        </p:nvSpPr>
        <p:spPr>
          <a:xfrm>
            <a:off x="1447800" y="0"/>
            <a:ext cx="99900" cy="68676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0" name="Google Shape;70;p14"/>
          <p:cNvSpPr txBox="1">
            <a:spLocks noGrp="1"/>
          </p:cNvSpPr>
          <p:nvPr>
            <p:ph type="body" idx="1"/>
          </p:nvPr>
        </p:nvSpPr>
        <p:spPr>
          <a:xfrm>
            <a:off x="1600200" y="5486400"/>
            <a:ext cx="7315200" cy="68580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700"/>
              </a:spcBef>
              <a:spcAft>
                <a:spcPts val="0"/>
              </a:spcAft>
              <a:buClr>
                <a:schemeClr val="accent2"/>
              </a:buClr>
              <a:buSzPts val="1800"/>
              <a:buFont typeface="Noto Sans Symbols"/>
              <a:buNone/>
              <a:defRPr sz="1700" b="0" i="0" u="none" strike="noStrike" cap="none">
                <a:solidFill>
                  <a:schemeClr val="lt1"/>
                </a:solidFill>
                <a:latin typeface="Arial"/>
                <a:ea typeface="Arial"/>
                <a:cs typeface="Arial"/>
                <a:sym typeface="Arial"/>
              </a:defRPr>
            </a:lvl1pPr>
            <a:lvl2pPr marL="914400" marR="0" lvl="1" indent="-228600" algn="l" rtl="0">
              <a:spcBef>
                <a:spcPts val="550"/>
              </a:spcBef>
              <a:spcAft>
                <a:spcPts val="0"/>
              </a:spcAft>
              <a:buClr>
                <a:schemeClr val="accent1"/>
              </a:buClr>
              <a:buSzPts val="1400"/>
              <a:buFont typeface="Noto Sans Symbols"/>
              <a:buNone/>
              <a:defRPr sz="1200" b="0" i="0" u="none" strike="noStrike" cap="none">
                <a:solidFill>
                  <a:schemeClr val="lt1"/>
                </a:solidFill>
                <a:latin typeface="Arial"/>
                <a:ea typeface="Arial"/>
                <a:cs typeface="Arial"/>
                <a:sym typeface="Arial"/>
              </a:defRPr>
            </a:lvl2pPr>
            <a:lvl3pPr marL="1371600" marR="0" lvl="2" indent="-228600" algn="l" rtl="0">
              <a:spcBef>
                <a:spcPts val="500"/>
              </a:spcBef>
              <a:spcAft>
                <a:spcPts val="0"/>
              </a:spcAft>
              <a:buClr>
                <a:schemeClr val="accent2"/>
              </a:buClr>
              <a:buSzPts val="1400"/>
              <a:buFont typeface="Noto Sans Symbols"/>
              <a:buNone/>
              <a:defRPr sz="1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rgbClr val="E66C7D"/>
              </a:buClr>
              <a:buSzPts val="1400"/>
              <a:buFont typeface="Noto Sans Symbols"/>
              <a:buNone/>
              <a:defRPr sz="9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rgbClr val="6BB76D"/>
              </a:buClr>
              <a:buSzPts val="1400"/>
              <a:buFont typeface="Noto Sans Symbols"/>
              <a:buNone/>
              <a:defRPr sz="900" b="0" i="0" u="none" strike="noStrike" cap="none">
                <a:solidFill>
                  <a:schemeClr val="lt1"/>
                </a:solidFill>
                <a:latin typeface="Arial"/>
                <a:ea typeface="Arial"/>
                <a:cs typeface="Arial"/>
                <a:sym typeface="Arial"/>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3200400" marR="0" lvl="6" indent="-342900" algn="l" rtl="0">
              <a:spcBef>
                <a:spcPts val="160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3657600" marR="0" lvl="7" indent="-342900" algn="l" rtl="0">
              <a:spcBef>
                <a:spcPts val="160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4114800" marR="0" lvl="8" indent="-342900" algn="l" rtl="0">
              <a:spcBef>
                <a:spcPts val="1600"/>
              </a:spcBef>
              <a:spcAft>
                <a:spcPts val="160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71" name="Google Shape;71;p14"/>
          <p:cNvSpPr txBox="1">
            <a:spLocks noGrp="1"/>
          </p:cNvSpPr>
          <p:nvPr>
            <p:ph type="title"/>
          </p:nvPr>
        </p:nvSpPr>
        <p:spPr>
          <a:xfrm>
            <a:off x="1600200" y="4648200"/>
            <a:ext cx="7315200" cy="6858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Clr>
                <a:srgbClr val="FFFFFF"/>
              </a:buClr>
              <a:buSzPts val="3200"/>
              <a:buFont typeface="Arial"/>
              <a:buNone/>
              <a:defRPr sz="2800" b="0" i="0" u="none" strike="noStrike" cap="none">
                <a:solidFill>
                  <a:srgbClr val="FFFFFF"/>
                </a:solidFill>
                <a:latin typeface="Arial"/>
                <a:ea typeface="Arial"/>
                <a:cs typeface="Arial"/>
                <a:sym typeface="Arial"/>
              </a:defRPr>
            </a:lvl1pPr>
            <a:lvl2pPr marL="0" marR="0" lvl="1"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2pPr>
            <a:lvl3pPr marL="0" marR="0" lvl="2"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3pPr>
            <a:lvl4pPr marL="0" marR="0" lvl="3"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4pPr>
            <a:lvl5pPr marL="0" marR="0" lvl="4"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5pPr>
            <a:lvl6pPr marL="457200" marR="0" lvl="5"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6pPr>
            <a:lvl7pPr marL="914400" marR="0" lvl="6"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7pPr>
            <a:lvl8pPr marL="1371600" marR="0" lvl="7"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8pPr>
            <a:lvl9pPr marL="1828800" marR="0" lvl="8"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9pPr>
          </a:lstStyle>
          <a:p>
            <a:endParaRPr/>
          </a:p>
        </p:txBody>
      </p:sp>
      <p:sp>
        <p:nvSpPr>
          <p:cNvPr id="72" name="Google Shape;72;p14"/>
          <p:cNvSpPr>
            <a:spLocks noGrp="1"/>
          </p:cNvSpPr>
          <p:nvPr>
            <p:ph type="pic" idx="2"/>
          </p:nvPr>
        </p:nvSpPr>
        <p:spPr>
          <a:xfrm>
            <a:off x="1560576" y="0"/>
            <a:ext cx="7583400" cy="4569000"/>
          </a:xfrm>
          <a:prstGeom prst="rect">
            <a:avLst/>
          </a:prstGeom>
          <a:solidFill>
            <a:srgbClr val="F9E2CA"/>
          </a:solidFill>
          <a:ln>
            <a:noFill/>
          </a:ln>
        </p:spPr>
        <p:txBody>
          <a:bodyPr spcFirstLastPara="1" wrap="square" lIns="91425" tIns="91425" rIns="91425" bIns="91425" anchor="t" anchorCtr="0">
            <a:noAutofit/>
          </a:bodyPr>
          <a:lstStyle>
            <a:lvl1pPr marL="0" marR="0" lvl="0" indent="0" algn="l" rtl="0">
              <a:spcBef>
                <a:spcPts val="700"/>
              </a:spcBef>
              <a:spcAft>
                <a:spcPts val="0"/>
              </a:spcAft>
              <a:buClr>
                <a:schemeClr val="accent2"/>
              </a:buClr>
              <a:buSzPts val="1400"/>
              <a:buFont typeface="Noto Sans Symbols"/>
              <a:buNone/>
              <a:defRPr sz="3200" b="0" i="0" u="none" strike="noStrike" cap="none">
                <a:solidFill>
                  <a:schemeClr val="lt1"/>
                </a:solidFill>
                <a:latin typeface="Arial"/>
                <a:ea typeface="Arial"/>
                <a:cs typeface="Arial"/>
                <a:sym typeface="Arial"/>
              </a:defRPr>
            </a:lvl1pPr>
            <a:lvl2pPr marL="639762" marR="0" lvl="1" indent="-284162" algn="l" rtl="0">
              <a:spcBef>
                <a:spcPts val="550"/>
              </a:spcBef>
              <a:spcAft>
                <a:spcPts val="0"/>
              </a:spcAft>
              <a:buClr>
                <a:schemeClr val="accent1"/>
              </a:buClr>
              <a:buSzPts val="1820"/>
              <a:buFont typeface="Noto Sans Symbols"/>
              <a:buChar char="⬜"/>
              <a:defRPr sz="2600" b="0" i="0" u="none" strike="noStrike" cap="none">
                <a:solidFill>
                  <a:schemeClr val="lt1"/>
                </a:solidFill>
                <a:latin typeface="Arial"/>
                <a:ea typeface="Arial"/>
                <a:cs typeface="Arial"/>
                <a:sym typeface="Arial"/>
              </a:defRPr>
            </a:lvl2pPr>
            <a:lvl3pPr marL="914400" marR="0" lvl="2" indent="-228600" algn="l" rtl="0">
              <a:spcBef>
                <a:spcPts val="500"/>
              </a:spcBef>
              <a:spcAft>
                <a:spcPts val="0"/>
              </a:spcAft>
              <a:buClr>
                <a:schemeClr val="accent2"/>
              </a:buClr>
              <a:buSzPts val="1725"/>
              <a:buFont typeface="Noto Sans Symbols"/>
              <a:buChar char="■"/>
              <a:defRPr sz="2300" b="0" i="0" u="none" strike="noStrike" cap="none">
                <a:solidFill>
                  <a:schemeClr val="lt1"/>
                </a:solidFill>
                <a:latin typeface="Arial"/>
                <a:ea typeface="Arial"/>
                <a:cs typeface="Arial"/>
                <a:sym typeface="Arial"/>
              </a:defRPr>
            </a:lvl3pPr>
            <a:lvl4pPr marL="1371600" marR="0" lvl="3" indent="-228600" algn="l" rtl="0">
              <a:spcBef>
                <a:spcPts val="400"/>
              </a:spcBef>
              <a:spcAft>
                <a:spcPts val="0"/>
              </a:spcAft>
              <a:buClr>
                <a:srgbClr val="E66C7D"/>
              </a:buClr>
              <a:buSzPts val="1500"/>
              <a:buFont typeface="Noto Sans Symbols"/>
              <a:buChar char="■"/>
              <a:defRPr sz="2000" b="0" i="0" u="none" strike="noStrike" cap="none">
                <a:solidFill>
                  <a:schemeClr val="lt1"/>
                </a:solidFill>
                <a:latin typeface="Arial"/>
                <a:ea typeface="Arial"/>
                <a:cs typeface="Arial"/>
                <a:sym typeface="Arial"/>
              </a:defRPr>
            </a:lvl4pPr>
            <a:lvl5pPr marL="1828800" marR="0" lvl="4" indent="-228600" algn="l" rtl="0">
              <a:spcBef>
                <a:spcPts val="400"/>
              </a:spcBef>
              <a:spcAft>
                <a:spcPts val="0"/>
              </a:spcAft>
              <a:buClr>
                <a:srgbClr val="6BB76D"/>
              </a:buClr>
              <a:buSzPts val="1300"/>
              <a:buFont typeface="Noto Sans Symbols"/>
              <a:buChar char="■"/>
              <a:defRPr sz="2000" b="0" i="0" u="none" strike="noStrike" cap="none">
                <a:solidFill>
                  <a:schemeClr val="lt1"/>
                </a:solidFill>
                <a:latin typeface="Arial"/>
                <a:ea typeface="Arial"/>
                <a:cs typeface="Arial"/>
                <a:sym typeface="Arial"/>
              </a:defRPr>
            </a:lvl5pPr>
            <a:lvl6pPr marL="2103120" marR="0" lvl="5" indent="-23622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2377440" marR="0" lvl="6" indent="-231139" algn="l" rtl="0">
              <a:spcBef>
                <a:spcPts val="36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2651760" marR="0" lvl="7" indent="-238760" algn="l" rtl="0">
              <a:spcBef>
                <a:spcPts val="36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2926080" marR="0" lvl="8" indent="-233679" algn="l" rtl="0">
              <a:spcBef>
                <a:spcPts val="360"/>
              </a:spcBef>
              <a:spcAft>
                <a:spcPts val="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73" name="Google Shape;73;p14"/>
          <p:cNvSpPr txBox="1">
            <a:spLocks noGrp="1"/>
          </p:cNvSpPr>
          <p:nvPr>
            <p:ph type="dt" idx="10"/>
          </p:nvPr>
        </p:nvSpPr>
        <p:spPr>
          <a:xfrm>
            <a:off x="6248400" y="6248400"/>
            <a:ext cx="2667000" cy="3651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74" name="Google Shape;74;p14"/>
          <p:cNvSpPr txBox="1">
            <a:spLocks noGrp="1"/>
          </p:cNvSpPr>
          <p:nvPr>
            <p:ph type="sldNum" idx="12"/>
          </p:nvPr>
        </p:nvSpPr>
        <p:spPr>
          <a:xfrm>
            <a:off x="0" y="4667250"/>
            <a:ext cx="1447800" cy="6636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28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None/>
              <a:defRPr sz="28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None/>
              <a:defRPr sz="28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None/>
              <a:defRPr sz="28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None/>
              <a:defRPr sz="2800" b="1" i="0" u="none" strike="noStrike" cap="none">
                <a:solidFill>
                  <a:srgbClr val="FFFFFF"/>
                </a:solidFill>
                <a:latin typeface="Arial"/>
                <a:ea typeface="Arial"/>
                <a:cs typeface="Arial"/>
                <a:sym typeface="Arial"/>
              </a:defRPr>
            </a:lvl5pPr>
            <a:lvl6pPr marL="0" marR="0" lvl="5" indent="0" algn="ctr" rtl="0">
              <a:spcBef>
                <a:spcPts val="0"/>
              </a:spcBef>
              <a:spcAft>
                <a:spcPts val="0"/>
              </a:spcAft>
              <a:buNone/>
              <a:defRPr sz="2800" b="1" i="0" u="none" strike="noStrike" cap="none">
                <a:solidFill>
                  <a:srgbClr val="FFFFFF"/>
                </a:solidFill>
                <a:latin typeface="Arial"/>
                <a:ea typeface="Arial"/>
                <a:cs typeface="Arial"/>
                <a:sym typeface="Arial"/>
              </a:defRPr>
            </a:lvl6pPr>
            <a:lvl7pPr marL="0" marR="0" lvl="6" indent="0" algn="ctr" rtl="0">
              <a:spcBef>
                <a:spcPts val="0"/>
              </a:spcBef>
              <a:spcAft>
                <a:spcPts val="0"/>
              </a:spcAft>
              <a:buNone/>
              <a:defRPr sz="2800" b="1" i="0" u="none" strike="noStrike" cap="none">
                <a:solidFill>
                  <a:srgbClr val="FFFFFF"/>
                </a:solidFill>
                <a:latin typeface="Arial"/>
                <a:ea typeface="Arial"/>
                <a:cs typeface="Arial"/>
                <a:sym typeface="Arial"/>
              </a:defRPr>
            </a:lvl7pPr>
            <a:lvl8pPr marL="0" marR="0" lvl="7" indent="0" algn="ctr" rtl="0">
              <a:spcBef>
                <a:spcPts val="0"/>
              </a:spcBef>
              <a:spcAft>
                <a:spcPts val="0"/>
              </a:spcAft>
              <a:buNone/>
              <a:defRPr sz="2800" b="1" i="0" u="none" strike="noStrike" cap="none">
                <a:solidFill>
                  <a:srgbClr val="FFFFFF"/>
                </a:solidFill>
                <a:latin typeface="Arial"/>
                <a:ea typeface="Arial"/>
                <a:cs typeface="Arial"/>
                <a:sym typeface="Arial"/>
              </a:defRPr>
            </a:lvl8pPr>
            <a:lvl9pPr marL="0" marR="0" lvl="8" indent="0" algn="ctr" rtl="0">
              <a:spcBef>
                <a:spcPts val="0"/>
              </a:spcBef>
              <a:spcAft>
                <a:spcPts val="0"/>
              </a:spcAft>
              <a:buNone/>
              <a:defRPr sz="2800" b="1" i="0" u="none" strike="noStrike" cap="none">
                <a:solidFill>
                  <a:srgbClr val="FFFFF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75" name="Google Shape;75;p14"/>
          <p:cNvSpPr txBox="1">
            <a:spLocks noGrp="1"/>
          </p:cNvSpPr>
          <p:nvPr>
            <p:ph type="ftr" idx="11"/>
          </p:nvPr>
        </p:nvSpPr>
        <p:spPr>
          <a:xfrm>
            <a:off x="1600200" y="6248400"/>
            <a:ext cx="4572000" cy="365100"/>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Section Header">
  <p:cSld name="SECTION_HEADER_1">
    <p:spTree>
      <p:nvGrpSpPr>
        <p:cNvPr id="1" name="Shape 76"/>
        <p:cNvGrpSpPr/>
        <p:nvPr/>
      </p:nvGrpSpPr>
      <p:grpSpPr>
        <a:xfrm>
          <a:off x="0" y="0"/>
          <a:ext cx="0" cy="0"/>
          <a:chOff x="0" y="0"/>
          <a:chExt cx="0" cy="0"/>
        </a:xfrm>
      </p:grpSpPr>
      <p:sp>
        <p:nvSpPr>
          <p:cNvPr id="77" name="Google Shape;77;p15"/>
          <p:cNvSpPr/>
          <p:nvPr/>
        </p:nvSpPr>
        <p:spPr>
          <a:xfrm>
            <a:off x="0" y="1524000"/>
            <a:ext cx="9144000" cy="1143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8" name="Google Shape;78;p15"/>
          <p:cNvSpPr/>
          <p:nvPr/>
        </p:nvSpPr>
        <p:spPr>
          <a:xfrm>
            <a:off x="0" y="1600200"/>
            <a:ext cx="1295400" cy="990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9" name="Google Shape;79;p15"/>
          <p:cNvSpPr/>
          <p:nvPr/>
        </p:nvSpPr>
        <p:spPr>
          <a:xfrm>
            <a:off x="1371600" y="1600200"/>
            <a:ext cx="7772400" cy="990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0" name="Google Shape;80;p15"/>
          <p:cNvSpPr txBox="1">
            <a:spLocks noGrp="1"/>
          </p:cNvSpPr>
          <p:nvPr>
            <p:ph type="body" idx="1"/>
          </p:nvPr>
        </p:nvSpPr>
        <p:spPr>
          <a:xfrm>
            <a:off x="1371600" y="2743200"/>
            <a:ext cx="7123200" cy="167310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700"/>
              </a:spcBef>
              <a:spcAft>
                <a:spcPts val="0"/>
              </a:spcAft>
              <a:buClr>
                <a:schemeClr val="accent2"/>
              </a:buClr>
              <a:buSzPts val="1800"/>
              <a:buFont typeface="Noto Sans Symbols"/>
              <a:buNone/>
              <a:defRPr sz="2800" b="0" i="0" u="none" strike="noStrike" cap="none">
                <a:solidFill>
                  <a:schemeClr val="lt2"/>
                </a:solidFill>
                <a:latin typeface="Arial"/>
                <a:ea typeface="Arial"/>
                <a:cs typeface="Arial"/>
                <a:sym typeface="Arial"/>
              </a:defRPr>
            </a:lvl1pPr>
            <a:lvl2pPr marL="914400" marR="0" lvl="1" indent="-228600" algn="l" rtl="0">
              <a:spcBef>
                <a:spcPts val="550"/>
              </a:spcBef>
              <a:spcAft>
                <a:spcPts val="0"/>
              </a:spcAft>
              <a:buClr>
                <a:schemeClr val="accent1"/>
              </a:buClr>
              <a:buSzPts val="1400"/>
              <a:buFont typeface="Noto Sans Symbols"/>
              <a:buNone/>
              <a:defRPr sz="1800" b="0" i="0" u="none" strike="noStrike" cap="none">
                <a:solidFill>
                  <a:schemeClr val="lt1"/>
                </a:solidFill>
                <a:latin typeface="Arial"/>
                <a:ea typeface="Arial"/>
                <a:cs typeface="Arial"/>
                <a:sym typeface="Arial"/>
              </a:defRPr>
            </a:lvl2pPr>
            <a:lvl3pPr marL="1371600" marR="0" lvl="2" indent="-228600" algn="l" rtl="0">
              <a:spcBef>
                <a:spcPts val="500"/>
              </a:spcBef>
              <a:spcAft>
                <a:spcPts val="0"/>
              </a:spcAft>
              <a:buClr>
                <a:schemeClr val="accent2"/>
              </a:buClr>
              <a:buSzPts val="1400"/>
              <a:buFont typeface="Noto Sans Symbols"/>
              <a:buNone/>
              <a:defRPr sz="16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rgbClr val="E66C7D"/>
              </a:buClr>
              <a:buSzPts val="1400"/>
              <a:buFont typeface="Noto Sans Symbols"/>
              <a:buNone/>
              <a:defRPr sz="14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rgbClr val="6BB76D"/>
              </a:buClr>
              <a:buSzPts val="1400"/>
              <a:buFont typeface="Noto Sans Symbols"/>
              <a:buNone/>
              <a:defRPr sz="1400" b="0" i="0" u="none" strike="noStrike" cap="none">
                <a:solidFill>
                  <a:schemeClr val="lt1"/>
                </a:solidFill>
                <a:latin typeface="Arial"/>
                <a:ea typeface="Arial"/>
                <a:cs typeface="Arial"/>
                <a:sym typeface="Arial"/>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3200400" marR="0" lvl="6" indent="-342900" algn="l" rtl="0">
              <a:spcBef>
                <a:spcPts val="160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3657600" marR="0" lvl="7" indent="-342900" algn="l" rtl="0">
              <a:spcBef>
                <a:spcPts val="160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4114800" marR="0" lvl="8" indent="-342900" algn="l" rtl="0">
              <a:spcBef>
                <a:spcPts val="1600"/>
              </a:spcBef>
              <a:spcAft>
                <a:spcPts val="160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81" name="Google Shape;81;p15"/>
          <p:cNvSpPr txBox="1">
            <a:spLocks noGrp="1"/>
          </p:cNvSpPr>
          <p:nvPr>
            <p:ph type="title"/>
          </p:nvPr>
        </p:nvSpPr>
        <p:spPr>
          <a:xfrm>
            <a:off x="1371600" y="1600200"/>
            <a:ext cx="7620000" cy="9906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Clr>
                <a:srgbClr val="FFFFFF"/>
              </a:buClr>
              <a:buSzPts val="3200"/>
              <a:buFont typeface="Arial"/>
              <a:buNone/>
              <a:defRPr sz="4400" b="0" i="0" u="none" strike="noStrike" cap="none">
                <a:solidFill>
                  <a:srgbClr val="FFFFFF"/>
                </a:solidFill>
                <a:latin typeface="Arial"/>
                <a:ea typeface="Arial"/>
                <a:cs typeface="Arial"/>
                <a:sym typeface="Arial"/>
              </a:defRPr>
            </a:lvl1pPr>
            <a:lvl2pPr marL="0" marR="0" lvl="1"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2pPr>
            <a:lvl3pPr marL="0" marR="0" lvl="2"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3pPr>
            <a:lvl4pPr marL="0" marR="0" lvl="3"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4pPr>
            <a:lvl5pPr marL="0" marR="0" lvl="4"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5pPr>
            <a:lvl6pPr marL="457200" marR="0" lvl="5"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6pPr>
            <a:lvl7pPr marL="914400" marR="0" lvl="6"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7pPr>
            <a:lvl8pPr marL="1371600" marR="0" lvl="7"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8pPr>
            <a:lvl9pPr marL="1828800" marR="0" lvl="8" indent="0" algn="l" rtl="0">
              <a:spcBef>
                <a:spcPts val="0"/>
              </a:spcBef>
              <a:spcAft>
                <a:spcPts val="0"/>
              </a:spcAft>
              <a:buSzPts val="3200"/>
              <a:buNone/>
              <a:defRPr sz="4400" b="0" i="0" u="none" strike="noStrike" cap="none">
                <a:solidFill>
                  <a:schemeClr val="lt2"/>
                </a:solidFill>
                <a:latin typeface="Verdana"/>
                <a:ea typeface="Verdana"/>
                <a:cs typeface="Verdana"/>
                <a:sym typeface="Verdana"/>
              </a:defRPr>
            </a:lvl9pPr>
          </a:lstStyle>
          <a:p>
            <a:endParaRPr/>
          </a:p>
        </p:txBody>
      </p:sp>
      <p:sp>
        <p:nvSpPr>
          <p:cNvPr id="82" name="Google Shape;82;p15"/>
          <p:cNvSpPr txBox="1">
            <a:spLocks noGrp="1"/>
          </p:cNvSpPr>
          <p:nvPr>
            <p:ph type="dt" idx="10"/>
          </p:nvPr>
        </p:nvSpPr>
        <p:spPr>
          <a:xfrm>
            <a:off x="6096000" y="6248400"/>
            <a:ext cx="2667000" cy="3651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83" name="Google Shape;83;p15"/>
          <p:cNvSpPr txBox="1">
            <a:spLocks noGrp="1"/>
          </p:cNvSpPr>
          <p:nvPr>
            <p:ph type="sldNum" idx="12"/>
          </p:nvPr>
        </p:nvSpPr>
        <p:spPr>
          <a:xfrm>
            <a:off x="0" y="1752600"/>
            <a:ext cx="1295400" cy="7017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24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None/>
              <a:defRPr sz="24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None/>
              <a:defRPr sz="24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None/>
              <a:defRPr sz="24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None/>
              <a:defRPr sz="2400" b="1" i="0" u="none" strike="noStrike" cap="none">
                <a:solidFill>
                  <a:srgbClr val="FFFFFF"/>
                </a:solidFill>
                <a:latin typeface="Arial"/>
                <a:ea typeface="Arial"/>
                <a:cs typeface="Arial"/>
                <a:sym typeface="Arial"/>
              </a:defRPr>
            </a:lvl5pPr>
            <a:lvl6pPr marL="0" marR="0" lvl="5" indent="0" algn="ctr" rtl="0">
              <a:spcBef>
                <a:spcPts val="0"/>
              </a:spcBef>
              <a:spcAft>
                <a:spcPts val="0"/>
              </a:spcAft>
              <a:buNone/>
              <a:defRPr sz="2400" b="1" i="0" u="none" strike="noStrike" cap="none">
                <a:solidFill>
                  <a:srgbClr val="FFFFFF"/>
                </a:solidFill>
                <a:latin typeface="Arial"/>
                <a:ea typeface="Arial"/>
                <a:cs typeface="Arial"/>
                <a:sym typeface="Arial"/>
              </a:defRPr>
            </a:lvl6pPr>
            <a:lvl7pPr marL="0" marR="0" lvl="6" indent="0" algn="ctr" rtl="0">
              <a:spcBef>
                <a:spcPts val="0"/>
              </a:spcBef>
              <a:spcAft>
                <a:spcPts val="0"/>
              </a:spcAft>
              <a:buNone/>
              <a:defRPr sz="2400" b="1" i="0" u="none" strike="noStrike" cap="none">
                <a:solidFill>
                  <a:srgbClr val="FFFFFF"/>
                </a:solidFill>
                <a:latin typeface="Arial"/>
                <a:ea typeface="Arial"/>
                <a:cs typeface="Arial"/>
                <a:sym typeface="Arial"/>
              </a:defRPr>
            </a:lvl7pPr>
            <a:lvl8pPr marL="0" marR="0" lvl="7" indent="0" algn="ctr" rtl="0">
              <a:spcBef>
                <a:spcPts val="0"/>
              </a:spcBef>
              <a:spcAft>
                <a:spcPts val="0"/>
              </a:spcAft>
              <a:buNone/>
              <a:defRPr sz="2400" b="1" i="0" u="none" strike="noStrike" cap="none">
                <a:solidFill>
                  <a:srgbClr val="FFFFFF"/>
                </a:solidFill>
                <a:latin typeface="Arial"/>
                <a:ea typeface="Arial"/>
                <a:cs typeface="Arial"/>
                <a:sym typeface="Arial"/>
              </a:defRPr>
            </a:lvl8pPr>
            <a:lvl9pPr marL="0" marR="0" lvl="8" indent="0" algn="ctr" rtl="0">
              <a:spcBef>
                <a:spcPts val="0"/>
              </a:spcBef>
              <a:spcAft>
                <a:spcPts val="0"/>
              </a:spcAft>
              <a:buNone/>
              <a:defRPr sz="2400" b="1" i="0" u="none" strike="noStrike" cap="none">
                <a:solidFill>
                  <a:srgbClr val="FFFFF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84" name="Google Shape;84;p15"/>
          <p:cNvSpPr txBox="1">
            <a:spLocks noGrp="1"/>
          </p:cNvSpPr>
          <p:nvPr>
            <p:ph type="ftr" idx="11"/>
          </p:nvPr>
        </p:nvSpPr>
        <p:spPr>
          <a:xfrm>
            <a:off x="609600" y="6248400"/>
            <a:ext cx="5421300" cy="365100"/>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509550" y="1898500"/>
            <a:ext cx="8124900" cy="23976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21" name="Google Shape;21;p3"/>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p:nvPr/>
        </p:nvSpPr>
        <p:spPr>
          <a:xfrm>
            <a:off x="0" y="6727600"/>
            <a:ext cx="9144000" cy="130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p:cNvSpPr txBox="1">
            <a:spLocks noGrp="1"/>
          </p:cNvSpPr>
          <p:nvPr>
            <p:ph type="title"/>
          </p:nvPr>
        </p:nvSpPr>
        <p:spPr>
          <a:xfrm>
            <a:off x="311700" y="521800"/>
            <a:ext cx="8520600" cy="8349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5" name="Google Shape;25;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6" name="Google Shape;26;p4"/>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11700" y="521800"/>
            <a:ext cx="8520600" cy="8349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9" name="Google Shape;29;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311700" y="521800"/>
            <a:ext cx="8520600" cy="8349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4" name="Google Shape;34;p6"/>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11700" y="1855170"/>
            <a:ext cx="2808000" cy="42393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8" name="Google Shape;38;p7"/>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701800"/>
            <a:ext cx="5618700" cy="54543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41" name="Google Shape;41;p8"/>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33"/>
            <a:ext cx="4572000" cy="6858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5994000"/>
            <a:ext cx="468300" cy="0"/>
          </a:xfrm>
          <a:prstGeom prst="straightConnector1">
            <a:avLst/>
          </a:prstGeom>
          <a:noFill/>
          <a:ln w="19050" cap="flat" cmpd="sng">
            <a:solidFill>
              <a:schemeClr val="lt1"/>
            </a:solidFill>
            <a:prstDash val="solid"/>
            <a:round/>
            <a:headEnd type="none" w="sm" len="sm"/>
            <a:tailEnd type="none" w="sm" len="sm"/>
          </a:ln>
        </p:spPr>
      </p:cxnSp>
      <p:sp>
        <p:nvSpPr>
          <p:cNvPr id="45" name="Google Shape;45;p9"/>
          <p:cNvSpPr txBox="1">
            <a:spLocks noGrp="1"/>
          </p:cNvSpPr>
          <p:nvPr>
            <p:ph type="title"/>
          </p:nvPr>
        </p:nvSpPr>
        <p:spPr>
          <a:xfrm>
            <a:off x="265500" y="1477267"/>
            <a:ext cx="4045200" cy="22449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6" name="Google Shape;46;p9"/>
          <p:cNvSpPr txBox="1">
            <a:spLocks noGrp="1"/>
          </p:cNvSpPr>
          <p:nvPr>
            <p:ph type="subTitle" idx="1"/>
          </p:nvPr>
        </p:nvSpPr>
        <p:spPr>
          <a:xfrm>
            <a:off x="265500" y="3793601"/>
            <a:ext cx="4045200" cy="1794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7" name="Google Shape;47;p9"/>
          <p:cNvSpPr txBox="1">
            <a:spLocks noGrp="1"/>
          </p:cNvSpPr>
          <p:nvPr>
            <p:ph type="body" idx="2"/>
          </p:nvPr>
        </p:nvSpPr>
        <p:spPr>
          <a:xfrm>
            <a:off x="4939500" y="965600"/>
            <a:ext cx="3837000" cy="49269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8" name="Google Shape;48;p9"/>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5640767"/>
            <a:ext cx="5998800" cy="7983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51" name="Google Shape;51;p10"/>
          <p:cNvSpPr txBox="1">
            <a:spLocks noGrp="1"/>
          </p:cNvSpPr>
          <p:nvPr>
            <p:ph type="sldNum" idx="12"/>
          </p:nvPr>
        </p:nvSpPr>
        <p:spPr>
          <a:xfrm>
            <a:off x="8490250" y="6241346"/>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11700" y="521800"/>
            <a:ext cx="8520600" cy="834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11" name="Google Shape;11;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12" name="Google Shape;12;p1"/>
          <p:cNvSpPr txBox="1">
            <a:spLocks noGrp="1"/>
          </p:cNvSpPr>
          <p:nvPr>
            <p:ph type="sldNum" idx="12"/>
          </p:nvPr>
        </p:nvSpPr>
        <p:spPr>
          <a:xfrm>
            <a:off x="8490250" y="6241346"/>
            <a:ext cx="548700" cy="5247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ideo" Target="https://www.youtube.com/embed/W7RHjwmVGhs?feature=oembed" TargetMode="Externa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88"/>
        <p:cNvGrpSpPr/>
        <p:nvPr/>
      </p:nvGrpSpPr>
      <p:grpSpPr>
        <a:xfrm>
          <a:off x="0" y="0"/>
          <a:ext cx="0" cy="0"/>
          <a:chOff x="0" y="0"/>
          <a:chExt cx="0" cy="0"/>
        </a:xfrm>
      </p:grpSpPr>
      <p:sp>
        <p:nvSpPr>
          <p:cNvPr id="89" name="Google Shape;89;p16"/>
          <p:cNvSpPr txBox="1">
            <a:spLocks noGrp="1"/>
          </p:cNvSpPr>
          <p:nvPr>
            <p:ph type="ctrTitle"/>
          </p:nvPr>
        </p:nvSpPr>
        <p:spPr>
          <a:xfrm>
            <a:off x="3096250" y="2169600"/>
            <a:ext cx="3502500" cy="21123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3000" b="0" i="0" u="none" strike="noStrike" cap="none">
                <a:solidFill>
                  <a:schemeClr val="lt2"/>
                </a:solidFill>
                <a:latin typeface="Arial"/>
                <a:ea typeface="Arial"/>
                <a:cs typeface="Arial"/>
                <a:sym typeface="Arial"/>
              </a:rPr>
              <a:t>CHAPTER 8 </a:t>
            </a:r>
            <a:br>
              <a:rPr lang="en-US" sz="3000" b="0" i="0" u="none" strike="noStrike" cap="none">
                <a:solidFill>
                  <a:schemeClr val="lt2"/>
                </a:solidFill>
                <a:latin typeface="Arial"/>
                <a:ea typeface="Arial"/>
                <a:cs typeface="Arial"/>
                <a:sym typeface="Arial"/>
              </a:rPr>
            </a:br>
            <a:r>
              <a:rPr lang="en-US" sz="3000" b="0" i="0" u="none" strike="noStrike" cap="none">
                <a:solidFill>
                  <a:schemeClr val="lt2"/>
                </a:solidFill>
                <a:latin typeface="Arial"/>
                <a:ea typeface="Arial"/>
                <a:cs typeface="Arial"/>
                <a:sym typeface="Arial"/>
              </a:rPr>
              <a:t>EXPERIMENTS</a:t>
            </a:r>
            <a:endParaRPr sz="3000" b="0" i="0" u="none" strike="noStrike" cap="none">
              <a:solidFill>
                <a:schemeClr val="lt2"/>
              </a:solidFill>
              <a:latin typeface="Arial"/>
              <a:ea typeface="Arial"/>
              <a:cs typeface="Arial"/>
              <a:sym typeface="Arial"/>
            </a:endParaRPr>
          </a:p>
        </p:txBody>
      </p:sp>
      <p:sp>
        <p:nvSpPr>
          <p:cNvPr id="90" name="Google Shape;90;p16"/>
          <p:cNvSpPr txBox="1">
            <a:spLocks noGrp="1"/>
          </p:cNvSpPr>
          <p:nvPr>
            <p:ph type="subTitle" idx="1"/>
          </p:nvPr>
        </p:nvSpPr>
        <p:spPr>
          <a:xfrm>
            <a:off x="3096363" y="4355907"/>
            <a:ext cx="2951400" cy="93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4"/>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Selecting Subjects</a:t>
            </a:r>
            <a:endParaRPr/>
          </a:p>
        </p:txBody>
      </p:sp>
      <p:sp>
        <p:nvSpPr>
          <p:cNvPr id="140" name="Google Shape;140;p24"/>
          <p:cNvSpPr txBox="1">
            <a:spLocks noGrp="1"/>
          </p:cNvSpPr>
          <p:nvPr>
            <p:ph type="body" idx="1"/>
          </p:nvPr>
        </p:nvSpPr>
        <p:spPr>
          <a:xfrm>
            <a:off x="311700" y="1306133"/>
            <a:ext cx="8520600" cy="45552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700"/>
              </a:spcBef>
              <a:spcAft>
                <a:spcPts val="0"/>
              </a:spcAft>
              <a:buClr>
                <a:srgbClr val="666666"/>
              </a:buClr>
              <a:buSzPts val="1560"/>
              <a:buFont typeface="Noto Sans Symbols"/>
              <a:buChar char="◻"/>
            </a:pPr>
            <a:r>
              <a:rPr lang="en-US" sz="2600" b="0" i="0" u="none" strike="noStrike" cap="none" dirty="0">
                <a:solidFill>
                  <a:srgbClr val="666666"/>
                </a:solidFill>
                <a:latin typeface="Arial"/>
                <a:ea typeface="Arial"/>
                <a:cs typeface="Arial"/>
                <a:sym typeface="Arial"/>
              </a:rPr>
              <a:t>Generalizability</a:t>
            </a:r>
            <a:endParaRPr dirty="0">
              <a:solidFill>
                <a:srgbClr val="666666"/>
              </a:solidFill>
            </a:endParaRPr>
          </a:p>
          <a:p>
            <a:pPr marL="914400" marR="0" lvl="0" indent="0" algn="l" rtl="0">
              <a:spcBef>
                <a:spcPts val="700"/>
              </a:spcBef>
              <a:spcAft>
                <a:spcPts val="0"/>
              </a:spcAft>
              <a:buNone/>
            </a:pPr>
            <a:endParaRPr dirty="0">
              <a:solidFill>
                <a:srgbClr val="666666"/>
              </a:solidFill>
            </a:endParaRPr>
          </a:p>
          <a:p>
            <a:pPr marL="319087" marR="0" lvl="0" indent="-319087" algn="l" rtl="0">
              <a:spcBef>
                <a:spcPts val="700"/>
              </a:spcBef>
              <a:spcAft>
                <a:spcPts val="0"/>
              </a:spcAft>
              <a:buClr>
                <a:srgbClr val="666666"/>
              </a:buClr>
              <a:buSzPts val="1560"/>
              <a:buFont typeface="Noto Sans Symbols"/>
              <a:buChar char="◻"/>
            </a:pPr>
            <a:r>
              <a:rPr lang="en-US" sz="2600" b="0" i="0" u="none" strike="noStrike" cap="none" dirty="0">
                <a:solidFill>
                  <a:srgbClr val="666666"/>
                </a:solidFill>
                <a:latin typeface="Arial"/>
                <a:ea typeface="Arial"/>
                <a:cs typeface="Arial"/>
                <a:sym typeface="Arial"/>
              </a:rPr>
              <a:t>Randomization – A technique for assigning experimental subjects to experimental and control groups.</a:t>
            </a:r>
            <a:endParaRPr sz="2600" b="0" i="0" u="none" strike="noStrike" cap="none" dirty="0">
              <a:solidFill>
                <a:srgbClr val="666666"/>
              </a:solidFill>
              <a:latin typeface="Arial"/>
              <a:ea typeface="Arial"/>
              <a:cs typeface="Arial"/>
              <a:sym typeface="Arial"/>
            </a:endParaRPr>
          </a:p>
          <a:p>
            <a:pPr marL="319087" marR="0" lvl="0" indent="0" algn="l" rtl="0">
              <a:spcBef>
                <a:spcPts val="700"/>
              </a:spcBef>
              <a:spcAft>
                <a:spcPts val="0"/>
              </a:spcAft>
              <a:buNone/>
            </a:pPr>
            <a:endParaRPr sz="2600" dirty="0">
              <a:solidFill>
                <a:srgbClr val="666666"/>
              </a:solidFill>
              <a:latin typeface="Arial"/>
              <a:ea typeface="Arial"/>
              <a:cs typeface="Arial"/>
              <a:sym typeface="Arial"/>
            </a:endParaRPr>
          </a:p>
          <a:p>
            <a:pPr marL="319088" marR="0" lvl="0" indent="-319088" algn="l" rtl="0">
              <a:spcBef>
                <a:spcPts val="700"/>
              </a:spcBef>
              <a:spcAft>
                <a:spcPts val="0"/>
              </a:spcAft>
              <a:buClr>
                <a:srgbClr val="666666"/>
              </a:buClr>
              <a:buSzPts val="1560"/>
              <a:buFont typeface="Noto Sans Symbols"/>
              <a:buChar char="◻"/>
            </a:pPr>
            <a:r>
              <a:rPr lang="en-US" sz="2600" b="0" i="0" u="none" strike="noStrike" cap="none" dirty="0">
                <a:solidFill>
                  <a:srgbClr val="666666"/>
                </a:solidFill>
                <a:latin typeface="Arial"/>
                <a:ea typeface="Arial"/>
                <a:cs typeface="Arial"/>
                <a:sym typeface="Arial"/>
              </a:rPr>
              <a:t>Matching – The procedure whereby pairs of subjects are matched on the basis of their similarities on one or more variables, and one member of the pair is assigned to the experimental group and the other to the control group.</a:t>
            </a:r>
            <a:endParaRPr sz="2600" b="0" i="0" u="none" strike="noStrike" cap="none" dirty="0">
              <a:solidFill>
                <a:srgbClr val="666666"/>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5"/>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Variations on Experimental Design</a:t>
            </a:r>
            <a:endParaRPr/>
          </a:p>
        </p:txBody>
      </p:sp>
      <p:sp>
        <p:nvSpPr>
          <p:cNvPr id="146" name="Google Shape;146;p25"/>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8" marR="0" lvl="0" indent="-319088" algn="l" rtl="0">
              <a:lnSpc>
                <a:spcPct val="90000"/>
              </a:lnSpc>
              <a:spcBef>
                <a:spcPts val="0"/>
              </a:spcBef>
              <a:spcAft>
                <a:spcPts val="0"/>
              </a:spcAft>
              <a:buClr>
                <a:srgbClr val="666666"/>
              </a:buClr>
              <a:buSzPts val="1560"/>
              <a:buFont typeface="Noto Sans Symbols"/>
              <a:buChar char="◻"/>
            </a:pPr>
            <a:r>
              <a:rPr lang="en-US" sz="2600" b="1" i="0" u="none" strike="noStrike" cap="none">
                <a:solidFill>
                  <a:srgbClr val="666666"/>
                </a:solidFill>
                <a:latin typeface="Arial"/>
                <a:ea typeface="Arial"/>
                <a:cs typeface="Arial"/>
                <a:sym typeface="Arial"/>
              </a:rPr>
              <a:t>Pre-experimental Research Designs</a:t>
            </a:r>
            <a:endParaRPr b="1">
              <a:solidFill>
                <a:srgbClr val="666666"/>
              </a:solidFill>
            </a:endParaRPr>
          </a:p>
          <a:p>
            <a:pPr marL="1371600" marR="0" lvl="2" indent="-327660" algn="l" rtl="0">
              <a:lnSpc>
                <a:spcPct val="90000"/>
              </a:lnSpc>
              <a:spcBef>
                <a:spcPts val="700"/>
              </a:spcBef>
              <a:spcAft>
                <a:spcPts val="0"/>
              </a:spcAft>
              <a:buClr>
                <a:srgbClr val="666666"/>
              </a:buClr>
              <a:buSzPts val="1560"/>
              <a:buFont typeface="Noto Sans Symbols"/>
              <a:buChar char="■"/>
            </a:pPr>
            <a:r>
              <a:rPr lang="en-US" sz="2600" b="1" i="0" u="none" strike="noStrike" cap="none">
                <a:solidFill>
                  <a:srgbClr val="666666"/>
                </a:solidFill>
                <a:latin typeface="Arial"/>
                <a:ea typeface="Arial"/>
                <a:cs typeface="Arial"/>
                <a:sym typeface="Arial"/>
              </a:rPr>
              <a:t>One-shot case study</a:t>
            </a:r>
            <a:r>
              <a:rPr lang="en-US" sz="2600" b="0" i="0" u="none" strike="noStrike" cap="none">
                <a:solidFill>
                  <a:srgbClr val="666666"/>
                </a:solidFill>
                <a:latin typeface="Arial"/>
                <a:ea typeface="Arial"/>
                <a:cs typeface="Arial"/>
                <a:sym typeface="Arial"/>
              </a:rPr>
              <a:t> </a:t>
            </a:r>
            <a:endParaRPr sz="2600">
              <a:solidFill>
                <a:srgbClr val="666666"/>
              </a:solidFill>
              <a:latin typeface="Arial"/>
              <a:ea typeface="Arial"/>
              <a:cs typeface="Arial"/>
              <a:sym typeface="Arial"/>
            </a:endParaRPr>
          </a:p>
          <a:p>
            <a:pPr marL="1371600" marR="0" lvl="0" indent="0" algn="l" rtl="0">
              <a:lnSpc>
                <a:spcPct val="90000"/>
              </a:lnSpc>
              <a:spcBef>
                <a:spcPts val="700"/>
              </a:spcBef>
              <a:spcAft>
                <a:spcPts val="0"/>
              </a:spcAft>
              <a:buNone/>
            </a:pPr>
            <a:endParaRPr sz="2600">
              <a:solidFill>
                <a:srgbClr val="666666"/>
              </a:solidFill>
              <a:latin typeface="Arial"/>
              <a:ea typeface="Arial"/>
              <a:cs typeface="Arial"/>
              <a:sym typeface="Arial"/>
            </a:endParaRPr>
          </a:p>
          <a:p>
            <a:pPr marL="1371600" marR="0" lvl="2" indent="-327660" algn="l" rtl="0">
              <a:lnSpc>
                <a:spcPct val="90000"/>
              </a:lnSpc>
              <a:spcBef>
                <a:spcPts val="700"/>
              </a:spcBef>
              <a:spcAft>
                <a:spcPts val="0"/>
              </a:spcAft>
              <a:buClr>
                <a:srgbClr val="666666"/>
              </a:buClr>
              <a:buSzPts val="1560"/>
              <a:buFont typeface="Noto Sans Symbols"/>
              <a:buChar char="■"/>
            </a:pPr>
            <a:r>
              <a:rPr lang="en-US" sz="2600" b="1" i="0" u="none" strike="noStrike" cap="none">
                <a:solidFill>
                  <a:srgbClr val="666666"/>
                </a:solidFill>
                <a:latin typeface="Arial"/>
                <a:ea typeface="Arial"/>
                <a:cs typeface="Arial"/>
                <a:sym typeface="Arial"/>
              </a:rPr>
              <a:t>One-group </a:t>
            </a:r>
            <a:r>
              <a:rPr lang="en-US" sz="2600" b="1">
                <a:solidFill>
                  <a:srgbClr val="666666"/>
                </a:solidFill>
                <a:latin typeface="Arial"/>
                <a:ea typeface="Arial"/>
                <a:cs typeface="Arial"/>
                <a:sym typeface="Arial"/>
              </a:rPr>
              <a:t>pretest -</a:t>
            </a:r>
            <a:r>
              <a:rPr lang="en-US" sz="2600" b="1" i="0" u="none" strike="noStrike" cap="none">
                <a:solidFill>
                  <a:srgbClr val="666666"/>
                </a:solidFill>
                <a:latin typeface="Arial"/>
                <a:ea typeface="Arial"/>
                <a:cs typeface="Arial"/>
                <a:sym typeface="Arial"/>
              </a:rPr>
              <a:t> </a:t>
            </a:r>
            <a:r>
              <a:rPr lang="en-US" sz="2600" b="1">
                <a:solidFill>
                  <a:srgbClr val="666666"/>
                </a:solidFill>
                <a:latin typeface="Arial"/>
                <a:ea typeface="Arial"/>
                <a:cs typeface="Arial"/>
                <a:sym typeface="Arial"/>
              </a:rPr>
              <a:t>posttest</a:t>
            </a:r>
            <a:r>
              <a:rPr lang="en-US" sz="2600" b="1" i="0" u="none" strike="noStrike" cap="none">
                <a:solidFill>
                  <a:srgbClr val="666666"/>
                </a:solidFill>
                <a:latin typeface="Arial"/>
                <a:ea typeface="Arial"/>
                <a:cs typeface="Arial"/>
                <a:sym typeface="Arial"/>
              </a:rPr>
              <a:t> design</a:t>
            </a:r>
            <a:endParaRPr sz="2600">
              <a:solidFill>
                <a:srgbClr val="666666"/>
              </a:solidFill>
              <a:latin typeface="Arial"/>
              <a:ea typeface="Arial"/>
              <a:cs typeface="Arial"/>
              <a:sym typeface="Arial"/>
            </a:endParaRPr>
          </a:p>
          <a:p>
            <a:pPr marL="1371600" marR="0" lvl="0" indent="0" algn="l" rtl="0">
              <a:lnSpc>
                <a:spcPct val="90000"/>
              </a:lnSpc>
              <a:spcBef>
                <a:spcPts val="700"/>
              </a:spcBef>
              <a:spcAft>
                <a:spcPts val="0"/>
              </a:spcAft>
              <a:buNone/>
            </a:pPr>
            <a:endParaRPr sz="2600">
              <a:solidFill>
                <a:srgbClr val="666666"/>
              </a:solidFill>
              <a:latin typeface="Arial"/>
              <a:ea typeface="Arial"/>
              <a:cs typeface="Arial"/>
              <a:sym typeface="Arial"/>
            </a:endParaRPr>
          </a:p>
          <a:p>
            <a:pPr marL="1371600" marR="0" lvl="2" indent="-327660" algn="l" rtl="0">
              <a:lnSpc>
                <a:spcPct val="90000"/>
              </a:lnSpc>
              <a:spcBef>
                <a:spcPts val="700"/>
              </a:spcBef>
              <a:spcAft>
                <a:spcPts val="0"/>
              </a:spcAft>
              <a:buClr>
                <a:srgbClr val="666666"/>
              </a:buClr>
              <a:buSzPts val="1560"/>
              <a:buFont typeface="Noto Sans Symbols"/>
              <a:buChar char="■"/>
            </a:pPr>
            <a:r>
              <a:rPr lang="en-US" sz="2600" b="1" i="0" u="none" strike="noStrike" cap="none">
                <a:solidFill>
                  <a:srgbClr val="666666"/>
                </a:solidFill>
                <a:latin typeface="Arial"/>
                <a:ea typeface="Arial"/>
                <a:cs typeface="Arial"/>
                <a:sym typeface="Arial"/>
              </a:rPr>
              <a:t>Static-group comparison </a:t>
            </a:r>
            <a:endParaRPr>
              <a:solidFill>
                <a:srgbClr val="66666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6"/>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V</a:t>
            </a:r>
            <a:r>
              <a:rPr lang="en-US" sz="3600" b="0">
                <a:latin typeface="Arial"/>
                <a:ea typeface="Arial"/>
                <a:cs typeface="Arial"/>
                <a:sym typeface="Arial"/>
              </a:rPr>
              <a:t>alidity Issues in</a:t>
            </a:r>
            <a:r>
              <a:rPr lang="en-US" sz="3600" b="0" i="0" u="none" strike="noStrike" cap="none">
                <a:latin typeface="Arial"/>
                <a:ea typeface="Arial"/>
                <a:cs typeface="Arial"/>
                <a:sym typeface="Arial"/>
              </a:rPr>
              <a:t> Experimental Design</a:t>
            </a:r>
            <a:endParaRPr sz="3600" b="0" i="0" u="none" strike="noStrike" cap="none">
              <a:latin typeface="Arial"/>
              <a:ea typeface="Arial"/>
              <a:cs typeface="Arial"/>
              <a:sym typeface="Arial"/>
            </a:endParaRPr>
          </a:p>
        </p:txBody>
      </p:sp>
      <p:sp>
        <p:nvSpPr>
          <p:cNvPr id="152" name="Google Shape;152;p26"/>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8" marR="0" lvl="1" indent="-319088"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Internal Validity – conclusions may not accurately reflect what went on in the experiment itself.</a:t>
            </a:r>
            <a:endParaRPr>
              <a:solidFill>
                <a:srgbClr val="666666"/>
              </a:solidFill>
            </a:endParaRPr>
          </a:p>
          <a:p>
            <a:pPr marL="776287" marR="0" lvl="0" indent="0" algn="l" rtl="0">
              <a:spcBef>
                <a:spcPts val="700"/>
              </a:spcBef>
              <a:spcAft>
                <a:spcPts val="0"/>
              </a:spcAft>
              <a:buNone/>
            </a:pPr>
            <a:endParaRPr sz="2000">
              <a:solidFill>
                <a:srgbClr val="666666"/>
              </a:solidFill>
              <a:latin typeface="Arial"/>
              <a:ea typeface="Arial"/>
              <a:cs typeface="Arial"/>
              <a:sym typeface="Arial"/>
            </a:endParaRPr>
          </a:p>
          <a:p>
            <a:pPr marL="776287" marR="0" lvl="3" indent="-319087" algn="l" rtl="0">
              <a:spcBef>
                <a:spcPts val="700"/>
              </a:spcBef>
              <a:spcAft>
                <a:spcPts val="0"/>
              </a:spcAft>
              <a:buClr>
                <a:srgbClr val="666666"/>
              </a:buClr>
              <a:buSzPts val="1200"/>
              <a:buFont typeface="Noto Sans Symbols"/>
              <a:buChar char="◻"/>
            </a:pPr>
            <a:r>
              <a:rPr lang="en-US" sz="2000" b="0" i="0" u="none" strike="noStrike" cap="none">
                <a:solidFill>
                  <a:srgbClr val="666666"/>
                </a:solidFill>
                <a:latin typeface="Arial"/>
                <a:ea typeface="Arial"/>
                <a:cs typeface="Arial"/>
                <a:sym typeface="Arial"/>
              </a:rPr>
              <a:t>Sources: </a:t>
            </a:r>
            <a:endParaRPr>
              <a:solidFill>
                <a:srgbClr val="666666"/>
              </a:solidFill>
            </a:endParaRPr>
          </a:p>
          <a:p>
            <a:pPr marL="319087" lvl="0" indent="0" algn="l" rtl="0">
              <a:lnSpc>
                <a:spcPct val="100000"/>
              </a:lnSpc>
              <a:spcBef>
                <a:spcPts val="0"/>
              </a:spcBef>
              <a:spcAft>
                <a:spcPts val="0"/>
              </a:spcAft>
              <a:buNone/>
            </a:pPr>
            <a:endParaRPr sz="1400">
              <a:solidFill>
                <a:srgbClr val="000000"/>
              </a:solidFill>
            </a:endParaRPr>
          </a:p>
          <a:p>
            <a:pPr marL="457200" marR="0" lvl="0" indent="0" algn="l" rtl="0">
              <a:spcBef>
                <a:spcPts val="700"/>
              </a:spcBef>
              <a:spcAft>
                <a:spcPts val="0"/>
              </a:spcAft>
              <a:buNone/>
            </a:pPr>
            <a:endParaRPr>
              <a:solidFill>
                <a:srgbClr val="666666"/>
              </a:solidFill>
            </a:endParaRPr>
          </a:p>
        </p:txBody>
      </p:sp>
      <p:sp>
        <p:nvSpPr>
          <p:cNvPr id="153" name="Google Shape;153;p26"/>
          <p:cNvSpPr txBox="1"/>
          <p:nvPr/>
        </p:nvSpPr>
        <p:spPr>
          <a:xfrm>
            <a:off x="1213700" y="3644425"/>
            <a:ext cx="3404400" cy="2124000"/>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SzPts val="2100"/>
              <a:buFont typeface="Lato"/>
              <a:buChar char="●"/>
            </a:pPr>
            <a:r>
              <a:rPr lang="en-US" sz="2100">
                <a:latin typeface="Lato"/>
                <a:ea typeface="Lato"/>
                <a:cs typeface="Lato"/>
                <a:sym typeface="Lato"/>
              </a:rPr>
              <a:t>history</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maturation</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testing</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instrumentation</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statistical regression</a:t>
            </a:r>
            <a:endParaRPr sz="2100">
              <a:latin typeface="Lato"/>
              <a:ea typeface="Lato"/>
              <a:cs typeface="Lato"/>
              <a:sym typeface="Lato"/>
            </a:endParaRPr>
          </a:p>
          <a:p>
            <a:pPr marL="457200" lvl="0" indent="0" algn="l" rtl="0">
              <a:spcBef>
                <a:spcPts val="0"/>
              </a:spcBef>
              <a:spcAft>
                <a:spcPts val="0"/>
              </a:spcAft>
              <a:buNone/>
            </a:pPr>
            <a:endParaRPr sz="2100">
              <a:latin typeface="Lato"/>
              <a:ea typeface="Lato"/>
              <a:cs typeface="Lato"/>
              <a:sym typeface="Lato"/>
            </a:endParaRPr>
          </a:p>
        </p:txBody>
      </p:sp>
      <p:sp>
        <p:nvSpPr>
          <p:cNvPr id="154" name="Google Shape;154;p26"/>
          <p:cNvSpPr txBox="1"/>
          <p:nvPr/>
        </p:nvSpPr>
        <p:spPr>
          <a:xfrm>
            <a:off x="4322025" y="3690500"/>
            <a:ext cx="4065600" cy="1800900"/>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SzPts val="2100"/>
              <a:buFont typeface="Lato"/>
              <a:buChar char="●"/>
            </a:pPr>
            <a:r>
              <a:rPr lang="en-US" sz="2100">
                <a:latin typeface="Lato"/>
                <a:ea typeface="Lato"/>
                <a:cs typeface="Lato"/>
                <a:sym typeface="Lato"/>
              </a:rPr>
              <a:t>selection bias</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experimental mortality</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causal time order</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compensation</a:t>
            </a:r>
            <a:endParaRPr sz="2100">
              <a:latin typeface="Lato"/>
              <a:ea typeface="Lato"/>
              <a:cs typeface="Lato"/>
              <a:sym typeface="Lato"/>
            </a:endParaRPr>
          </a:p>
          <a:p>
            <a:pPr marL="457200" lvl="0" indent="-361950" algn="l" rtl="0">
              <a:spcBef>
                <a:spcPts val="0"/>
              </a:spcBef>
              <a:spcAft>
                <a:spcPts val="0"/>
              </a:spcAft>
              <a:buSzPts val="2100"/>
              <a:buFont typeface="Lato"/>
              <a:buChar char="●"/>
            </a:pPr>
            <a:r>
              <a:rPr lang="en-US" sz="2100">
                <a:latin typeface="Lato"/>
                <a:ea typeface="Lato"/>
                <a:cs typeface="Lato"/>
                <a:sym typeface="Lato"/>
              </a:rPr>
              <a:t>demoralization</a:t>
            </a:r>
            <a:endParaRPr sz="2100">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a:latin typeface="Arial"/>
                <a:ea typeface="Arial"/>
                <a:cs typeface="Arial"/>
                <a:sym typeface="Arial"/>
              </a:rPr>
              <a:t>Validity Issues in</a:t>
            </a:r>
            <a:r>
              <a:rPr lang="en-US" sz="3600" b="0" i="0" u="none" strike="noStrike" cap="none">
                <a:latin typeface="Arial"/>
                <a:ea typeface="Arial"/>
                <a:cs typeface="Arial"/>
                <a:sym typeface="Arial"/>
              </a:rPr>
              <a:t> Experimental Design</a:t>
            </a:r>
            <a:endParaRPr sz="3600" b="0" i="0" u="none" strike="noStrike" cap="none">
              <a:latin typeface="Arial"/>
              <a:ea typeface="Arial"/>
              <a:cs typeface="Arial"/>
              <a:sym typeface="Arial"/>
            </a:endParaRPr>
          </a:p>
        </p:txBody>
      </p:sp>
      <p:sp>
        <p:nvSpPr>
          <p:cNvPr id="160" name="Google Shape;160;p27"/>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marR="0" lvl="1" indent="-319087"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External Validity – conclusions may not be generalizable to the “real” world</a:t>
            </a:r>
            <a:endParaRPr>
              <a:solidFill>
                <a:srgbClr val="666666"/>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8"/>
          <p:cNvSpPr txBox="1">
            <a:spLocks noGrp="1"/>
          </p:cNvSpPr>
          <p:nvPr>
            <p:ph type="title"/>
          </p:nvPr>
        </p:nvSpPr>
        <p:spPr>
          <a:xfrm>
            <a:off x="311700" y="521800"/>
            <a:ext cx="8520600" cy="83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28"/>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68" name="Google Shape;168;p28"/>
          <p:cNvPicPr preferRelativeResize="0"/>
          <p:nvPr/>
        </p:nvPicPr>
        <p:blipFill rotWithShape="1">
          <a:blip r:embed="rId3">
            <a:alphaModFix/>
          </a:blip>
          <a:srcRect/>
          <a:stretch/>
        </p:blipFill>
        <p:spPr>
          <a:xfrm>
            <a:off x="1829600" y="275725"/>
            <a:ext cx="4628800" cy="6000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9"/>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Examples of Experimentation </a:t>
            </a:r>
            <a:endParaRPr/>
          </a:p>
        </p:txBody>
      </p:sp>
      <p:sp>
        <p:nvSpPr>
          <p:cNvPr id="174" name="Google Shape;174;p29"/>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marR="0" lvl="0" indent="-410527" algn="l" rtl="0">
              <a:spcBef>
                <a:spcPts val="0"/>
              </a:spcBef>
              <a:spcAft>
                <a:spcPts val="0"/>
              </a:spcAft>
              <a:buClr>
                <a:srgbClr val="666666"/>
              </a:buClr>
              <a:buSzPts val="3000"/>
              <a:buFont typeface="Noto Sans Symbols"/>
              <a:buChar char="❏"/>
            </a:pPr>
            <a:r>
              <a:rPr lang="en-US" sz="3000">
                <a:solidFill>
                  <a:srgbClr val="666666"/>
                </a:solidFill>
                <a:latin typeface="Arial"/>
                <a:ea typeface="Arial"/>
                <a:cs typeface="Arial"/>
                <a:sym typeface="Arial"/>
              </a:rPr>
              <a:t>Lab</a:t>
            </a:r>
            <a:endParaRPr sz="3000">
              <a:solidFill>
                <a:srgbClr val="666666"/>
              </a:solidFill>
              <a:latin typeface="Arial"/>
              <a:ea typeface="Arial"/>
              <a:cs typeface="Arial"/>
              <a:sym typeface="Arial"/>
            </a:endParaRPr>
          </a:p>
          <a:p>
            <a:pPr marL="319087" marR="0" lvl="0" indent="0" algn="l" rtl="0">
              <a:spcBef>
                <a:spcPts val="0"/>
              </a:spcBef>
              <a:spcAft>
                <a:spcPts val="0"/>
              </a:spcAft>
              <a:buNone/>
            </a:pPr>
            <a:endParaRPr sz="3000">
              <a:solidFill>
                <a:srgbClr val="666666"/>
              </a:solidFill>
              <a:latin typeface="Arial"/>
              <a:ea typeface="Arial"/>
              <a:cs typeface="Arial"/>
              <a:sym typeface="Arial"/>
            </a:endParaRPr>
          </a:p>
          <a:p>
            <a:pPr marL="319087" marR="0" lvl="0" indent="-410527" algn="l" rtl="0">
              <a:spcBef>
                <a:spcPts val="0"/>
              </a:spcBef>
              <a:spcAft>
                <a:spcPts val="0"/>
              </a:spcAft>
              <a:buClr>
                <a:srgbClr val="666666"/>
              </a:buClr>
              <a:buSzPts val="3000"/>
              <a:buFont typeface="Noto Sans Symbols"/>
              <a:buChar char="❏"/>
            </a:pPr>
            <a:r>
              <a:rPr lang="en-US" sz="3000" b="0" i="0" u="none" strike="noStrike" cap="none">
                <a:solidFill>
                  <a:srgbClr val="666666"/>
                </a:solidFill>
                <a:latin typeface="Arial"/>
                <a:ea typeface="Arial"/>
                <a:cs typeface="Arial"/>
                <a:sym typeface="Arial"/>
              </a:rPr>
              <a:t>Field Experiments</a:t>
            </a:r>
            <a:endParaRPr sz="3000">
              <a:solidFill>
                <a:srgbClr val="666666"/>
              </a:solidFill>
            </a:endParaRPr>
          </a:p>
          <a:p>
            <a:pPr marL="0" marR="0" lvl="0" indent="0" algn="l" rtl="0">
              <a:spcBef>
                <a:spcPts val="0"/>
              </a:spcBef>
              <a:spcAft>
                <a:spcPts val="0"/>
              </a:spcAft>
              <a:buNone/>
            </a:pPr>
            <a:endParaRPr sz="2400">
              <a:solidFill>
                <a:srgbClr val="666666"/>
              </a:solidFill>
            </a:endParaRPr>
          </a:p>
          <a:p>
            <a:pPr marL="319087" marR="0" lvl="0" indent="-410527" algn="l" rtl="0">
              <a:spcBef>
                <a:spcPts val="0"/>
              </a:spcBef>
              <a:spcAft>
                <a:spcPts val="0"/>
              </a:spcAft>
              <a:buClr>
                <a:srgbClr val="666666"/>
              </a:buClr>
              <a:buSzPts val="3000"/>
              <a:buFont typeface="Noto Sans Symbols"/>
              <a:buChar char="❏"/>
            </a:pPr>
            <a:r>
              <a:rPr lang="en-US" sz="3000">
                <a:solidFill>
                  <a:srgbClr val="666666"/>
                </a:solidFill>
              </a:rPr>
              <a:t>Natural experiments</a:t>
            </a:r>
            <a:endParaRPr sz="3000">
              <a:solidFill>
                <a:srgbClr val="666666"/>
              </a:solidFill>
            </a:endParaRPr>
          </a:p>
          <a:p>
            <a:pPr marL="319087" marR="0" lvl="0" indent="0" algn="l" rtl="0">
              <a:spcBef>
                <a:spcPts val="0"/>
              </a:spcBef>
              <a:spcAft>
                <a:spcPts val="0"/>
              </a:spcAft>
              <a:buNone/>
            </a:pPr>
            <a:endParaRPr sz="3000">
              <a:solidFill>
                <a:srgbClr val="666666"/>
              </a:solidFill>
            </a:endParaRPr>
          </a:p>
          <a:p>
            <a:pPr marL="319087" lvl="0" indent="-410527" algn="l" rtl="0">
              <a:spcBef>
                <a:spcPts val="0"/>
              </a:spcBef>
              <a:spcAft>
                <a:spcPts val="0"/>
              </a:spcAft>
              <a:buClr>
                <a:srgbClr val="666666"/>
              </a:buClr>
              <a:buSzPts val="3000"/>
              <a:buFont typeface="Noto Sans Symbols"/>
              <a:buChar char="❏"/>
            </a:pPr>
            <a:r>
              <a:rPr lang="en-US" sz="3000">
                <a:solidFill>
                  <a:srgbClr val="666666"/>
                </a:solidFill>
              </a:rPr>
              <a:t>Web-based experiments</a:t>
            </a:r>
            <a:endParaRPr sz="3000">
              <a:solidFill>
                <a:srgbClr val="666666"/>
              </a:solidFill>
            </a:endParaRPr>
          </a:p>
          <a:p>
            <a:pPr marL="1371600" lvl="2" indent="-381000" algn="l" rtl="0">
              <a:spcBef>
                <a:spcPts val="0"/>
              </a:spcBef>
              <a:spcAft>
                <a:spcPts val="0"/>
              </a:spcAft>
              <a:buClr>
                <a:srgbClr val="666666"/>
              </a:buClr>
              <a:buSzPts val="2400"/>
              <a:buChar char="❏"/>
            </a:pPr>
            <a:r>
              <a:rPr lang="en-US" sz="2400">
                <a:solidFill>
                  <a:srgbClr val="666666"/>
                </a:solidFill>
              </a:rPr>
              <a:t>Now very common</a:t>
            </a:r>
            <a:endParaRPr sz="2400">
              <a:solidFill>
                <a:srgbClr val="666666"/>
              </a:solidFill>
            </a:endParaRPr>
          </a:p>
          <a:p>
            <a:pPr marL="1371600" lvl="2" indent="-381000" algn="l" rtl="0">
              <a:spcBef>
                <a:spcPts val="0"/>
              </a:spcBef>
              <a:spcAft>
                <a:spcPts val="0"/>
              </a:spcAft>
              <a:buClr>
                <a:srgbClr val="666666"/>
              </a:buClr>
              <a:buSzPts val="2400"/>
              <a:buChar char="❏"/>
            </a:pPr>
            <a:r>
              <a:rPr lang="en-US" sz="2400">
                <a:solidFill>
                  <a:srgbClr val="666666"/>
                </a:solidFill>
              </a:rPr>
              <a:t>Not based on representative samples</a:t>
            </a:r>
            <a:endParaRPr sz="2400">
              <a:solidFill>
                <a:srgbClr val="666666"/>
              </a:solidFill>
            </a:endParaRPr>
          </a:p>
          <a:p>
            <a:pPr marL="1371600" lvl="0" indent="0" algn="l" rtl="0">
              <a:spcBef>
                <a:spcPts val="0"/>
              </a:spcBef>
              <a:spcAft>
                <a:spcPts val="0"/>
              </a:spcAft>
              <a:buNone/>
            </a:pPr>
            <a:endParaRPr sz="3000">
              <a:solidFill>
                <a:srgbClr val="666666"/>
              </a:solidFill>
            </a:endParaRPr>
          </a:p>
          <a:p>
            <a:pPr marL="319087" marR="0" lvl="0" indent="0" algn="l" rtl="0">
              <a:spcBef>
                <a:spcPts val="0"/>
              </a:spcBef>
              <a:spcAft>
                <a:spcPts val="0"/>
              </a:spcAft>
              <a:buNone/>
            </a:pPr>
            <a:endParaRPr sz="2600">
              <a:solidFill>
                <a:srgbClr val="666666"/>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0"/>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Strengths and Weaknesses of the Experimental Method</a:t>
            </a:r>
            <a:endParaRPr/>
          </a:p>
        </p:txBody>
      </p:sp>
      <p:sp>
        <p:nvSpPr>
          <p:cNvPr id="180" name="Google Shape;180;p30"/>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marR="0" lvl="0" indent="0" algn="l" rtl="0">
              <a:spcBef>
                <a:spcPts val="0"/>
              </a:spcBef>
              <a:spcAft>
                <a:spcPts val="0"/>
              </a:spcAft>
              <a:buNone/>
            </a:pPr>
            <a:endParaRPr sz="2600">
              <a:solidFill>
                <a:srgbClr val="666666"/>
              </a:solidFill>
              <a:latin typeface="Arial"/>
              <a:ea typeface="Arial"/>
              <a:cs typeface="Arial"/>
              <a:sym typeface="Arial"/>
            </a:endParaRPr>
          </a:p>
          <a:p>
            <a:pPr marL="319088" marR="0" lvl="0" indent="-319088" algn="l" rtl="0">
              <a:spcBef>
                <a:spcPts val="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Strengths of Experimental Method</a:t>
            </a:r>
            <a:endParaRPr>
              <a:solidFill>
                <a:srgbClr val="666666"/>
              </a:solidFill>
            </a:endParaRPr>
          </a:p>
          <a:p>
            <a:pPr marL="593725" marR="0" lvl="2" indent="-327025"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Isolation of experimental </a:t>
            </a:r>
            <a:r>
              <a:rPr lang="en-US" sz="2600">
                <a:solidFill>
                  <a:srgbClr val="666666"/>
                </a:solidFill>
                <a:latin typeface="Arial"/>
                <a:ea typeface="Arial"/>
                <a:cs typeface="Arial"/>
                <a:sym typeface="Arial"/>
              </a:rPr>
              <a:t>variable</a:t>
            </a:r>
            <a:r>
              <a:rPr lang="en-US" sz="2600" b="0" i="0" u="none" strike="noStrike" cap="none">
                <a:solidFill>
                  <a:srgbClr val="666666"/>
                </a:solidFill>
                <a:latin typeface="Arial"/>
                <a:ea typeface="Arial"/>
                <a:cs typeface="Arial"/>
                <a:sym typeface="Arial"/>
              </a:rPr>
              <a:t> impact </a:t>
            </a:r>
            <a:endParaRPr>
              <a:solidFill>
                <a:srgbClr val="666666"/>
              </a:solidFill>
            </a:endParaRPr>
          </a:p>
          <a:p>
            <a:pPr marL="593725" marR="0" lvl="2" indent="-327025"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Replication</a:t>
            </a:r>
            <a:endParaRPr>
              <a:solidFill>
                <a:srgbClr val="666666"/>
              </a:solidFill>
            </a:endParaRPr>
          </a:p>
          <a:p>
            <a:pPr marL="319088" marR="0" lvl="0" indent="-220028" algn="l" rtl="0">
              <a:spcBef>
                <a:spcPts val="700"/>
              </a:spcBef>
              <a:spcAft>
                <a:spcPts val="0"/>
              </a:spcAft>
              <a:buClr>
                <a:schemeClr val="accent2"/>
              </a:buClr>
              <a:buSzPts val="1560"/>
              <a:buFont typeface="Noto Sans Symbols"/>
              <a:buNone/>
            </a:pPr>
            <a:endParaRPr sz="2600" b="0" i="0" u="none" strike="noStrike" cap="none">
              <a:solidFill>
                <a:srgbClr val="666666"/>
              </a:solidFill>
              <a:latin typeface="Arial"/>
              <a:ea typeface="Arial"/>
              <a:cs typeface="Arial"/>
              <a:sym typeface="Arial"/>
            </a:endParaRPr>
          </a:p>
          <a:p>
            <a:pPr marL="319088" marR="0" lvl="0" indent="-319088"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Weaknesses of Experimental Method</a:t>
            </a:r>
            <a:endParaRPr>
              <a:solidFill>
                <a:srgbClr val="666666"/>
              </a:solidFill>
            </a:endParaRPr>
          </a:p>
          <a:p>
            <a:pPr marL="593725" marR="0" lvl="2" indent="-327025"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Artificiality of laboratory settings</a:t>
            </a:r>
            <a:r>
              <a:rPr lang="en-US" sz="2600">
                <a:solidFill>
                  <a:srgbClr val="666666"/>
                </a:solidFill>
                <a:latin typeface="Arial"/>
                <a:ea typeface="Arial"/>
                <a:cs typeface="Arial"/>
                <a:sym typeface="Arial"/>
              </a:rPr>
              <a:t> </a:t>
            </a:r>
            <a:endParaRPr sz="2600">
              <a:solidFill>
                <a:srgbClr val="666666"/>
              </a:solidFill>
              <a:latin typeface="Arial"/>
              <a:ea typeface="Arial"/>
              <a:cs typeface="Arial"/>
              <a:sym typeface="Arial"/>
            </a:endParaRPr>
          </a:p>
          <a:p>
            <a:pPr marL="593725" marR="0" lvl="0" indent="0" algn="l" rtl="0">
              <a:spcBef>
                <a:spcPts val="700"/>
              </a:spcBef>
              <a:spcAft>
                <a:spcPts val="0"/>
              </a:spcAft>
              <a:buNone/>
            </a:pPr>
            <a:endParaRPr sz="2600">
              <a:solidFill>
                <a:srgbClr val="666666"/>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1"/>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Ethics and Experiments</a:t>
            </a:r>
            <a:endParaRPr sz="3600" b="0" i="0" u="none" strike="noStrike" cap="none">
              <a:latin typeface="Arial"/>
              <a:ea typeface="Arial"/>
              <a:cs typeface="Arial"/>
              <a:sym typeface="Arial"/>
            </a:endParaRPr>
          </a:p>
        </p:txBody>
      </p:sp>
      <p:sp>
        <p:nvSpPr>
          <p:cNvPr id="186" name="Google Shape;186;p31"/>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666666"/>
              </a:buClr>
              <a:buSzPts val="1740"/>
              <a:buFont typeface="Noto Sans Symbols"/>
              <a:buChar char="◻"/>
            </a:pPr>
            <a:r>
              <a:rPr lang="en-US" sz="2900" b="0" i="0" u="none" strike="noStrike" cap="none">
                <a:solidFill>
                  <a:srgbClr val="666666"/>
                </a:solidFill>
                <a:latin typeface="Arial"/>
                <a:ea typeface="Arial"/>
                <a:cs typeface="Arial"/>
                <a:sym typeface="Arial"/>
              </a:rPr>
              <a:t>Experiments </a:t>
            </a:r>
            <a:r>
              <a:rPr lang="en-US" sz="2900">
                <a:solidFill>
                  <a:srgbClr val="666666"/>
                </a:solidFill>
                <a:latin typeface="Arial"/>
                <a:ea typeface="Arial"/>
                <a:cs typeface="Arial"/>
                <a:sym typeface="Arial"/>
              </a:rPr>
              <a:t>often </a:t>
            </a:r>
            <a:r>
              <a:rPr lang="en-US" sz="2900" b="0" i="0" u="none" strike="noStrike" cap="none">
                <a:solidFill>
                  <a:srgbClr val="666666"/>
                </a:solidFill>
                <a:latin typeface="Arial"/>
                <a:ea typeface="Arial"/>
                <a:cs typeface="Arial"/>
                <a:sym typeface="Arial"/>
              </a:rPr>
              <a:t>involve deceiving subjects. Con</a:t>
            </a:r>
            <a:r>
              <a:rPr lang="en-US" sz="2900">
                <a:solidFill>
                  <a:srgbClr val="666666"/>
                </a:solidFill>
                <a:latin typeface="Arial"/>
                <a:ea typeface="Arial"/>
                <a:cs typeface="Arial"/>
                <a:sym typeface="Arial"/>
              </a:rPr>
              <a:t>sent and debriefs are encouraged.</a:t>
            </a:r>
            <a:endParaRPr sz="2900">
              <a:solidFill>
                <a:srgbClr val="666666"/>
              </a:solidFill>
              <a:latin typeface="Arial"/>
              <a:ea typeface="Arial"/>
              <a:cs typeface="Arial"/>
              <a:sym typeface="Arial"/>
            </a:endParaRPr>
          </a:p>
          <a:p>
            <a:pPr marL="319087" marR="0" lvl="0" indent="0" algn="l" rtl="0">
              <a:spcBef>
                <a:spcPts val="0"/>
              </a:spcBef>
              <a:spcAft>
                <a:spcPts val="0"/>
              </a:spcAft>
              <a:buNone/>
            </a:pPr>
            <a:endParaRPr sz="2900">
              <a:solidFill>
                <a:srgbClr val="666666"/>
              </a:solidFill>
              <a:latin typeface="Arial"/>
              <a:ea typeface="Arial"/>
              <a:cs typeface="Arial"/>
              <a:sym typeface="Arial"/>
            </a:endParaRPr>
          </a:p>
          <a:p>
            <a:pPr marL="319087" marR="0" lvl="0" indent="-319087" algn="l" rtl="0">
              <a:spcBef>
                <a:spcPts val="700"/>
              </a:spcBef>
              <a:spcAft>
                <a:spcPts val="0"/>
              </a:spcAft>
              <a:buClr>
                <a:srgbClr val="666666"/>
              </a:buClr>
              <a:buSzPts val="1740"/>
              <a:buFont typeface="Noto Sans Symbols"/>
              <a:buChar char="◻"/>
            </a:pPr>
            <a:r>
              <a:rPr lang="en-US" sz="2900" b="0" i="0" u="none" strike="noStrike" cap="none">
                <a:solidFill>
                  <a:srgbClr val="666666"/>
                </a:solidFill>
                <a:latin typeface="Arial"/>
                <a:ea typeface="Arial"/>
                <a:cs typeface="Arial"/>
                <a:sym typeface="Arial"/>
              </a:rPr>
              <a:t>Because they are intrusive, experiments open the possibility of inadvertently causing damage to subjects.</a:t>
            </a:r>
            <a:endParaRPr sz="2900" b="0" i="0" u="none" strike="noStrike" cap="none">
              <a:solidFill>
                <a:srgbClr val="666666"/>
              </a:solidFill>
              <a:latin typeface="Arial"/>
              <a:ea typeface="Arial"/>
              <a:cs typeface="Arial"/>
              <a:sym typeface="Arial"/>
            </a:endParaRPr>
          </a:p>
          <a:p>
            <a:pPr marL="319087" marR="0" lvl="0" indent="0" algn="l" rtl="0">
              <a:spcBef>
                <a:spcPts val="700"/>
              </a:spcBef>
              <a:spcAft>
                <a:spcPts val="0"/>
              </a:spcAft>
              <a:buNone/>
            </a:pPr>
            <a:endParaRPr sz="2900">
              <a:solidFill>
                <a:srgbClr val="666666"/>
              </a:solidFill>
              <a:latin typeface="Arial"/>
              <a:ea typeface="Arial"/>
              <a:cs typeface="Arial"/>
              <a:sym typeface="Arial"/>
            </a:endParaRPr>
          </a:p>
          <a:p>
            <a:pPr marL="319087" marR="0" lvl="0" indent="-319087" algn="l" rtl="0">
              <a:lnSpc>
                <a:spcPct val="115000"/>
              </a:lnSpc>
              <a:spcBef>
                <a:spcPts val="700"/>
              </a:spcBef>
              <a:spcAft>
                <a:spcPts val="0"/>
              </a:spcAft>
              <a:buClr>
                <a:srgbClr val="666666"/>
              </a:buClr>
              <a:buSzPts val="1740"/>
              <a:buFont typeface="Noto Sans Symbols"/>
              <a:buChar char="◻"/>
            </a:pPr>
            <a:r>
              <a:rPr lang="en-US" sz="2900">
                <a:solidFill>
                  <a:srgbClr val="666666"/>
                </a:solidFill>
                <a:latin typeface="Arial"/>
                <a:ea typeface="Arial"/>
                <a:cs typeface="Arial"/>
                <a:sym typeface="Arial"/>
              </a:rPr>
              <a:t>Debriefing is important.</a:t>
            </a:r>
            <a:endParaRPr sz="2900">
              <a:solidFill>
                <a:srgbClr val="666666"/>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3075-7C88-EEDA-BC2F-511E6FFB8F0C}"/>
              </a:ext>
            </a:extLst>
          </p:cNvPr>
          <p:cNvSpPr>
            <a:spLocks noGrp="1"/>
          </p:cNvSpPr>
          <p:nvPr>
            <p:ph type="title"/>
          </p:nvPr>
        </p:nvSpPr>
        <p:spPr/>
        <p:txBody>
          <a:bodyPr/>
          <a:lstStyle/>
          <a:p>
            <a:r>
              <a:rPr lang="en-US" dirty="0"/>
              <a:t>Discussion: Stanford Prison Experiment </a:t>
            </a:r>
          </a:p>
        </p:txBody>
      </p:sp>
      <p:sp>
        <p:nvSpPr>
          <p:cNvPr id="3" name="Text Placeholder 2">
            <a:extLst>
              <a:ext uri="{FF2B5EF4-FFF2-40B4-BE49-F238E27FC236}">
                <a16:creationId xmlns:a16="http://schemas.microsoft.com/office/drawing/2014/main" id="{1F96E88A-1F2D-C87A-F1A2-AEC4E88C0DF3}"/>
              </a:ext>
            </a:extLst>
          </p:cNvPr>
          <p:cNvSpPr>
            <a:spLocks noGrp="1"/>
          </p:cNvSpPr>
          <p:nvPr>
            <p:ph type="body" idx="1"/>
          </p:nvPr>
        </p:nvSpPr>
        <p:spPr/>
        <p:txBody>
          <a:bodyPr/>
          <a:lstStyle/>
          <a:p>
            <a:r>
              <a:rPr lang="en-US" dirty="0"/>
              <a:t>Is this well-known study an experimental study by design? </a:t>
            </a:r>
          </a:p>
        </p:txBody>
      </p:sp>
    </p:spTree>
    <p:extLst>
      <p:ext uri="{BB962C8B-B14F-4D97-AF65-F5344CB8AC3E}">
        <p14:creationId xmlns:p14="http://schemas.microsoft.com/office/powerpoint/2010/main" val="3261425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7"/>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Topics Appropriate for Experiments</a:t>
            </a:r>
            <a:endParaRPr sz="3600" b="0" i="0" u="none" strike="noStrike" cap="none">
              <a:latin typeface="Arial"/>
              <a:ea typeface="Arial"/>
              <a:cs typeface="Arial"/>
              <a:sym typeface="Arial"/>
            </a:endParaRPr>
          </a:p>
        </p:txBody>
      </p:sp>
      <p:sp>
        <p:nvSpPr>
          <p:cNvPr id="96" name="Google Shape;96;p17"/>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Experiments involve:</a:t>
            </a:r>
            <a:endParaRPr>
              <a:solidFill>
                <a:srgbClr val="666666"/>
              </a:solidFill>
            </a:endParaRPr>
          </a:p>
          <a:p>
            <a:pPr marL="639763" marR="0" lvl="1" indent="-284163" algn="l" rtl="0">
              <a:spcBef>
                <a:spcPts val="550"/>
              </a:spcBef>
              <a:spcAft>
                <a:spcPts val="0"/>
              </a:spcAft>
              <a:buClr>
                <a:srgbClr val="666666"/>
              </a:buClr>
              <a:buSzPts val="1820"/>
              <a:buFont typeface="Noto Sans Symbols"/>
              <a:buChar char="⬜"/>
            </a:pPr>
            <a:r>
              <a:rPr lang="en-US" sz="2600" b="0" i="0" u="none" strike="noStrike" cap="none">
                <a:solidFill>
                  <a:srgbClr val="666666"/>
                </a:solidFill>
                <a:latin typeface="Arial"/>
                <a:ea typeface="Arial"/>
                <a:cs typeface="Arial"/>
                <a:sym typeface="Arial"/>
              </a:rPr>
              <a:t>Taking action</a:t>
            </a:r>
            <a:endParaRPr>
              <a:solidFill>
                <a:srgbClr val="666666"/>
              </a:solidFill>
            </a:endParaRPr>
          </a:p>
          <a:p>
            <a:pPr marL="639763" marR="0" lvl="1" indent="-284163" algn="l" rtl="0">
              <a:spcBef>
                <a:spcPts val="550"/>
              </a:spcBef>
              <a:spcAft>
                <a:spcPts val="0"/>
              </a:spcAft>
              <a:buClr>
                <a:srgbClr val="666666"/>
              </a:buClr>
              <a:buSzPts val="1820"/>
              <a:buFont typeface="Noto Sans Symbols"/>
              <a:buChar char="⬜"/>
            </a:pPr>
            <a:r>
              <a:rPr lang="en-US" sz="2600" b="0" i="0" u="none" strike="noStrike" cap="none">
                <a:solidFill>
                  <a:srgbClr val="666666"/>
                </a:solidFill>
                <a:latin typeface="Arial"/>
                <a:ea typeface="Arial"/>
                <a:cs typeface="Arial"/>
                <a:sym typeface="Arial"/>
              </a:rPr>
              <a:t>Observing consequences of that action</a:t>
            </a:r>
            <a:endParaRPr>
              <a:solidFill>
                <a:srgbClr val="666666"/>
              </a:solidFill>
            </a:endParaRPr>
          </a:p>
          <a:p>
            <a:pPr marL="366713" marR="0" lvl="1" indent="-11113" algn="l" rtl="0">
              <a:spcBef>
                <a:spcPts val="550"/>
              </a:spcBef>
              <a:spcAft>
                <a:spcPts val="0"/>
              </a:spcAft>
              <a:buClr>
                <a:schemeClr val="accent1"/>
              </a:buClr>
              <a:buFont typeface="Noto Sans Symbols"/>
              <a:buNone/>
            </a:pPr>
            <a:endParaRPr sz="2600" b="0" i="0" u="none" strike="noStrike" cap="none">
              <a:solidFill>
                <a:srgbClr val="666666"/>
              </a:solidFill>
              <a:latin typeface="Arial"/>
              <a:ea typeface="Arial"/>
              <a:cs typeface="Arial"/>
              <a:sym typeface="Arial"/>
            </a:endParaRPr>
          </a:p>
          <a:p>
            <a:pPr marL="319088" marR="0" lvl="0" indent="-319088"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Well-suited for projects involving limited and well-defined concepts and propositions.</a:t>
            </a:r>
            <a:endParaRPr>
              <a:solidFill>
                <a:srgbClr val="666666"/>
              </a:solidFill>
            </a:endParaRPr>
          </a:p>
          <a:p>
            <a:pPr marL="639763" marR="0" lvl="1" indent="-284163" algn="l" rtl="0">
              <a:spcBef>
                <a:spcPts val="550"/>
              </a:spcBef>
              <a:spcAft>
                <a:spcPts val="0"/>
              </a:spcAft>
              <a:buClr>
                <a:srgbClr val="666666"/>
              </a:buClr>
              <a:buSzPts val="1820"/>
              <a:buFont typeface="Noto Sans Symbols"/>
              <a:buChar char="⬜"/>
            </a:pPr>
            <a:r>
              <a:rPr lang="en-US" sz="2600" b="0" i="0" u="none" strike="noStrike" cap="none">
                <a:solidFill>
                  <a:srgbClr val="666666"/>
                </a:solidFill>
                <a:latin typeface="Arial"/>
                <a:ea typeface="Arial"/>
                <a:cs typeface="Arial"/>
                <a:sym typeface="Arial"/>
              </a:rPr>
              <a:t>Hypothesis testing</a:t>
            </a:r>
            <a:endParaRPr>
              <a:solidFill>
                <a:srgbClr val="666666"/>
              </a:solidFill>
            </a:endParaRPr>
          </a:p>
          <a:p>
            <a:pPr marL="639763" marR="0" lvl="1" indent="-284163" algn="l" rtl="0">
              <a:spcBef>
                <a:spcPts val="550"/>
              </a:spcBef>
              <a:spcAft>
                <a:spcPts val="0"/>
              </a:spcAft>
              <a:buClr>
                <a:srgbClr val="666666"/>
              </a:buClr>
              <a:buSzPts val="1820"/>
              <a:buFont typeface="Noto Sans Symbols"/>
              <a:buChar char="⬜"/>
            </a:pPr>
            <a:r>
              <a:rPr lang="en-US" sz="2600" b="0" i="0" u="none" strike="noStrike" cap="none">
                <a:solidFill>
                  <a:srgbClr val="666666"/>
                </a:solidFill>
                <a:latin typeface="Arial"/>
                <a:ea typeface="Arial"/>
                <a:cs typeface="Arial"/>
                <a:sym typeface="Arial"/>
              </a:rPr>
              <a:t>Better suited for explanatory than descriptive</a:t>
            </a:r>
            <a:endParaRPr>
              <a:solidFill>
                <a:srgbClr val="666666"/>
              </a:solidFill>
            </a:endParaRPr>
          </a:p>
          <a:p>
            <a:pPr marL="639762" marR="0" lvl="0" indent="0" algn="l" rtl="0">
              <a:spcBef>
                <a:spcPts val="550"/>
              </a:spcBef>
              <a:spcAft>
                <a:spcPts val="0"/>
              </a:spcAft>
              <a:buNone/>
            </a:pPr>
            <a:endParaRPr sz="2600" b="0" i="0" u="none" strike="noStrike" cap="none">
              <a:solidFill>
                <a:srgbClr val="666666"/>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The Classical Experiment </a:t>
            </a:r>
            <a:endParaRPr sz="1200" b="0" i="0" u="none" strike="noStrike" cap="none">
              <a:latin typeface="Arial"/>
              <a:ea typeface="Arial"/>
              <a:cs typeface="Arial"/>
              <a:sym typeface="Arial"/>
            </a:endParaRPr>
          </a:p>
        </p:txBody>
      </p:sp>
      <p:sp>
        <p:nvSpPr>
          <p:cNvPr id="102" name="Google Shape;102;p18"/>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Major Components</a:t>
            </a:r>
            <a:endParaRPr>
              <a:solidFill>
                <a:srgbClr val="666666"/>
              </a:solidFill>
            </a:endParaRPr>
          </a:p>
          <a:p>
            <a:pPr marL="731838" marR="0" lvl="1" indent="-465138" algn="l" rtl="0">
              <a:spcBef>
                <a:spcPts val="550"/>
              </a:spcBef>
              <a:spcAft>
                <a:spcPts val="0"/>
              </a:spcAft>
              <a:buClr>
                <a:srgbClr val="666666"/>
              </a:buClr>
              <a:buSzPts val="1820"/>
              <a:buFont typeface="Arial"/>
              <a:buAutoNum type="arabicPeriod"/>
            </a:pPr>
            <a:r>
              <a:rPr lang="en-US" sz="2600" b="0" i="0" u="none" strike="noStrike" cap="none">
                <a:solidFill>
                  <a:srgbClr val="666666"/>
                </a:solidFill>
                <a:latin typeface="Arial"/>
                <a:ea typeface="Arial"/>
                <a:cs typeface="Arial"/>
                <a:sym typeface="Arial"/>
              </a:rPr>
              <a:t>Independent and Dependent Variables</a:t>
            </a:r>
            <a:endParaRPr>
              <a:solidFill>
                <a:srgbClr val="666666"/>
              </a:solidFill>
            </a:endParaRPr>
          </a:p>
          <a:p>
            <a:pPr marL="731838" marR="0" lvl="1" indent="-465138" algn="l" rtl="0">
              <a:spcBef>
                <a:spcPts val="550"/>
              </a:spcBef>
              <a:spcAft>
                <a:spcPts val="0"/>
              </a:spcAft>
              <a:buClr>
                <a:srgbClr val="666666"/>
              </a:buClr>
              <a:buSzPts val="1820"/>
              <a:buFont typeface="Arial"/>
              <a:buAutoNum type="arabicPeriod"/>
            </a:pPr>
            <a:r>
              <a:rPr lang="en-US" sz="2600" b="0" i="0" u="none" strike="noStrike" cap="none">
                <a:solidFill>
                  <a:srgbClr val="666666"/>
                </a:solidFill>
                <a:latin typeface="Arial"/>
                <a:ea typeface="Arial"/>
                <a:cs typeface="Arial"/>
                <a:sym typeface="Arial"/>
              </a:rPr>
              <a:t>Pre-testing and Post-testing</a:t>
            </a:r>
            <a:endParaRPr>
              <a:solidFill>
                <a:srgbClr val="666666"/>
              </a:solidFill>
            </a:endParaRPr>
          </a:p>
          <a:p>
            <a:pPr marL="731838" marR="0" lvl="1" indent="-465138" algn="l" rtl="0">
              <a:spcBef>
                <a:spcPts val="550"/>
              </a:spcBef>
              <a:spcAft>
                <a:spcPts val="0"/>
              </a:spcAft>
              <a:buClr>
                <a:srgbClr val="666666"/>
              </a:buClr>
              <a:buSzPts val="1820"/>
              <a:buFont typeface="Arial"/>
              <a:buAutoNum type="arabicPeriod"/>
            </a:pPr>
            <a:r>
              <a:rPr lang="en-US" sz="2600" b="0" i="0" u="none" strike="noStrike" cap="none">
                <a:solidFill>
                  <a:srgbClr val="666666"/>
                </a:solidFill>
                <a:latin typeface="Arial"/>
                <a:ea typeface="Arial"/>
                <a:cs typeface="Arial"/>
                <a:sym typeface="Arial"/>
              </a:rPr>
              <a:t>Experimental and Control Groups</a:t>
            </a:r>
            <a:endParaRPr>
              <a:solidFill>
                <a:srgbClr val="666666"/>
              </a:solidFill>
            </a:endParaRPr>
          </a:p>
          <a:p>
            <a:pPr marL="319087" marR="0" lvl="0" indent="0" algn="l" rtl="0">
              <a:spcBef>
                <a:spcPts val="700"/>
              </a:spcBef>
              <a:spcAft>
                <a:spcPts val="0"/>
              </a:spcAft>
              <a:buNone/>
            </a:pPr>
            <a:endParaRPr sz="2600" b="0" i="0" u="none" strike="noStrike" cap="none">
              <a:solidFill>
                <a:srgbClr val="666666"/>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The Classical Experiment</a:t>
            </a:r>
            <a:endParaRPr sz="1200" b="0" i="0" u="none" strike="noStrike" cap="none">
              <a:solidFill>
                <a:schemeClr val="lt2"/>
              </a:solidFill>
              <a:latin typeface="Arial"/>
              <a:ea typeface="Arial"/>
              <a:cs typeface="Arial"/>
              <a:sym typeface="Arial"/>
            </a:endParaRPr>
          </a:p>
        </p:txBody>
      </p:sp>
      <p:sp>
        <p:nvSpPr>
          <p:cNvPr id="108" name="Google Shape;108;p19"/>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lvl="0" indent="-319087" algn="l" rtl="0">
              <a:spcBef>
                <a:spcPts val="700"/>
              </a:spcBef>
              <a:spcAft>
                <a:spcPts val="0"/>
              </a:spcAft>
              <a:buClr>
                <a:srgbClr val="666666"/>
              </a:buClr>
              <a:buSzPts val="1560"/>
              <a:buFont typeface="Noto Sans Symbols"/>
              <a:buChar char="◻"/>
            </a:pPr>
            <a:r>
              <a:rPr lang="en-US" sz="2600">
                <a:solidFill>
                  <a:srgbClr val="666666"/>
                </a:solidFill>
                <a:latin typeface="Arial"/>
                <a:ea typeface="Arial"/>
                <a:cs typeface="Arial"/>
                <a:sym typeface="Arial"/>
              </a:rPr>
              <a:t>Independent and Dependent Variables</a:t>
            </a:r>
            <a:endParaRPr>
              <a:solidFill>
                <a:srgbClr val="666666"/>
              </a:solidFill>
            </a:endParaRPr>
          </a:p>
          <a:p>
            <a:pPr marL="639762" lvl="1" indent="-257492" algn="l" rtl="0">
              <a:spcBef>
                <a:spcPts val="550"/>
              </a:spcBef>
              <a:spcAft>
                <a:spcPts val="0"/>
              </a:spcAft>
              <a:buClr>
                <a:srgbClr val="666666"/>
              </a:buClr>
              <a:buSzPts val="1400"/>
              <a:buFont typeface="Noto Sans Symbols"/>
              <a:buChar char="⬜"/>
            </a:pPr>
            <a:r>
              <a:rPr lang="en-US" sz="2200">
                <a:solidFill>
                  <a:srgbClr val="666666"/>
                </a:solidFill>
                <a:latin typeface="Arial"/>
                <a:ea typeface="Arial"/>
                <a:cs typeface="Arial"/>
                <a:sym typeface="Arial"/>
              </a:rPr>
              <a:t>Independent – Takes the form of a stimulus (present or absent), cause</a:t>
            </a:r>
            <a:endParaRPr sz="2200">
              <a:solidFill>
                <a:srgbClr val="666666"/>
              </a:solidFill>
            </a:endParaRPr>
          </a:p>
          <a:p>
            <a:pPr marL="639762" lvl="1" indent="-257492" algn="l" rtl="0">
              <a:spcBef>
                <a:spcPts val="550"/>
              </a:spcBef>
              <a:spcAft>
                <a:spcPts val="0"/>
              </a:spcAft>
              <a:buClr>
                <a:srgbClr val="666666"/>
              </a:buClr>
              <a:buSzPts val="1400"/>
              <a:buFont typeface="Noto Sans Symbols"/>
              <a:buChar char="⬜"/>
            </a:pPr>
            <a:r>
              <a:rPr lang="en-US" sz="2200">
                <a:solidFill>
                  <a:srgbClr val="666666"/>
                </a:solidFill>
                <a:latin typeface="Arial"/>
                <a:ea typeface="Arial"/>
                <a:cs typeface="Arial"/>
                <a:sym typeface="Arial"/>
              </a:rPr>
              <a:t>Dependent – Effect, outcome</a:t>
            </a:r>
            <a:endParaRPr sz="2200">
              <a:solidFill>
                <a:srgbClr val="666666"/>
              </a:solidFill>
              <a:latin typeface="Arial"/>
              <a:ea typeface="Arial"/>
              <a:cs typeface="Arial"/>
              <a:sym typeface="Arial"/>
            </a:endParaRPr>
          </a:p>
          <a:p>
            <a:pPr marL="639762" lvl="0" indent="0" algn="l" rtl="0">
              <a:spcBef>
                <a:spcPts val="550"/>
              </a:spcBef>
              <a:spcAft>
                <a:spcPts val="0"/>
              </a:spcAft>
              <a:buNone/>
            </a:pPr>
            <a:endParaRPr sz="2600">
              <a:solidFill>
                <a:srgbClr val="666666"/>
              </a:solidFill>
              <a:latin typeface="Arial"/>
              <a:ea typeface="Arial"/>
              <a:cs typeface="Arial"/>
              <a:sym typeface="Arial"/>
            </a:endParaRPr>
          </a:p>
          <a:p>
            <a:pPr marL="319087" marR="0" lvl="0" indent="0" algn="l" rtl="0">
              <a:spcBef>
                <a:spcPts val="700"/>
              </a:spcBef>
              <a:spcAft>
                <a:spcPts val="0"/>
              </a:spcAft>
              <a:buNone/>
            </a:pPr>
            <a:endParaRPr>
              <a:solidFill>
                <a:srgbClr val="666666"/>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0"/>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The Classical Experiment</a:t>
            </a:r>
            <a:endParaRPr sz="1200" b="0" i="0" u="none" strike="noStrike" cap="none">
              <a:solidFill>
                <a:schemeClr val="lt2"/>
              </a:solidFill>
              <a:latin typeface="Arial"/>
              <a:ea typeface="Arial"/>
              <a:cs typeface="Arial"/>
              <a:sym typeface="Arial"/>
            </a:endParaRPr>
          </a:p>
        </p:txBody>
      </p:sp>
      <p:sp>
        <p:nvSpPr>
          <p:cNvPr id="114" name="Google Shape;114;p20"/>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Pre-testing – The measurement of a dependent variable along subjects.</a:t>
            </a:r>
            <a:endParaRPr sz="2600" b="0" i="0" u="none" strike="noStrike" cap="none">
              <a:solidFill>
                <a:srgbClr val="666666"/>
              </a:solidFill>
              <a:latin typeface="Arial"/>
              <a:ea typeface="Arial"/>
              <a:cs typeface="Arial"/>
              <a:sym typeface="Arial"/>
            </a:endParaRPr>
          </a:p>
          <a:p>
            <a:pPr marL="319087" marR="0" lvl="0" indent="0" algn="l" rtl="0">
              <a:spcBef>
                <a:spcPts val="0"/>
              </a:spcBef>
              <a:spcAft>
                <a:spcPts val="0"/>
              </a:spcAft>
              <a:buNone/>
            </a:pPr>
            <a:endParaRPr sz="2600">
              <a:solidFill>
                <a:srgbClr val="666666"/>
              </a:solidFill>
              <a:latin typeface="Arial"/>
              <a:ea typeface="Arial"/>
              <a:cs typeface="Arial"/>
              <a:sym typeface="Arial"/>
            </a:endParaRPr>
          </a:p>
          <a:p>
            <a:pPr marL="319087" marR="0" lvl="0" indent="-319087"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Post-testing – The measurement of a dependent variable among subjects after they have been exposed to an independent variable.</a:t>
            </a:r>
            <a:endParaRPr>
              <a:solidFill>
                <a:srgbClr val="66666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1"/>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The Classical Experiment</a:t>
            </a:r>
            <a:r>
              <a:rPr lang="en-US" sz="3600" b="0" i="0" u="none" strike="noStrike" cap="none">
                <a:solidFill>
                  <a:schemeClr val="lt2"/>
                </a:solidFill>
                <a:latin typeface="Arial"/>
                <a:ea typeface="Arial"/>
                <a:cs typeface="Arial"/>
                <a:sym typeface="Arial"/>
              </a:rPr>
              <a:t> </a:t>
            </a:r>
            <a:endParaRPr sz="1200" b="0" i="0" u="none" strike="noStrike" cap="none">
              <a:solidFill>
                <a:schemeClr val="lt2"/>
              </a:solidFill>
              <a:latin typeface="Arial"/>
              <a:ea typeface="Arial"/>
              <a:cs typeface="Arial"/>
              <a:sym typeface="Arial"/>
            </a:endParaRPr>
          </a:p>
        </p:txBody>
      </p:sp>
      <p:sp>
        <p:nvSpPr>
          <p:cNvPr id="120" name="Google Shape;120;p21"/>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Experimental Group – A group of subjects to whom an experimental stimulus is administered.</a:t>
            </a:r>
            <a:endParaRPr>
              <a:solidFill>
                <a:srgbClr val="666666"/>
              </a:solidFill>
            </a:endParaRPr>
          </a:p>
          <a:p>
            <a:pPr marL="319088" marR="0" lvl="0" indent="-220028" algn="l" rtl="0">
              <a:spcBef>
                <a:spcPts val="700"/>
              </a:spcBef>
              <a:spcAft>
                <a:spcPts val="0"/>
              </a:spcAft>
              <a:buClr>
                <a:schemeClr val="accent2"/>
              </a:buClr>
              <a:buSzPts val="1560"/>
              <a:buFont typeface="Noto Sans Symbols"/>
              <a:buNone/>
            </a:pPr>
            <a:endParaRPr sz="2600" b="0" i="0" u="none" strike="noStrike" cap="none">
              <a:solidFill>
                <a:srgbClr val="666666"/>
              </a:solidFill>
              <a:latin typeface="Arial"/>
              <a:ea typeface="Arial"/>
              <a:cs typeface="Arial"/>
              <a:sym typeface="Arial"/>
            </a:endParaRPr>
          </a:p>
          <a:p>
            <a:pPr marL="319088" marR="0" lvl="0" indent="-319088" algn="l" rtl="0">
              <a:spcBef>
                <a:spcPts val="700"/>
              </a:spcBef>
              <a:spcAft>
                <a:spcPts val="0"/>
              </a:spcAft>
              <a:buClr>
                <a:srgbClr val="666666"/>
              </a:buClr>
              <a:buSzPts val="1560"/>
              <a:buFont typeface="Noto Sans Symbols"/>
              <a:buChar char="◻"/>
            </a:pPr>
            <a:r>
              <a:rPr lang="en-US" sz="2600" b="0" i="0" u="none" strike="noStrike" cap="none">
                <a:solidFill>
                  <a:srgbClr val="666666"/>
                </a:solidFill>
                <a:latin typeface="Arial"/>
                <a:ea typeface="Arial"/>
                <a:cs typeface="Arial"/>
                <a:sym typeface="Arial"/>
              </a:rPr>
              <a:t>Control Group – A group of subjects to whom no experimental stimulus is administered and who should resemble the experimental group in all other respects.</a:t>
            </a:r>
            <a:endParaRPr>
              <a:solidFill>
                <a:srgbClr val="666666"/>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2"/>
          <p:cNvSpPr txBox="1">
            <a:spLocks noGrp="1"/>
          </p:cNvSpPr>
          <p:nvPr>
            <p:ph type="title"/>
          </p:nvPr>
        </p:nvSpPr>
        <p:spPr>
          <a:xfrm>
            <a:off x="311700" y="521800"/>
            <a:ext cx="8520600" cy="834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22"/>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28" name="Google Shape;128;p22"/>
          <p:cNvPicPr preferRelativeResize="0"/>
          <p:nvPr/>
        </p:nvPicPr>
        <p:blipFill rotWithShape="1">
          <a:blip r:embed="rId3">
            <a:alphaModFix/>
          </a:blip>
          <a:srcRect/>
          <a:stretch/>
        </p:blipFill>
        <p:spPr>
          <a:xfrm>
            <a:off x="909475" y="42800"/>
            <a:ext cx="7007800" cy="6655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dirty="0">
                <a:latin typeface="Arial"/>
                <a:ea typeface="Arial"/>
                <a:cs typeface="Arial"/>
                <a:sym typeface="Arial"/>
              </a:rPr>
              <a:t>The Hawthorne Effect</a:t>
            </a:r>
            <a:endParaRPr sz="3600" b="0" i="0" u="none" strike="noStrike" cap="none" dirty="0">
              <a:latin typeface="Arial"/>
              <a:ea typeface="Arial"/>
              <a:cs typeface="Arial"/>
              <a:sym typeface="Arial"/>
            </a:endParaRPr>
          </a:p>
        </p:txBody>
      </p:sp>
      <p:sp>
        <p:nvSpPr>
          <p:cNvPr id="134" name="Google Shape;134;p23"/>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0" marR="0" lvl="0" indent="0" algn="l" rtl="0">
              <a:spcBef>
                <a:spcPts val="700"/>
              </a:spcBef>
              <a:spcAft>
                <a:spcPts val="0"/>
              </a:spcAft>
              <a:buClr>
                <a:schemeClr val="accent2"/>
              </a:buClr>
              <a:buFont typeface="Noto Sans Symbols"/>
              <a:buNone/>
            </a:pPr>
            <a:endParaRPr sz="2600" b="0" i="0" u="none" strike="noStrike" cap="none" dirty="0">
              <a:solidFill>
                <a:srgbClr val="666666"/>
              </a:solidFill>
              <a:latin typeface="Arial"/>
              <a:ea typeface="Arial"/>
              <a:cs typeface="Arial"/>
              <a:sym typeface="Arial"/>
            </a:endParaRPr>
          </a:p>
        </p:txBody>
      </p:sp>
      <p:pic>
        <p:nvPicPr>
          <p:cNvPr id="2" name="Online Media 1" title="Hawthorne Studies">
            <a:hlinkClick r:id="" action="ppaction://media"/>
            <a:extLst>
              <a:ext uri="{FF2B5EF4-FFF2-40B4-BE49-F238E27FC236}">
                <a16:creationId xmlns:a16="http://schemas.microsoft.com/office/drawing/2014/main" id="{5BD52F5D-3D9B-A27C-6F09-361068EF56A5}"/>
              </a:ext>
            </a:extLst>
          </p:cNvPr>
          <p:cNvPicPr>
            <a:picLocks noRot="1" noChangeAspect="1"/>
          </p:cNvPicPr>
          <p:nvPr>
            <a:videoFile r:link="rId1"/>
          </p:nvPr>
        </p:nvPicPr>
        <p:blipFill>
          <a:blip r:embed="rId4"/>
          <a:stretch>
            <a:fillRect/>
          </a:stretch>
        </p:blipFill>
        <p:spPr>
          <a:xfrm>
            <a:off x="807868" y="1302265"/>
            <a:ext cx="8062300" cy="4555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xfrm>
            <a:off x="311700" y="521800"/>
            <a:ext cx="8520600" cy="8349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latin typeface="Arial"/>
                <a:ea typeface="Arial"/>
                <a:cs typeface="Arial"/>
                <a:sym typeface="Arial"/>
              </a:rPr>
              <a:t>The Classical Experiment</a:t>
            </a:r>
            <a:endParaRPr sz="3600" b="0" i="0" u="none" strike="noStrike" cap="none">
              <a:latin typeface="Arial"/>
              <a:ea typeface="Arial"/>
              <a:cs typeface="Arial"/>
              <a:sym typeface="Arial"/>
            </a:endParaRPr>
          </a:p>
        </p:txBody>
      </p:sp>
      <p:sp>
        <p:nvSpPr>
          <p:cNvPr id="134" name="Google Shape;134;p23"/>
          <p:cNvSpPr txBox="1">
            <a:spLocks noGrp="1"/>
          </p:cNvSpPr>
          <p:nvPr>
            <p:ph type="body" idx="1"/>
          </p:nvPr>
        </p:nvSpPr>
        <p:spPr>
          <a:xfrm>
            <a:off x="311700" y="1536633"/>
            <a:ext cx="8520600" cy="45552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666666"/>
              </a:buClr>
              <a:buSzPts val="1560"/>
              <a:buFont typeface="Noto Sans Symbols"/>
              <a:buChar char="◻"/>
            </a:pPr>
            <a:endParaRPr sz="2600" b="0" i="0" u="none" strike="noStrike" cap="none" dirty="0">
              <a:solidFill>
                <a:srgbClr val="666666"/>
              </a:solidFill>
              <a:latin typeface="Arial"/>
              <a:ea typeface="Arial"/>
              <a:cs typeface="Arial"/>
              <a:sym typeface="Arial"/>
            </a:endParaRPr>
          </a:p>
          <a:p>
            <a:pPr marL="319087" marR="0" lvl="0" indent="0" algn="l" rtl="0">
              <a:spcBef>
                <a:spcPts val="0"/>
              </a:spcBef>
              <a:spcAft>
                <a:spcPts val="0"/>
              </a:spcAft>
              <a:buNone/>
            </a:pPr>
            <a:endParaRPr sz="2600" dirty="0">
              <a:solidFill>
                <a:srgbClr val="666666"/>
              </a:solidFill>
              <a:latin typeface="Arial"/>
              <a:ea typeface="Arial"/>
              <a:cs typeface="Arial"/>
              <a:sym typeface="Arial"/>
            </a:endParaRPr>
          </a:p>
          <a:p>
            <a:pPr marL="319088" marR="0" lvl="0" indent="-319088" algn="l" rtl="0">
              <a:spcBef>
                <a:spcPts val="700"/>
              </a:spcBef>
              <a:spcAft>
                <a:spcPts val="0"/>
              </a:spcAft>
              <a:buClr>
                <a:srgbClr val="666666"/>
              </a:buClr>
              <a:buSzPts val="1560"/>
              <a:buFont typeface="Noto Sans Symbols"/>
              <a:buChar char="◻"/>
            </a:pPr>
            <a:r>
              <a:rPr lang="en-US" sz="2600" b="0" i="0" u="none" strike="noStrike" cap="none" dirty="0">
                <a:solidFill>
                  <a:srgbClr val="666666"/>
                </a:solidFill>
                <a:latin typeface="Arial"/>
                <a:ea typeface="Arial"/>
                <a:cs typeface="Arial"/>
                <a:sym typeface="Arial"/>
              </a:rPr>
              <a:t>The Double-Blind Experiment – An experimental design in which neither the subjects nor the experimenters know which is the experimental and which is the control group.</a:t>
            </a:r>
            <a:endParaRPr dirty="0">
              <a:solidFill>
                <a:srgbClr val="666666"/>
              </a:solidFill>
            </a:endParaRPr>
          </a:p>
          <a:p>
            <a:pPr marL="0" marR="0" lvl="0" indent="0" algn="l" rtl="0">
              <a:spcBef>
                <a:spcPts val="700"/>
              </a:spcBef>
              <a:spcAft>
                <a:spcPts val="0"/>
              </a:spcAft>
              <a:buClr>
                <a:schemeClr val="accent2"/>
              </a:buClr>
              <a:buFont typeface="Noto Sans Symbols"/>
              <a:buNone/>
            </a:pPr>
            <a:endParaRPr sz="2600" b="0" i="0" u="none" strike="noStrike" cap="none" dirty="0">
              <a:solidFill>
                <a:srgbClr val="666666"/>
              </a:solidFill>
              <a:latin typeface="Arial"/>
              <a:ea typeface="Arial"/>
              <a:cs typeface="Arial"/>
              <a:sym typeface="Arial"/>
            </a:endParaRPr>
          </a:p>
        </p:txBody>
      </p:sp>
    </p:spTree>
    <p:extLst>
      <p:ext uri="{BB962C8B-B14F-4D97-AF65-F5344CB8AC3E}">
        <p14:creationId xmlns:p14="http://schemas.microsoft.com/office/powerpoint/2010/main" val="930383302"/>
      </p:ext>
    </p:extLst>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3038</Words>
  <Application>Microsoft Office PowerPoint</Application>
  <PresentationFormat>On-screen Show (4:3)</PresentationFormat>
  <Paragraphs>198</Paragraphs>
  <Slides>18</Slides>
  <Notes>17</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Noto Sans Symbols</vt:lpstr>
      <vt:lpstr>Arial</vt:lpstr>
      <vt:lpstr>Verdana</vt:lpstr>
      <vt:lpstr>Calibri</vt:lpstr>
      <vt:lpstr>Lato</vt:lpstr>
      <vt:lpstr>Playfair Display</vt:lpstr>
      <vt:lpstr>Coral</vt:lpstr>
      <vt:lpstr>CHAPTER 8  EXPERIMENTS</vt:lpstr>
      <vt:lpstr>Topics Appropriate for Experiments</vt:lpstr>
      <vt:lpstr>The Classical Experiment </vt:lpstr>
      <vt:lpstr>The Classical Experiment</vt:lpstr>
      <vt:lpstr>The Classical Experiment</vt:lpstr>
      <vt:lpstr>The Classical Experiment </vt:lpstr>
      <vt:lpstr>PowerPoint Presentation</vt:lpstr>
      <vt:lpstr>The Hawthorne Effect</vt:lpstr>
      <vt:lpstr>The Classical Experiment</vt:lpstr>
      <vt:lpstr>Selecting Subjects</vt:lpstr>
      <vt:lpstr>Variations on Experimental Design</vt:lpstr>
      <vt:lpstr>Validity Issues in Experimental Design</vt:lpstr>
      <vt:lpstr>Validity Issues in Experimental Design</vt:lpstr>
      <vt:lpstr>PowerPoint Presentation</vt:lpstr>
      <vt:lpstr>Examples of Experimentation </vt:lpstr>
      <vt:lpstr>Strengths and Weaknesses of the Experimental Method</vt:lpstr>
      <vt:lpstr>Ethics and Experiments</vt:lpstr>
      <vt:lpstr>Discussion: Stanford Prison Experiment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  EXPERIMENTS</dc:title>
  <cp:lastModifiedBy>Liu, Yingling</cp:lastModifiedBy>
  <cp:revision>1</cp:revision>
  <dcterms:modified xsi:type="dcterms:W3CDTF">2022-11-29T15:29:09Z</dcterms:modified>
</cp:coreProperties>
</file>